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3" r:id="rId11"/>
    <p:sldId id="262"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96" y="1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ills (1500425)" userId="9dd4b690-a480-4863-ad4b-cf2b3c59f898" providerId="ADAL" clId="{C4218BCC-8523-41E7-A143-4BD4DA4B823F}"/>
    <pc:docChg chg="custSel addSld modSld">
      <pc:chgData name="James Mills (1500425)" userId="9dd4b690-a480-4863-ad4b-cf2b3c59f898" providerId="ADAL" clId="{C4218BCC-8523-41E7-A143-4BD4DA4B823F}" dt="2020-02-03T19:22:33.713" v="4031"/>
      <pc:docMkLst>
        <pc:docMk/>
      </pc:docMkLst>
      <pc:sldChg chg="modSp">
        <pc:chgData name="James Mills (1500425)" userId="9dd4b690-a480-4863-ad4b-cf2b3c59f898" providerId="ADAL" clId="{C4218BCC-8523-41E7-A143-4BD4DA4B823F}" dt="2020-02-03T13:52:53.961" v="20" actId="20577"/>
        <pc:sldMkLst>
          <pc:docMk/>
          <pc:sldMk cId="1672144794" sldId="256"/>
        </pc:sldMkLst>
        <pc:spChg chg="mod">
          <ac:chgData name="James Mills (1500425)" userId="9dd4b690-a480-4863-ad4b-cf2b3c59f898" providerId="ADAL" clId="{C4218BCC-8523-41E7-A143-4BD4DA4B823F}" dt="2020-02-03T13:52:53.961" v="20" actId="20577"/>
          <ac:spMkLst>
            <pc:docMk/>
            <pc:sldMk cId="1672144794" sldId="256"/>
            <ac:spMk id="3" creationId="{EA670D49-3383-4A7A-95C0-384B6E67C940}"/>
          </ac:spMkLst>
        </pc:spChg>
      </pc:sldChg>
      <pc:sldChg chg="addSp delSp modSp">
        <pc:chgData name="James Mills (1500425)" userId="9dd4b690-a480-4863-ad4b-cf2b3c59f898" providerId="ADAL" clId="{C4218BCC-8523-41E7-A143-4BD4DA4B823F}" dt="2020-02-03T16:42:46.774" v="1682" actId="1076"/>
        <pc:sldMkLst>
          <pc:docMk/>
          <pc:sldMk cId="1377108505" sldId="257"/>
        </pc:sldMkLst>
        <pc:spChg chg="del">
          <ac:chgData name="James Mills (1500425)" userId="9dd4b690-a480-4863-ad4b-cf2b3c59f898" providerId="ADAL" clId="{C4218BCC-8523-41E7-A143-4BD4DA4B823F}" dt="2020-02-03T16:38:43.186" v="1672" actId="478"/>
          <ac:spMkLst>
            <pc:docMk/>
            <pc:sldMk cId="1377108505" sldId="257"/>
            <ac:spMk id="3" creationId="{733CE062-DC58-4EB2-B0C0-F18C49BAC653}"/>
          </ac:spMkLst>
        </pc:spChg>
        <pc:picChg chg="add mod">
          <ac:chgData name="James Mills (1500425)" userId="9dd4b690-a480-4863-ad4b-cf2b3c59f898" providerId="ADAL" clId="{C4218BCC-8523-41E7-A143-4BD4DA4B823F}" dt="2020-02-03T16:42:46.774" v="1682" actId="1076"/>
          <ac:picMkLst>
            <pc:docMk/>
            <pc:sldMk cId="1377108505" sldId="257"/>
            <ac:picMk id="5" creationId="{B970AFD3-AC67-4D10-A576-83ECFD231C29}"/>
          </ac:picMkLst>
        </pc:picChg>
        <pc:picChg chg="add mod">
          <ac:chgData name="James Mills (1500425)" userId="9dd4b690-a480-4863-ad4b-cf2b3c59f898" providerId="ADAL" clId="{C4218BCC-8523-41E7-A143-4BD4DA4B823F}" dt="2020-02-03T16:42:44.669" v="1681" actId="14100"/>
          <ac:picMkLst>
            <pc:docMk/>
            <pc:sldMk cId="1377108505" sldId="257"/>
            <ac:picMk id="7" creationId="{988C75F9-FC9E-4E5E-B652-2D570BB638EB}"/>
          </ac:picMkLst>
        </pc:picChg>
      </pc:sldChg>
      <pc:sldChg chg="addSp modSp">
        <pc:chgData name="James Mills (1500425)" userId="9dd4b690-a480-4863-ad4b-cf2b3c59f898" providerId="ADAL" clId="{C4218BCC-8523-41E7-A143-4BD4DA4B823F}" dt="2020-02-03T16:38:34.779" v="1671" actId="403"/>
        <pc:sldMkLst>
          <pc:docMk/>
          <pc:sldMk cId="3007588862" sldId="258"/>
        </pc:sldMkLst>
        <pc:spChg chg="add mod">
          <ac:chgData name="James Mills (1500425)" userId="9dd4b690-a480-4863-ad4b-cf2b3c59f898" providerId="ADAL" clId="{C4218BCC-8523-41E7-A143-4BD4DA4B823F}" dt="2020-02-03T16:38:34.779" v="1671" actId="403"/>
          <ac:spMkLst>
            <pc:docMk/>
            <pc:sldMk cId="3007588862" sldId="258"/>
            <ac:spMk id="3" creationId="{7C057D0D-A423-458D-9F48-22EFABE4C3DF}"/>
          </ac:spMkLst>
        </pc:spChg>
      </pc:sldChg>
      <pc:sldChg chg="modSp">
        <pc:chgData name="James Mills (1500425)" userId="9dd4b690-a480-4863-ad4b-cf2b3c59f898" providerId="ADAL" clId="{C4218BCC-8523-41E7-A143-4BD4DA4B823F}" dt="2020-02-03T14:52:07.841" v="747" actId="20577"/>
        <pc:sldMkLst>
          <pc:docMk/>
          <pc:sldMk cId="2080030695" sldId="259"/>
        </pc:sldMkLst>
        <pc:spChg chg="mod">
          <ac:chgData name="James Mills (1500425)" userId="9dd4b690-a480-4863-ad4b-cf2b3c59f898" providerId="ADAL" clId="{C4218BCC-8523-41E7-A143-4BD4DA4B823F}" dt="2020-02-03T14:52:07.841" v="747" actId="20577"/>
          <ac:spMkLst>
            <pc:docMk/>
            <pc:sldMk cId="2080030695" sldId="259"/>
            <ac:spMk id="3" creationId="{0A090663-5407-4301-AC42-3668D82EC9C4}"/>
          </ac:spMkLst>
        </pc:spChg>
      </pc:sldChg>
      <pc:sldChg chg="addSp delSp modSp add">
        <pc:chgData name="James Mills (1500425)" userId="9dd4b690-a480-4863-ad4b-cf2b3c59f898" providerId="ADAL" clId="{C4218BCC-8523-41E7-A143-4BD4DA4B823F}" dt="2020-02-03T16:50:51.791" v="1762" actId="20577"/>
        <pc:sldMkLst>
          <pc:docMk/>
          <pc:sldMk cId="2323986475" sldId="260"/>
        </pc:sldMkLst>
        <pc:spChg chg="mod">
          <ac:chgData name="James Mills (1500425)" userId="9dd4b690-a480-4863-ad4b-cf2b3c59f898" providerId="ADAL" clId="{C4218BCC-8523-41E7-A143-4BD4DA4B823F}" dt="2020-02-03T14:54:57.293" v="764" actId="20577"/>
          <ac:spMkLst>
            <pc:docMk/>
            <pc:sldMk cId="2323986475" sldId="260"/>
            <ac:spMk id="2" creationId="{072AC941-1715-4DD2-9CD6-40807BFB0D60}"/>
          </ac:spMkLst>
        </pc:spChg>
        <pc:spChg chg="mod">
          <ac:chgData name="James Mills (1500425)" userId="9dd4b690-a480-4863-ad4b-cf2b3c59f898" providerId="ADAL" clId="{C4218BCC-8523-41E7-A143-4BD4DA4B823F}" dt="2020-02-03T16:50:51.791" v="1762" actId="20577"/>
          <ac:spMkLst>
            <pc:docMk/>
            <pc:sldMk cId="2323986475" sldId="260"/>
            <ac:spMk id="3" creationId="{F55D9B51-780E-4B90-AA11-78C445509161}"/>
          </ac:spMkLst>
        </pc:spChg>
        <pc:picChg chg="add del mod">
          <ac:chgData name="James Mills (1500425)" userId="9dd4b690-a480-4863-ad4b-cf2b3c59f898" providerId="ADAL" clId="{C4218BCC-8523-41E7-A143-4BD4DA4B823F}" dt="2020-02-03T15:16:45.605" v="1156" actId="478"/>
          <ac:picMkLst>
            <pc:docMk/>
            <pc:sldMk cId="2323986475" sldId="260"/>
            <ac:picMk id="5" creationId="{3FFC892F-E1E1-48C5-BF9A-23A41F367CBA}"/>
          </ac:picMkLst>
        </pc:picChg>
      </pc:sldChg>
      <pc:sldChg chg="modSp add">
        <pc:chgData name="James Mills (1500425)" userId="9dd4b690-a480-4863-ad4b-cf2b3c59f898" providerId="ADAL" clId="{C4218BCC-8523-41E7-A143-4BD4DA4B823F}" dt="2020-02-03T18:08:49.425" v="3088" actId="20577"/>
        <pc:sldMkLst>
          <pc:docMk/>
          <pc:sldMk cId="3414997703" sldId="261"/>
        </pc:sldMkLst>
        <pc:spChg chg="mod">
          <ac:chgData name="James Mills (1500425)" userId="9dd4b690-a480-4863-ad4b-cf2b3c59f898" providerId="ADAL" clId="{C4218BCC-8523-41E7-A143-4BD4DA4B823F}" dt="2020-02-03T17:00:42.594" v="1764"/>
          <ac:spMkLst>
            <pc:docMk/>
            <pc:sldMk cId="3414997703" sldId="261"/>
            <ac:spMk id="2" creationId="{C1C2CA0F-4148-42F4-A64A-0D6F6C8FAF39}"/>
          </ac:spMkLst>
        </pc:spChg>
        <pc:spChg chg="mod">
          <ac:chgData name="James Mills (1500425)" userId="9dd4b690-a480-4863-ad4b-cf2b3c59f898" providerId="ADAL" clId="{C4218BCC-8523-41E7-A143-4BD4DA4B823F}" dt="2020-02-03T18:08:49.425" v="3088" actId="20577"/>
          <ac:spMkLst>
            <pc:docMk/>
            <pc:sldMk cId="3414997703" sldId="261"/>
            <ac:spMk id="3" creationId="{FE5DDD7F-6964-436F-BD7A-CF013B152234}"/>
          </ac:spMkLst>
        </pc:spChg>
      </pc:sldChg>
      <pc:sldChg chg="modSp add">
        <pc:chgData name="James Mills (1500425)" userId="9dd4b690-a480-4863-ad4b-cf2b3c59f898" providerId="ADAL" clId="{C4218BCC-8523-41E7-A143-4BD4DA4B823F}" dt="2020-02-03T17:27:03.720" v="2595" actId="20577"/>
        <pc:sldMkLst>
          <pc:docMk/>
          <pc:sldMk cId="844233125" sldId="262"/>
        </pc:sldMkLst>
        <pc:spChg chg="mod">
          <ac:chgData name="James Mills (1500425)" userId="9dd4b690-a480-4863-ad4b-cf2b3c59f898" providerId="ADAL" clId="{C4218BCC-8523-41E7-A143-4BD4DA4B823F}" dt="2020-02-03T17:08:01.306" v="2071" actId="20577"/>
          <ac:spMkLst>
            <pc:docMk/>
            <pc:sldMk cId="844233125" sldId="262"/>
            <ac:spMk id="2" creationId="{D2C9A30C-3DBD-4378-8E08-712A21DBA841}"/>
          </ac:spMkLst>
        </pc:spChg>
        <pc:spChg chg="mod">
          <ac:chgData name="James Mills (1500425)" userId="9dd4b690-a480-4863-ad4b-cf2b3c59f898" providerId="ADAL" clId="{C4218BCC-8523-41E7-A143-4BD4DA4B823F}" dt="2020-02-03T17:27:03.720" v="2595" actId="20577"/>
          <ac:spMkLst>
            <pc:docMk/>
            <pc:sldMk cId="844233125" sldId="262"/>
            <ac:spMk id="3" creationId="{680E85CD-D106-439D-9EC3-B082EA9727E7}"/>
          </ac:spMkLst>
        </pc:spChg>
      </pc:sldChg>
      <pc:sldChg chg="modSp add">
        <pc:chgData name="James Mills (1500425)" userId="9dd4b690-a480-4863-ad4b-cf2b3c59f898" providerId="ADAL" clId="{C4218BCC-8523-41E7-A143-4BD4DA4B823F}" dt="2020-02-03T18:36:11.823" v="3808" actId="20577"/>
        <pc:sldMkLst>
          <pc:docMk/>
          <pc:sldMk cId="3805439988" sldId="263"/>
        </pc:sldMkLst>
        <pc:spChg chg="mod">
          <ac:chgData name="James Mills (1500425)" userId="9dd4b690-a480-4863-ad4b-cf2b3c59f898" providerId="ADAL" clId="{C4218BCC-8523-41E7-A143-4BD4DA4B823F}" dt="2020-02-03T18:11:23.263" v="3097" actId="20577"/>
          <ac:spMkLst>
            <pc:docMk/>
            <pc:sldMk cId="3805439988" sldId="263"/>
            <ac:spMk id="2" creationId="{F4F2A69B-3168-4E3B-A7EF-D60BE14AA87F}"/>
          </ac:spMkLst>
        </pc:spChg>
        <pc:spChg chg="mod">
          <ac:chgData name="James Mills (1500425)" userId="9dd4b690-a480-4863-ad4b-cf2b3c59f898" providerId="ADAL" clId="{C4218BCC-8523-41E7-A143-4BD4DA4B823F}" dt="2020-02-03T18:36:11.823" v="3808" actId="20577"/>
          <ac:spMkLst>
            <pc:docMk/>
            <pc:sldMk cId="3805439988" sldId="263"/>
            <ac:spMk id="3" creationId="{346DE04F-E8DC-4776-970C-E19AD8522E28}"/>
          </ac:spMkLst>
        </pc:spChg>
      </pc:sldChg>
      <pc:sldChg chg="modSp add">
        <pc:chgData name="James Mills (1500425)" userId="9dd4b690-a480-4863-ad4b-cf2b3c59f898" providerId="ADAL" clId="{C4218BCC-8523-41E7-A143-4BD4DA4B823F}" dt="2020-02-03T19:16:29.259" v="3849" actId="27636"/>
        <pc:sldMkLst>
          <pc:docMk/>
          <pc:sldMk cId="927611867" sldId="264"/>
        </pc:sldMkLst>
        <pc:spChg chg="mod">
          <ac:chgData name="James Mills (1500425)" userId="9dd4b690-a480-4863-ad4b-cf2b3c59f898" providerId="ADAL" clId="{C4218BCC-8523-41E7-A143-4BD4DA4B823F}" dt="2020-02-03T19:15:01.095" v="3842" actId="20577"/>
          <ac:spMkLst>
            <pc:docMk/>
            <pc:sldMk cId="927611867" sldId="264"/>
            <ac:spMk id="2" creationId="{DC7BCFC6-4753-41A5-AE42-49C8EE80F82A}"/>
          </ac:spMkLst>
        </pc:spChg>
        <pc:spChg chg="mod">
          <ac:chgData name="James Mills (1500425)" userId="9dd4b690-a480-4863-ad4b-cf2b3c59f898" providerId="ADAL" clId="{C4218BCC-8523-41E7-A143-4BD4DA4B823F}" dt="2020-02-03T19:16:29.259" v="3849" actId="27636"/>
          <ac:spMkLst>
            <pc:docMk/>
            <pc:sldMk cId="927611867" sldId="264"/>
            <ac:spMk id="3" creationId="{2788561C-31C8-44C1-A16A-7ECBE388733C}"/>
          </ac:spMkLst>
        </pc:spChg>
      </pc:sldChg>
      <pc:sldChg chg="modSp add">
        <pc:chgData name="James Mills (1500425)" userId="9dd4b690-a480-4863-ad4b-cf2b3c59f898" providerId="ADAL" clId="{C4218BCC-8523-41E7-A143-4BD4DA4B823F}" dt="2020-02-03T19:22:33.713" v="4031"/>
        <pc:sldMkLst>
          <pc:docMk/>
          <pc:sldMk cId="93908941" sldId="265"/>
        </pc:sldMkLst>
        <pc:spChg chg="mod">
          <ac:chgData name="James Mills (1500425)" userId="9dd4b690-a480-4863-ad4b-cf2b3c59f898" providerId="ADAL" clId="{C4218BCC-8523-41E7-A143-4BD4DA4B823F}" dt="2020-02-03T19:16:52.492" v="3879" actId="20577"/>
          <ac:spMkLst>
            <pc:docMk/>
            <pc:sldMk cId="93908941" sldId="265"/>
            <ac:spMk id="2" creationId="{3134C245-078E-4410-9C35-F3FBA5224999}"/>
          </ac:spMkLst>
        </pc:spChg>
        <pc:spChg chg="mod">
          <ac:chgData name="James Mills (1500425)" userId="9dd4b690-a480-4863-ad4b-cf2b3c59f898" providerId="ADAL" clId="{C4218BCC-8523-41E7-A143-4BD4DA4B823F}" dt="2020-02-03T19:22:33.713" v="4031"/>
          <ac:spMkLst>
            <pc:docMk/>
            <pc:sldMk cId="93908941" sldId="265"/>
            <ac:spMk id="3" creationId="{DC886DC1-7DBC-4C21-9DFD-4B916CA05D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3394510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2085742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3347555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779D57-2C8A-4C61-9C3D-3C6EB8C5CC0B}"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128007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779D57-2C8A-4C61-9C3D-3C6EB8C5CC0B}" type="datetimeFigureOut">
              <a:rPr lang="en-GB" smtClean="0"/>
              <a:t>03/02/2020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2144873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779D57-2C8A-4C61-9C3D-3C6EB8C5CC0B}" type="datetimeFigureOut">
              <a:rPr lang="en-GB" smtClean="0"/>
              <a:t>03/02/2020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1434001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79D57-2C8A-4C61-9C3D-3C6EB8C5CC0B}" type="datetimeFigureOut">
              <a:rPr lang="en-GB" smtClean="0"/>
              <a:t>03/02/2020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3495604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779D57-2C8A-4C61-9C3D-3C6EB8C5CC0B}"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845601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E779D57-2C8A-4C61-9C3D-3C6EB8C5CC0B}"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1561348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633935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95613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34838237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00409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2696676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410835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779D57-2C8A-4C61-9C3D-3C6EB8C5CC0B}"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3D349F-DDD3-4BA5-8BC3-41D4B7103F7E}" type="slidenum">
              <a:rPr lang="en-GB" smtClean="0"/>
              <a:t>‹#›</a:t>
            </a:fld>
            <a:endParaRPr lang="en-GB"/>
          </a:p>
        </p:txBody>
      </p:sp>
    </p:spTree>
    <p:extLst>
      <p:ext uri="{BB962C8B-B14F-4D97-AF65-F5344CB8AC3E}">
        <p14:creationId xmlns:p14="http://schemas.microsoft.com/office/powerpoint/2010/main" val="3838576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E779D57-2C8A-4C61-9C3D-3C6EB8C5CC0B}" type="datetimeFigureOut">
              <a:rPr lang="en-GB" smtClean="0"/>
              <a:t>03/02/2020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33D349F-DDD3-4BA5-8BC3-41D4B7103F7E}" type="slidenum">
              <a:rPr lang="en-GB" smtClean="0"/>
              <a:t>‹#›</a:t>
            </a:fld>
            <a:endParaRPr lang="en-GB"/>
          </a:p>
        </p:txBody>
      </p:sp>
    </p:spTree>
    <p:extLst>
      <p:ext uri="{BB962C8B-B14F-4D97-AF65-F5344CB8AC3E}">
        <p14:creationId xmlns:p14="http://schemas.microsoft.com/office/powerpoint/2010/main" val="2982405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835FC-3184-492D-B5EC-83076B975C62}"/>
              </a:ext>
            </a:extLst>
          </p:cNvPr>
          <p:cNvSpPr>
            <a:spLocks noGrp="1"/>
          </p:cNvSpPr>
          <p:nvPr>
            <p:ph type="ctrTitle"/>
          </p:nvPr>
        </p:nvSpPr>
        <p:spPr/>
        <p:txBody>
          <a:bodyPr>
            <a:normAutofit fontScale="90000"/>
          </a:bodyPr>
          <a:lstStyle/>
          <a:p>
            <a:br>
              <a:rPr lang="en-GB" sz="4000" dirty="0"/>
            </a:br>
            <a:br>
              <a:rPr lang="en-GB" sz="4000" dirty="0"/>
            </a:br>
            <a:r>
              <a:rPr lang="en-GB" sz="3600" dirty="0"/>
              <a:t>Does the literary tradition on the start of the Roman imperial period support the view that Octavian/Augustus’ power was dependant on Marcus Agrippa?</a:t>
            </a:r>
            <a:br>
              <a:rPr lang="en-GB" dirty="0"/>
            </a:br>
            <a:endParaRPr lang="en-GB" dirty="0"/>
          </a:p>
        </p:txBody>
      </p:sp>
      <p:sp>
        <p:nvSpPr>
          <p:cNvPr id="3" name="Subtitle 2">
            <a:extLst>
              <a:ext uri="{FF2B5EF4-FFF2-40B4-BE49-F238E27FC236}">
                <a16:creationId xmlns:a16="http://schemas.microsoft.com/office/drawing/2014/main" id="{EA670D49-3383-4A7A-95C0-384B6E67C940}"/>
              </a:ext>
            </a:extLst>
          </p:cNvPr>
          <p:cNvSpPr>
            <a:spLocks noGrp="1"/>
          </p:cNvSpPr>
          <p:nvPr>
            <p:ph type="subTitle" idx="1"/>
          </p:nvPr>
        </p:nvSpPr>
        <p:spPr/>
        <p:txBody>
          <a:bodyPr/>
          <a:lstStyle/>
          <a:p>
            <a:r>
              <a:rPr lang="en-GB" dirty="0"/>
              <a:t>James Mills (1500425)</a:t>
            </a:r>
          </a:p>
        </p:txBody>
      </p:sp>
    </p:spTree>
    <p:extLst>
      <p:ext uri="{BB962C8B-B14F-4D97-AF65-F5344CB8AC3E}">
        <p14:creationId xmlns:p14="http://schemas.microsoft.com/office/powerpoint/2010/main" val="1672144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D1065-78D3-4B2B-AF3D-AB24929CEAEC}"/>
              </a:ext>
            </a:extLst>
          </p:cNvPr>
          <p:cNvSpPr>
            <a:spLocks noGrp="1"/>
          </p:cNvSpPr>
          <p:nvPr>
            <p:ph type="title"/>
          </p:nvPr>
        </p:nvSpPr>
        <p:spPr/>
        <p:txBody>
          <a:bodyPr>
            <a:normAutofit/>
          </a:bodyPr>
          <a:lstStyle/>
          <a:p>
            <a:r>
              <a:rPr lang="en-GB" sz="3200" dirty="0">
                <a:latin typeface="+mn-lt"/>
              </a:rPr>
              <a:t>Marcus Agrippa’s role as a military commander</a:t>
            </a:r>
          </a:p>
        </p:txBody>
      </p:sp>
      <p:pic>
        <p:nvPicPr>
          <p:cNvPr id="5" name="Picture 4">
            <a:extLst>
              <a:ext uri="{FF2B5EF4-FFF2-40B4-BE49-F238E27FC236}">
                <a16:creationId xmlns:a16="http://schemas.microsoft.com/office/drawing/2014/main" id="{B970AFD3-AC67-4D10-A576-83ECFD231C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710" y="1690688"/>
            <a:ext cx="5705290" cy="3917632"/>
          </a:xfrm>
          <a:prstGeom prst="rect">
            <a:avLst/>
          </a:prstGeom>
        </p:spPr>
      </p:pic>
      <p:pic>
        <p:nvPicPr>
          <p:cNvPr id="7" name="Picture 6">
            <a:extLst>
              <a:ext uri="{FF2B5EF4-FFF2-40B4-BE49-F238E27FC236}">
                <a16:creationId xmlns:a16="http://schemas.microsoft.com/office/drawing/2014/main" id="{988C75F9-FC9E-4E5E-B652-2D570BB638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3490" y="1690689"/>
            <a:ext cx="5496110" cy="3917632"/>
          </a:xfrm>
          <a:prstGeom prst="rect">
            <a:avLst/>
          </a:prstGeom>
        </p:spPr>
      </p:pic>
    </p:spTree>
    <p:extLst>
      <p:ext uri="{BB962C8B-B14F-4D97-AF65-F5344CB8AC3E}">
        <p14:creationId xmlns:p14="http://schemas.microsoft.com/office/powerpoint/2010/main" val="1377108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479E0-0AEB-43A7-BAD8-8ED51A2B7A32}"/>
              </a:ext>
            </a:extLst>
          </p:cNvPr>
          <p:cNvSpPr>
            <a:spLocks noGrp="1"/>
          </p:cNvSpPr>
          <p:nvPr>
            <p:ph type="title"/>
          </p:nvPr>
        </p:nvSpPr>
        <p:spPr/>
        <p:txBody>
          <a:bodyPr/>
          <a:lstStyle/>
          <a:p>
            <a:r>
              <a:rPr lang="en-GB" dirty="0"/>
              <a:t>Sources:</a:t>
            </a:r>
          </a:p>
        </p:txBody>
      </p:sp>
      <p:graphicFrame>
        <p:nvGraphicFramePr>
          <p:cNvPr id="4" name="Content Placeholder 3">
            <a:extLst>
              <a:ext uri="{FF2B5EF4-FFF2-40B4-BE49-F238E27FC236}">
                <a16:creationId xmlns:a16="http://schemas.microsoft.com/office/drawing/2014/main" id="{2DF847DA-6C79-43A5-B5A5-F424DB8DAEB5}"/>
              </a:ext>
            </a:extLst>
          </p:cNvPr>
          <p:cNvGraphicFramePr>
            <a:graphicFrameLocks noGrp="1"/>
          </p:cNvGraphicFramePr>
          <p:nvPr>
            <p:ph idx="1"/>
            <p:extLst>
              <p:ext uri="{D42A27DB-BD31-4B8C-83A1-F6EECF244321}">
                <p14:modId xmlns:p14="http://schemas.microsoft.com/office/powerpoint/2010/main" val="1776435731"/>
              </p:ext>
            </p:extLst>
          </p:nvPr>
        </p:nvGraphicFramePr>
        <p:xfrm>
          <a:off x="677863" y="2160588"/>
          <a:ext cx="8596312" cy="3881437"/>
        </p:xfrm>
        <a:graphic>
          <a:graphicData uri="http://schemas.openxmlformats.org/drawingml/2006/table">
            <a:tbl>
              <a:tblPr firstRow="1" bandRow="1">
                <a:tableStyleId>{073A0DAA-6AF3-43AB-8588-CEC1D06C72B9}</a:tableStyleId>
              </a:tblPr>
              <a:tblGrid>
                <a:gridCol w="4298156">
                  <a:extLst>
                    <a:ext uri="{9D8B030D-6E8A-4147-A177-3AD203B41FA5}">
                      <a16:colId xmlns:a16="http://schemas.microsoft.com/office/drawing/2014/main" val="3851476573"/>
                    </a:ext>
                  </a:extLst>
                </a:gridCol>
                <a:gridCol w="4298156">
                  <a:extLst>
                    <a:ext uri="{9D8B030D-6E8A-4147-A177-3AD203B41FA5}">
                      <a16:colId xmlns:a16="http://schemas.microsoft.com/office/drawing/2014/main" val="1035668877"/>
                    </a:ext>
                  </a:extLst>
                </a:gridCol>
              </a:tblGrid>
              <a:tr h="370840">
                <a:tc>
                  <a:txBody>
                    <a:bodyPr/>
                    <a:lstStyle/>
                    <a:p>
                      <a:r>
                        <a:rPr lang="en-GB" dirty="0"/>
                        <a:t>Ancient sources:</a:t>
                      </a:r>
                    </a:p>
                  </a:txBody>
                  <a:tcPr marL="74751" marR="74751"/>
                </a:tc>
                <a:tc>
                  <a:txBody>
                    <a:bodyPr/>
                    <a:lstStyle/>
                    <a:p>
                      <a:r>
                        <a:rPr lang="en-GB" dirty="0"/>
                        <a:t>Modern sources:</a:t>
                      </a:r>
                    </a:p>
                  </a:txBody>
                  <a:tcPr marL="74751" marR="74751"/>
                </a:tc>
                <a:extLst>
                  <a:ext uri="{0D108BD9-81ED-4DB2-BD59-A6C34878D82A}">
                    <a16:rowId xmlns:a16="http://schemas.microsoft.com/office/drawing/2014/main" val="4023457774"/>
                  </a:ext>
                </a:extLst>
              </a:tr>
              <a:tr h="370840">
                <a:tc>
                  <a:txBody>
                    <a:bodyPr/>
                    <a:lstStyle/>
                    <a:p>
                      <a:r>
                        <a:rPr lang="en-GB" dirty="0"/>
                        <a:t>Appian</a:t>
                      </a:r>
                    </a:p>
                  </a:txBody>
                  <a:tcPr marL="74751" marR="74751"/>
                </a:tc>
                <a:tc>
                  <a:txBody>
                    <a:bodyPr/>
                    <a:lstStyle/>
                    <a:p>
                      <a:r>
                        <a:rPr lang="en-GB" dirty="0"/>
                        <a:t>Daniel, R</a:t>
                      </a:r>
                    </a:p>
                  </a:txBody>
                  <a:tcPr marL="74751" marR="74751"/>
                </a:tc>
                <a:extLst>
                  <a:ext uri="{0D108BD9-81ED-4DB2-BD59-A6C34878D82A}">
                    <a16:rowId xmlns:a16="http://schemas.microsoft.com/office/drawing/2014/main" val="1080997033"/>
                  </a:ext>
                </a:extLst>
              </a:tr>
              <a:tr h="370840">
                <a:tc>
                  <a:txBody>
                    <a:bodyPr/>
                    <a:lstStyle/>
                    <a:p>
                      <a:r>
                        <a:rPr lang="en-GB" dirty="0"/>
                        <a:t>Cassius Dio</a:t>
                      </a:r>
                    </a:p>
                  </a:txBody>
                  <a:tcPr marL="74751" marR="74751"/>
                </a:tc>
                <a:tc>
                  <a:txBody>
                    <a:bodyPr/>
                    <a:lstStyle/>
                    <a:p>
                      <a:r>
                        <a:rPr lang="en-GB" dirty="0"/>
                        <a:t>Meyer, R</a:t>
                      </a:r>
                    </a:p>
                  </a:txBody>
                  <a:tcPr marL="74751" marR="74751"/>
                </a:tc>
                <a:extLst>
                  <a:ext uri="{0D108BD9-81ED-4DB2-BD59-A6C34878D82A}">
                    <a16:rowId xmlns:a16="http://schemas.microsoft.com/office/drawing/2014/main" val="248076526"/>
                  </a:ext>
                </a:extLst>
              </a:tr>
              <a:tr h="370840">
                <a:tc>
                  <a:txBody>
                    <a:bodyPr/>
                    <a:lstStyle/>
                    <a:p>
                      <a:r>
                        <a:rPr lang="en-GB" dirty="0"/>
                        <a:t>Plutarch</a:t>
                      </a:r>
                    </a:p>
                  </a:txBody>
                  <a:tcPr marL="74751" marR="74751"/>
                </a:tc>
                <a:tc>
                  <a:txBody>
                    <a:bodyPr/>
                    <a:lstStyle/>
                    <a:p>
                      <a:r>
                        <a:rPr lang="en-GB" dirty="0"/>
                        <a:t>Wright, F.A</a:t>
                      </a:r>
                    </a:p>
                  </a:txBody>
                  <a:tcPr marL="74751" marR="74751"/>
                </a:tc>
                <a:extLst>
                  <a:ext uri="{0D108BD9-81ED-4DB2-BD59-A6C34878D82A}">
                    <a16:rowId xmlns:a16="http://schemas.microsoft.com/office/drawing/2014/main" val="1921708419"/>
                  </a:ext>
                </a:extLst>
              </a:tr>
              <a:tr h="370840">
                <a:tc>
                  <a:txBody>
                    <a:bodyPr/>
                    <a:lstStyle/>
                    <a:p>
                      <a:r>
                        <a:rPr lang="en-GB" dirty="0"/>
                        <a:t>Suetonius</a:t>
                      </a:r>
                    </a:p>
                  </a:txBody>
                  <a:tcPr marL="74751" marR="74751"/>
                </a:tc>
                <a:tc>
                  <a:txBody>
                    <a:bodyPr/>
                    <a:lstStyle/>
                    <a:p>
                      <a:r>
                        <a:rPr lang="en-GB" dirty="0"/>
                        <a:t>Zanker, P</a:t>
                      </a:r>
                    </a:p>
                  </a:txBody>
                  <a:tcPr marL="74751" marR="74751"/>
                </a:tc>
                <a:extLst>
                  <a:ext uri="{0D108BD9-81ED-4DB2-BD59-A6C34878D82A}">
                    <a16:rowId xmlns:a16="http://schemas.microsoft.com/office/drawing/2014/main" val="2432990963"/>
                  </a:ext>
                </a:extLst>
              </a:tr>
              <a:tr h="370840">
                <a:tc>
                  <a:txBody>
                    <a:bodyPr/>
                    <a:lstStyle/>
                    <a:p>
                      <a:r>
                        <a:rPr lang="en-GB" dirty="0"/>
                        <a:t>Tacitus</a:t>
                      </a:r>
                    </a:p>
                  </a:txBody>
                  <a:tcPr marL="74751" marR="74751"/>
                </a:tc>
                <a:tc>
                  <a:txBody>
                    <a:bodyPr/>
                    <a:lstStyle/>
                    <a:p>
                      <a:endParaRPr lang="en-GB" dirty="0"/>
                    </a:p>
                  </a:txBody>
                  <a:tcPr marL="74751" marR="74751"/>
                </a:tc>
                <a:extLst>
                  <a:ext uri="{0D108BD9-81ED-4DB2-BD59-A6C34878D82A}">
                    <a16:rowId xmlns:a16="http://schemas.microsoft.com/office/drawing/2014/main" val="4272564053"/>
                  </a:ext>
                </a:extLst>
              </a:tr>
              <a:tr h="370840">
                <a:tc>
                  <a:txBody>
                    <a:bodyPr/>
                    <a:lstStyle/>
                    <a:p>
                      <a:r>
                        <a:rPr lang="en-GB" dirty="0"/>
                        <a:t>Architecture</a:t>
                      </a:r>
                    </a:p>
                  </a:txBody>
                  <a:tcPr marL="74751" marR="74751"/>
                </a:tc>
                <a:tc>
                  <a:txBody>
                    <a:bodyPr/>
                    <a:lstStyle/>
                    <a:p>
                      <a:endParaRPr lang="en-GB" dirty="0"/>
                    </a:p>
                  </a:txBody>
                  <a:tcPr marL="74751" marR="74751"/>
                </a:tc>
                <a:extLst>
                  <a:ext uri="{0D108BD9-81ED-4DB2-BD59-A6C34878D82A}">
                    <a16:rowId xmlns:a16="http://schemas.microsoft.com/office/drawing/2014/main" val="3527212570"/>
                  </a:ext>
                </a:extLst>
              </a:tr>
              <a:tr h="370840">
                <a:tc>
                  <a:txBody>
                    <a:bodyPr/>
                    <a:lstStyle/>
                    <a:p>
                      <a:r>
                        <a:rPr lang="en-GB" dirty="0"/>
                        <a:t>Numismatics</a:t>
                      </a:r>
                    </a:p>
                  </a:txBody>
                  <a:tcPr marL="74751" marR="74751"/>
                </a:tc>
                <a:tc>
                  <a:txBody>
                    <a:bodyPr/>
                    <a:lstStyle/>
                    <a:p>
                      <a:endParaRPr lang="en-GB" dirty="0"/>
                    </a:p>
                  </a:txBody>
                  <a:tcPr marL="74751" marR="74751"/>
                </a:tc>
                <a:extLst>
                  <a:ext uri="{0D108BD9-81ED-4DB2-BD59-A6C34878D82A}">
                    <a16:rowId xmlns:a16="http://schemas.microsoft.com/office/drawing/2014/main" val="2977267357"/>
                  </a:ext>
                </a:extLst>
              </a:tr>
            </a:tbl>
          </a:graphicData>
        </a:graphic>
      </p:graphicFrame>
      <p:sp>
        <p:nvSpPr>
          <p:cNvPr id="3" name="TextBox 2">
            <a:extLst>
              <a:ext uri="{FF2B5EF4-FFF2-40B4-BE49-F238E27FC236}">
                <a16:creationId xmlns:a16="http://schemas.microsoft.com/office/drawing/2014/main" id="{7C057D0D-A423-458D-9F48-22EFABE4C3DF}"/>
              </a:ext>
            </a:extLst>
          </p:cNvPr>
          <p:cNvSpPr txBox="1"/>
          <p:nvPr/>
        </p:nvSpPr>
        <p:spPr>
          <a:xfrm>
            <a:off x="838200" y="5257800"/>
            <a:ext cx="10515600" cy="461665"/>
          </a:xfrm>
          <a:prstGeom prst="rect">
            <a:avLst/>
          </a:prstGeom>
          <a:noFill/>
        </p:spPr>
        <p:txBody>
          <a:bodyPr wrap="square" rtlCol="0">
            <a:spAutoFit/>
          </a:bodyPr>
          <a:lstStyle/>
          <a:p>
            <a:r>
              <a:rPr lang="en-GB" sz="2400" dirty="0"/>
              <a:t>Critiquing of these sources</a:t>
            </a:r>
            <a:r>
              <a:rPr lang="en-GB" dirty="0"/>
              <a:t>:</a:t>
            </a:r>
          </a:p>
        </p:txBody>
      </p:sp>
    </p:spTree>
    <p:extLst>
      <p:ext uri="{BB962C8B-B14F-4D97-AF65-F5344CB8AC3E}">
        <p14:creationId xmlns:p14="http://schemas.microsoft.com/office/powerpoint/2010/main" val="300758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EBC01-BDD8-4FBF-8B03-B32302CF28CF}"/>
              </a:ext>
            </a:extLst>
          </p:cNvPr>
          <p:cNvSpPr>
            <a:spLocks noGrp="1"/>
          </p:cNvSpPr>
          <p:nvPr>
            <p:ph type="title"/>
          </p:nvPr>
        </p:nvSpPr>
        <p:spPr/>
        <p:txBody>
          <a:bodyPr/>
          <a:lstStyle/>
          <a:p>
            <a:r>
              <a:rPr lang="en-GB" dirty="0"/>
              <a:t>Agrippa’s major military involvements and successes:</a:t>
            </a:r>
          </a:p>
        </p:txBody>
      </p:sp>
      <p:sp>
        <p:nvSpPr>
          <p:cNvPr id="3" name="Content Placeholder 2">
            <a:extLst>
              <a:ext uri="{FF2B5EF4-FFF2-40B4-BE49-F238E27FC236}">
                <a16:creationId xmlns:a16="http://schemas.microsoft.com/office/drawing/2014/main" id="{0A090663-5407-4301-AC42-3668D82EC9C4}"/>
              </a:ext>
            </a:extLst>
          </p:cNvPr>
          <p:cNvSpPr>
            <a:spLocks noGrp="1"/>
          </p:cNvSpPr>
          <p:nvPr>
            <p:ph idx="1"/>
          </p:nvPr>
        </p:nvSpPr>
        <p:spPr/>
        <p:txBody>
          <a:bodyPr/>
          <a:lstStyle/>
          <a:p>
            <a:r>
              <a:rPr lang="en-GB" dirty="0"/>
              <a:t>Took part in Caesar’s campaign in Spain (46-45 BCE) against the sons of Pompey. Agrippa was then sent with Octavian to Apollonia, to prepare for Caesar’s campaign against the Parthians. </a:t>
            </a:r>
          </a:p>
          <a:p>
            <a:r>
              <a:rPr lang="en-GB" dirty="0"/>
              <a:t>It is believed Agrippa was sent along with Q. Salvidienus Rufus with Octavian as they had most likely attracted the attention of Caesar in the Spanish campaign.</a:t>
            </a:r>
          </a:p>
          <a:p>
            <a:r>
              <a:rPr lang="en-GB" dirty="0"/>
              <a:t>Agrippa aided Octavian in levying troops and took part in the battle of Mutina (43 BCE) which led to a peace treaty.</a:t>
            </a:r>
          </a:p>
          <a:p>
            <a:r>
              <a:rPr lang="en-GB" dirty="0"/>
              <a:t>The sources do not specifically say that Agrippa fought in the two battles of Philippi but it is safe to assume that he did.</a:t>
            </a:r>
          </a:p>
          <a:p>
            <a:endParaRPr lang="en-GB" dirty="0"/>
          </a:p>
        </p:txBody>
      </p:sp>
    </p:spTree>
    <p:extLst>
      <p:ext uri="{BB962C8B-B14F-4D97-AF65-F5344CB8AC3E}">
        <p14:creationId xmlns:p14="http://schemas.microsoft.com/office/powerpoint/2010/main" val="2080030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AC941-1715-4DD2-9CD6-40807BFB0D60}"/>
              </a:ext>
            </a:extLst>
          </p:cNvPr>
          <p:cNvSpPr>
            <a:spLocks noGrp="1"/>
          </p:cNvSpPr>
          <p:nvPr>
            <p:ph type="title"/>
          </p:nvPr>
        </p:nvSpPr>
        <p:spPr/>
        <p:txBody>
          <a:bodyPr/>
          <a:lstStyle/>
          <a:p>
            <a:r>
              <a:rPr lang="en-GB" dirty="0"/>
              <a:t>Agrippa’s major military involvements and successes, continued:</a:t>
            </a:r>
          </a:p>
        </p:txBody>
      </p:sp>
      <p:sp>
        <p:nvSpPr>
          <p:cNvPr id="3" name="Content Placeholder 2">
            <a:extLst>
              <a:ext uri="{FF2B5EF4-FFF2-40B4-BE49-F238E27FC236}">
                <a16:creationId xmlns:a16="http://schemas.microsoft.com/office/drawing/2014/main" id="{F55D9B51-780E-4B90-AA11-78C445509161}"/>
              </a:ext>
            </a:extLst>
          </p:cNvPr>
          <p:cNvSpPr>
            <a:spLocks noGrp="1"/>
          </p:cNvSpPr>
          <p:nvPr>
            <p:ph idx="1"/>
          </p:nvPr>
        </p:nvSpPr>
        <p:spPr/>
        <p:txBody>
          <a:bodyPr/>
          <a:lstStyle/>
          <a:p>
            <a:r>
              <a:rPr lang="en-GB" dirty="0"/>
              <a:t>In 41 BCE Agrippa emerges as one of Octavian’s generals in the Perusine War (Liberators’ civil war) against Antony’s brothers.</a:t>
            </a:r>
          </a:p>
          <a:p>
            <a:r>
              <a:rPr lang="en-GB" dirty="0"/>
              <a:t>The Perusine war marked the first successful military involvement for Agrippa as a general and strategist. Due to the incomplete narrative by our ancient sources of the war we cannot judge his actual individual impact on their victory.</a:t>
            </a:r>
          </a:p>
          <a:p>
            <a:r>
              <a:rPr lang="en-GB" dirty="0"/>
              <a:t>The struggles with Sextus Pompeius began in c.40 BCE, Antony would join Sextus is sieging Roman towns. Agrippa was successful in taking Sipontum, this was important due to it being a strategic point in Apulia, south Italy.</a:t>
            </a:r>
          </a:p>
        </p:txBody>
      </p:sp>
    </p:spTree>
    <p:extLst>
      <p:ext uri="{BB962C8B-B14F-4D97-AF65-F5344CB8AC3E}">
        <p14:creationId xmlns:p14="http://schemas.microsoft.com/office/powerpoint/2010/main" val="2323986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CA0F-4148-42F4-A64A-0D6F6C8FAF39}"/>
              </a:ext>
            </a:extLst>
          </p:cNvPr>
          <p:cNvSpPr>
            <a:spLocks noGrp="1"/>
          </p:cNvSpPr>
          <p:nvPr>
            <p:ph type="title"/>
          </p:nvPr>
        </p:nvSpPr>
        <p:spPr/>
        <p:txBody>
          <a:bodyPr/>
          <a:lstStyle/>
          <a:p>
            <a:r>
              <a:rPr lang="en-GB" dirty="0"/>
              <a:t>Agrippa’s major military involvements and successes, continued:</a:t>
            </a:r>
          </a:p>
        </p:txBody>
      </p:sp>
      <p:sp>
        <p:nvSpPr>
          <p:cNvPr id="3" name="Content Placeholder 2">
            <a:extLst>
              <a:ext uri="{FF2B5EF4-FFF2-40B4-BE49-F238E27FC236}">
                <a16:creationId xmlns:a16="http://schemas.microsoft.com/office/drawing/2014/main" id="{FE5DDD7F-6964-436F-BD7A-CF013B152234}"/>
              </a:ext>
            </a:extLst>
          </p:cNvPr>
          <p:cNvSpPr>
            <a:spLocks noGrp="1"/>
          </p:cNvSpPr>
          <p:nvPr>
            <p:ph idx="1"/>
          </p:nvPr>
        </p:nvSpPr>
        <p:spPr/>
        <p:txBody>
          <a:bodyPr/>
          <a:lstStyle/>
          <a:p>
            <a:r>
              <a:rPr lang="en-GB" dirty="0"/>
              <a:t>Agrippa was installed as the governor of Transalpine Gaul in 39 BCE in hopes he would pacify the Gallic tribes. However, all of his military activity in this region is not recorded apart from a victory over the Aquitani tribe in 38 BCE.</a:t>
            </a:r>
          </a:p>
          <a:p>
            <a:r>
              <a:rPr lang="en-GB" dirty="0"/>
              <a:t>Agrippa’s two victories at Mylae and Naulochus broke Sextus’ naval dominance of several years and this successful naval campaign on 36 BCE marked one of the significant turning points of Octavian’s career with a more stable position.</a:t>
            </a:r>
          </a:p>
          <a:p>
            <a:r>
              <a:rPr lang="en-GB" dirty="0"/>
              <a:t>Following the Sicilian war, Appian and Dio mention two campaigns in the following years in Illyria and Pannonia but the exact details and accomplishments of these campaigns are not known by the </a:t>
            </a:r>
            <a:r>
              <a:rPr lang="en-GB" dirty="0" err="1"/>
              <a:t>extratcs</a:t>
            </a:r>
            <a:endParaRPr lang="en-GB" dirty="0"/>
          </a:p>
        </p:txBody>
      </p:sp>
    </p:spTree>
    <p:extLst>
      <p:ext uri="{BB962C8B-B14F-4D97-AF65-F5344CB8AC3E}">
        <p14:creationId xmlns:p14="http://schemas.microsoft.com/office/powerpoint/2010/main" val="3414997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A69B-3168-4E3B-A7EF-D60BE14AA87F}"/>
              </a:ext>
            </a:extLst>
          </p:cNvPr>
          <p:cNvSpPr>
            <a:spLocks noGrp="1"/>
          </p:cNvSpPr>
          <p:nvPr>
            <p:ph type="title"/>
          </p:nvPr>
        </p:nvSpPr>
        <p:spPr/>
        <p:txBody>
          <a:bodyPr/>
          <a:lstStyle/>
          <a:p>
            <a:r>
              <a:rPr lang="en-GB" dirty="0"/>
              <a:t>Agrippa’s major military involvements and successes, continued: Actium</a:t>
            </a:r>
          </a:p>
        </p:txBody>
      </p:sp>
      <p:sp>
        <p:nvSpPr>
          <p:cNvPr id="3" name="Content Placeholder 2">
            <a:extLst>
              <a:ext uri="{FF2B5EF4-FFF2-40B4-BE49-F238E27FC236}">
                <a16:creationId xmlns:a16="http://schemas.microsoft.com/office/drawing/2014/main" id="{346DE04F-E8DC-4776-970C-E19AD8522E28}"/>
              </a:ext>
            </a:extLst>
          </p:cNvPr>
          <p:cNvSpPr>
            <a:spLocks noGrp="1"/>
          </p:cNvSpPr>
          <p:nvPr>
            <p:ph idx="1"/>
          </p:nvPr>
        </p:nvSpPr>
        <p:spPr/>
        <p:txBody>
          <a:bodyPr/>
          <a:lstStyle/>
          <a:p>
            <a:r>
              <a:rPr lang="en-GB" dirty="0"/>
              <a:t>The battle of Actium can be identified as a real turning point in the careers of Agrippa and Octavian. The result of the battle had created the foundation of the Principate and this was because of Agrippa, despite Plutarch and Dio, our leading sources for the battle crediting the victory to Octavian, this was common of the source tradition on Octavian, where he would be credited with the deeds of his victorious generals.</a:t>
            </a:r>
          </a:p>
        </p:txBody>
      </p:sp>
    </p:spTree>
    <p:extLst>
      <p:ext uri="{BB962C8B-B14F-4D97-AF65-F5344CB8AC3E}">
        <p14:creationId xmlns:p14="http://schemas.microsoft.com/office/powerpoint/2010/main" val="380543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A30C-3DBD-4378-8E08-712A21DBA841}"/>
              </a:ext>
            </a:extLst>
          </p:cNvPr>
          <p:cNvSpPr>
            <a:spLocks noGrp="1"/>
          </p:cNvSpPr>
          <p:nvPr>
            <p:ph type="title"/>
          </p:nvPr>
        </p:nvSpPr>
        <p:spPr/>
        <p:txBody>
          <a:bodyPr/>
          <a:lstStyle/>
          <a:p>
            <a:r>
              <a:rPr lang="en-GB" dirty="0"/>
              <a:t>Miscellaneous military information on Agrippa’s narrative</a:t>
            </a:r>
          </a:p>
        </p:txBody>
      </p:sp>
      <p:sp>
        <p:nvSpPr>
          <p:cNvPr id="3" name="Content Placeholder 2">
            <a:extLst>
              <a:ext uri="{FF2B5EF4-FFF2-40B4-BE49-F238E27FC236}">
                <a16:creationId xmlns:a16="http://schemas.microsoft.com/office/drawing/2014/main" id="{680E85CD-D106-439D-9EC3-B082EA9727E7}"/>
              </a:ext>
            </a:extLst>
          </p:cNvPr>
          <p:cNvSpPr>
            <a:spLocks noGrp="1"/>
          </p:cNvSpPr>
          <p:nvPr>
            <p:ph idx="1"/>
          </p:nvPr>
        </p:nvSpPr>
        <p:spPr/>
        <p:txBody>
          <a:bodyPr/>
          <a:lstStyle/>
          <a:p>
            <a:r>
              <a:rPr lang="en-GB" dirty="0"/>
              <a:t>Agrippa became Octavian’s sole general after Salvidienus’ execution or suicide for the supposedly betraying Octavian in favour of Antony.</a:t>
            </a:r>
          </a:p>
          <a:p>
            <a:r>
              <a:rPr lang="en-GB" dirty="0"/>
              <a:t>Agrippa was the first Roman general after Caesar to carry the standards across the Rhine, although the date of this event is highly debated within the scholarship.</a:t>
            </a:r>
          </a:p>
          <a:p>
            <a:r>
              <a:rPr lang="en-GB" dirty="0"/>
              <a:t>With no more naval experience than Octavian, Agrippa had been appointed to the head of the Roman’s naval force and within a year has revolutionised the methods of Roman naval warfare.</a:t>
            </a:r>
          </a:p>
        </p:txBody>
      </p:sp>
    </p:spTree>
    <p:extLst>
      <p:ext uri="{BB962C8B-B14F-4D97-AF65-F5344CB8AC3E}">
        <p14:creationId xmlns:p14="http://schemas.microsoft.com/office/powerpoint/2010/main" val="844233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BCFC6-4753-41A5-AE42-49C8EE80F82A}"/>
              </a:ext>
            </a:extLst>
          </p:cNvPr>
          <p:cNvSpPr>
            <a:spLocks noGrp="1"/>
          </p:cNvSpPr>
          <p:nvPr>
            <p:ph type="title"/>
          </p:nvPr>
        </p:nvSpPr>
        <p:spPr/>
        <p:txBody>
          <a:bodyPr/>
          <a:lstStyle/>
          <a:p>
            <a:r>
              <a:rPr lang="en-GB" dirty="0"/>
              <a:t>Bibliography: Ancient sources: </a:t>
            </a:r>
          </a:p>
        </p:txBody>
      </p:sp>
      <p:sp>
        <p:nvSpPr>
          <p:cNvPr id="3" name="Content Placeholder 2">
            <a:extLst>
              <a:ext uri="{FF2B5EF4-FFF2-40B4-BE49-F238E27FC236}">
                <a16:creationId xmlns:a16="http://schemas.microsoft.com/office/drawing/2014/main" id="{2788561C-31C8-44C1-A16A-7ECBE388733C}"/>
              </a:ext>
            </a:extLst>
          </p:cNvPr>
          <p:cNvSpPr>
            <a:spLocks noGrp="1"/>
          </p:cNvSpPr>
          <p:nvPr>
            <p:ph idx="1"/>
          </p:nvPr>
        </p:nvSpPr>
        <p:spPr/>
        <p:txBody>
          <a:bodyPr>
            <a:normAutofit fontScale="92500" lnSpcReduction="10000"/>
          </a:bodyPr>
          <a:lstStyle/>
          <a:p>
            <a:r>
              <a:rPr lang="en-GB" dirty="0"/>
              <a:t>Appian. </a:t>
            </a:r>
            <a:r>
              <a:rPr lang="en-GB" i="1" dirty="0"/>
              <a:t>The Civil Wars</a:t>
            </a:r>
            <a:r>
              <a:rPr lang="en-GB" dirty="0"/>
              <a:t>. H. White (trans.). 1912. Cambridge: Harvard University Press.</a:t>
            </a:r>
          </a:p>
          <a:p>
            <a:r>
              <a:rPr lang="en-GB" dirty="0"/>
              <a:t>Augustus. </a:t>
            </a:r>
            <a:r>
              <a:rPr lang="en-GB" i="1" dirty="0"/>
              <a:t>Res Gestae Divi Augusti. </a:t>
            </a:r>
            <a:r>
              <a:rPr lang="en-GB" dirty="0"/>
              <a:t>A. Cooley (trans). 2009. New York: Cambridge University Press.</a:t>
            </a:r>
          </a:p>
          <a:p>
            <a:r>
              <a:rPr lang="en-GB" dirty="0"/>
              <a:t>Cassius Dio. </a:t>
            </a:r>
            <a:r>
              <a:rPr lang="en-GB" i="1" dirty="0"/>
              <a:t>Roman history. </a:t>
            </a:r>
            <a:r>
              <a:rPr lang="en-GB" dirty="0"/>
              <a:t>E. Cary (trans.). 1914. Cambridge: Harvard University Press.</a:t>
            </a:r>
          </a:p>
          <a:p>
            <a:r>
              <a:rPr lang="en-GB" dirty="0"/>
              <a:t>Pliny the Elder. </a:t>
            </a:r>
            <a:r>
              <a:rPr lang="en-GB" i="1" dirty="0"/>
              <a:t>Natural history</a:t>
            </a:r>
            <a:r>
              <a:rPr lang="en-GB" dirty="0"/>
              <a:t>. J. Healey (trans.). 1991. London: Penguin Classics.</a:t>
            </a:r>
          </a:p>
          <a:p>
            <a:r>
              <a:rPr lang="en-GB" dirty="0"/>
              <a:t>Plutarch. </a:t>
            </a:r>
            <a:r>
              <a:rPr lang="en-GB" i="1" dirty="0"/>
              <a:t>Rome in crisis. </a:t>
            </a:r>
            <a:r>
              <a:rPr lang="en-GB" dirty="0"/>
              <a:t>I. Scott-Kilvert (trans.). 2010. London: Penguin Classics.</a:t>
            </a:r>
          </a:p>
          <a:p>
            <a:r>
              <a:rPr lang="en-GB" dirty="0"/>
              <a:t>Suetonius. </a:t>
            </a:r>
            <a:r>
              <a:rPr lang="en-GB" i="1" dirty="0"/>
              <a:t>The Twelve Caesars</a:t>
            </a:r>
            <a:r>
              <a:rPr lang="en-GB" dirty="0"/>
              <a:t>. R. Graves (trans.). 2007. London: Penguin Classics.  </a:t>
            </a:r>
          </a:p>
          <a:p>
            <a:r>
              <a:rPr lang="en-GB" dirty="0"/>
              <a:t>Tacitus. </a:t>
            </a:r>
            <a:r>
              <a:rPr lang="en-GB" i="1" dirty="0"/>
              <a:t>The Annals of Imperial Rome</a:t>
            </a:r>
            <a:r>
              <a:rPr lang="en-GB" dirty="0"/>
              <a:t>. M. Grant (trans.). 1996. London: Penguins Classics. </a:t>
            </a:r>
          </a:p>
          <a:p>
            <a:endParaRPr lang="en-GB" dirty="0"/>
          </a:p>
        </p:txBody>
      </p:sp>
    </p:spTree>
    <p:extLst>
      <p:ext uri="{BB962C8B-B14F-4D97-AF65-F5344CB8AC3E}">
        <p14:creationId xmlns:p14="http://schemas.microsoft.com/office/powerpoint/2010/main" val="92761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4C245-078E-4410-9C35-F3FBA5224999}"/>
              </a:ext>
            </a:extLst>
          </p:cNvPr>
          <p:cNvSpPr>
            <a:spLocks noGrp="1"/>
          </p:cNvSpPr>
          <p:nvPr>
            <p:ph type="title"/>
          </p:nvPr>
        </p:nvSpPr>
        <p:spPr/>
        <p:txBody>
          <a:bodyPr/>
          <a:lstStyle/>
          <a:p>
            <a:r>
              <a:rPr lang="en-GB" dirty="0"/>
              <a:t>Bibliography: Modern sources:</a:t>
            </a:r>
          </a:p>
        </p:txBody>
      </p:sp>
      <p:sp>
        <p:nvSpPr>
          <p:cNvPr id="3" name="Content Placeholder 2">
            <a:extLst>
              <a:ext uri="{FF2B5EF4-FFF2-40B4-BE49-F238E27FC236}">
                <a16:creationId xmlns:a16="http://schemas.microsoft.com/office/drawing/2014/main" id="{DC886DC1-7DBC-4C21-9DFD-4B916CA05DD5}"/>
              </a:ext>
            </a:extLst>
          </p:cNvPr>
          <p:cNvSpPr>
            <a:spLocks noGrp="1"/>
          </p:cNvSpPr>
          <p:nvPr>
            <p:ph idx="1"/>
          </p:nvPr>
        </p:nvSpPr>
        <p:spPr/>
        <p:txBody>
          <a:bodyPr/>
          <a:lstStyle/>
          <a:p>
            <a:r>
              <a:rPr lang="en-GB" dirty="0"/>
              <a:t>Daniel, R. 1933. </a:t>
            </a:r>
            <a:r>
              <a:rPr lang="en-GB" i="1" dirty="0"/>
              <a:t>M. Vispanius Agrippa. Eine Monographie</a:t>
            </a:r>
            <a:r>
              <a:rPr lang="en-GB" dirty="0"/>
              <a:t>. M &amp; H Marcus.</a:t>
            </a:r>
          </a:p>
          <a:p>
            <a:r>
              <a:rPr lang="en-GB" dirty="0"/>
              <a:t>Muller, R. 2012. </a:t>
            </a:r>
            <a:r>
              <a:rPr lang="en-GB" i="1" dirty="0"/>
              <a:t>Agrippa and Augustus</a:t>
            </a:r>
            <a:r>
              <a:rPr lang="en-GB" dirty="0"/>
              <a:t>. Munich, GRIN Verlag.</a:t>
            </a:r>
          </a:p>
          <a:p>
            <a:r>
              <a:rPr lang="en-GB" dirty="0"/>
              <a:t>Reinhold, M. 1933. </a:t>
            </a:r>
            <a:r>
              <a:rPr lang="en-GB" i="1" dirty="0"/>
              <a:t>Marcus Agrippa: A Biography</a:t>
            </a:r>
            <a:r>
              <a:rPr lang="en-GB" dirty="0"/>
              <a:t>. New York: The W.F. Humphrey Press.</a:t>
            </a:r>
          </a:p>
          <a:p>
            <a:r>
              <a:rPr lang="en-GB" dirty="0"/>
              <a:t>Reinhold, M. 1972. ‘Marcus Agrippa’s son-in-law P. Quinctilius Varus’, </a:t>
            </a:r>
            <a:r>
              <a:rPr lang="en-GB" i="1" dirty="0"/>
              <a:t>Classical Philology</a:t>
            </a:r>
            <a:r>
              <a:rPr lang="en-GB" dirty="0"/>
              <a:t>, 67.2: 119-121.</a:t>
            </a:r>
          </a:p>
          <a:p>
            <a:r>
              <a:rPr lang="en-GB" dirty="0"/>
              <a:t>Reinhold, M. 1933. ‘The Perusine War’, </a:t>
            </a:r>
            <a:r>
              <a:rPr lang="en-GB" i="1" dirty="0"/>
              <a:t>The Classical Weekly</a:t>
            </a:r>
            <a:r>
              <a:rPr lang="en-GB" dirty="0"/>
              <a:t>, 26.23: 180-2.</a:t>
            </a:r>
          </a:p>
          <a:p>
            <a:r>
              <a:rPr lang="en-GB" dirty="0"/>
              <a:t>Wright, F.A. 1937. </a:t>
            </a:r>
            <a:r>
              <a:rPr lang="en-GB" i="1" dirty="0"/>
              <a:t>Marcus Agrippa: Organizer of Victory</a:t>
            </a:r>
            <a:r>
              <a:rPr lang="en-GB" dirty="0"/>
              <a:t>. London: G. </a:t>
            </a:r>
            <a:r>
              <a:rPr lang="en-GB"/>
              <a:t>Routeledge &amp; Sons.</a:t>
            </a:r>
          </a:p>
          <a:p>
            <a:endParaRPr lang="en-GB" dirty="0"/>
          </a:p>
          <a:p>
            <a:endParaRPr lang="en-GB" dirty="0"/>
          </a:p>
        </p:txBody>
      </p:sp>
    </p:spTree>
    <p:extLst>
      <p:ext uri="{BB962C8B-B14F-4D97-AF65-F5344CB8AC3E}">
        <p14:creationId xmlns:p14="http://schemas.microsoft.com/office/powerpoint/2010/main" val="939089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8" ma:contentTypeDescription="Create a new document." ma:contentTypeScope="" ma:versionID="3cfc3874878636e01e6d9d1b52fa162b">
  <xsd:schema xmlns:xsd="http://www.w3.org/2001/XMLSchema" xmlns:xs="http://www.w3.org/2001/XMLSchema" xmlns:p="http://schemas.microsoft.com/office/2006/metadata/properties" xmlns:ns3="7ac54d59-15ae-468f-8833-3c6b8f4d3013" xmlns:ns4="21682d76-7fed-41ad-9dab-ad3c63b4cd86" targetNamespace="http://schemas.microsoft.com/office/2006/metadata/properties" ma:root="true" ma:fieldsID="9fd8eca9cc379b54e706fa5a3293846b" ns3:_="" ns4:_="">
    <xsd:import namespace="7ac54d59-15ae-468f-8833-3c6b8f4d3013"/>
    <xsd:import namespace="21682d76-7fed-41ad-9dab-ad3c63b4cd8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16D92B-5127-4448-8197-230B69CB9E64}">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7ac54d59-15ae-468f-8833-3c6b8f4d3013"/>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003E10B-5685-447B-8874-813A862713FD}">
  <ds:schemaRefs>
    <ds:schemaRef ds:uri="http://schemas.microsoft.com/sharepoint/v3/contenttype/forms"/>
  </ds:schemaRefs>
</ds:datastoreItem>
</file>

<file path=customXml/itemProps3.xml><?xml version="1.0" encoding="utf-8"?>
<ds:datastoreItem xmlns:ds="http://schemas.openxmlformats.org/officeDocument/2006/customXml" ds:itemID="{F0B92E3F-7C4E-4F65-AAE2-560F1A51A3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c54d59-15ae-468f-8833-3c6b8f4d3013"/>
    <ds:schemaRef ds:uri="21682d76-7fed-41ad-9dab-ad3c63b4cd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482</TotalTime>
  <Words>842</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  Does the literary tradition on the start of the Roman imperial period support the view that Octavian/Augustus’ power was dependant on Marcus Agrippa? </vt:lpstr>
      <vt:lpstr>Marcus Agrippa’s role as a military commander</vt:lpstr>
      <vt:lpstr>Sources:</vt:lpstr>
      <vt:lpstr>Agrippa’s major military involvements and successes:</vt:lpstr>
      <vt:lpstr>Agrippa’s major military involvements and successes, continued:</vt:lpstr>
      <vt:lpstr>Agrippa’s major military involvements and successes, continued:</vt:lpstr>
      <vt:lpstr>Agrippa’s major military involvements and successes, continued: Actium</vt:lpstr>
      <vt:lpstr>Miscellaneous military information on Agrippa’s narrative</vt:lpstr>
      <vt:lpstr>Bibliography: Ancient sources: </vt:lpstr>
      <vt:lpstr>Bibliography: Modern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the literary tradition on the start of the Roman imperial period support the view that Octavian/Augustus’ power was dependant on Marcus Agrippa?</dc:title>
  <dc:creator>James Mills (1500425)</dc:creator>
  <cp:lastModifiedBy>James Mills (1500425)</cp:lastModifiedBy>
  <cp:revision>22</cp:revision>
  <dcterms:created xsi:type="dcterms:W3CDTF">2020-02-02T12:29:46Z</dcterms:created>
  <dcterms:modified xsi:type="dcterms:W3CDTF">2020-02-03T19:22:37Z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