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handoutMasterIdLst>
    <p:handoutMasterId r:id="rId21"/>
  </p:handoutMasterIdLst>
  <p:sldIdLst>
    <p:sldId id="264" r:id="rId2"/>
    <p:sldId id="302" r:id="rId3"/>
    <p:sldId id="303" r:id="rId4"/>
    <p:sldId id="310" r:id="rId5"/>
    <p:sldId id="311" r:id="rId6"/>
    <p:sldId id="312" r:id="rId7"/>
    <p:sldId id="313" r:id="rId8"/>
    <p:sldId id="314" r:id="rId9"/>
    <p:sldId id="304" r:id="rId10"/>
    <p:sldId id="305" r:id="rId11"/>
    <p:sldId id="306" r:id="rId12"/>
    <p:sldId id="307" r:id="rId13"/>
    <p:sldId id="308" r:id="rId14"/>
    <p:sldId id="309" r:id="rId15"/>
    <p:sldId id="315" r:id="rId16"/>
    <p:sldId id="316" r:id="rId17"/>
    <p:sldId id="317" r:id="rId18"/>
    <p:sldId id="318" r:id="rId19"/>
  </p:sldIdLst>
  <p:sldSz cx="12188825" cy="6858000"/>
  <p:notesSz cx="6858000" cy="91440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9" pos="3839" userDrawn="1">
          <p15:clr>
            <a:srgbClr val="A4A3A4"/>
          </p15:clr>
        </p15:guide>
        <p15:guide id="10"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6" autoAdjust="0"/>
    <p:restoredTop sz="94280" autoAdjust="0"/>
  </p:normalViewPr>
  <p:slideViewPr>
    <p:cSldViewPr showGuides="1">
      <p:cViewPr varScale="1">
        <p:scale>
          <a:sx n="86" d="100"/>
          <a:sy n="86" d="100"/>
        </p:scale>
        <p:origin x="51" y="93"/>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1986"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3/12/2022</a:t>
            </a:fld>
            <a:endParaRPr>
              <a:solidFill>
                <a:schemeClr val="tx2"/>
              </a:solidFill>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3/12/2022</a:t>
            </a:fld>
            <a:endParaRPr/>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0" i="0" dirty="0">
                <a:solidFill>
                  <a:srgbClr val="000000"/>
                </a:solidFill>
                <a:effectLst/>
                <a:latin typeface="Allerta"/>
              </a:rPr>
              <a:t>We have seen that evidence is critical to the court’s decision to make a finding of liability or award any appropriate remedy. The main form that we have looked at so far, witness evidence, is an important source of evidence about the relevant facts in a dispute, but that source has its limitations. Some issues in dispute may be technical, specialist and beyond the scope of the available evidence from factual witnesses. The issues may even be beyond the direct knowledge and experience of the parties’ lawyers and the court. In these circumstances, some consideration needs to be given to </a:t>
            </a:r>
            <a:r>
              <a:rPr lang="en-GB" b="1" i="0" dirty="0">
                <a:solidFill>
                  <a:srgbClr val="000000"/>
                </a:solidFill>
                <a:effectLst/>
                <a:latin typeface="Allerta"/>
              </a:rPr>
              <a:t>expert evidence</a:t>
            </a:r>
            <a:r>
              <a:rPr lang="en-GB" b="0" i="0" dirty="0">
                <a:solidFill>
                  <a:srgbClr val="000000"/>
                </a:solidFill>
                <a:effectLst/>
                <a:latin typeface="Allerta"/>
              </a:rPr>
              <a:t>.</a:t>
            </a:r>
          </a:p>
          <a:p>
            <a:pPr algn="just"/>
            <a:r>
              <a:rPr lang="en-GB" b="0" i="0" dirty="0">
                <a:solidFill>
                  <a:srgbClr val="000000"/>
                </a:solidFill>
                <a:effectLst/>
                <a:latin typeface="Allerta"/>
              </a:rPr>
              <a:t>The court seeks to restrict expert evidence to that which is needed to resolve the dispute. You will need to know when expert evidence might be necessary, how to obtain the court’s permission and how to instruct an expert and use the evidence within court proceedings.</a:t>
            </a:r>
          </a:p>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2</a:t>
            </a:fld>
            <a:endParaRPr lang="en-GB"/>
          </a:p>
        </p:txBody>
      </p:sp>
    </p:spTree>
    <p:extLst>
      <p:ext uri="{BB962C8B-B14F-4D97-AF65-F5344CB8AC3E}">
        <p14:creationId xmlns:p14="http://schemas.microsoft.com/office/powerpoint/2010/main" val="30244369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lang="en-GB" b="0" i="0" dirty="0">
                <a:solidFill>
                  <a:srgbClr val="000000"/>
                </a:solidFill>
                <a:effectLst/>
                <a:latin typeface="Allerta"/>
              </a:rPr>
              <a:t>Before instructing an expert, you should give them brief details of the case, sufficient for them to confirm that there is no conflict of interests which prevents them from acting and that the area on which expert evidence is required falls within their field of expertise. As appropriate, check with them:</a:t>
            </a:r>
          </a:p>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8</a:t>
            </a:fld>
            <a:endParaRPr lang="en-GB"/>
          </a:p>
        </p:txBody>
      </p:sp>
    </p:spTree>
    <p:extLst>
      <p:ext uri="{BB962C8B-B14F-4D97-AF65-F5344CB8AC3E}">
        <p14:creationId xmlns:p14="http://schemas.microsoft.com/office/powerpoint/2010/main" val="6233364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effectLst/>
                <a:latin typeface="Allerta"/>
              </a:rPr>
              <a:t>The form and content of an expert’s report is specified in </a:t>
            </a:r>
            <a:r>
              <a:rPr lang="en-GB" b="1" dirty="0">
                <a:effectLst/>
                <a:latin typeface="Allerta"/>
              </a:rPr>
              <a:t>PD 35, para 3</a:t>
            </a:r>
            <a:r>
              <a:rPr lang="en-GB" dirty="0">
                <a:effectLst/>
                <a:latin typeface="Allerta"/>
              </a:rPr>
              <a:t>. Some key requirements are that the expert report must:</a:t>
            </a:r>
          </a:p>
          <a:p>
            <a:pPr algn="just">
              <a:buFont typeface="Arial" panose="020B0604020202020204" pitchFamily="34" charset="0"/>
              <a:buChar char="•"/>
            </a:pPr>
            <a:r>
              <a:rPr lang="en-GB" dirty="0">
                <a:effectLst/>
                <a:latin typeface="Allerta"/>
              </a:rPr>
              <a:t>give details of the expert’s qualifications;</a:t>
            </a:r>
          </a:p>
          <a:p>
            <a:pPr algn="just">
              <a:buFont typeface="Arial" panose="020B0604020202020204" pitchFamily="34" charset="0"/>
              <a:buChar char="•"/>
            </a:pPr>
            <a:r>
              <a:rPr lang="en-GB" dirty="0">
                <a:effectLst/>
                <a:latin typeface="Allerta"/>
              </a:rPr>
              <a:t>give details of any literature or other material which has been relied on in making the report;</a:t>
            </a:r>
          </a:p>
          <a:p>
            <a:pPr algn="just">
              <a:buFont typeface="Arial" panose="020B0604020202020204" pitchFamily="34" charset="0"/>
              <a:buChar char="•"/>
            </a:pPr>
            <a:r>
              <a:rPr lang="en-GB" dirty="0">
                <a:effectLst/>
                <a:latin typeface="Allerta"/>
              </a:rPr>
              <a:t>contain a statement setting out the substance of all facts and instructions which are material to the opinions expressed in the report or upon which those opinions are based;</a:t>
            </a:r>
          </a:p>
          <a:p>
            <a:pPr algn="just">
              <a:buFont typeface="Arial" panose="020B0604020202020204" pitchFamily="34" charset="0"/>
              <a:buChar char="•"/>
            </a:pPr>
            <a:r>
              <a:rPr lang="en-GB" dirty="0">
                <a:effectLst/>
                <a:latin typeface="Allerta"/>
              </a:rPr>
              <a:t>make clear which of the facts stated in the report are within the expert’s own knowledge;</a:t>
            </a:r>
          </a:p>
          <a:p>
            <a:pPr algn="just">
              <a:buFont typeface="Arial" panose="020B0604020202020204" pitchFamily="34" charset="0"/>
              <a:buChar char="•"/>
            </a:pPr>
            <a:r>
              <a:rPr lang="en-GB" dirty="0">
                <a:effectLst/>
                <a:latin typeface="Allerta"/>
              </a:rPr>
              <a:t>say who carried out any examination, measurement, test, or experiment which the expert has used for the report, give the qualifications of that person and say whether the test or experiment has been carried out under the expert’s supervision;</a:t>
            </a:r>
          </a:p>
          <a:p>
            <a:pPr algn="just">
              <a:buFont typeface="Arial" panose="020B0604020202020204" pitchFamily="34" charset="0"/>
              <a:buChar char="•"/>
            </a:pPr>
            <a:r>
              <a:rPr lang="en-GB" dirty="0">
                <a:effectLst/>
                <a:latin typeface="Allerta"/>
              </a:rPr>
              <a:t>where there is a range of opinion on the matters dealt with in the report –</a:t>
            </a:r>
          </a:p>
          <a:p>
            <a:pPr marL="742950" lvl="1" indent="-285750" algn="l">
              <a:buFont typeface="Arial" panose="020B0604020202020204" pitchFamily="34" charset="0"/>
              <a:buChar char="•"/>
            </a:pPr>
            <a:r>
              <a:rPr lang="en-GB" dirty="0">
                <a:effectLst/>
                <a:latin typeface="Allerta"/>
              </a:rPr>
              <a:t>— summarise the range of opinions;</a:t>
            </a:r>
          </a:p>
          <a:p>
            <a:pPr marL="742950" lvl="1" indent="-285750" algn="l">
              <a:buFont typeface="Arial" panose="020B0604020202020204" pitchFamily="34" charset="0"/>
              <a:buChar char="•"/>
            </a:pPr>
            <a:r>
              <a:rPr lang="en-GB" dirty="0">
                <a:effectLst/>
                <a:latin typeface="Allerta"/>
              </a:rPr>
              <a:t>— give reasons for the expert’s own opinion; and</a:t>
            </a:r>
          </a:p>
          <a:p>
            <a:pPr marL="742950" lvl="1" indent="-285750" algn="l">
              <a:buFont typeface="Arial" panose="020B0604020202020204" pitchFamily="34" charset="0"/>
              <a:buChar char="•"/>
            </a:pPr>
            <a:r>
              <a:rPr lang="en-GB" dirty="0">
                <a:effectLst/>
                <a:latin typeface="Allerta"/>
              </a:rPr>
              <a:t>— contain a summary of the conclusions reached;</a:t>
            </a:r>
          </a:p>
          <a:p>
            <a:pPr algn="just">
              <a:buFont typeface="Arial" panose="020B0604020202020204" pitchFamily="34" charset="0"/>
              <a:buChar char="•"/>
            </a:pPr>
            <a:r>
              <a:rPr lang="en-GB" dirty="0">
                <a:effectLst/>
                <a:latin typeface="Allerta"/>
              </a:rPr>
              <a:t>if the expert is not able to give an opinion without qualification, state the qualification; and</a:t>
            </a:r>
          </a:p>
          <a:p>
            <a:pPr algn="just">
              <a:buFont typeface="Arial" panose="020B0604020202020204" pitchFamily="34" charset="0"/>
              <a:buChar char="•"/>
            </a:pPr>
            <a:r>
              <a:rPr lang="en-GB" dirty="0">
                <a:effectLst/>
                <a:latin typeface="Allerta"/>
              </a:rPr>
              <a:t>contain a statement that the expert –</a:t>
            </a:r>
          </a:p>
          <a:p>
            <a:pPr marL="742950" lvl="1" indent="-285750" algn="l">
              <a:buFont typeface="Arial" panose="020B0604020202020204" pitchFamily="34" charset="0"/>
              <a:buChar char="•"/>
            </a:pPr>
            <a:r>
              <a:rPr lang="en-GB" dirty="0">
                <a:effectLst/>
                <a:latin typeface="Allerta"/>
              </a:rPr>
              <a:t>— understands their duty to the court;</a:t>
            </a:r>
          </a:p>
          <a:p>
            <a:pPr marL="742950" lvl="1" indent="-285750" algn="l">
              <a:buFont typeface="Arial" panose="020B0604020202020204" pitchFamily="34" charset="0"/>
              <a:buChar char="•"/>
            </a:pPr>
            <a:r>
              <a:rPr lang="en-GB" dirty="0">
                <a:effectLst/>
                <a:latin typeface="Allerta"/>
              </a:rPr>
              <a:t>— has complied with that duty; and</a:t>
            </a:r>
          </a:p>
          <a:p>
            <a:pPr marL="742950" lvl="1" indent="-285750" algn="l">
              <a:buFont typeface="Arial" panose="020B0604020202020204" pitchFamily="34" charset="0"/>
              <a:buChar char="•"/>
            </a:pPr>
            <a:r>
              <a:rPr lang="en-GB" dirty="0">
                <a:effectLst/>
                <a:latin typeface="Allerta"/>
              </a:rPr>
              <a:t>— is aware of the requirements of </a:t>
            </a:r>
            <a:r>
              <a:rPr lang="en-GB" b="1" dirty="0">
                <a:effectLst/>
                <a:latin typeface="Allerta"/>
              </a:rPr>
              <a:t>Part 35, PD 35,</a:t>
            </a:r>
            <a:r>
              <a:rPr lang="en-GB" dirty="0">
                <a:effectLst/>
                <a:latin typeface="Allerta"/>
              </a:rPr>
              <a:t> and the </a:t>
            </a:r>
            <a:r>
              <a:rPr lang="en-GB" b="1" dirty="0">
                <a:effectLst/>
                <a:latin typeface="Allerta"/>
              </a:rPr>
              <a:t>Guidance for the Instruction of Experts in Civil Claims</a:t>
            </a:r>
            <a:endParaRPr lang="en-GB" b="1" i="0" dirty="0">
              <a:solidFill>
                <a:srgbClr val="F0552B"/>
              </a:solidFill>
              <a:effectLst/>
              <a:latin typeface="Allerta"/>
            </a:endParaRPr>
          </a:p>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12</a:t>
            </a:fld>
            <a:endParaRPr lang="en-GB"/>
          </a:p>
        </p:txBody>
      </p:sp>
    </p:spTree>
    <p:extLst>
      <p:ext uri="{BB962C8B-B14F-4D97-AF65-F5344CB8AC3E}">
        <p14:creationId xmlns:p14="http://schemas.microsoft.com/office/powerpoint/2010/main" val="296889850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672383" y="1498601"/>
            <a:ext cx="7008574" cy="3298825"/>
          </a:xfrm>
        </p:spPr>
        <p:txBody>
          <a:bodyPr>
            <a:normAutofit/>
          </a:bodyPr>
          <a:lstStyle>
            <a:lvl1pPr>
              <a:lnSpc>
                <a:spcPct val="90000"/>
              </a:lnSpc>
              <a:defRPr sz="5400" cap="none" baseline="0"/>
            </a:lvl1pPr>
          </a:lstStyle>
          <a:p>
            <a:r>
              <a:rPr lang="en-US"/>
              <a:t>Click to edit Master title style</a:t>
            </a:r>
            <a:endParaRPr/>
          </a:p>
        </p:txBody>
      </p:sp>
      <p:sp>
        <p:nvSpPr>
          <p:cNvPr id="3" name="Subtitle 2"/>
          <p:cNvSpPr>
            <a:spLocks noGrp="1"/>
          </p:cNvSpPr>
          <p:nvPr>
            <p:ph type="subTitle" idx="1"/>
          </p:nvPr>
        </p:nvSpPr>
        <p:spPr>
          <a:xfrm>
            <a:off x="4672383" y="4927600"/>
            <a:ext cx="7008574" cy="1244600"/>
          </a:xfrm>
        </p:spPr>
        <p:txBody>
          <a:bodyPr>
            <a:normAutofit/>
          </a:bodyPr>
          <a:lstStyle>
            <a:lvl1pPr marL="0" indent="0" algn="l">
              <a:spcBef>
                <a:spcPts val="0"/>
              </a:spcBef>
              <a:buNone/>
              <a:defRPr sz="2800" b="0">
                <a:solidFill>
                  <a:schemeClr val="tx1"/>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3222770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8B5A30F4-0B4E-4E4B-BC36-C30CD13F4E17}" type="datetimeFigureOut">
              <a:rPr lang="en-US"/>
              <a:t>3/12/2022</a:t>
            </a:fld>
            <a:endParaRPr dirty="0"/>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DA60BA0E-20D0-4E7C-B286-26C960A6788F}" type="slidenum">
              <a:rPr/>
              <a:t>‹#›</a:t>
            </a:fld>
            <a:endParaRPr/>
          </a:p>
        </p:txBody>
      </p:sp>
    </p:spTree>
    <p:extLst>
      <p:ext uri="{BB962C8B-B14F-4D97-AF65-F5344CB8AC3E}">
        <p14:creationId xmlns:p14="http://schemas.microsoft.com/office/powerpoint/2010/main" val="1563524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2589" y="4445000"/>
            <a:ext cx="7008574" cy="1930400"/>
          </a:xfrm>
        </p:spPr>
        <p:txBody>
          <a:bodyPr anchor="t">
            <a:normAutofit/>
          </a:bodyPr>
          <a:lstStyle>
            <a:lvl1pPr algn="l">
              <a:defRPr sz="5400" b="0" cap="none" baseline="0"/>
            </a:lvl1pPr>
          </a:lstStyle>
          <a:p>
            <a:r>
              <a:rPr lang="en-US"/>
              <a:t>Click to edit Master title style</a:t>
            </a:r>
            <a:endParaRPr dirty="0"/>
          </a:p>
        </p:txBody>
      </p:sp>
      <p:sp>
        <p:nvSpPr>
          <p:cNvPr id="3" name="Text Placeholder 2"/>
          <p:cNvSpPr>
            <a:spLocks noGrp="1"/>
          </p:cNvSpPr>
          <p:nvPr>
            <p:ph type="body" idx="1"/>
          </p:nvPr>
        </p:nvSpPr>
        <p:spPr>
          <a:xfrm>
            <a:off x="812589" y="3124200"/>
            <a:ext cx="7008574" cy="1296987"/>
          </a:xfrm>
        </p:spPr>
        <p:txBody>
          <a:bodyPr anchor="b">
            <a:normAutofit/>
          </a:bodyPr>
          <a:lstStyle>
            <a:lvl1pPr marL="0" indent="0">
              <a:spcBef>
                <a:spcPts val="0"/>
              </a:spcBef>
              <a:buNone/>
              <a:defRPr sz="2800">
                <a:solidFill>
                  <a:schemeClr val="tx1"/>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3" indent="0">
              <a:buNone/>
              <a:defRPr sz="1900">
                <a:solidFill>
                  <a:schemeClr val="tx1">
                    <a:tint val="75000"/>
                  </a:schemeClr>
                </a:solidFill>
              </a:defRPr>
            </a:lvl5pPr>
            <a:lvl6pPr marL="3047467"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419634022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1730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1706581" indent="0">
              <a:buNone/>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9755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2DD204D1-F9BD-4643-8480-6EA41EB484F1}" type="datetimeFigureOut">
              <a:rPr lang="en-US"/>
              <a:t>3/12/2022</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489339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12137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111730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30162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629755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2DD204D1-F9BD-4643-8480-6EA41EB484F1}" type="datetimeFigureOut">
              <a:rPr lang="en-US"/>
              <a:t>3/12/2022</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5283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2DD204D1-F9BD-4643-8480-6EA41EB484F1}" type="datetimeFigureOut">
              <a:rPr lang="en-US"/>
              <a:t>3/12/2022</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16763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D204D1-F9BD-4643-8480-6EA41EB484F1}" type="datetimeFigureOut">
              <a:rPr lang="en-US"/>
              <a:t>3/12/2022</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2068731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3961368" y="0"/>
            <a:ext cx="7922736"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304721" y="1701800"/>
            <a:ext cx="3351927" cy="2844800"/>
          </a:xfrm>
        </p:spPr>
        <p:txBody>
          <a:bodyPr anchor="b">
            <a:normAutofit/>
          </a:bodyPr>
          <a:lstStyle>
            <a:lvl1pPr algn="l">
              <a:defRPr sz="2000" b="1"/>
            </a:lvl1pPr>
          </a:lstStyle>
          <a:p>
            <a:r>
              <a:rPr lang="en-US"/>
              <a:t>Click to edit Master title style</a:t>
            </a:r>
            <a:endParaRPr/>
          </a:p>
        </p:txBody>
      </p:sp>
      <p:sp>
        <p:nvSpPr>
          <p:cNvPr id="4" name="Text Placeholder 3"/>
          <p:cNvSpPr>
            <a:spLocks noGrp="1"/>
          </p:cNvSpPr>
          <p:nvPr>
            <p:ph type="body" sz="half" idx="2"/>
          </p:nvPr>
        </p:nvSpPr>
        <p:spPr>
          <a:xfrm>
            <a:off x="304721" y="4648200"/>
            <a:ext cx="3351927" cy="1727200"/>
          </a:xfrm>
        </p:spPr>
        <p:txBody>
          <a:bodyPr>
            <a:normAutofit/>
          </a:bodyPr>
          <a:lstStyle>
            <a:lvl1pPr marL="0" indent="0">
              <a:spcBef>
                <a:spcPts val="120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3" name="Content Placeholder 2"/>
          <p:cNvSpPr>
            <a:spLocks noGrp="1"/>
          </p:cNvSpPr>
          <p:nvPr>
            <p:ph idx="1"/>
          </p:nvPr>
        </p:nvSpPr>
        <p:spPr>
          <a:xfrm>
            <a:off x="4469236" y="482600"/>
            <a:ext cx="6805427" cy="5892800"/>
          </a:xfrm>
        </p:spPr>
        <p:txBody>
          <a:bodyPr>
            <a:normAutofit/>
          </a:bodyPr>
          <a:lstStyle>
            <a:lvl1pPr>
              <a:defRPr sz="24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126BF754-515F-40B9-8D24-D54D5825B3D0}" type="datetimeFigureOut">
              <a:rPr lang="en-US"/>
              <a:t>3/12/2022</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968072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2082258" y="0"/>
            <a:ext cx="802431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2437765" y="4800600"/>
            <a:ext cx="7313295" cy="762000"/>
          </a:xfrm>
        </p:spPr>
        <p:txBody>
          <a:bodyPr anchor="b">
            <a:normAutofit/>
          </a:bodyPr>
          <a:lstStyle>
            <a:lvl1pPr algn="l">
              <a:defRPr sz="2000" b="1"/>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2437765" y="279401"/>
            <a:ext cx="7313295" cy="4448175"/>
          </a:xfrm>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2437765" y="5562600"/>
            <a:ext cx="7313295" cy="812800"/>
          </a:xfrm>
        </p:spPr>
        <p:txBody>
          <a:bodyPr>
            <a:normAutofit/>
          </a:bodyPr>
          <a:lstStyle>
            <a:lvl1pPr marL="0" indent="0">
              <a:spcBef>
                <a:spcPts val="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126BF754-515F-40B9-8D24-D54D5825B3D0}" type="datetimeFigureOut">
              <a:rPr lang="en-US"/>
              <a:t>3/12/2022</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221337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3/12/2022</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1010434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52633" y="274638"/>
            <a:ext cx="1422030" cy="5897561"/>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117309" y="274638"/>
            <a:ext cx="8532178" cy="589756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3/12/2022</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3650715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9" name="Rectangle 8"/>
          <p:cNvSpPr/>
          <p:nvPr/>
        </p:nvSpPr>
        <p:spPr>
          <a:xfrm>
            <a:off x="304721" y="0"/>
            <a:ext cx="11579384"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Placeholder 1"/>
          <p:cNvSpPr>
            <a:spLocks noGrp="1"/>
          </p:cNvSpPr>
          <p:nvPr>
            <p:ph type="title"/>
          </p:nvPr>
        </p:nvSpPr>
        <p:spPr>
          <a:xfrm>
            <a:off x="1117309" y="76200"/>
            <a:ext cx="10157354" cy="1397000"/>
          </a:xfrm>
          <a:prstGeom prst="rect">
            <a:avLst/>
          </a:prstGeom>
        </p:spPr>
        <p:txBody>
          <a:bodyPr vert="horz" lIns="121899" tIns="60949" rIns="121899" bIns="60949" rtlCol="0" anchor="b">
            <a:normAutofit/>
          </a:bodyPr>
          <a:lstStyle/>
          <a:p>
            <a:r>
              <a:rPr lang="en-US"/>
              <a:t>Click to edit Master title style</a:t>
            </a:r>
            <a:endParaRPr dirty="0"/>
          </a:p>
        </p:txBody>
      </p:sp>
      <p:sp>
        <p:nvSpPr>
          <p:cNvPr id="3" name="Text Placeholder 2"/>
          <p:cNvSpPr>
            <a:spLocks noGrp="1"/>
          </p:cNvSpPr>
          <p:nvPr>
            <p:ph type="body" idx="1"/>
          </p:nvPr>
        </p:nvSpPr>
        <p:spPr>
          <a:xfrm>
            <a:off x="1117309" y="1701800"/>
            <a:ext cx="10157354" cy="4470400"/>
          </a:xfrm>
          <a:prstGeom prst="rect">
            <a:avLst/>
          </a:prstGeom>
        </p:spPr>
        <p:txBody>
          <a:bodyPr vert="horz" lIns="121899" tIns="60949" rIns="121899" bIns="6094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2"/>
          </p:nvPr>
        </p:nvSpPr>
        <p:spPr>
          <a:xfrm>
            <a:off x="1117309" y="6400801"/>
            <a:ext cx="2742486" cy="320675"/>
          </a:xfrm>
          <a:prstGeom prst="rect">
            <a:avLst/>
          </a:prstGeom>
        </p:spPr>
        <p:txBody>
          <a:bodyPr vert="horz" lIns="121899" tIns="60949" rIns="121899" bIns="60949" rtlCol="0" anchor="b"/>
          <a:lstStyle>
            <a:lvl1pPr algn="l">
              <a:defRPr sz="1200" baseline="0">
                <a:solidFill>
                  <a:schemeClr val="tx2">
                    <a:lumMod val="65000"/>
                    <a:lumOff val="35000"/>
                  </a:schemeClr>
                </a:solidFill>
              </a:defRPr>
            </a:lvl1pPr>
          </a:lstStyle>
          <a:p>
            <a:fld id="{2DD204D1-F9BD-4643-8480-6EA41EB484F1}" type="datetimeFigureOut">
              <a:rPr lang="en-US" smtClean="0"/>
              <a:pPr/>
              <a:t>3/12/2022</a:t>
            </a:fld>
            <a:endParaRPr lang="en-US"/>
          </a:p>
        </p:txBody>
      </p:sp>
      <p:sp>
        <p:nvSpPr>
          <p:cNvPr id="5" name="Footer Placeholder 4"/>
          <p:cNvSpPr>
            <a:spLocks noGrp="1"/>
          </p:cNvSpPr>
          <p:nvPr>
            <p:ph type="ftr" sz="quarter" idx="3"/>
          </p:nvPr>
        </p:nvSpPr>
        <p:spPr>
          <a:xfrm>
            <a:off x="3907842" y="6400801"/>
            <a:ext cx="6216301" cy="320675"/>
          </a:xfrm>
          <a:prstGeom prst="rect">
            <a:avLst/>
          </a:prstGeom>
        </p:spPr>
        <p:txBody>
          <a:bodyPr vert="horz" lIns="121899" tIns="60949" rIns="121899" bIns="60949" rtlCol="0" anchor="b"/>
          <a:lstStyle>
            <a:lvl1pPr algn="ctr">
              <a:defRPr sz="1200" baseline="0">
                <a:solidFill>
                  <a:schemeClr val="tx2">
                    <a:lumMod val="65000"/>
                    <a:lumOff val="35000"/>
                  </a:schemeClr>
                </a:solidFill>
              </a:defRPr>
            </a:lvl1pPr>
          </a:lstStyle>
          <a:p>
            <a:endParaRPr lang="en-US"/>
          </a:p>
        </p:txBody>
      </p:sp>
      <p:sp>
        <p:nvSpPr>
          <p:cNvPr id="6" name="Slide Number Placeholder 5"/>
          <p:cNvSpPr>
            <a:spLocks noGrp="1"/>
          </p:cNvSpPr>
          <p:nvPr>
            <p:ph type="sldNum" sz="quarter" idx="4"/>
          </p:nvPr>
        </p:nvSpPr>
        <p:spPr>
          <a:xfrm>
            <a:off x="10167146" y="6400801"/>
            <a:ext cx="1107518" cy="320675"/>
          </a:xfrm>
          <a:prstGeom prst="rect">
            <a:avLst/>
          </a:prstGeom>
        </p:spPr>
        <p:txBody>
          <a:bodyPr vert="horz" lIns="121899" tIns="60949" rIns="121899" bIns="60949" rtlCol="0" anchor="b"/>
          <a:lstStyle>
            <a:lvl1pPr algn="r">
              <a:defRPr sz="1200" baseline="0">
                <a:solidFill>
                  <a:schemeClr val="tx2">
                    <a:lumMod val="65000"/>
                    <a:lumOff val="35000"/>
                  </a:schemeClr>
                </a:solidFill>
              </a:defRPr>
            </a:lvl1pPr>
          </a:lstStyle>
          <a:p>
            <a:fld id="{EB37DED6-D4C7-42EE-AB49-D2E39E64FDE4}" type="slidenum">
              <a:rPr lang="en-US" smtClean="0"/>
              <a:pPr/>
              <a:t>‹#›</a:t>
            </a:fld>
            <a:endParaRPr lang="en-US"/>
          </a:p>
        </p:txBody>
      </p:sp>
    </p:spTree>
    <p:extLst>
      <p:ext uri="{BB962C8B-B14F-4D97-AF65-F5344CB8AC3E}">
        <p14:creationId xmlns:p14="http://schemas.microsoft.com/office/powerpoint/2010/main" val="1544047913"/>
      </p:ext>
    </p:extLst>
  </p:cSld>
  <p:clrMap bg1="lt1" tx1="dk1" bg2="lt2" tx2="dk2" accent1="accent1" accent2="accent2" accent3="accent3" accent4="accent4" accent5="accent5" accent6="accent6" hlink="hlink" folHlink="folHlink"/>
  <p:sldLayoutIdLst>
    <p:sldLayoutId id="2147483661" r:id="rId1"/>
    <p:sldLayoutId id="2147483679" r:id="rId2"/>
    <p:sldLayoutId id="2147483663" r:id="rId3"/>
    <p:sldLayoutId id="2147483664" r:id="rId4"/>
    <p:sldLayoutId id="2147483665" r:id="rId5"/>
    <p:sldLayoutId id="2147483666" r:id="rId6"/>
    <p:sldLayoutId id="2147483667" r:id="rId7"/>
    <p:sldLayoutId id="2147483675" r:id="rId8"/>
    <p:sldLayoutId id="2147483676" r:id="rId9"/>
    <p:sldLayoutId id="2147483677" r:id="rId10"/>
    <p:sldLayoutId id="2147483678"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p:titleStyle>
    <p:bodyStyle>
      <a:lvl1pPr marL="304747" indent="-304747" algn="l" defTabSz="1218987" rtl="0" eaLnBrk="1" latinLnBrk="0" hangingPunct="1">
        <a:lnSpc>
          <a:spcPct val="95000"/>
        </a:lnSpc>
        <a:spcBef>
          <a:spcPts val="1866"/>
        </a:spcBef>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5pPr>
      <a:lvl6pPr marL="2437973"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6pPr>
      <a:lvl7pPr marL="286461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7pPr>
      <a:lvl8pPr marL="3291264"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8pPr>
      <a:lvl9pPr marL="377885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Expert Evidence</a:t>
            </a:r>
          </a:p>
        </p:txBody>
      </p:sp>
      <p:sp>
        <p:nvSpPr>
          <p:cNvPr id="3" name="Subtitle 2"/>
          <p:cNvSpPr>
            <a:spLocks noGrp="1"/>
          </p:cNvSpPr>
          <p:nvPr>
            <p:ph type="subTitle" idx="1"/>
          </p:nvPr>
        </p:nvSpPr>
        <p:spPr/>
        <p:txBody>
          <a:bodyPr/>
          <a:lstStyle/>
          <a:p>
            <a:r>
              <a:rPr lang="en-US"/>
              <a:t>Civil Litigation </a:t>
            </a:r>
            <a:endParaRPr lang="en-US" dirty="0"/>
          </a:p>
        </p:txBody>
      </p:sp>
    </p:spTree>
    <p:extLst>
      <p:ext uri="{BB962C8B-B14F-4D97-AF65-F5344CB8AC3E}">
        <p14:creationId xmlns:p14="http://schemas.microsoft.com/office/powerpoint/2010/main" val="3650340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r>
              <a:rPr lang="en-GB" altLang="en-US" dirty="0">
                <a:latin typeface="Calibri" panose="020F0502020204030204" pitchFamily="34" charset="0"/>
              </a:rPr>
              <a:t>Expert Evidence</a:t>
            </a:r>
            <a:endParaRPr lang="en-GB" dirty="0"/>
          </a:p>
        </p:txBody>
      </p:sp>
      <p:sp>
        <p:nvSpPr>
          <p:cNvPr id="3" name="Content Placeholder 2"/>
          <p:cNvSpPr>
            <a:spLocks noGrp="1"/>
          </p:cNvSpPr>
          <p:nvPr>
            <p:ph idx="1"/>
          </p:nvPr>
        </p:nvSpPr>
        <p:spPr/>
        <p:txBody>
          <a:bodyPr/>
          <a:lstStyle/>
          <a:p>
            <a:r>
              <a:rPr lang="en-GB" altLang="en-US" dirty="0">
                <a:latin typeface="Calibri" panose="020F0502020204030204" pitchFamily="34" charset="0"/>
              </a:rPr>
              <a:t>Expert evidence is dealt with under </a:t>
            </a:r>
            <a:r>
              <a:rPr lang="en-GB" altLang="en-US" u="sng" dirty="0">
                <a:latin typeface="Calibri" panose="020F0502020204030204" pitchFamily="34" charset="0"/>
              </a:rPr>
              <a:t>CPR 35</a:t>
            </a:r>
            <a:r>
              <a:rPr lang="en-GB" altLang="en-US" dirty="0">
                <a:latin typeface="Calibri" panose="020F0502020204030204" pitchFamily="34" charset="0"/>
              </a:rPr>
              <a:t>.</a:t>
            </a:r>
          </a:p>
          <a:p>
            <a:r>
              <a:rPr lang="en-GB" altLang="en-US" u="sng" dirty="0">
                <a:latin typeface="Calibri" panose="020F0502020204030204" pitchFamily="34" charset="0"/>
              </a:rPr>
              <a:t>CPR 35.1 </a:t>
            </a:r>
            <a:r>
              <a:rPr lang="en-GB" altLang="en-US" dirty="0">
                <a:latin typeface="Calibri" panose="020F0502020204030204" pitchFamily="34" charset="0"/>
              </a:rPr>
              <a:t>states that </a:t>
            </a:r>
            <a:r>
              <a:rPr lang="en-GB" altLang="en-US" i="1" dirty="0">
                <a:latin typeface="Calibri" panose="020F0502020204030204" pitchFamily="34" charset="0"/>
              </a:rPr>
              <a:t>‘Expert evidence shall be restricted to that which is reasonably required to resolve the proceedings.’</a:t>
            </a:r>
          </a:p>
          <a:p>
            <a:r>
              <a:rPr lang="en-GB" altLang="en-US" dirty="0">
                <a:latin typeface="Calibri" panose="020F0502020204030204" pitchFamily="34" charset="0"/>
              </a:rPr>
              <a:t>Experts are to be independent.</a:t>
            </a:r>
          </a:p>
          <a:p>
            <a:r>
              <a:rPr lang="en-GB" altLang="en-US" dirty="0">
                <a:latin typeface="Calibri" panose="020F0502020204030204" pitchFamily="34" charset="0"/>
              </a:rPr>
              <a:t>An experts primary duty is to assist the court as per </a:t>
            </a:r>
            <a:r>
              <a:rPr lang="en-GB" altLang="en-US" u="sng" dirty="0">
                <a:latin typeface="Calibri" panose="020F0502020204030204" pitchFamily="34" charset="0"/>
              </a:rPr>
              <a:t>CPR 35.3 (1). </a:t>
            </a:r>
          </a:p>
          <a:p>
            <a:r>
              <a:rPr lang="en-GB" altLang="en-US" dirty="0">
                <a:latin typeface="Calibri" panose="020F0502020204030204" pitchFamily="34" charset="0"/>
              </a:rPr>
              <a:t>No party can call an expert to give evidence or put in evidence from an expert without the court’s permission, as per </a:t>
            </a:r>
            <a:r>
              <a:rPr lang="en-GB" altLang="en-US" u="sng" dirty="0">
                <a:latin typeface="Calibri" panose="020F0502020204030204" pitchFamily="34" charset="0"/>
              </a:rPr>
              <a:t>CPR 35.4(1).</a:t>
            </a:r>
          </a:p>
          <a:p>
            <a:endParaRPr lang="en-GB" dirty="0"/>
          </a:p>
        </p:txBody>
      </p:sp>
    </p:spTree>
    <p:extLst>
      <p:ext uri="{BB962C8B-B14F-4D97-AF65-F5344CB8AC3E}">
        <p14:creationId xmlns:p14="http://schemas.microsoft.com/office/powerpoint/2010/main" val="34044542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Directions Regarding Experts</a:t>
            </a:r>
          </a:p>
        </p:txBody>
      </p:sp>
      <p:sp>
        <p:nvSpPr>
          <p:cNvPr id="3" name="Content Placeholder 2"/>
          <p:cNvSpPr>
            <a:spLocks noGrp="1"/>
          </p:cNvSpPr>
          <p:nvPr>
            <p:ph idx="1"/>
          </p:nvPr>
        </p:nvSpPr>
        <p:spPr/>
        <p:txBody>
          <a:bodyPr>
            <a:normAutofit fontScale="92500" lnSpcReduction="10000"/>
          </a:bodyPr>
          <a:lstStyle/>
          <a:p>
            <a:r>
              <a:rPr lang="en-GB" altLang="en-US" sz="2599" dirty="0">
                <a:latin typeface="Calibri" panose="020F0502020204030204" pitchFamily="34" charset="0"/>
              </a:rPr>
              <a:t>A party seeking permission to use an expert must provide an estimate of the cost of the proposed expert, identify the field of the expert and where practicable the name of the expert.</a:t>
            </a:r>
          </a:p>
          <a:p>
            <a:r>
              <a:rPr lang="en-GB" altLang="en-US" sz="2599" u="sng" dirty="0">
                <a:latin typeface="Calibri" panose="020F0502020204030204" pitchFamily="34" charset="0"/>
              </a:rPr>
              <a:t>Fast Track</a:t>
            </a:r>
            <a:r>
              <a:rPr lang="en-GB" altLang="en-US" sz="2599" dirty="0">
                <a:latin typeface="Calibri" panose="020F0502020204030204" pitchFamily="34" charset="0"/>
              </a:rPr>
              <a:t>:</a:t>
            </a:r>
          </a:p>
          <a:p>
            <a:pPr lvl="1"/>
            <a:r>
              <a:rPr lang="en-GB" altLang="en-US" sz="2599" dirty="0">
                <a:latin typeface="Calibri" panose="020F0502020204030204" pitchFamily="34" charset="0"/>
              </a:rPr>
              <a:t>Exchange of experts report within 14 weeks.</a:t>
            </a:r>
          </a:p>
          <a:p>
            <a:pPr lvl="1"/>
            <a:r>
              <a:rPr lang="en-GB" altLang="en-US" sz="2599" dirty="0">
                <a:latin typeface="Calibri" panose="020F0502020204030204" pitchFamily="34" charset="0"/>
              </a:rPr>
              <a:t>Evidence to be given by means of written report.</a:t>
            </a:r>
          </a:p>
          <a:p>
            <a:pPr lvl="1"/>
            <a:r>
              <a:rPr lang="en-GB" altLang="en-US" sz="2599" dirty="0">
                <a:latin typeface="Calibri" panose="020F0502020204030204" pitchFamily="34" charset="0"/>
              </a:rPr>
              <a:t>Experts limited, normally to only one expert on a particular issue.</a:t>
            </a:r>
          </a:p>
          <a:p>
            <a:r>
              <a:rPr lang="en-GB" altLang="en-US" sz="2599" u="sng" dirty="0">
                <a:latin typeface="Calibri" panose="020F0502020204030204" pitchFamily="34" charset="0"/>
              </a:rPr>
              <a:t>Multi Track  </a:t>
            </a:r>
          </a:p>
          <a:p>
            <a:pPr lvl="1"/>
            <a:r>
              <a:rPr lang="en-GB" altLang="en-US" sz="2599" dirty="0">
                <a:latin typeface="Calibri" panose="020F0502020204030204" pitchFamily="34" charset="0"/>
              </a:rPr>
              <a:t>Directions are tailored to meet needs of case. Directions are given at a CMC.</a:t>
            </a:r>
            <a:endParaRPr lang="en-GB" dirty="0"/>
          </a:p>
        </p:txBody>
      </p:sp>
    </p:spTree>
    <p:extLst>
      <p:ext uri="{BB962C8B-B14F-4D97-AF65-F5344CB8AC3E}">
        <p14:creationId xmlns:p14="http://schemas.microsoft.com/office/powerpoint/2010/main" val="15145184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97B97-180E-4349-A271-1B2B099FCB40}"/>
              </a:ext>
            </a:extLst>
          </p:cNvPr>
          <p:cNvSpPr>
            <a:spLocks noGrp="1"/>
          </p:cNvSpPr>
          <p:nvPr>
            <p:ph type="title"/>
          </p:nvPr>
        </p:nvSpPr>
        <p:spPr/>
        <p:txBody>
          <a:bodyPr>
            <a:normAutofit fontScale="90000"/>
          </a:bodyPr>
          <a:lstStyle/>
          <a:p>
            <a:r>
              <a:rPr lang="en-GB" b="1" i="0" dirty="0">
                <a:solidFill>
                  <a:srgbClr val="F0552B"/>
                </a:solidFill>
                <a:effectLst/>
                <a:latin typeface="Allerta"/>
              </a:rPr>
              <a:t>The use of opinion evidence from expert witnesses</a:t>
            </a:r>
            <a:br>
              <a:rPr lang="en-GB" b="1" i="0" dirty="0">
                <a:solidFill>
                  <a:srgbClr val="F0552B"/>
                </a:solidFill>
                <a:effectLst/>
                <a:latin typeface="Allerta"/>
              </a:rPr>
            </a:br>
            <a:endParaRPr lang="en-GB" dirty="0"/>
          </a:p>
        </p:txBody>
      </p:sp>
      <p:sp>
        <p:nvSpPr>
          <p:cNvPr id="3" name="Content Placeholder 2">
            <a:extLst>
              <a:ext uri="{FF2B5EF4-FFF2-40B4-BE49-F238E27FC236}">
                <a16:creationId xmlns:a16="http://schemas.microsoft.com/office/drawing/2014/main" id="{89C23627-DC92-4646-A9A8-4B373B6FD3C9}"/>
              </a:ext>
            </a:extLst>
          </p:cNvPr>
          <p:cNvSpPr>
            <a:spLocks noGrp="1"/>
          </p:cNvSpPr>
          <p:nvPr>
            <p:ph idx="1"/>
          </p:nvPr>
        </p:nvSpPr>
        <p:spPr/>
        <p:txBody>
          <a:bodyPr>
            <a:normAutofit lnSpcReduction="10000"/>
          </a:bodyPr>
          <a:lstStyle/>
          <a:p>
            <a:pPr algn="just"/>
            <a:r>
              <a:rPr lang="en-GB" b="0" i="0" dirty="0">
                <a:solidFill>
                  <a:srgbClr val="000000"/>
                </a:solidFill>
                <a:effectLst/>
                <a:latin typeface="Allerta"/>
              </a:rPr>
              <a:t>The use of expert evidence in civil claims is an exception to the rule against opinion evidence. The expert witness can give an opinion to the court on matters which they may not have seen directly, but in which matters they are an “expert”.</a:t>
            </a:r>
          </a:p>
          <a:p>
            <a:pPr algn="just"/>
            <a:r>
              <a:rPr lang="en-GB" b="1" i="0" dirty="0">
                <a:solidFill>
                  <a:srgbClr val="000000"/>
                </a:solidFill>
                <a:effectLst/>
                <a:latin typeface="Allerta"/>
              </a:rPr>
              <a:t>s3 Civil Evidence Act 1972 (CEA 1972)</a:t>
            </a:r>
            <a:r>
              <a:rPr lang="en-GB" b="0" i="0" dirty="0">
                <a:solidFill>
                  <a:srgbClr val="000000"/>
                </a:solidFill>
                <a:effectLst/>
                <a:latin typeface="Allerta"/>
              </a:rPr>
              <a:t> sets out the test for calling an expert witness in civil proceedings:</a:t>
            </a:r>
          </a:p>
          <a:p>
            <a:pPr algn="just">
              <a:buFont typeface="Arial" panose="020B0604020202020204" pitchFamily="34" charset="0"/>
              <a:buChar char="•"/>
            </a:pPr>
            <a:r>
              <a:rPr lang="en-GB" b="0" i="0" dirty="0">
                <a:solidFill>
                  <a:srgbClr val="000000"/>
                </a:solidFill>
                <a:effectLst/>
                <a:latin typeface="Allerta"/>
              </a:rPr>
              <a:t>the expert may give their opinion </a:t>
            </a:r>
            <a:r>
              <a:rPr lang="en-GB" b="1" i="0" dirty="0">
                <a:solidFill>
                  <a:srgbClr val="000000"/>
                </a:solidFill>
                <a:effectLst/>
                <a:latin typeface="Allerta"/>
              </a:rPr>
              <a:t>on any relevant matter</a:t>
            </a:r>
            <a:r>
              <a:rPr lang="en-GB" b="0" i="0" dirty="0">
                <a:solidFill>
                  <a:srgbClr val="000000"/>
                </a:solidFill>
                <a:effectLst/>
                <a:latin typeface="Allerta"/>
              </a:rPr>
              <a:t>; and</a:t>
            </a:r>
          </a:p>
          <a:p>
            <a:pPr algn="just">
              <a:buFont typeface="Arial" panose="020B0604020202020204" pitchFamily="34" charset="0"/>
              <a:buChar char="•"/>
            </a:pPr>
            <a:r>
              <a:rPr lang="en-GB" b="0" i="0" dirty="0">
                <a:solidFill>
                  <a:srgbClr val="000000"/>
                </a:solidFill>
                <a:effectLst/>
                <a:latin typeface="Allerta"/>
              </a:rPr>
              <a:t>the expert must be </a:t>
            </a:r>
            <a:r>
              <a:rPr lang="en-GB" b="1" i="0" dirty="0">
                <a:solidFill>
                  <a:srgbClr val="000000"/>
                </a:solidFill>
                <a:effectLst/>
                <a:latin typeface="Allerta"/>
              </a:rPr>
              <a:t>qualified</a:t>
            </a:r>
            <a:r>
              <a:rPr lang="en-GB" b="0" i="0" dirty="0">
                <a:solidFill>
                  <a:srgbClr val="000000"/>
                </a:solidFill>
                <a:effectLst/>
                <a:latin typeface="Allerta"/>
              </a:rPr>
              <a:t> to give the opinion.</a:t>
            </a:r>
          </a:p>
          <a:p>
            <a:pPr algn="just"/>
            <a:r>
              <a:rPr lang="en-GB" b="0" i="0" dirty="0">
                <a:solidFill>
                  <a:srgbClr val="000000"/>
                </a:solidFill>
                <a:effectLst/>
                <a:latin typeface="Allerta"/>
              </a:rPr>
              <a:t>These are important matters to consider whenever seeking permission of the court to adduce expert evidence and in choosing an appropriate expert.</a:t>
            </a:r>
          </a:p>
          <a:p>
            <a:endParaRPr lang="en-GB" dirty="0"/>
          </a:p>
        </p:txBody>
      </p:sp>
    </p:spTree>
    <p:extLst>
      <p:ext uri="{BB962C8B-B14F-4D97-AF65-F5344CB8AC3E}">
        <p14:creationId xmlns:p14="http://schemas.microsoft.com/office/powerpoint/2010/main" val="18580810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6A5C5-D433-49E3-A346-B80681E28F8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F309E54-0D8F-46D6-A677-2BB2A805F3F2}"/>
              </a:ext>
            </a:extLst>
          </p:cNvPr>
          <p:cNvSpPr>
            <a:spLocks noGrp="1"/>
          </p:cNvSpPr>
          <p:nvPr>
            <p:ph idx="1"/>
          </p:nvPr>
        </p:nvSpPr>
        <p:spPr/>
        <p:txBody>
          <a:bodyPr/>
          <a:lstStyle/>
          <a:p>
            <a:pPr algn="just"/>
            <a:r>
              <a:rPr lang="en-GB" b="0" i="0" dirty="0">
                <a:solidFill>
                  <a:srgbClr val="000000"/>
                </a:solidFill>
                <a:effectLst/>
                <a:latin typeface="Allerta"/>
              </a:rPr>
              <a:t>An expert witness can give evidence or their conclusions based on opinion, if four basic conditions are met in respect of their evidence.</a:t>
            </a:r>
          </a:p>
          <a:p>
            <a:pPr algn="l">
              <a:buFont typeface="Arial" panose="020B0604020202020204" pitchFamily="34" charset="0"/>
              <a:buChar char="•"/>
            </a:pPr>
            <a:r>
              <a:rPr lang="en-GB" b="0" i="0" dirty="0">
                <a:solidFill>
                  <a:srgbClr val="000000"/>
                </a:solidFill>
                <a:effectLst/>
                <a:latin typeface="Allerta"/>
              </a:rPr>
              <a:t>(1)   The opinion, inferences or conclusions depend on special knowledge, skill or training that is not within the ordinary experience of the judge.</a:t>
            </a:r>
          </a:p>
          <a:p>
            <a:pPr algn="l">
              <a:buFont typeface="Arial" panose="020B0604020202020204" pitchFamily="34" charset="0"/>
              <a:buChar char="•"/>
            </a:pPr>
            <a:r>
              <a:rPr lang="en-GB" b="0" i="0" dirty="0">
                <a:solidFill>
                  <a:srgbClr val="000000"/>
                </a:solidFill>
                <a:effectLst/>
                <a:latin typeface="Allerta"/>
              </a:rPr>
              <a:t>(2)   The expert is qualified as a true expert in the field of expertise.</a:t>
            </a:r>
          </a:p>
          <a:p>
            <a:pPr algn="l">
              <a:buFont typeface="Arial" panose="020B0604020202020204" pitchFamily="34" charset="0"/>
              <a:buChar char="•"/>
            </a:pPr>
            <a:r>
              <a:rPr lang="en-GB" b="0" i="0" dirty="0">
                <a:solidFill>
                  <a:srgbClr val="000000"/>
                </a:solidFill>
                <a:effectLst/>
                <a:latin typeface="Allerta"/>
              </a:rPr>
              <a:t>(3)   The expert can give evidence to a reasonable degree of certainty regarding their opinion, inferences or conclusions.</a:t>
            </a:r>
          </a:p>
          <a:p>
            <a:pPr algn="l">
              <a:buFont typeface="Arial" panose="020B0604020202020204" pitchFamily="34" charset="0"/>
              <a:buChar char="•"/>
            </a:pPr>
            <a:r>
              <a:rPr lang="en-GB" b="0" i="0" dirty="0">
                <a:solidFill>
                  <a:srgbClr val="000000"/>
                </a:solidFill>
                <a:effectLst/>
                <a:latin typeface="Allerta"/>
              </a:rPr>
              <a:t>(4)   The expert can demonstrate, or persuade from scientific fact, the basis of their opinion, inference or conclusions.</a:t>
            </a:r>
          </a:p>
          <a:p>
            <a:endParaRPr lang="en-GB" dirty="0"/>
          </a:p>
        </p:txBody>
      </p:sp>
    </p:spTree>
    <p:extLst>
      <p:ext uri="{BB962C8B-B14F-4D97-AF65-F5344CB8AC3E}">
        <p14:creationId xmlns:p14="http://schemas.microsoft.com/office/powerpoint/2010/main" val="19037126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FB5C2-5676-40A5-8A76-E9A28B41BCBA}"/>
              </a:ext>
            </a:extLst>
          </p:cNvPr>
          <p:cNvSpPr>
            <a:spLocks noGrp="1"/>
          </p:cNvSpPr>
          <p:nvPr>
            <p:ph type="title"/>
          </p:nvPr>
        </p:nvSpPr>
        <p:spPr/>
        <p:txBody>
          <a:bodyPr/>
          <a:lstStyle/>
          <a:p>
            <a:r>
              <a:rPr lang="en-GB" dirty="0"/>
              <a:t>Who or What is an Expert? </a:t>
            </a:r>
          </a:p>
        </p:txBody>
      </p:sp>
      <p:sp>
        <p:nvSpPr>
          <p:cNvPr id="3" name="Content Placeholder 2">
            <a:extLst>
              <a:ext uri="{FF2B5EF4-FFF2-40B4-BE49-F238E27FC236}">
                <a16:creationId xmlns:a16="http://schemas.microsoft.com/office/drawing/2014/main" id="{E8B73560-AD16-430D-8A66-3239E07562D9}"/>
              </a:ext>
            </a:extLst>
          </p:cNvPr>
          <p:cNvSpPr>
            <a:spLocks noGrp="1"/>
          </p:cNvSpPr>
          <p:nvPr>
            <p:ph idx="1"/>
          </p:nvPr>
        </p:nvSpPr>
        <p:spPr/>
        <p:txBody>
          <a:bodyPr>
            <a:normAutofit/>
          </a:bodyPr>
          <a:lstStyle/>
          <a:p>
            <a:pPr algn="just"/>
            <a:r>
              <a:rPr lang="en-GB" b="0" i="0" dirty="0">
                <a:solidFill>
                  <a:srgbClr val="000000"/>
                </a:solidFill>
                <a:effectLst/>
                <a:latin typeface="Allerta"/>
              </a:rPr>
              <a:t>An expert can be anyone with knowledge or experience of a particular field or discipline beyond that to be expected of a layman.</a:t>
            </a:r>
          </a:p>
          <a:p>
            <a:pPr algn="just"/>
            <a:r>
              <a:rPr lang="en-GB" b="0" i="0" dirty="0">
                <a:solidFill>
                  <a:srgbClr val="000000"/>
                </a:solidFill>
                <a:effectLst/>
                <a:latin typeface="Allerta"/>
              </a:rPr>
              <a:t>The expertise of the expert is gauged not only from their professional training but also their suitable qualification from employment or experience in other ways, such as academic study, to give that evidence.</a:t>
            </a:r>
          </a:p>
          <a:p>
            <a:endParaRPr lang="en-GB" dirty="0"/>
          </a:p>
        </p:txBody>
      </p:sp>
    </p:spTree>
    <p:extLst>
      <p:ext uri="{BB962C8B-B14F-4D97-AF65-F5344CB8AC3E}">
        <p14:creationId xmlns:p14="http://schemas.microsoft.com/office/powerpoint/2010/main" val="38991265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A69D1-63F9-4E88-AA5B-C9782FAD865E}"/>
              </a:ext>
            </a:extLst>
          </p:cNvPr>
          <p:cNvSpPr>
            <a:spLocks noGrp="1"/>
          </p:cNvSpPr>
          <p:nvPr>
            <p:ph type="title"/>
          </p:nvPr>
        </p:nvSpPr>
        <p:spPr/>
        <p:txBody>
          <a:bodyPr/>
          <a:lstStyle/>
          <a:p>
            <a:r>
              <a:rPr lang="en-GB" dirty="0"/>
              <a:t>Where do you find an Expert? </a:t>
            </a:r>
          </a:p>
        </p:txBody>
      </p:sp>
      <p:sp>
        <p:nvSpPr>
          <p:cNvPr id="3" name="Content Placeholder 2">
            <a:extLst>
              <a:ext uri="{FF2B5EF4-FFF2-40B4-BE49-F238E27FC236}">
                <a16:creationId xmlns:a16="http://schemas.microsoft.com/office/drawing/2014/main" id="{E1F9C0C8-03EE-469D-961D-1B2ACBDF87CE}"/>
              </a:ext>
            </a:extLst>
          </p:cNvPr>
          <p:cNvSpPr>
            <a:spLocks noGrp="1"/>
          </p:cNvSpPr>
          <p:nvPr>
            <p:ph idx="1"/>
          </p:nvPr>
        </p:nvSpPr>
        <p:spPr/>
        <p:txBody>
          <a:bodyPr>
            <a:normAutofit fontScale="62500" lnSpcReduction="20000"/>
          </a:bodyPr>
          <a:lstStyle/>
          <a:p>
            <a:pPr algn="just"/>
            <a:r>
              <a:rPr lang="en-GB" dirty="0">
                <a:effectLst/>
                <a:latin typeface="Allerta"/>
              </a:rPr>
              <a:t>The expert will ideally be a person who has some experience of being an expert witness, a person who will not be undermined or intimidated by the judicial process or by cross-examination.</a:t>
            </a:r>
          </a:p>
          <a:p>
            <a:pPr algn="just"/>
            <a:r>
              <a:rPr lang="en-GB" dirty="0">
                <a:effectLst/>
                <a:latin typeface="Allerta"/>
              </a:rPr>
              <a:t>You may have previous experience of using an expert in other cases or of seeing the work of experts instructed by opponents in cases, where you have been impressed with the quality of their evidence.</a:t>
            </a:r>
          </a:p>
          <a:p>
            <a:pPr algn="just"/>
            <a:r>
              <a:rPr lang="en-GB" dirty="0">
                <a:effectLst/>
                <a:latin typeface="Allerta"/>
              </a:rPr>
              <a:t>If you need to find an expert, one of the most effective ways of selecting an expert will be by recommendation from:</a:t>
            </a:r>
          </a:p>
          <a:p>
            <a:pPr algn="just">
              <a:buFont typeface="Arial" panose="020B0604020202020204" pitchFamily="34" charset="0"/>
              <a:buChar char="•"/>
            </a:pPr>
            <a:r>
              <a:rPr lang="en-GB" dirty="0">
                <a:effectLst/>
                <a:latin typeface="Allerta"/>
              </a:rPr>
              <a:t>colleagues in your organisation (many organisations have in-house lists and databases of recommended experts previously used, usually with an assessment of each expert and past experience of instructing them);</a:t>
            </a:r>
          </a:p>
          <a:p>
            <a:pPr algn="just">
              <a:buFont typeface="Arial" panose="020B0604020202020204" pitchFamily="34" charset="0"/>
              <a:buChar char="•"/>
            </a:pPr>
            <a:r>
              <a:rPr lang="en-GB" dirty="0">
                <a:effectLst/>
                <a:latin typeface="Allerta"/>
              </a:rPr>
              <a:t>counsel (who may have useful experience of experts on particular issues and in seeing how an expert has performed when giving evidence at trial and being cross-examined about their evidence);</a:t>
            </a:r>
          </a:p>
          <a:p>
            <a:pPr algn="just">
              <a:buFont typeface="Arial" panose="020B0604020202020204" pitchFamily="34" charset="0"/>
              <a:buChar char="•"/>
            </a:pPr>
            <a:r>
              <a:rPr lang="en-GB" dirty="0">
                <a:effectLst/>
                <a:latin typeface="Allerta"/>
              </a:rPr>
              <a:t>your client (who may have lists of experts previously used in other cases);</a:t>
            </a:r>
          </a:p>
          <a:p>
            <a:pPr algn="just">
              <a:buFont typeface="Arial" panose="020B0604020202020204" pitchFamily="34" charset="0"/>
              <a:buChar char="•"/>
            </a:pPr>
            <a:r>
              <a:rPr lang="en-GB" dirty="0">
                <a:effectLst/>
                <a:latin typeface="Allerta"/>
              </a:rPr>
              <a:t>databases held by organisations of other lawyers working in the relevant area, such as the Association of Personal Injury Lawyers; and</a:t>
            </a:r>
          </a:p>
          <a:p>
            <a:pPr algn="just">
              <a:buFont typeface="Arial" panose="020B0604020202020204" pitchFamily="34" charset="0"/>
              <a:buChar char="•"/>
            </a:pPr>
            <a:r>
              <a:rPr lang="en-GB" dirty="0">
                <a:effectLst/>
                <a:latin typeface="Allerta"/>
              </a:rPr>
              <a:t>organisations which train and accredit expert witnesses on the requirements of giving expert opinion evidence in disputes, such as The UK Register of Expert Witnesses, The Expert Witness Institute or The Academy of Experts.</a:t>
            </a:r>
          </a:p>
          <a:p>
            <a:endParaRPr lang="en-GB" dirty="0"/>
          </a:p>
        </p:txBody>
      </p:sp>
    </p:spTree>
    <p:extLst>
      <p:ext uri="{BB962C8B-B14F-4D97-AF65-F5344CB8AC3E}">
        <p14:creationId xmlns:p14="http://schemas.microsoft.com/office/powerpoint/2010/main" val="33975358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F30B2-49BB-446A-B960-90876C92AC17}"/>
              </a:ext>
            </a:extLst>
          </p:cNvPr>
          <p:cNvSpPr>
            <a:spLocks noGrp="1"/>
          </p:cNvSpPr>
          <p:nvPr>
            <p:ph type="title"/>
          </p:nvPr>
        </p:nvSpPr>
        <p:spPr/>
        <p:txBody>
          <a:bodyPr>
            <a:normAutofit fontScale="90000"/>
          </a:bodyPr>
          <a:lstStyle/>
          <a:p>
            <a:r>
              <a:rPr lang="en-GB" b="1" i="0" dirty="0">
                <a:solidFill>
                  <a:srgbClr val="F0552B"/>
                </a:solidFill>
                <a:effectLst/>
                <a:latin typeface="Allerta"/>
              </a:rPr>
              <a:t>What enquiries need to be made of your chosen expert?</a:t>
            </a:r>
            <a:br>
              <a:rPr lang="en-GB" b="1" i="0" dirty="0">
                <a:solidFill>
                  <a:srgbClr val="F0552B"/>
                </a:solidFill>
                <a:effectLst/>
                <a:latin typeface="Allerta"/>
              </a:rPr>
            </a:br>
            <a:endParaRPr lang="en-GB" dirty="0"/>
          </a:p>
        </p:txBody>
      </p:sp>
      <p:sp>
        <p:nvSpPr>
          <p:cNvPr id="3" name="Content Placeholder 2">
            <a:extLst>
              <a:ext uri="{FF2B5EF4-FFF2-40B4-BE49-F238E27FC236}">
                <a16:creationId xmlns:a16="http://schemas.microsoft.com/office/drawing/2014/main" id="{47117ECB-F07D-41BC-A4BC-B637FF3246E6}"/>
              </a:ext>
            </a:extLst>
          </p:cNvPr>
          <p:cNvSpPr>
            <a:spLocks noGrp="1"/>
          </p:cNvSpPr>
          <p:nvPr>
            <p:ph idx="1"/>
          </p:nvPr>
        </p:nvSpPr>
        <p:spPr/>
        <p:txBody>
          <a:bodyPr>
            <a:normAutofit fontScale="62500" lnSpcReduction="20000"/>
          </a:bodyPr>
          <a:lstStyle/>
          <a:p>
            <a:pPr algn="just">
              <a:buFont typeface="Arial" panose="020B0604020202020204" pitchFamily="34" charset="0"/>
              <a:buChar char="•"/>
            </a:pPr>
            <a:r>
              <a:rPr lang="en-GB" b="0" i="0" dirty="0">
                <a:solidFill>
                  <a:srgbClr val="000000"/>
                </a:solidFill>
                <a:effectLst/>
                <a:latin typeface="Allerta"/>
              </a:rPr>
              <a:t>whether they actually have the required experience for your case;</a:t>
            </a:r>
          </a:p>
          <a:p>
            <a:pPr algn="just">
              <a:buFont typeface="Arial" panose="020B0604020202020204" pitchFamily="34" charset="0"/>
              <a:buChar char="•"/>
            </a:pPr>
            <a:r>
              <a:rPr lang="en-GB" b="0" i="0" dirty="0">
                <a:solidFill>
                  <a:srgbClr val="000000"/>
                </a:solidFill>
                <a:effectLst/>
                <a:latin typeface="Allerta"/>
              </a:rPr>
              <a:t>that they can let you have an up-to-date curriculum vitae, showing their experience and qualifications;</a:t>
            </a:r>
          </a:p>
          <a:p>
            <a:pPr algn="just">
              <a:buFont typeface="Arial" panose="020B0604020202020204" pitchFamily="34" charset="0"/>
              <a:buChar char="•"/>
            </a:pPr>
            <a:r>
              <a:rPr lang="en-GB" b="0" i="0" dirty="0">
                <a:solidFill>
                  <a:srgbClr val="000000"/>
                </a:solidFill>
                <a:effectLst/>
                <a:latin typeface="Allerta"/>
              </a:rPr>
              <a:t>that there is no conflict of interest in engaging your chosen expert (to address this issue, the proposed expert will need to know the names of the client, other parties in the action, any other experts who have been engaged and the names of the other parties’ legal representatives);</a:t>
            </a:r>
          </a:p>
          <a:p>
            <a:pPr algn="just">
              <a:buFont typeface="Arial" panose="020B0604020202020204" pitchFamily="34" charset="0"/>
              <a:buChar char="•"/>
            </a:pPr>
            <a:r>
              <a:rPr lang="en-GB" b="0" i="0" dirty="0">
                <a:solidFill>
                  <a:srgbClr val="000000"/>
                </a:solidFill>
                <a:effectLst/>
                <a:latin typeface="Allerta"/>
              </a:rPr>
              <a:t>that they can do the work necessary, including considering the materials, making their enquiries, delivering their report, dealing with any questions and taking any further steps directed by the court and being available to attend court at trial if they are required to give oral evidence (This is vital. In litigation, the timetable of an action is strictly controlled by the court. Particularly in cases allocated to the fast track, the timetable to trial is short - within 30 weeks from allocation.);</a:t>
            </a:r>
          </a:p>
          <a:p>
            <a:pPr algn="just">
              <a:buFont typeface="Arial" panose="020B0604020202020204" pitchFamily="34" charset="0"/>
              <a:buChar char="•"/>
            </a:pPr>
            <a:r>
              <a:rPr lang="en-GB" b="0" i="0" dirty="0">
                <a:solidFill>
                  <a:srgbClr val="000000"/>
                </a:solidFill>
                <a:effectLst/>
                <a:latin typeface="Allerta"/>
              </a:rPr>
              <a:t>the likely costs of their involvement in the work needing to be done (this information may be required by the parties when completing DQs); and</a:t>
            </a:r>
          </a:p>
          <a:p>
            <a:pPr algn="just">
              <a:buFont typeface="Arial" panose="020B0604020202020204" pitchFamily="34" charset="0"/>
              <a:buChar char="•"/>
            </a:pPr>
            <a:r>
              <a:rPr lang="en-GB" b="0" i="0" dirty="0">
                <a:solidFill>
                  <a:srgbClr val="000000"/>
                </a:solidFill>
                <a:effectLst/>
                <a:latin typeface="Allerta"/>
              </a:rPr>
              <a:t>that they can provide you with references for:</a:t>
            </a:r>
          </a:p>
          <a:p>
            <a:pPr marL="742950" lvl="1" indent="-285750" algn="l">
              <a:buFont typeface="Arial" panose="020B0604020202020204" pitchFamily="34" charset="0"/>
              <a:buChar char="•"/>
            </a:pPr>
            <a:r>
              <a:rPr lang="en-GB" b="0" i="0" dirty="0">
                <a:solidFill>
                  <a:srgbClr val="000000"/>
                </a:solidFill>
                <a:effectLst/>
                <a:latin typeface="Allerta"/>
              </a:rPr>
              <a:t>— details of the courts in which they have previously appeared;</a:t>
            </a:r>
          </a:p>
          <a:p>
            <a:pPr marL="742950" lvl="1" indent="-285750" algn="l">
              <a:buFont typeface="Arial" panose="020B0604020202020204" pitchFamily="34" charset="0"/>
              <a:buChar char="•"/>
            </a:pPr>
            <a:r>
              <a:rPr lang="en-GB" b="0" i="0" dirty="0">
                <a:solidFill>
                  <a:srgbClr val="000000"/>
                </a:solidFill>
                <a:effectLst/>
                <a:latin typeface="Allerta"/>
              </a:rPr>
              <a:t>— details of the nature of the cases in which they have previously been engaged; and</a:t>
            </a:r>
          </a:p>
          <a:p>
            <a:pPr marL="742950" lvl="1" indent="-285750" algn="l">
              <a:buFont typeface="Arial" panose="020B0604020202020204" pitchFamily="34" charset="0"/>
              <a:buChar char="•"/>
            </a:pPr>
            <a:r>
              <a:rPr lang="en-GB" b="0" i="0" dirty="0">
                <a:solidFill>
                  <a:srgbClr val="000000"/>
                </a:solidFill>
                <a:effectLst/>
                <a:latin typeface="Allerta"/>
              </a:rPr>
              <a:t>— information relating to their previous court experience, for example, whether they have been cross-examined.</a:t>
            </a:r>
          </a:p>
          <a:p>
            <a:endParaRPr lang="en-GB" dirty="0"/>
          </a:p>
        </p:txBody>
      </p:sp>
    </p:spTree>
    <p:extLst>
      <p:ext uri="{BB962C8B-B14F-4D97-AF65-F5344CB8AC3E}">
        <p14:creationId xmlns:p14="http://schemas.microsoft.com/office/powerpoint/2010/main" val="11041774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r>
              <a:rPr lang="en-GB" altLang="en-US" dirty="0">
                <a:ea typeface="Arial" charset="0"/>
                <a:cs typeface="Arial" charset="0"/>
              </a:rPr>
              <a:t>Directions Regarding Experts 				Continued</a:t>
            </a:r>
            <a:endParaRPr lang="en-GB" dirty="0"/>
          </a:p>
        </p:txBody>
      </p:sp>
      <p:sp>
        <p:nvSpPr>
          <p:cNvPr id="3" name="Content Placeholder 2"/>
          <p:cNvSpPr>
            <a:spLocks noGrp="1"/>
          </p:cNvSpPr>
          <p:nvPr>
            <p:ph idx="1"/>
          </p:nvPr>
        </p:nvSpPr>
        <p:spPr/>
        <p:txBody>
          <a:bodyPr/>
          <a:lstStyle/>
          <a:p>
            <a:r>
              <a:rPr lang="en-GB" altLang="en-US" dirty="0">
                <a:latin typeface="Calibri" panose="020F0502020204030204" pitchFamily="34" charset="0"/>
              </a:rPr>
              <a:t>The court may direct a single joint expert.</a:t>
            </a:r>
          </a:p>
          <a:p>
            <a:r>
              <a:rPr lang="en-GB" altLang="en-US" dirty="0">
                <a:latin typeface="Calibri" panose="020F0502020204030204" pitchFamily="34" charset="0"/>
              </a:rPr>
              <a:t>It is for the court to determine how evidence to be given.</a:t>
            </a:r>
          </a:p>
          <a:p>
            <a:r>
              <a:rPr lang="en-GB" altLang="en-US" dirty="0">
                <a:latin typeface="Calibri" panose="020F0502020204030204" pitchFamily="34" charset="0"/>
              </a:rPr>
              <a:t>The court may limit the amount of a party's expert's fees and expenses that may be recovered from any other party.</a:t>
            </a:r>
          </a:p>
          <a:p>
            <a:r>
              <a:rPr lang="en-GB" altLang="en-US" dirty="0">
                <a:latin typeface="Calibri" panose="020F0502020204030204" pitchFamily="34" charset="0"/>
              </a:rPr>
              <a:t>Where each party has appointed their own expert, the exchange of the expert evidence will usually be simultaneous.</a:t>
            </a:r>
          </a:p>
          <a:p>
            <a:r>
              <a:rPr lang="en-GB" altLang="en-US" dirty="0">
                <a:latin typeface="Calibri" panose="020F0502020204030204" pitchFamily="34" charset="0"/>
              </a:rPr>
              <a:t>The court may direct discussions between experts.</a:t>
            </a:r>
          </a:p>
          <a:p>
            <a:endParaRPr lang="en-GB" dirty="0"/>
          </a:p>
        </p:txBody>
      </p:sp>
    </p:spTree>
    <p:extLst>
      <p:ext uri="{BB962C8B-B14F-4D97-AF65-F5344CB8AC3E}">
        <p14:creationId xmlns:p14="http://schemas.microsoft.com/office/powerpoint/2010/main" val="4042050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Instructing a Single Joint Expert</a:t>
            </a:r>
          </a:p>
        </p:txBody>
      </p:sp>
      <p:sp>
        <p:nvSpPr>
          <p:cNvPr id="3" name="Content Placeholder 2"/>
          <p:cNvSpPr>
            <a:spLocks noGrp="1"/>
          </p:cNvSpPr>
          <p:nvPr>
            <p:ph idx="1"/>
          </p:nvPr>
        </p:nvSpPr>
        <p:spPr/>
        <p:txBody>
          <a:bodyPr/>
          <a:lstStyle/>
          <a:p>
            <a:r>
              <a:rPr lang="en-GB" altLang="en-US" dirty="0">
                <a:latin typeface="Calibri" panose="020F0502020204030204" pitchFamily="34" charset="0"/>
              </a:rPr>
              <a:t>Under </a:t>
            </a:r>
            <a:r>
              <a:rPr lang="en-GB" altLang="en-US" u="sng" dirty="0">
                <a:latin typeface="Calibri" panose="020F0502020204030204" pitchFamily="34" charset="0"/>
              </a:rPr>
              <a:t>CPR 35.7 (1), </a:t>
            </a:r>
            <a:r>
              <a:rPr lang="en-GB" altLang="en-US" dirty="0">
                <a:latin typeface="Calibri" panose="020F0502020204030204" pitchFamily="34" charset="0"/>
              </a:rPr>
              <a:t>where two or more parties wish to submit expert evidence on a particular issue, the court may order evidence to be given by a single joint expert.</a:t>
            </a:r>
          </a:p>
          <a:p>
            <a:r>
              <a:rPr lang="en-GB" altLang="en-US" dirty="0">
                <a:latin typeface="Calibri" panose="020F0502020204030204" pitchFamily="34" charset="0"/>
              </a:rPr>
              <a:t>Under </a:t>
            </a:r>
            <a:r>
              <a:rPr lang="en-GB" altLang="en-US" u="sng" dirty="0">
                <a:latin typeface="Calibri" panose="020F0502020204030204" pitchFamily="34" charset="0"/>
              </a:rPr>
              <a:t>CPR 35.7 (2), </a:t>
            </a:r>
            <a:r>
              <a:rPr lang="en-GB" altLang="en-US" dirty="0">
                <a:latin typeface="Calibri" panose="020F0502020204030204" pitchFamily="34" charset="0"/>
              </a:rPr>
              <a:t>where the parties cannot agree who should be the single joint expert, the court will select the expert.</a:t>
            </a:r>
          </a:p>
          <a:p>
            <a:r>
              <a:rPr lang="en-GB" altLang="en-US" dirty="0">
                <a:latin typeface="Calibri" panose="020F0502020204030204" pitchFamily="34" charset="0"/>
              </a:rPr>
              <a:t>Under </a:t>
            </a:r>
            <a:r>
              <a:rPr lang="en-GB" altLang="en-US" u="sng" dirty="0">
                <a:latin typeface="Calibri" panose="020F0502020204030204" pitchFamily="34" charset="0"/>
              </a:rPr>
              <a:t>CPR 35.8 (2), </a:t>
            </a:r>
            <a:r>
              <a:rPr lang="en-GB" altLang="en-US" dirty="0">
                <a:latin typeface="Calibri" panose="020F0502020204030204" pitchFamily="34" charset="0"/>
              </a:rPr>
              <a:t>when a party gives instructions to a single joint expert, that party must, at the same time, send a copy of the instructions to the other relevant parties.</a:t>
            </a:r>
          </a:p>
          <a:p>
            <a:endParaRPr lang="en-GB" dirty="0"/>
          </a:p>
        </p:txBody>
      </p:sp>
    </p:spTree>
    <p:extLst>
      <p:ext uri="{BB962C8B-B14F-4D97-AF65-F5344CB8AC3E}">
        <p14:creationId xmlns:p14="http://schemas.microsoft.com/office/powerpoint/2010/main" val="41513245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r>
              <a:rPr lang="en-US" dirty="0"/>
              <a:t>Instructions to an Expert</a:t>
            </a:r>
            <a:endParaRPr lang="en-GB" dirty="0"/>
          </a:p>
        </p:txBody>
      </p:sp>
      <p:sp>
        <p:nvSpPr>
          <p:cNvPr id="3" name="Content Placeholder 2"/>
          <p:cNvSpPr>
            <a:spLocks noGrp="1"/>
          </p:cNvSpPr>
          <p:nvPr>
            <p:ph idx="1"/>
          </p:nvPr>
        </p:nvSpPr>
        <p:spPr/>
        <p:txBody>
          <a:bodyPr/>
          <a:lstStyle/>
          <a:p>
            <a:r>
              <a:rPr lang="en-GB" altLang="en-US" u="sng" dirty="0">
                <a:latin typeface="Calibri" panose="020F0502020204030204" pitchFamily="34" charset="0"/>
              </a:rPr>
              <a:t>CPR 35.10(4) </a:t>
            </a:r>
            <a:r>
              <a:rPr lang="en-GB" altLang="en-US" dirty="0">
                <a:latin typeface="Calibri" panose="020F0502020204030204" pitchFamily="34" charset="0"/>
              </a:rPr>
              <a:t>states that the letter of instruction to the expert is NOT privileged once the experts report is disclosed, but the court will not order disclosure unless there are reasonable grounds to consider that the instructions may be ‘</a:t>
            </a:r>
            <a:r>
              <a:rPr lang="en-GB" altLang="en-US" i="1" dirty="0">
                <a:latin typeface="Calibri" panose="020F0502020204030204" pitchFamily="34" charset="0"/>
              </a:rPr>
              <a:t>inaccurate or incomplete</a:t>
            </a:r>
            <a:r>
              <a:rPr lang="en-GB" altLang="en-US" dirty="0">
                <a:latin typeface="Calibri" panose="020F0502020204030204" pitchFamily="34" charset="0"/>
              </a:rPr>
              <a:t>’.</a:t>
            </a:r>
          </a:p>
          <a:p>
            <a:endParaRPr lang="en-GB" dirty="0"/>
          </a:p>
        </p:txBody>
      </p:sp>
    </p:spTree>
    <p:extLst>
      <p:ext uri="{BB962C8B-B14F-4D97-AF65-F5344CB8AC3E}">
        <p14:creationId xmlns:p14="http://schemas.microsoft.com/office/powerpoint/2010/main" val="36928125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Contents of the Experts Report</a:t>
            </a:r>
          </a:p>
        </p:txBody>
      </p:sp>
      <p:sp>
        <p:nvSpPr>
          <p:cNvPr id="3" name="Content Placeholder 2"/>
          <p:cNvSpPr>
            <a:spLocks noGrp="1"/>
          </p:cNvSpPr>
          <p:nvPr>
            <p:ph idx="1"/>
          </p:nvPr>
        </p:nvSpPr>
        <p:spPr/>
        <p:txBody>
          <a:bodyPr>
            <a:normAutofit/>
          </a:bodyPr>
          <a:lstStyle/>
          <a:p>
            <a:pPr>
              <a:lnSpc>
                <a:spcPct val="70000"/>
              </a:lnSpc>
            </a:pPr>
            <a:r>
              <a:rPr lang="en-GB" altLang="en-US" dirty="0">
                <a:latin typeface="Calibri" panose="020F0502020204030204" pitchFamily="34" charset="0"/>
              </a:rPr>
              <a:t>An experts report must comply with </a:t>
            </a:r>
            <a:r>
              <a:rPr lang="en-GB" altLang="en-US" u="sng" dirty="0">
                <a:latin typeface="Calibri" panose="020F0502020204030204" pitchFamily="34" charset="0"/>
              </a:rPr>
              <a:t>CPR PD 35. </a:t>
            </a:r>
            <a:r>
              <a:rPr lang="en-GB" altLang="en-US" dirty="0">
                <a:latin typeface="Calibri" panose="020F0502020204030204" pitchFamily="34" charset="0"/>
              </a:rPr>
              <a:t>This states that an experts report needs to:</a:t>
            </a:r>
          </a:p>
          <a:p>
            <a:pPr lvl="1">
              <a:lnSpc>
                <a:spcPct val="70000"/>
              </a:lnSpc>
            </a:pPr>
            <a:r>
              <a:rPr lang="en-GB" altLang="en-US" sz="2799" dirty="0">
                <a:latin typeface="Calibri" panose="020F0502020204030204" pitchFamily="34" charset="0"/>
              </a:rPr>
              <a:t>Be addressed to court,</a:t>
            </a:r>
          </a:p>
          <a:p>
            <a:pPr lvl="1">
              <a:lnSpc>
                <a:spcPct val="70000"/>
              </a:lnSpc>
            </a:pPr>
            <a:r>
              <a:rPr lang="en-GB" altLang="en-US" sz="2799" dirty="0">
                <a:latin typeface="Calibri" panose="020F0502020204030204" pitchFamily="34" charset="0"/>
              </a:rPr>
              <a:t>Set out the expert’s qualifications,</a:t>
            </a:r>
          </a:p>
          <a:p>
            <a:pPr lvl="1">
              <a:lnSpc>
                <a:spcPct val="70000"/>
              </a:lnSpc>
            </a:pPr>
            <a:r>
              <a:rPr lang="en-GB" altLang="en-US" sz="2799" dirty="0">
                <a:latin typeface="Calibri" panose="020F0502020204030204" pitchFamily="34" charset="0"/>
              </a:rPr>
              <a:t>State the substance of all material instructions,</a:t>
            </a:r>
          </a:p>
          <a:p>
            <a:pPr lvl="1">
              <a:lnSpc>
                <a:spcPct val="70000"/>
              </a:lnSpc>
            </a:pPr>
            <a:r>
              <a:rPr lang="en-GB" altLang="en-US" sz="2799" dirty="0">
                <a:latin typeface="Calibri" panose="020F0502020204030204" pitchFamily="34" charset="0"/>
              </a:rPr>
              <a:t>Detail any literature or source material used,</a:t>
            </a:r>
          </a:p>
          <a:p>
            <a:pPr lvl="1">
              <a:lnSpc>
                <a:spcPct val="70000"/>
              </a:lnSpc>
            </a:pPr>
            <a:r>
              <a:rPr lang="en-GB" altLang="en-US" sz="2799" dirty="0">
                <a:latin typeface="Calibri" panose="020F0502020204030204" pitchFamily="34" charset="0"/>
              </a:rPr>
              <a:t>Identify the person carrying out any relevant tests,</a:t>
            </a:r>
          </a:p>
          <a:p>
            <a:pPr lvl="1">
              <a:lnSpc>
                <a:spcPct val="70000"/>
              </a:lnSpc>
            </a:pPr>
            <a:r>
              <a:rPr lang="en-GB" altLang="en-US" sz="2799" dirty="0">
                <a:latin typeface="Calibri" panose="020F0502020204030204" pitchFamily="34" charset="0"/>
              </a:rPr>
              <a:t>Explain the range of opinion and give reasons for their own opinion,</a:t>
            </a:r>
          </a:p>
          <a:p>
            <a:pPr lvl="1">
              <a:lnSpc>
                <a:spcPct val="70000"/>
              </a:lnSpc>
            </a:pPr>
            <a:r>
              <a:rPr lang="en-GB" altLang="en-US" sz="2799" dirty="0">
                <a:latin typeface="Calibri" panose="020F0502020204030204" pitchFamily="34" charset="0"/>
              </a:rPr>
              <a:t>State that the expert understands his duty,</a:t>
            </a:r>
          </a:p>
          <a:p>
            <a:pPr lvl="1">
              <a:lnSpc>
                <a:spcPct val="70000"/>
              </a:lnSpc>
            </a:pPr>
            <a:r>
              <a:rPr lang="en-GB" altLang="en-US" sz="2799" dirty="0">
                <a:latin typeface="Calibri" panose="020F0502020204030204" pitchFamily="34" charset="0"/>
              </a:rPr>
              <a:t>Contain a statement of truth.</a:t>
            </a:r>
          </a:p>
        </p:txBody>
      </p:sp>
    </p:spTree>
    <p:extLst>
      <p:ext uri="{BB962C8B-B14F-4D97-AF65-F5344CB8AC3E}">
        <p14:creationId xmlns:p14="http://schemas.microsoft.com/office/powerpoint/2010/main" val="15844736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Questions to an Expert</a:t>
            </a:r>
          </a:p>
        </p:txBody>
      </p:sp>
      <p:sp>
        <p:nvSpPr>
          <p:cNvPr id="3" name="Content Placeholder 2"/>
          <p:cNvSpPr>
            <a:spLocks noGrp="1"/>
          </p:cNvSpPr>
          <p:nvPr>
            <p:ph idx="1"/>
          </p:nvPr>
        </p:nvSpPr>
        <p:spPr/>
        <p:txBody>
          <a:bodyPr/>
          <a:lstStyle/>
          <a:p>
            <a:r>
              <a:rPr lang="en-GB" altLang="en-US" u="sng" dirty="0">
                <a:latin typeface="Calibri" panose="020F0502020204030204" pitchFamily="34" charset="0"/>
              </a:rPr>
              <a:t>CPR 35.6</a:t>
            </a:r>
            <a:r>
              <a:rPr lang="en-GB" altLang="en-US" dirty="0">
                <a:latin typeface="Calibri" panose="020F0502020204030204" pitchFamily="34" charset="0"/>
              </a:rPr>
              <a:t> – Written questions may be put to opponent’s expert or single joint expert within 28 days of service of the report. Questions can only be put to the expert once and they can only be for the purpose of clarification, unless the parties agree or the court orders otherwise.</a:t>
            </a:r>
          </a:p>
          <a:p>
            <a:r>
              <a:rPr lang="en-GB" altLang="en-US" dirty="0">
                <a:latin typeface="Calibri" panose="020F0502020204030204" pitchFamily="34" charset="0"/>
              </a:rPr>
              <a:t>The answers to any written questions constitute part of the report.</a:t>
            </a:r>
          </a:p>
          <a:p>
            <a:endParaRPr lang="en-GB" dirty="0"/>
          </a:p>
        </p:txBody>
      </p:sp>
    </p:spTree>
    <p:extLst>
      <p:ext uri="{BB962C8B-B14F-4D97-AF65-F5344CB8AC3E}">
        <p14:creationId xmlns:p14="http://schemas.microsoft.com/office/powerpoint/2010/main" val="1016356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Use of an Experts Report at Trial</a:t>
            </a:r>
          </a:p>
        </p:txBody>
      </p:sp>
      <p:sp>
        <p:nvSpPr>
          <p:cNvPr id="3" name="Content Placeholder 2"/>
          <p:cNvSpPr>
            <a:spLocks noGrp="1"/>
          </p:cNvSpPr>
          <p:nvPr>
            <p:ph idx="1"/>
          </p:nvPr>
        </p:nvSpPr>
        <p:spPr/>
        <p:txBody>
          <a:bodyPr/>
          <a:lstStyle/>
          <a:p>
            <a:r>
              <a:rPr lang="en-GB" altLang="en-US" u="sng" dirty="0">
                <a:latin typeface="Calibri" panose="020F0502020204030204" pitchFamily="34" charset="0"/>
              </a:rPr>
              <a:t>CPR 35.13 </a:t>
            </a:r>
            <a:r>
              <a:rPr lang="en-GB" altLang="en-US" dirty="0">
                <a:latin typeface="Calibri" panose="020F0502020204030204" pitchFamily="34" charset="0"/>
              </a:rPr>
              <a:t>states: </a:t>
            </a:r>
            <a:r>
              <a:rPr lang="en-GB" altLang="en-US" i="1" dirty="0">
                <a:latin typeface="Calibri" panose="020F0502020204030204" pitchFamily="34" charset="0"/>
              </a:rPr>
              <a:t>‘A party who fails to disclose an expert's report may not use the report at the trial or call the expert to give evidence orally unless the court gives permission.’</a:t>
            </a:r>
          </a:p>
          <a:p>
            <a:r>
              <a:rPr lang="en-GB" altLang="en-US" dirty="0">
                <a:latin typeface="Calibri" panose="020F0502020204030204" pitchFamily="34" charset="0"/>
              </a:rPr>
              <a:t>If an experts report is disclosed, any party may use it as evidence at trial.</a:t>
            </a:r>
          </a:p>
          <a:p>
            <a:endParaRPr lang="en-GB" dirty="0"/>
          </a:p>
        </p:txBody>
      </p:sp>
    </p:spTree>
    <p:extLst>
      <p:ext uri="{BB962C8B-B14F-4D97-AF65-F5344CB8AC3E}">
        <p14:creationId xmlns:p14="http://schemas.microsoft.com/office/powerpoint/2010/main" val="34783717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C6DDA-FDE7-46BB-9C44-B67D54708BB5}"/>
              </a:ext>
            </a:extLst>
          </p:cNvPr>
          <p:cNvSpPr>
            <a:spLocks noGrp="1"/>
          </p:cNvSpPr>
          <p:nvPr>
            <p:ph type="title"/>
          </p:nvPr>
        </p:nvSpPr>
        <p:spPr/>
        <p:txBody>
          <a:bodyPr/>
          <a:lstStyle/>
          <a:p>
            <a:r>
              <a:rPr lang="en-GB" dirty="0"/>
              <a:t>Summary – Experts </a:t>
            </a:r>
          </a:p>
        </p:txBody>
      </p:sp>
      <p:sp>
        <p:nvSpPr>
          <p:cNvPr id="3" name="Content Placeholder 2">
            <a:extLst>
              <a:ext uri="{FF2B5EF4-FFF2-40B4-BE49-F238E27FC236}">
                <a16:creationId xmlns:a16="http://schemas.microsoft.com/office/drawing/2014/main" id="{BAD14E85-1D35-4575-AA0C-9B45BFB9EC12}"/>
              </a:ext>
            </a:extLst>
          </p:cNvPr>
          <p:cNvSpPr>
            <a:spLocks noGrp="1"/>
          </p:cNvSpPr>
          <p:nvPr>
            <p:ph idx="1"/>
          </p:nvPr>
        </p:nvSpPr>
        <p:spPr/>
        <p:txBody>
          <a:bodyPr>
            <a:normAutofit/>
          </a:bodyPr>
          <a:lstStyle/>
          <a:p>
            <a:pPr algn="l">
              <a:buFont typeface="Arial" panose="020B0604020202020204" pitchFamily="34" charset="0"/>
              <a:buChar char="•"/>
            </a:pPr>
            <a:r>
              <a:rPr lang="en-GB" b="0" i="0" dirty="0">
                <a:solidFill>
                  <a:srgbClr val="000000"/>
                </a:solidFill>
                <a:effectLst/>
                <a:latin typeface="Allerta"/>
              </a:rPr>
              <a:t>(1) Expert evidence is governed by </a:t>
            </a:r>
            <a:r>
              <a:rPr lang="en-GB" b="1" i="0" dirty="0">
                <a:solidFill>
                  <a:srgbClr val="000000"/>
                </a:solidFill>
                <a:effectLst/>
                <a:latin typeface="Allerta"/>
              </a:rPr>
              <a:t>Part 35</a:t>
            </a:r>
            <a:r>
              <a:rPr lang="en-GB" b="0" i="0" dirty="0">
                <a:solidFill>
                  <a:srgbClr val="000000"/>
                </a:solidFill>
                <a:effectLst/>
                <a:latin typeface="Allerta"/>
              </a:rPr>
              <a:t>. The court may direct that evidence is to be given by a single jointly instructed expert and this is the norm in the fast track. However, it remains possible for each party to instruct their own expert, and this is usual in the multi-track.</a:t>
            </a:r>
          </a:p>
          <a:p>
            <a:pPr algn="l">
              <a:buFont typeface="Arial" panose="020B0604020202020204" pitchFamily="34" charset="0"/>
              <a:buChar char="•"/>
            </a:pPr>
            <a:r>
              <a:rPr lang="en-GB" b="0" i="0" dirty="0">
                <a:solidFill>
                  <a:srgbClr val="000000"/>
                </a:solidFill>
                <a:effectLst/>
                <a:latin typeface="Allerta"/>
              </a:rPr>
              <a:t>  (2) An expert’s primary duty is to the court and not to any of the parties.</a:t>
            </a:r>
          </a:p>
          <a:p>
            <a:pPr algn="l">
              <a:buFont typeface="Arial" panose="020B0604020202020204" pitchFamily="34" charset="0"/>
              <a:buChar char="•"/>
            </a:pPr>
            <a:r>
              <a:rPr lang="en-GB" b="0" i="0" dirty="0">
                <a:solidFill>
                  <a:srgbClr val="000000"/>
                </a:solidFill>
                <a:effectLst/>
                <a:latin typeface="Allerta"/>
              </a:rPr>
              <a:t>  (3) The form and content of the expert’s report is provided for in </a:t>
            </a:r>
            <a:r>
              <a:rPr lang="en-GB" b="1" i="0" dirty="0">
                <a:solidFill>
                  <a:srgbClr val="000000"/>
                </a:solidFill>
                <a:effectLst/>
                <a:latin typeface="Allerta"/>
              </a:rPr>
              <a:t>Part 35</a:t>
            </a:r>
            <a:r>
              <a:rPr lang="en-GB" b="0" i="0" dirty="0">
                <a:solidFill>
                  <a:srgbClr val="000000"/>
                </a:solidFill>
                <a:effectLst/>
                <a:latin typeface="Allerta"/>
              </a:rPr>
              <a:t>.</a:t>
            </a:r>
          </a:p>
          <a:p>
            <a:pPr algn="l">
              <a:buFont typeface="Arial" panose="020B0604020202020204" pitchFamily="34" charset="0"/>
              <a:buChar char="•"/>
            </a:pPr>
            <a:r>
              <a:rPr lang="en-GB" b="0" i="0" dirty="0">
                <a:solidFill>
                  <a:srgbClr val="000000"/>
                </a:solidFill>
                <a:effectLst/>
                <a:latin typeface="Allerta"/>
              </a:rPr>
              <a:t>  (4) The court can require experts to prepare a joint statement and can also direct for concurrent expert evidence to be taken.</a:t>
            </a:r>
          </a:p>
          <a:p>
            <a:endParaRPr lang="en-GB" dirty="0"/>
          </a:p>
        </p:txBody>
      </p:sp>
    </p:spTree>
    <p:extLst>
      <p:ext uri="{BB962C8B-B14F-4D97-AF65-F5344CB8AC3E}">
        <p14:creationId xmlns:p14="http://schemas.microsoft.com/office/powerpoint/2010/main" val="4829096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5FD0A-5A62-4748-AF35-D4BDA590D70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9F5B9FE-F6B3-4C54-BA7B-111359FF8AAD}"/>
              </a:ext>
            </a:extLst>
          </p:cNvPr>
          <p:cNvSpPr>
            <a:spLocks noGrp="1"/>
          </p:cNvSpPr>
          <p:nvPr>
            <p:ph idx="1"/>
          </p:nvPr>
        </p:nvSpPr>
        <p:spPr/>
        <p:txBody>
          <a:bodyPr>
            <a:normAutofit/>
          </a:bodyPr>
          <a:lstStyle/>
          <a:p>
            <a:pPr algn="l">
              <a:buFont typeface="Arial" panose="020B0604020202020204" pitchFamily="34" charset="0"/>
              <a:buChar char="•"/>
            </a:pPr>
            <a:r>
              <a:rPr lang="en-GB" b="0" i="0" dirty="0">
                <a:solidFill>
                  <a:srgbClr val="000000"/>
                </a:solidFill>
                <a:effectLst/>
                <a:latin typeface="Allerta"/>
              </a:rPr>
              <a:t>  (5) The key </a:t>
            </a:r>
            <a:r>
              <a:rPr lang="en-GB" b="1" i="0" dirty="0">
                <a:solidFill>
                  <a:srgbClr val="000000"/>
                </a:solidFill>
                <a:effectLst/>
                <a:latin typeface="Allerta"/>
              </a:rPr>
              <a:t>Part 35</a:t>
            </a:r>
            <a:r>
              <a:rPr lang="en-GB" b="0" i="0" dirty="0">
                <a:solidFill>
                  <a:srgbClr val="000000"/>
                </a:solidFill>
                <a:effectLst/>
                <a:latin typeface="Allerta"/>
              </a:rPr>
              <a:t> key provisions are:</a:t>
            </a:r>
          </a:p>
          <a:p>
            <a:pPr marL="742950" lvl="1" indent="-285750" algn="l">
              <a:buFont typeface="Arial" panose="020B0604020202020204" pitchFamily="34" charset="0"/>
              <a:buChar char="•"/>
            </a:pPr>
            <a:r>
              <a:rPr lang="en-GB" b="0" i="0" dirty="0">
                <a:solidFill>
                  <a:srgbClr val="000000"/>
                </a:solidFill>
                <a:effectLst/>
                <a:latin typeface="Allerta"/>
              </a:rPr>
              <a:t>(a)   </a:t>
            </a:r>
            <a:r>
              <a:rPr lang="en-GB" b="1" i="0" dirty="0">
                <a:solidFill>
                  <a:srgbClr val="000000"/>
                </a:solidFill>
                <a:effectLst/>
                <a:latin typeface="Allerta"/>
              </a:rPr>
              <a:t>r35.1</a:t>
            </a:r>
            <a:r>
              <a:rPr lang="en-GB" b="0" i="0" dirty="0">
                <a:solidFill>
                  <a:srgbClr val="000000"/>
                </a:solidFill>
                <a:effectLst/>
                <a:latin typeface="Allerta"/>
              </a:rPr>
              <a:t> – expert evidence only when reasonably required.</a:t>
            </a:r>
          </a:p>
          <a:p>
            <a:pPr marL="742950" lvl="1" indent="-285750" algn="l">
              <a:buFont typeface="Arial" panose="020B0604020202020204" pitchFamily="34" charset="0"/>
              <a:buChar char="•"/>
            </a:pPr>
            <a:r>
              <a:rPr lang="en-GB" b="0" i="0" dirty="0">
                <a:solidFill>
                  <a:srgbClr val="000000"/>
                </a:solidFill>
                <a:effectLst/>
                <a:latin typeface="Allerta"/>
              </a:rPr>
              <a:t>(b)   </a:t>
            </a:r>
            <a:r>
              <a:rPr lang="en-GB" b="1" i="0" dirty="0">
                <a:solidFill>
                  <a:srgbClr val="000000"/>
                </a:solidFill>
                <a:effectLst/>
                <a:latin typeface="Allerta"/>
              </a:rPr>
              <a:t>r35.3</a:t>
            </a:r>
            <a:r>
              <a:rPr lang="en-GB" b="0" i="0" dirty="0">
                <a:solidFill>
                  <a:srgbClr val="000000"/>
                </a:solidFill>
                <a:effectLst/>
                <a:latin typeface="Allerta"/>
              </a:rPr>
              <a:t> – expert’s duty to court prevails.</a:t>
            </a:r>
          </a:p>
          <a:p>
            <a:pPr marL="742950" lvl="1" indent="-285750" algn="l">
              <a:buFont typeface="Arial" panose="020B0604020202020204" pitchFamily="34" charset="0"/>
              <a:buChar char="•"/>
            </a:pPr>
            <a:r>
              <a:rPr lang="en-GB" b="0" i="0" dirty="0">
                <a:solidFill>
                  <a:srgbClr val="000000"/>
                </a:solidFill>
                <a:effectLst/>
                <a:latin typeface="Allerta"/>
              </a:rPr>
              <a:t>(c)   </a:t>
            </a:r>
            <a:r>
              <a:rPr lang="en-GB" b="1" i="0" dirty="0">
                <a:solidFill>
                  <a:srgbClr val="000000"/>
                </a:solidFill>
                <a:effectLst/>
                <a:latin typeface="Allerta"/>
              </a:rPr>
              <a:t>r35.4</a:t>
            </a:r>
            <a:r>
              <a:rPr lang="en-GB" b="0" i="0" dirty="0">
                <a:solidFill>
                  <a:srgbClr val="000000"/>
                </a:solidFill>
                <a:effectLst/>
                <a:latin typeface="Allerta"/>
              </a:rPr>
              <a:t> – court control.</a:t>
            </a:r>
          </a:p>
          <a:p>
            <a:pPr marL="742950" lvl="1" indent="-285750" algn="l">
              <a:buFont typeface="Arial" panose="020B0604020202020204" pitchFamily="34" charset="0"/>
              <a:buChar char="•"/>
            </a:pPr>
            <a:r>
              <a:rPr lang="en-GB" b="0" i="0" dirty="0">
                <a:solidFill>
                  <a:srgbClr val="000000"/>
                </a:solidFill>
                <a:effectLst/>
                <a:latin typeface="Allerta"/>
              </a:rPr>
              <a:t>(d)   </a:t>
            </a:r>
            <a:r>
              <a:rPr lang="en-GB" b="1" i="0" dirty="0">
                <a:solidFill>
                  <a:srgbClr val="000000"/>
                </a:solidFill>
                <a:effectLst/>
                <a:latin typeface="Allerta"/>
              </a:rPr>
              <a:t>r35.6</a:t>
            </a:r>
            <a:r>
              <a:rPr lang="en-GB" b="0" i="0" dirty="0">
                <a:solidFill>
                  <a:srgbClr val="000000"/>
                </a:solidFill>
                <a:effectLst/>
                <a:latin typeface="Allerta"/>
              </a:rPr>
              <a:t> – questions to experts.</a:t>
            </a:r>
          </a:p>
          <a:p>
            <a:pPr marL="742950" lvl="1" indent="-285750" algn="l">
              <a:buFont typeface="Arial" panose="020B0604020202020204" pitchFamily="34" charset="0"/>
              <a:buChar char="•"/>
            </a:pPr>
            <a:r>
              <a:rPr lang="en-GB" b="0" i="0" dirty="0">
                <a:solidFill>
                  <a:srgbClr val="000000"/>
                </a:solidFill>
                <a:effectLst/>
                <a:latin typeface="Allerta"/>
              </a:rPr>
              <a:t>(e)   </a:t>
            </a:r>
            <a:r>
              <a:rPr lang="en-GB" b="1" i="0" dirty="0">
                <a:solidFill>
                  <a:srgbClr val="000000"/>
                </a:solidFill>
                <a:effectLst/>
                <a:latin typeface="Allerta"/>
              </a:rPr>
              <a:t>r35.7</a:t>
            </a:r>
            <a:r>
              <a:rPr lang="en-GB" b="0" i="0" dirty="0">
                <a:solidFill>
                  <a:srgbClr val="000000"/>
                </a:solidFill>
                <a:effectLst/>
                <a:latin typeface="Allerta"/>
              </a:rPr>
              <a:t> – single joint experts.</a:t>
            </a:r>
          </a:p>
          <a:p>
            <a:pPr marL="742950" lvl="1" indent="-285750" algn="l">
              <a:buFont typeface="Arial" panose="020B0604020202020204" pitchFamily="34" charset="0"/>
              <a:buChar char="•"/>
            </a:pPr>
            <a:r>
              <a:rPr lang="en-GB" b="0" i="0" dirty="0">
                <a:solidFill>
                  <a:srgbClr val="000000"/>
                </a:solidFill>
                <a:effectLst/>
                <a:latin typeface="Allerta"/>
              </a:rPr>
              <a:t>(f)   </a:t>
            </a:r>
            <a:r>
              <a:rPr lang="en-GB" b="1" i="0" dirty="0">
                <a:solidFill>
                  <a:srgbClr val="000000"/>
                </a:solidFill>
                <a:effectLst/>
                <a:latin typeface="Allerta"/>
              </a:rPr>
              <a:t>r35.12</a:t>
            </a:r>
            <a:r>
              <a:rPr lang="en-GB" b="0" i="0" dirty="0">
                <a:solidFill>
                  <a:srgbClr val="000000"/>
                </a:solidFill>
                <a:effectLst/>
                <a:latin typeface="Allerta"/>
              </a:rPr>
              <a:t> – experts’ discussions.</a:t>
            </a:r>
          </a:p>
          <a:p>
            <a:pPr marL="742950" lvl="1" indent="-285750" algn="l">
              <a:buFont typeface="Arial" panose="020B0604020202020204" pitchFamily="34" charset="0"/>
              <a:buChar char="•"/>
            </a:pPr>
            <a:r>
              <a:rPr lang="en-GB" b="0" i="0" dirty="0">
                <a:solidFill>
                  <a:srgbClr val="000000"/>
                </a:solidFill>
                <a:effectLst/>
                <a:latin typeface="Allerta"/>
              </a:rPr>
              <a:t>(g)   </a:t>
            </a:r>
            <a:r>
              <a:rPr lang="en-GB" b="1" i="0" dirty="0">
                <a:solidFill>
                  <a:srgbClr val="000000"/>
                </a:solidFill>
                <a:effectLst/>
                <a:latin typeface="Allerta"/>
              </a:rPr>
              <a:t>r35.14</a:t>
            </a:r>
            <a:r>
              <a:rPr lang="en-GB" b="0" i="0" dirty="0">
                <a:solidFill>
                  <a:srgbClr val="000000"/>
                </a:solidFill>
                <a:effectLst/>
                <a:latin typeface="Allerta"/>
              </a:rPr>
              <a:t> – experts applying to the court for directions.</a:t>
            </a:r>
          </a:p>
          <a:p>
            <a:pPr algn="l">
              <a:buFont typeface="Arial" panose="020B0604020202020204" pitchFamily="34" charset="0"/>
              <a:buChar char="•"/>
            </a:pPr>
            <a:r>
              <a:rPr lang="en-GB" b="0" i="0" dirty="0">
                <a:solidFill>
                  <a:srgbClr val="000000"/>
                </a:solidFill>
                <a:effectLst/>
                <a:latin typeface="Allerta"/>
              </a:rPr>
              <a:t>  (6) Experts have a variety of roles (and uses) in litigation. Be sure to understand the distinctions.</a:t>
            </a:r>
          </a:p>
          <a:p>
            <a:endParaRPr lang="en-GB" dirty="0"/>
          </a:p>
        </p:txBody>
      </p:sp>
    </p:spTree>
    <p:extLst>
      <p:ext uri="{BB962C8B-B14F-4D97-AF65-F5344CB8AC3E}">
        <p14:creationId xmlns:p14="http://schemas.microsoft.com/office/powerpoint/2010/main" val="35937694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752FB-71E1-4EA2-8A7C-9D75AB3EDBF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1C761E3-3A21-4FE7-B537-9224A9760278}"/>
              </a:ext>
            </a:extLst>
          </p:cNvPr>
          <p:cNvSpPr>
            <a:spLocks noGrp="1"/>
          </p:cNvSpPr>
          <p:nvPr>
            <p:ph idx="1"/>
          </p:nvPr>
        </p:nvSpPr>
        <p:spPr/>
        <p:txBody>
          <a:bodyPr>
            <a:normAutofit fontScale="92500"/>
          </a:bodyPr>
          <a:lstStyle/>
          <a:p>
            <a:pPr algn="l">
              <a:buFont typeface="Arial" panose="020B0604020202020204" pitchFamily="34" charset="0"/>
              <a:buChar char="•"/>
            </a:pPr>
            <a:r>
              <a:rPr lang="en-GB" b="0" i="0" dirty="0">
                <a:solidFill>
                  <a:srgbClr val="000000"/>
                </a:solidFill>
                <a:effectLst/>
                <a:latin typeface="Allerta"/>
              </a:rPr>
              <a:t>  (7) Expert evidence can be adduced in litigation only with the permission of the court. Essentially it will be permitted if it can be shown to be probative, useful and cogent and where the cost of obtaining it is proportionate.</a:t>
            </a:r>
          </a:p>
          <a:p>
            <a:pPr algn="l">
              <a:buFont typeface="Arial" panose="020B0604020202020204" pitchFamily="34" charset="0"/>
              <a:buChar char="•"/>
            </a:pPr>
            <a:r>
              <a:rPr lang="en-GB" b="0" i="0" dirty="0">
                <a:solidFill>
                  <a:srgbClr val="000000"/>
                </a:solidFill>
                <a:effectLst/>
                <a:latin typeface="Allerta"/>
              </a:rPr>
              <a:t>  (8) The duties and obligations of the expert to the court take precedence over any obligations they may feel to the party who engages or is paying them.</a:t>
            </a:r>
          </a:p>
          <a:p>
            <a:pPr algn="l">
              <a:buFont typeface="Arial" panose="020B0604020202020204" pitchFamily="34" charset="0"/>
              <a:buChar char="•"/>
            </a:pPr>
            <a:r>
              <a:rPr lang="en-GB" b="0" i="0" dirty="0">
                <a:solidFill>
                  <a:srgbClr val="000000"/>
                </a:solidFill>
                <a:effectLst/>
                <a:latin typeface="Allerta"/>
              </a:rPr>
              <a:t>  (9) Directions typically allow parties to send written questions to the expert with an obligation on the expert to provide written answers. These questions and answers will form part of the expert’s evidence.</a:t>
            </a:r>
          </a:p>
          <a:p>
            <a:pPr algn="l">
              <a:buFont typeface="Arial" panose="020B0604020202020204" pitchFamily="34" charset="0"/>
              <a:buChar char="•"/>
            </a:pPr>
            <a:r>
              <a:rPr lang="en-GB" b="0" i="0" dirty="0">
                <a:solidFill>
                  <a:srgbClr val="000000"/>
                </a:solidFill>
                <a:effectLst/>
                <a:latin typeface="Allerta"/>
              </a:rPr>
              <a:t>(10) A legal representative may influence and guide the expert on the form of their report but not its content or the conclusions reached by the expert. There must be complete transparency of communication between expert and legal representative.</a:t>
            </a:r>
          </a:p>
          <a:p>
            <a:pPr algn="l">
              <a:buFont typeface="Arial" panose="020B0604020202020204" pitchFamily="34" charset="0"/>
              <a:buChar char="•"/>
            </a:pPr>
            <a:endParaRPr lang="en-GB" dirty="0"/>
          </a:p>
        </p:txBody>
      </p:sp>
    </p:spTree>
    <p:extLst>
      <p:ext uri="{BB962C8B-B14F-4D97-AF65-F5344CB8AC3E}">
        <p14:creationId xmlns:p14="http://schemas.microsoft.com/office/powerpoint/2010/main" val="10867731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EA945-46A7-4FAD-B9A4-78A1C3CA158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C672FAB-A89A-4FFC-BF7A-DD8943B6E684}"/>
              </a:ext>
            </a:extLst>
          </p:cNvPr>
          <p:cNvSpPr>
            <a:spLocks noGrp="1"/>
          </p:cNvSpPr>
          <p:nvPr>
            <p:ph idx="1"/>
          </p:nvPr>
        </p:nvSpPr>
        <p:spPr/>
        <p:txBody>
          <a:bodyPr>
            <a:normAutofit fontScale="85000" lnSpcReduction="20000"/>
          </a:bodyPr>
          <a:lstStyle/>
          <a:p>
            <a:pPr algn="l">
              <a:buFont typeface="Arial" panose="020B0604020202020204" pitchFamily="34" charset="0"/>
              <a:buChar char="•"/>
            </a:pPr>
            <a:r>
              <a:rPr lang="en-GB" b="0" i="0" dirty="0">
                <a:solidFill>
                  <a:srgbClr val="000000"/>
                </a:solidFill>
                <a:effectLst/>
                <a:latin typeface="Allerta"/>
              </a:rPr>
              <a:t>(11) The trial judge is ultimately the person who decides which of two conflicting opinions they and they can reject expert opinion in favour of the evidence of witnesses of fact.</a:t>
            </a:r>
          </a:p>
          <a:p>
            <a:pPr algn="l">
              <a:buFont typeface="Arial" panose="020B0604020202020204" pitchFamily="34" charset="0"/>
              <a:buChar char="•"/>
            </a:pPr>
            <a:r>
              <a:rPr lang="en-GB" b="0" i="0" dirty="0">
                <a:solidFill>
                  <a:srgbClr val="000000"/>
                </a:solidFill>
                <a:effectLst/>
                <a:latin typeface="Allerta"/>
              </a:rPr>
              <a:t>(12) Handling experts and expert evidence takes considerable care and skill.</a:t>
            </a:r>
          </a:p>
          <a:p>
            <a:pPr algn="l">
              <a:buFont typeface="Arial" panose="020B0604020202020204" pitchFamily="34" charset="0"/>
              <a:buChar char="•"/>
            </a:pPr>
            <a:r>
              <a:rPr lang="en-GB" b="0" i="0" dirty="0">
                <a:solidFill>
                  <a:srgbClr val="000000"/>
                </a:solidFill>
                <a:effectLst/>
                <a:latin typeface="Allerta"/>
              </a:rPr>
              <a:t>(13) The role of an expert before the court is to give opinion evidence; an expert must be qualified to give their opinion.</a:t>
            </a:r>
          </a:p>
          <a:p>
            <a:pPr algn="l">
              <a:buFont typeface="Arial" panose="020B0604020202020204" pitchFamily="34" charset="0"/>
              <a:buChar char="•"/>
            </a:pPr>
            <a:r>
              <a:rPr lang="en-GB" b="0" i="0" dirty="0">
                <a:solidFill>
                  <a:srgbClr val="000000"/>
                </a:solidFill>
                <a:effectLst/>
                <a:latin typeface="Allerta"/>
              </a:rPr>
              <a:t>(14) In the DQ, the parties are expected to identify the need for expert evidence and the issues that the expert is required to address.</a:t>
            </a:r>
          </a:p>
          <a:p>
            <a:pPr algn="l">
              <a:buFont typeface="Arial" panose="020B0604020202020204" pitchFamily="34" charset="0"/>
              <a:buChar char="•"/>
            </a:pPr>
            <a:r>
              <a:rPr lang="en-GB" b="0" i="0" dirty="0">
                <a:solidFill>
                  <a:srgbClr val="000000"/>
                </a:solidFill>
                <a:effectLst/>
                <a:latin typeface="Allerta"/>
              </a:rPr>
              <a:t>(15) The court prefers the appointment of a single joint expert with provision to put questions to the expert. In complicated cases (for example, multi-track actions) the court may allow the parties to introduce more than one expert of the same discipline into the proceedings. The court has discretion to order a meeting of experts and to provide a written statement of agreed issues and issues in dispute.</a:t>
            </a:r>
          </a:p>
          <a:p>
            <a:pPr algn="l">
              <a:buFont typeface="Arial" panose="020B0604020202020204" pitchFamily="34" charset="0"/>
              <a:buChar char="•"/>
            </a:pPr>
            <a:r>
              <a:rPr lang="en-GB" b="0" i="0" dirty="0">
                <a:solidFill>
                  <a:srgbClr val="000000"/>
                </a:solidFill>
                <a:effectLst/>
                <a:latin typeface="Allerta"/>
              </a:rPr>
              <a:t>(16) Remember that an expert’s duty is to the court.</a:t>
            </a:r>
          </a:p>
          <a:p>
            <a:endParaRPr lang="en-GB" dirty="0"/>
          </a:p>
        </p:txBody>
      </p:sp>
    </p:spTree>
    <p:extLst>
      <p:ext uri="{BB962C8B-B14F-4D97-AF65-F5344CB8AC3E}">
        <p14:creationId xmlns:p14="http://schemas.microsoft.com/office/powerpoint/2010/main" val="815325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Books 16x9">
  <a:themeElements>
    <a:clrScheme name="Books_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extLst>
    <a:ext uri="{05A4C25C-085E-4340-85A3-A5531E510DB2}">
      <thm15:themeFamily xmlns:thm15="http://schemas.microsoft.com/office/thememl/2012/main" name="TF02787940.potx" id="{9A4E33EC-D715-440E-9062-8AFA4CC9E341}" vid="{0DFBCB81-4ACA-49F1-BA1C-2B43B27F1FC4}"/>
    </a:ext>
  </a:extLst>
</a:theme>
</file>

<file path=ppt/theme/theme2.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ppt/theme/theme3.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Blue bookstack presentation (widescreen)</Template>
  <TotalTime>0</TotalTime>
  <Words>2511</Words>
  <Application>Microsoft Office PowerPoint</Application>
  <PresentationFormat>Custom</PresentationFormat>
  <Paragraphs>122</Paragraphs>
  <Slides>18</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Allerta</vt:lpstr>
      <vt:lpstr>Arial</vt:lpstr>
      <vt:lpstr>Calibri</vt:lpstr>
      <vt:lpstr>Century Gothic</vt:lpstr>
      <vt:lpstr>Books 16x9</vt:lpstr>
      <vt:lpstr>Expert Evidence</vt:lpstr>
      <vt:lpstr>  Expert Evidence</vt:lpstr>
      <vt:lpstr> Directions Regarding Experts</vt:lpstr>
      <vt:lpstr>The use of opinion evidence from expert witnesses </vt:lpstr>
      <vt:lpstr>PowerPoint Presentation</vt:lpstr>
      <vt:lpstr>Who or What is an Expert? </vt:lpstr>
      <vt:lpstr>Where do you find an Expert? </vt:lpstr>
      <vt:lpstr>What enquiries need to be made of your chosen expert? </vt:lpstr>
      <vt:lpstr> Directions Regarding Experts     Continued</vt:lpstr>
      <vt:lpstr> Instructing a Single Joint Expert</vt:lpstr>
      <vt:lpstr>  Instructions to an Expert</vt:lpstr>
      <vt:lpstr> Contents of the Experts Report</vt:lpstr>
      <vt:lpstr>  Questions to an Expert</vt:lpstr>
      <vt:lpstr> Use of an Experts Report at Trial</vt:lpstr>
      <vt:lpstr>Summary – Experts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Expert Evidence</dc:title>
  <dc:creator>Sian Turvey</dc:creator>
  <cp:lastModifiedBy>Sian Turvey</cp:lastModifiedBy>
  <cp:revision>1</cp:revision>
  <dcterms:created xsi:type="dcterms:W3CDTF">2022-03-12T10:22:40Z</dcterms:created>
  <dcterms:modified xsi:type="dcterms:W3CDTF">2022-03-12T10:23:15Z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CampaignTags">
    <vt:lpwstr/>
  </property>
  <property fmtid="{D5CDD505-2E9C-101B-9397-08002B2CF9AE}" pid="7" name="ScenarioTags">
    <vt:lpwstr/>
  </property>
</Properties>
</file>