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 id="2147483776" r:id="rId2"/>
    <p:sldMasterId id="2147483789" r:id="rId3"/>
    <p:sldMasterId id="2147483802" r:id="rId4"/>
  </p:sldMasterIdLst>
  <p:sldIdLst>
    <p:sldId id="256" r:id="rId5"/>
    <p:sldId id="257" r:id="rId6"/>
    <p:sldId id="258" r:id="rId7"/>
    <p:sldId id="259" r:id="rId8"/>
    <p:sldId id="260" r:id="rId9"/>
    <p:sldId id="261" r:id="rId10"/>
    <p:sldId id="262" r:id="rId11"/>
    <p:sldId id="263"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3" Type="http://schemas.openxmlformats.org/officeDocument/2006/relationships/slideMaster" Target="slideMasters/slideMaster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282025A-A5C8-412B-8F45-67C81D38074B}" type="datetimeFigureOut">
              <a:rPr lang="en-US" smtClean="0"/>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12948385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82025A-A5C8-412B-8F45-67C81D38074B}" type="datetimeFigureOut">
              <a:rPr lang="en-US" smtClean="0"/>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29221243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82025A-A5C8-412B-8F45-67C81D38074B}" type="datetimeFigureOut">
              <a:rPr lang="en-US" smtClean="0"/>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35661771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282025A-A5C8-412B-8F45-67C81D38074B}" type="datetimeFigureOut">
              <a:rPr lang="en-US" smtClean="0"/>
              <a:t>3/3/2023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38738254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282025A-A5C8-412B-8F45-67C81D38074B}" type="datetimeFigureOut">
              <a:rPr lang="en-US" smtClean="0"/>
              <a:t>3/3/2023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2070393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282025A-A5C8-412B-8F45-67C81D38074B}" type="datetimeFigureOut">
              <a:rPr lang="en-US" smtClean="0"/>
              <a:t>3/3/2023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7586227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A282025A-A5C8-412B-8F45-67C81D38074B}" type="datetimeFigureOut">
              <a:rPr lang="en-US" smtClean="0"/>
              <a:t>3/3/2023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1892053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282025A-A5C8-412B-8F45-67C81D38074B}" type="datetimeFigureOut">
              <a:rPr lang="en-US" smtClean="0"/>
              <a:t>3/3/2023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25731761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282025A-A5C8-412B-8F45-67C81D38074B}" type="datetimeFigureOut">
              <a:rPr lang="en-US" smtClean="0"/>
              <a:t>3/3/2023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1792629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282025A-A5C8-412B-8F45-67C81D38074B}" type="datetimeFigureOut">
              <a:rPr lang="en-US" smtClean="0"/>
              <a:t>3/3/2023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3034587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282025A-A5C8-412B-8F45-67C81D38074B}" type="datetimeFigureOut">
              <a:rPr lang="en-US" smtClean="0"/>
              <a:t>3/3/2023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4269972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282025A-A5C8-412B-8F45-67C81D38074B}" type="datetimeFigureOut">
              <a:rPr lang="en-US" smtClean="0"/>
              <a:t>3/3/2023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2C7848-6D8E-4208-A5A6-FC86295C6024}"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8535899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282025A-A5C8-412B-8F45-67C81D38074B}" type="datetimeFigureOut">
              <a:rPr lang="en-US" smtClean="0"/>
              <a:t>3/3/2023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19422410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282025A-A5C8-412B-8F45-67C81D38074B}" type="datetimeFigureOut">
              <a:rPr lang="en-US" smtClean="0"/>
              <a:t>3/3/2023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38974211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282025A-A5C8-412B-8F45-67C81D38074B}" type="datetimeFigureOut">
              <a:rPr lang="en-US" smtClean="0"/>
              <a:t>3/3/2023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2047839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82025A-A5C8-412B-8F45-67C81D38074B}" type="datetimeFigureOut">
              <a:rPr lang="en-US" smtClean="0"/>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29332242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82025A-A5C8-412B-8F45-67C81D38074B}" type="datetimeFigureOut">
              <a:rPr lang="en-US" smtClean="0"/>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2252684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A282025A-A5C8-412B-8F45-67C81D38074B}" type="datetimeFigureOut">
              <a:rPr lang="en-US" smtClean="0"/>
              <a:t>3/3/2023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4058077003"/>
      </p:ext>
    </p:extLst>
  </p:cSld>
  <p:clrMapOvr>
    <a:overrideClrMapping bg1="dk1" tx1="lt1" bg2="dk2" tx2="lt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282025A-A5C8-412B-8F45-67C81D38074B}" type="datetimeFigureOut">
              <a:rPr lang="en-US" smtClean="0"/>
              <a:t>3/3/2023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30559624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A282025A-A5C8-412B-8F45-67C81D38074B}" type="datetimeFigureOut">
              <a:rPr lang="en-US" smtClean="0"/>
              <a:t>3/3/2023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2610898904"/>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282025A-A5C8-412B-8F45-67C81D38074B}" type="datetimeFigureOut">
              <a:rPr lang="en-US" smtClean="0"/>
              <a:t>3/3/2023</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298486654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A282025A-A5C8-412B-8F45-67C81D38074B}" type="datetimeFigureOut">
              <a:rPr lang="en-US" smtClean="0"/>
              <a:t>3/3/2023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2C7848-6D8E-4208-A5A6-FC86295C6024}"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7961535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282025A-A5C8-412B-8F45-67C81D38074B}" type="datetimeFigureOut">
              <a:rPr lang="en-US" smtClean="0"/>
              <a:t>3/3/2023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40389051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82025A-A5C8-412B-8F45-67C81D38074B}" type="datetimeFigureOut">
              <a:rPr lang="en-US" smtClean="0"/>
              <a:t>3/3/2023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21276293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A282025A-A5C8-412B-8F45-67C81D38074B}" type="datetimeFigureOut">
              <a:rPr lang="en-US" smtClean="0"/>
              <a:t>3/3/2023</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27531936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A282025A-A5C8-412B-8F45-67C81D38074B}" type="datetimeFigureOut">
              <a:rPr lang="en-US" smtClean="0"/>
              <a:t>3/3/2023</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4761467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82025A-A5C8-412B-8F45-67C81D38074B}" type="datetimeFigureOut">
              <a:rPr lang="en-US" smtClean="0"/>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19452135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82025A-A5C8-412B-8F45-67C81D38074B}" type="datetimeFigureOut">
              <a:rPr lang="en-US" smtClean="0"/>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109812882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82025A-A5C8-412B-8F45-67C81D38074B}" type="datetimeFigureOut">
              <a:rPr lang="en-US" smtClean="0"/>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127634508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282025A-A5C8-412B-8F45-67C81D38074B}" type="datetimeFigureOut">
              <a:rPr lang="en-US" smtClean="0"/>
              <a:t>3/3/2023</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CF2C7848-6D8E-4208-A5A6-FC86295C6024}"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1402078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82025A-A5C8-412B-8F45-67C81D38074B}" type="datetimeFigureOut">
              <a:rPr lang="en-US" smtClean="0"/>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2C7848-6D8E-4208-A5A6-FC86295C6024}"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8860376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82025A-A5C8-412B-8F45-67C81D38074B}" type="datetimeFigureOut">
              <a:rPr lang="en-US" smtClean="0"/>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2C7848-6D8E-4208-A5A6-FC86295C6024}"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8498318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282025A-A5C8-412B-8F45-67C81D38074B}" type="datetimeFigureOut">
              <a:rPr lang="en-US" smtClean="0"/>
              <a:t>3/3/2023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2C7848-6D8E-4208-A5A6-FC86295C6024}"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3090842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282025A-A5C8-412B-8F45-67C81D38074B}" type="datetimeFigureOut">
              <a:rPr lang="en-US" smtClean="0"/>
              <a:t>3/3/2023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2C7848-6D8E-4208-A5A6-FC86295C6024}"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7146248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282025A-A5C8-412B-8F45-67C81D38074B}" type="datetimeFigureOut">
              <a:rPr lang="en-US" smtClean="0"/>
              <a:t>3/3/2023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2C7848-6D8E-4208-A5A6-FC86295C6024}"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5447632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82025A-A5C8-412B-8F45-67C81D38074B}" type="datetimeFigureOut">
              <a:rPr lang="en-US" smtClean="0"/>
              <a:t>3/3/2023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341013080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282025A-A5C8-412B-8F45-67C81D38074B}" type="datetimeFigureOut">
              <a:rPr lang="en-US" smtClean="0"/>
              <a:t>3/3/2023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2C7848-6D8E-4208-A5A6-FC86295C6024}"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9077841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A282025A-A5C8-412B-8F45-67C81D38074B}" type="datetimeFigureOut">
              <a:rPr lang="en-US" smtClean="0"/>
              <a:t>3/3/2023</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CF2C7848-6D8E-4208-A5A6-FC86295C6024}"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3087388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82025A-A5C8-412B-8F45-67C81D38074B}" type="datetimeFigureOut">
              <a:rPr lang="en-US" smtClean="0"/>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2C7848-6D8E-4208-A5A6-FC86295C6024}"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4606140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82025A-A5C8-412B-8F45-67C81D38074B}" type="datetimeFigureOut">
              <a:rPr lang="en-US" smtClean="0"/>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2C7848-6D8E-4208-A5A6-FC86295C6024}"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2882713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82025A-A5C8-412B-8F45-67C81D38074B}" type="datetimeFigureOut">
              <a:rPr lang="en-US" smtClean="0"/>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82994253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A282025A-A5C8-412B-8F45-67C81D38074B}" type="datetimeFigureOut">
              <a:rPr lang="en-US" smtClean="0"/>
              <a:t>3/3/2023</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CF2C7848-6D8E-4208-A5A6-FC86295C6024}"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9215886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82025A-A5C8-412B-8F45-67C81D38074B}" type="datetimeFigureOut">
              <a:rPr lang="en-US" smtClean="0"/>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14190234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82025A-A5C8-412B-8F45-67C81D38074B}" type="datetimeFigureOut">
              <a:rPr lang="en-US" smtClean="0"/>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2C7848-6D8E-4208-A5A6-FC86295C6024}"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0363615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282025A-A5C8-412B-8F45-67C81D38074B}" type="datetimeFigureOut">
              <a:rPr lang="en-US" smtClean="0"/>
              <a:t>3/3/2023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106564729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282025A-A5C8-412B-8F45-67C81D38074B}" type="datetimeFigureOut">
              <a:rPr lang="en-US" smtClean="0"/>
              <a:t>3/3/2023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2C7848-6D8E-4208-A5A6-FC86295C6024}"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2411461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282025A-A5C8-412B-8F45-67C81D38074B}" type="datetimeFigureOut">
              <a:rPr lang="en-US" smtClean="0"/>
              <a:t>3/3/2023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2C7848-6D8E-4208-A5A6-FC86295C6024}"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9372703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82025A-A5C8-412B-8F45-67C81D38074B}" type="datetimeFigureOut">
              <a:rPr lang="en-US" smtClean="0"/>
              <a:t>3/3/2023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244118375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82025A-A5C8-412B-8F45-67C81D38074B}" type="datetimeFigureOut">
              <a:rPr lang="en-US" smtClean="0"/>
              <a:t>3/3/2023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2C7848-6D8E-4208-A5A6-FC86295C6024}"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3724385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82025A-A5C8-412B-8F45-67C81D38074B}" type="datetimeFigureOut">
              <a:rPr lang="en-US" smtClean="0"/>
              <a:t>3/3/2023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379109772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82025A-A5C8-412B-8F45-67C81D38074B}" type="datetimeFigureOut">
              <a:rPr lang="en-US" smtClean="0"/>
              <a:t>3/3/2023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113121652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82025A-A5C8-412B-8F45-67C81D38074B}" type="datetimeFigureOut">
              <a:rPr lang="en-US" smtClean="0"/>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2C7848-6D8E-4208-A5A6-FC86295C6024}"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8282274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82025A-A5C8-412B-8F45-67C81D38074B}" type="datetimeFigureOut">
              <a:rPr lang="en-US" smtClean="0"/>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2C7848-6D8E-4208-A5A6-FC86295C6024}"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7364895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82025A-A5C8-412B-8F45-67C81D38074B}" type="datetimeFigureOut">
              <a:rPr lang="en-US" smtClean="0"/>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194245401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82025A-A5C8-412B-8F45-67C81D38074B}" type="datetimeFigureOut">
              <a:rPr lang="en-US" smtClean="0"/>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2C7848-6D8E-4208-A5A6-FC86295C6024}"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5960160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82025A-A5C8-412B-8F45-67C81D38074B}" type="datetimeFigureOut">
              <a:rPr lang="en-US" smtClean="0"/>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2C7848-6D8E-4208-A5A6-FC86295C6024}"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8432120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82025A-A5C8-412B-8F45-67C81D38074B}" type="datetimeFigureOut">
              <a:rPr lang="en-US" smtClean="0"/>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2C7848-6D8E-4208-A5A6-FC86295C6024}"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9067712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82025A-A5C8-412B-8F45-67C81D38074B}" type="datetimeFigureOut">
              <a:rPr lang="en-US" smtClean="0"/>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2C7848-6D8E-4208-A5A6-FC86295C6024}"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5010293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82025A-A5C8-412B-8F45-67C81D38074B}" type="datetimeFigureOut">
              <a:rPr lang="en-US" smtClean="0"/>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2C7848-6D8E-4208-A5A6-FC86295C6024}" type="slidenum">
              <a:rPr lang="en-US" smtClean="0"/>
              <a:t>‹#›</a:t>
            </a:fld>
            <a:endParaRPr lang="en-US"/>
          </a:p>
        </p:txBody>
      </p:sp>
    </p:spTree>
    <p:extLst>
      <p:ext uri="{BB962C8B-B14F-4D97-AF65-F5344CB8AC3E}">
        <p14:creationId xmlns:p14="http://schemas.microsoft.com/office/powerpoint/2010/main" val="42061157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theme" Target="../theme/theme2.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theme" Target="../theme/theme3.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image" Target="../media/image4.jp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slideLayout" Target="../slideLayouts/slideLayout54.xml"/><Relationship Id="rId18" Type="http://schemas.openxmlformats.org/officeDocument/2006/relationships/slideLayout" Target="../slideLayouts/slideLayout59.xml"/><Relationship Id="rId3" Type="http://schemas.openxmlformats.org/officeDocument/2006/relationships/slideLayout" Target="../slideLayouts/slideLayout44.xml"/><Relationship Id="rId21" Type="http://schemas.openxmlformats.org/officeDocument/2006/relationships/image" Target="../media/image8.png"/><Relationship Id="rId7" Type="http://schemas.openxmlformats.org/officeDocument/2006/relationships/slideLayout" Target="../slideLayouts/slideLayout48.xml"/><Relationship Id="rId12" Type="http://schemas.openxmlformats.org/officeDocument/2006/relationships/slideLayout" Target="../slideLayouts/slideLayout53.xml"/><Relationship Id="rId17" Type="http://schemas.openxmlformats.org/officeDocument/2006/relationships/slideLayout" Target="../slideLayouts/slideLayout58.xml"/><Relationship Id="rId2" Type="http://schemas.openxmlformats.org/officeDocument/2006/relationships/slideLayout" Target="../slideLayouts/slideLayout43.xml"/><Relationship Id="rId16" Type="http://schemas.openxmlformats.org/officeDocument/2006/relationships/slideLayout" Target="../slideLayouts/slideLayout57.xml"/><Relationship Id="rId20" Type="http://schemas.openxmlformats.org/officeDocument/2006/relationships/image" Target="../media/image7.png"/><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5" Type="http://schemas.openxmlformats.org/officeDocument/2006/relationships/slideLayout" Target="../slideLayouts/slideLayout56.xml"/><Relationship Id="rId10" Type="http://schemas.openxmlformats.org/officeDocument/2006/relationships/slideLayout" Target="../slideLayouts/slideLayout51.xml"/><Relationship Id="rId19" Type="http://schemas.openxmlformats.org/officeDocument/2006/relationships/theme" Target="../theme/theme4.xml"/><Relationship Id="rId4" Type="http://schemas.openxmlformats.org/officeDocument/2006/relationships/slideLayout" Target="../slideLayouts/slideLayout45.xml"/><Relationship Id="rId9" Type="http://schemas.openxmlformats.org/officeDocument/2006/relationships/slideLayout" Target="../slideLayouts/slideLayout50.xml"/><Relationship Id="rId14" Type="http://schemas.openxmlformats.org/officeDocument/2006/relationships/slideLayout" Target="../slideLayouts/slideLayout5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A282025A-A5C8-412B-8F45-67C81D38074B}" type="datetimeFigureOut">
              <a:rPr lang="en-US" smtClean="0"/>
              <a:t>3/3/2023</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CF2C7848-6D8E-4208-A5A6-FC86295C6024}" type="slidenum">
              <a:rPr lang="en-US" smtClean="0"/>
              <a:t>‹#›</a:t>
            </a:fld>
            <a:endParaRPr lang="en-US"/>
          </a:p>
        </p:txBody>
      </p:sp>
    </p:spTree>
    <p:extLst>
      <p:ext uri="{BB962C8B-B14F-4D97-AF65-F5344CB8AC3E}">
        <p14:creationId xmlns:p14="http://schemas.microsoft.com/office/powerpoint/2010/main" val="277012419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A282025A-A5C8-412B-8F45-67C81D38074B}" type="datetimeFigureOut">
              <a:rPr lang="en-US" smtClean="0"/>
              <a:t>3/3/2023</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CF2C7848-6D8E-4208-A5A6-FC86295C6024}" type="slidenum">
              <a:rPr lang="en-US" smtClean="0"/>
              <a:t>‹#›</a:t>
            </a:fld>
            <a:endParaRPr lang="en-US"/>
          </a:p>
        </p:txBody>
      </p:sp>
    </p:spTree>
    <p:extLst>
      <p:ext uri="{BB962C8B-B14F-4D97-AF65-F5344CB8AC3E}">
        <p14:creationId xmlns:p14="http://schemas.microsoft.com/office/powerpoint/2010/main" val="472544782"/>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 id="2147483788" r:id="rId12"/>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A282025A-A5C8-412B-8F45-67C81D38074B}" type="datetimeFigureOut">
              <a:rPr lang="en-US" smtClean="0"/>
              <a:t>3/3/2023</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CF2C7848-6D8E-4208-A5A6-FC86295C6024}"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626425"/>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 id="2147483801" r:id="rId12"/>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282025A-A5C8-412B-8F45-67C81D38074B}" type="datetimeFigureOut">
              <a:rPr lang="en-US" smtClean="0"/>
              <a:t>3/3/2023</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F2C7848-6D8E-4208-A5A6-FC86295C6024}" type="slidenum">
              <a:rPr lang="en-US" smtClean="0"/>
              <a:t>‹#›</a:t>
            </a:fld>
            <a:endParaRPr lang="en-US"/>
          </a:p>
        </p:txBody>
      </p:sp>
    </p:spTree>
    <p:extLst>
      <p:ext uri="{BB962C8B-B14F-4D97-AF65-F5344CB8AC3E}">
        <p14:creationId xmlns:p14="http://schemas.microsoft.com/office/powerpoint/2010/main" val="4112339700"/>
      </p:ext>
    </p:extLst>
  </p:cSld>
  <p:clrMap bg1="lt1" tx1="dk1" bg2="lt2" tx2="dk2" accent1="accent1" accent2="accent2" accent3="accent3" accent4="accent4" accent5="accent5" accent6="accent6" hlink="hlink" folHlink="folHlink"/>
  <p:sldLayoutIdLst>
    <p:sldLayoutId id="2147483803" r:id="rId1"/>
    <p:sldLayoutId id="2147483804" r:id="rId2"/>
    <p:sldLayoutId id="2147483805" r:id="rId3"/>
    <p:sldLayoutId id="2147483806" r:id="rId4"/>
    <p:sldLayoutId id="2147483807" r:id="rId5"/>
    <p:sldLayoutId id="2147483808" r:id="rId6"/>
    <p:sldLayoutId id="2147483809" r:id="rId7"/>
    <p:sldLayoutId id="2147483810" r:id="rId8"/>
    <p:sldLayoutId id="2147483811" r:id="rId9"/>
    <p:sldLayoutId id="2147483812" r:id="rId10"/>
    <p:sldLayoutId id="2147483813" r:id="rId11"/>
    <p:sldLayoutId id="2147483814" r:id="rId12"/>
    <p:sldLayoutId id="2147483815" r:id="rId13"/>
    <p:sldLayoutId id="2147483816" r:id="rId14"/>
    <p:sldLayoutId id="2147483817" r:id="rId15"/>
    <p:sldLayoutId id="2147483818" r:id="rId16"/>
    <p:sldLayoutId id="2147483819" r:id="rId17"/>
    <p:sldLayoutId id="2147483820" r:id="rId18"/>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FAFAC43-5E7F-E584-C0C2-EF67A182966F}"/>
              </a:ext>
            </a:extLst>
          </p:cNvPr>
          <p:cNvPicPr>
            <a:picLocks noChangeAspect="1"/>
          </p:cNvPicPr>
          <p:nvPr/>
        </p:nvPicPr>
        <p:blipFill>
          <a:blip r:embed="rId2"/>
          <a:stretch>
            <a:fillRect/>
          </a:stretch>
        </p:blipFill>
        <p:spPr>
          <a:xfrm>
            <a:off x="0" y="0"/>
            <a:ext cx="12204382" cy="6858000"/>
          </a:xfrm>
          <a:prstGeom prst="rect">
            <a:avLst/>
          </a:prstGeom>
        </p:spPr>
      </p:pic>
      <p:sp>
        <p:nvSpPr>
          <p:cNvPr id="5" name="TextBox 4">
            <a:extLst>
              <a:ext uri="{FF2B5EF4-FFF2-40B4-BE49-F238E27FC236}">
                <a16:creationId xmlns:a16="http://schemas.microsoft.com/office/drawing/2014/main" id="{80E28769-8113-0887-9630-CA91889514FC}"/>
              </a:ext>
            </a:extLst>
          </p:cNvPr>
          <p:cNvSpPr txBox="1"/>
          <p:nvPr/>
        </p:nvSpPr>
        <p:spPr>
          <a:xfrm>
            <a:off x="8189844" y="3429000"/>
            <a:ext cx="3816626" cy="2862322"/>
          </a:xfrm>
          <a:prstGeom prst="rect">
            <a:avLst/>
          </a:prstGeom>
          <a:noFill/>
        </p:spPr>
        <p:txBody>
          <a:bodyPr wrap="square" rtlCol="0">
            <a:spAutoFit/>
          </a:bodyPr>
          <a:lstStyle/>
          <a:p>
            <a:r>
              <a:rPr lang="en-GB" sz="6000" b="1" dirty="0">
                <a:solidFill>
                  <a:schemeClr val="tx1">
                    <a:lumMod val="85000"/>
                    <a:lumOff val="15000"/>
                  </a:schemeClr>
                </a:solidFill>
                <a:effectLst/>
                <a:latin typeface="Arial" panose="020B0604020202020204" pitchFamily="34" charset="0"/>
                <a:ea typeface="Times New Roman" panose="02020603050405020304" pitchFamily="18" charset="0"/>
              </a:rPr>
              <a:t>Evidence-Based Practice </a:t>
            </a:r>
            <a:endParaRPr lang="en-US" sz="6000" dirty="0">
              <a:solidFill>
                <a:schemeClr val="tx1">
                  <a:lumMod val="85000"/>
                  <a:lumOff val="15000"/>
                </a:schemeClr>
              </a:solidFill>
            </a:endParaRPr>
          </a:p>
        </p:txBody>
      </p:sp>
    </p:spTree>
    <p:extLst>
      <p:ext uri="{BB962C8B-B14F-4D97-AF65-F5344CB8AC3E}">
        <p14:creationId xmlns:p14="http://schemas.microsoft.com/office/powerpoint/2010/main" val="1456157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86260-96CA-7BCB-D51B-24FB8670C964}"/>
              </a:ext>
            </a:extLst>
          </p:cNvPr>
          <p:cNvSpPr>
            <a:spLocks noGrp="1"/>
          </p:cNvSpPr>
          <p:nvPr>
            <p:ph type="title"/>
          </p:nvPr>
        </p:nvSpPr>
        <p:spPr>
          <a:xfrm>
            <a:off x="2125119" y="188677"/>
            <a:ext cx="7729728" cy="898001"/>
          </a:xfrm>
          <a:solidFill>
            <a:schemeClr val="accent2"/>
          </a:solidFill>
        </p:spPr>
        <p:txBody>
          <a:bodyPr/>
          <a:lstStyle/>
          <a:p>
            <a:r>
              <a:rPr lang="en-US" dirty="0"/>
              <a:t>Evidence-based practice</a:t>
            </a:r>
          </a:p>
        </p:txBody>
      </p:sp>
      <p:sp>
        <p:nvSpPr>
          <p:cNvPr id="3" name="Content Placeholder 2">
            <a:extLst>
              <a:ext uri="{FF2B5EF4-FFF2-40B4-BE49-F238E27FC236}">
                <a16:creationId xmlns:a16="http://schemas.microsoft.com/office/drawing/2014/main" id="{53E1363B-B9A5-CDD6-1F1F-18E4F1BA263E}"/>
              </a:ext>
            </a:extLst>
          </p:cNvPr>
          <p:cNvSpPr>
            <a:spLocks noGrp="1"/>
          </p:cNvSpPr>
          <p:nvPr>
            <p:ph sz="quarter" idx="13"/>
          </p:nvPr>
        </p:nvSpPr>
        <p:spPr>
          <a:xfrm>
            <a:off x="699052" y="1347778"/>
            <a:ext cx="10394707" cy="5145787"/>
          </a:xfrm>
        </p:spPr>
        <p:txBody>
          <a:bodyPr>
            <a:normAutofit lnSpcReduction="10000"/>
          </a:bodyPr>
          <a:lstStyle/>
          <a:p>
            <a:pPr algn="just">
              <a:lnSpc>
                <a:spcPct val="150000"/>
              </a:lnSpc>
              <a:buFont typeface="Wingdings" panose="05000000000000000000" pitchFamily="2" charset="2"/>
              <a:buChar char="v"/>
            </a:pPr>
            <a:r>
              <a:rPr lang="en-US" sz="2800" dirty="0"/>
              <a:t>Evidence-Based Practice (EBP) is the act of collecting, evaluating and adopting research findings to improve clinical practice, the workplace, or patient outcomes (</a:t>
            </a:r>
            <a:r>
              <a:rPr lang="en-US" sz="2800" dirty="0" err="1"/>
              <a:t>Schalock</a:t>
            </a:r>
            <a:r>
              <a:rPr lang="en-US" sz="2800" dirty="0"/>
              <a:t> </a:t>
            </a:r>
            <a:r>
              <a:rPr lang="en-US" sz="2800" i="1" dirty="0"/>
              <a:t>et al., </a:t>
            </a:r>
            <a:r>
              <a:rPr lang="en-US" sz="2800" dirty="0"/>
              <a:t>2017, p. 112).</a:t>
            </a:r>
          </a:p>
          <a:p>
            <a:pPr algn="just">
              <a:lnSpc>
                <a:spcPct val="150000"/>
              </a:lnSpc>
              <a:buFont typeface="Wingdings" panose="05000000000000000000" pitchFamily="2" charset="2"/>
              <a:buChar char="v"/>
            </a:pPr>
            <a:r>
              <a:rPr lang="en-US" sz="2800" dirty="0"/>
              <a:t>It strives to guarantee that patients get the best, most suitable care.</a:t>
            </a:r>
          </a:p>
          <a:p>
            <a:pPr algn="just">
              <a:lnSpc>
                <a:spcPct val="150000"/>
              </a:lnSpc>
              <a:buFont typeface="Wingdings" panose="05000000000000000000" pitchFamily="2" charset="2"/>
              <a:buChar char="v"/>
            </a:pPr>
            <a:r>
              <a:rPr lang="en-US" sz="2800" dirty="0"/>
              <a:t>It involves critically evaluation of available research evidence, synthesis of evaluation results, and application of findings to specific patients in order to implement evidence-based care (Rousseau and </a:t>
            </a:r>
            <a:r>
              <a:rPr lang="en-US" sz="2800" dirty="0" err="1"/>
              <a:t>Gunia</a:t>
            </a:r>
            <a:r>
              <a:rPr lang="en-US" sz="2800" dirty="0"/>
              <a:t>, 2016, p. 668). </a:t>
            </a:r>
          </a:p>
        </p:txBody>
      </p:sp>
    </p:spTree>
    <p:extLst>
      <p:ext uri="{BB962C8B-B14F-4D97-AF65-F5344CB8AC3E}">
        <p14:creationId xmlns:p14="http://schemas.microsoft.com/office/powerpoint/2010/main" val="27397655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CB929-AD88-E1C0-40D5-EBC2C5ED3329}"/>
              </a:ext>
            </a:extLst>
          </p:cNvPr>
          <p:cNvSpPr>
            <a:spLocks noGrp="1"/>
          </p:cNvSpPr>
          <p:nvPr>
            <p:ph type="title"/>
          </p:nvPr>
        </p:nvSpPr>
        <p:spPr>
          <a:xfrm>
            <a:off x="2231136" y="103300"/>
            <a:ext cx="7729728" cy="559308"/>
          </a:xfrm>
          <a:solidFill>
            <a:schemeClr val="bg1">
              <a:lumMod val="65000"/>
            </a:schemeClr>
          </a:solidFill>
        </p:spPr>
        <p:txBody>
          <a:bodyPr>
            <a:normAutofit fontScale="90000"/>
          </a:bodyPr>
          <a:lstStyle/>
          <a:p>
            <a:r>
              <a:rPr lang="en-US" dirty="0"/>
              <a:t>EBP Flowchart</a:t>
            </a:r>
          </a:p>
        </p:txBody>
      </p:sp>
      <p:pic>
        <p:nvPicPr>
          <p:cNvPr id="1026" name="Picture 2">
            <a:extLst>
              <a:ext uri="{FF2B5EF4-FFF2-40B4-BE49-F238E27FC236}">
                <a16:creationId xmlns:a16="http://schemas.microsoft.com/office/drawing/2014/main" id="{6F8E0160-3A45-6556-0E81-0D208ABED620}"/>
              </a:ext>
            </a:extLst>
          </p:cNvPr>
          <p:cNvPicPr>
            <a:picLocks noGrp="1" noChangeAspect="1" noChangeArrowheads="1"/>
          </p:cNvPicPr>
          <p:nvPr>
            <p:ph sz="quarter" idx="13"/>
          </p:nvPr>
        </p:nvPicPr>
        <p:blipFill>
          <a:blip r:embed="rId2">
            <a:extLst>
              <a:ext uri="{28A0092B-C50C-407E-A947-70E740481C1C}">
                <a14:useLocalDpi xmlns:a14="http://schemas.microsoft.com/office/drawing/2010/main" val="0"/>
              </a:ext>
            </a:extLst>
          </a:blip>
          <a:srcRect/>
          <a:stretch>
            <a:fillRect/>
          </a:stretch>
        </p:blipFill>
        <p:spPr bwMode="auto">
          <a:xfrm>
            <a:off x="2231136" y="695579"/>
            <a:ext cx="7351182" cy="551338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24772ED-1376-1D1F-BD5F-5CFE512A5DDE}"/>
              </a:ext>
            </a:extLst>
          </p:cNvPr>
          <p:cNvSpPr txBox="1"/>
          <p:nvPr/>
        </p:nvSpPr>
        <p:spPr>
          <a:xfrm>
            <a:off x="2609682" y="6208966"/>
            <a:ext cx="7389942" cy="461665"/>
          </a:xfrm>
          <a:prstGeom prst="rect">
            <a:avLst/>
          </a:prstGeom>
          <a:noFill/>
        </p:spPr>
        <p:txBody>
          <a:bodyPr wrap="square" rtlCol="0">
            <a:spAutoFit/>
          </a:bodyPr>
          <a:lstStyle/>
          <a:p>
            <a:pPr algn="ctr"/>
            <a:r>
              <a:rPr lang="en-US" sz="2400" dirty="0">
                <a:effectLst/>
                <a:latin typeface="+mj-lt"/>
                <a:ea typeface="Calibri" panose="020F0502020204030204" pitchFamily="34" charset="0"/>
              </a:rPr>
              <a:t>Adapted from Wong </a:t>
            </a:r>
            <a:r>
              <a:rPr lang="en-US" sz="2400" i="1" dirty="0">
                <a:effectLst/>
                <a:latin typeface="+mj-lt"/>
                <a:ea typeface="Calibri" panose="020F0502020204030204" pitchFamily="34" charset="0"/>
              </a:rPr>
              <a:t>et al.,</a:t>
            </a:r>
            <a:r>
              <a:rPr lang="en-US" sz="2400" dirty="0">
                <a:effectLst/>
                <a:latin typeface="+mj-lt"/>
                <a:ea typeface="Calibri" panose="020F0502020204030204" pitchFamily="34" charset="0"/>
              </a:rPr>
              <a:t> (2015) </a:t>
            </a:r>
            <a:endParaRPr lang="en-US" sz="2400" dirty="0">
              <a:latin typeface="+mj-lt"/>
            </a:endParaRPr>
          </a:p>
        </p:txBody>
      </p:sp>
    </p:spTree>
    <p:extLst>
      <p:ext uri="{BB962C8B-B14F-4D97-AF65-F5344CB8AC3E}">
        <p14:creationId xmlns:p14="http://schemas.microsoft.com/office/powerpoint/2010/main" val="3095665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96160-8A64-791F-2984-518CC81B1AB8}"/>
              </a:ext>
            </a:extLst>
          </p:cNvPr>
          <p:cNvSpPr>
            <a:spLocks noGrp="1"/>
          </p:cNvSpPr>
          <p:nvPr>
            <p:ph type="title"/>
          </p:nvPr>
        </p:nvSpPr>
        <p:spPr>
          <a:xfrm>
            <a:off x="2526558" y="125883"/>
            <a:ext cx="7729728" cy="535299"/>
          </a:xfrm>
          <a:solidFill>
            <a:schemeClr val="bg1">
              <a:lumMod val="65000"/>
            </a:schemeClr>
          </a:solidFill>
        </p:spPr>
        <p:txBody>
          <a:bodyPr>
            <a:normAutofit fontScale="90000"/>
          </a:bodyPr>
          <a:lstStyle/>
          <a:p>
            <a:r>
              <a:rPr lang="en-US" dirty="0"/>
              <a:t>Reliability of data in EBP</a:t>
            </a:r>
          </a:p>
        </p:txBody>
      </p:sp>
      <p:pic>
        <p:nvPicPr>
          <p:cNvPr id="2050" name="Picture 2" descr="Quality of Evidence pyramid">
            <a:extLst>
              <a:ext uri="{FF2B5EF4-FFF2-40B4-BE49-F238E27FC236}">
                <a16:creationId xmlns:a16="http://schemas.microsoft.com/office/drawing/2014/main" id="{776D571D-B27E-9308-C645-BEC3757A0B9B}"/>
              </a:ext>
            </a:extLst>
          </p:cNvPr>
          <p:cNvPicPr>
            <a:picLocks noGrp="1" noChangeAspect="1" noChangeArrowheads="1"/>
          </p:cNvPicPr>
          <p:nvPr>
            <p:ph sz="quarter" idx="13"/>
          </p:nvPr>
        </p:nvPicPr>
        <p:blipFill>
          <a:blip r:embed="rId2">
            <a:extLst>
              <a:ext uri="{28A0092B-C50C-407E-A947-70E740481C1C}">
                <a14:useLocalDpi xmlns:a14="http://schemas.microsoft.com/office/drawing/2010/main" val="0"/>
              </a:ext>
            </a:extLst>
          </a:blip>
          <a:srcRect/>
          <a:stretch>
            <a:fillRect/>
          </a:stretch>
        </p:blipFill>
        <p:spPr bwMode="auto">
          <a:xfrm>
            <a:off x="2789783" y="719907"/>
            <a:ext cx="7203277" cy="541818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0AC87BF-BCDA-C13C-4220-96ACE633D8B4}"/>
              </a:ext>
            </a:extLst>
          </p:cNvPr>
          <p:cNvSpPr txBox="1"/>
          <p:nvPr/>
        </p:nvSpPr>
        <p:spPr>
          <a:xfrm>
            <a:off x="2603118" y="6146146"/>
            <a:ext cx="7389942" cy="461665"/>
          </a:xfrm>
          <a:prstGeom prst="rect">
            <a:avLst/>
          </a:prstGeom>
          <a:noFill/>
        </p:spPr>
        <p:txBody>
          <a:bodyPr wrap="square" rtlCol="0">
            <a:spAutoFit/>
          </a:bodyPr>
          <a:lstStyle/>
          <a:p>
            <a:pPr algn="ctr"/>
            <a:r>
              <a:rPr lang="en-US" sz="2400" dirty="0">
                <a:effectLst/>
                <a:latin typeface="+mj-lt"/>
                <a:ea typeface="Calibri" panose="020F0502020204030204" pitchFamily="34" charset="0"/>
              </a:rPr>
              <a:t>Adapted from </a:t>
            </a:r>
            <a:r>
              <a:rPr lang="en-US" sz="2400" dirty="0">
                <a:latin typeface="+mj-lt"/>
                <a:ea typeface="Calibri" panose="020F0502020204030204" pitchFamily="34" charset="0"/>
              </a:rPr>
              <a:t>Chien </a:t>
            </a:r>
            <a:r>
              <a:rPr lang="en-US" sz="2400" dirty="0">
                <a:effectLst/>
                <a:latin typeface="+mj-lt"/>
                <a:ea typeface="Calibri" panose="020F0502020204030204" pitchFamily="34" charset="0"/>
              </a:rPr>
              <a:t>(2019). </a:t>
            </a:r>
            <a:endParaRPr lang="en-US" sz="2400" dirty="0">
              <a:latin typeface="+mj-lt"/>
            </a:endParaRPr>
          </a:p>
        </p:txBody>
      </p:sp>
    </p:spTree>
    <p:extLst>
      <p:ext uri="{BB962C8B-B14F-4D97-AF65-F5344CB8AC3E}">
        <p14:creationId xmlns:p14="http://schemas.microsoft.com/office/powerpoint/2010/main" val="19431882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90DFD-1DB9-A84A-51FB-1434CD44FD1B}"/>
              </a:ext>
            </a:extLst>
          </p:cNvPr>
          <p:cNvSpPr>
            <a:spLocks noGrp="1"/>
          </p:cNvSpPr>
          <p:nvPr>
            <p:ph type="title"/>
          </p:nvPr>
        </p:nvSpPr>
        <p:spPr>
          <a:xfrm>
            <a:off x="2045604" y="129805"/>
            <a:ext cx="8436865" cy="581870"/>
          </a:xfrm>
          <a:solidFill>
            <a:schemeClr val="tx2">
              <a:lumMod val="60000"/>
              <a:lumOff val="40000"/>
            </a:schemeClr>
          </a:solidFill>
        </p:spPr>
        <p:txBody>
          <a:bodyPr>
            <a:noAutofit/>
          </a:bodyPr>
          <a:lstStyle/>
          <a:p>
            <a:pPr algn="ctr"/>
            <a:r>
              <a:rPr lang="en-US" sz="3200" dirty="0"/>
              <a:t>Progression of </a:t>
            </a:r>
            <a:r>
              <a:rPr lang="en-US" sz="3200" dirty="0" err="1"/>
              <a:t>ebp</a:t>
            </a:r>
            <a:endParaRPr lang="en-US" sz="3200" dirty="0"/>
          </a:p>
        </p:txBody>
      </p:sp>
      <p:sp>
        <p:nvSpPr>
          <p:cNvPr id="3" name="Content Placeholder 2">
            <a:extLst>
              <a:ext uri="{FF2B5EF4-FFF2-40B4-BE49-F238E27FC236}">
                <a16:creationId xmlns:a16="http://schemas.microsoft.com/office/drawing/2014/main" id="{3BCDC89B-8A26-A4F1-E5CD-7B00205138C1}"/>
              </a:ext>
            </a:extLst>
          </p:cNvPr>
          <p:cNvSpPr>
            <a:spLocks noGrp="1"/>
          </p:cNvSpPr>
          <p:nvPr>
            <p:ph sz="quarter" idx="13"/>
          </p:nvPr>
        </p:nvSpPr>
        <p:spPr>
          <a:xfrm>
            <a:off x="424070" y="817692"/>
            <a:ext cx="11343860" cy="6175546"/>
          </a:xfrm>
        </p:spPr>
        <p:txBody>
          <a:bodyPr>
            <a:noAutofit/>
          </a:bodyPr>
          <a:lstStyle/>
          <a:p>
            <a:pPr marL="0" indent="0" algn="just">
              <a:lnSpc>
                <a:spcPct val="150000"/>
              </a:lnSpc>
              <a:buNone/>
            </a:pPr>
            <a:r>
              <a:rPr lang="en-US" sz="2600" dirty="0"/>
              <a:t>EBP has progressed from a novel idea to the dominant healthcare practice in UK nursing and medicine. (</a:t>
            </a:r>
            <a:r>
              <a:rPr lang="en-US" sz="2600" dirty="0" err="1"/>
              <a:t>Albarqouni</a:t>
            </a:r>
            <a:r>
              <a:rPr lang="en-US" sz="2600" dirty="0"/>
              <a:t> </a:t>
            </a:r>
            <a:r>
              <a:rPr lang="en-US" sz="2600" i="1" dirty="0"/>
              <a:t>et al., </a:t>
            </a:r>
            <a:r>
              <a:rPr lang="en-US" sz="2600" dirty="0"/>
              <a:t>2018). It had been advanced by governments and health organizations through; </a:t>
            </a:r>
          </a:p>
          <a:p>
            <a:pPr marL="571500" lvl="1" indent="-342900" algn="just">
              <a:lnSpc>
                <a:spcPct val="150000"/>
              </a:lnSpc>
              <a:spcBef>
                <a:spcPts val="0"/>
              </a:spcBef>
              <a:buFont typeface="+mj-lt"/>
              <a:buAutoNum type="arabicPeriod"/>
            </a:pPr>
            <a:r>
              <a:rPr lang="en-US" sz="2600" dirty="0"/>
              <a:t>Funding of research and development of evidence-based practices.</a:t>
            </a:r>
          </a:p>
          <a:p>
            <a:pPr marL="571500" lvl="1" indent="-342900" algn="just">
              <a:lnSpc>
                <a:spcPct val="150000"/>
              </a:lnSpc>
              <a:spcBef>
                <a:spcPts val="0"/>
              </a:spcBef>
              <a:buFont typeface="+mj-lt"/>
              <a:buAutoNum type="arabicPeriod"/>
            </a:pPr>
            <a:r>
              <a:rPr lang="en-US" sz="2600" dirty="0"/>
              <a:t>Supervision and overseeing research studies</a:t>
            </a:r>
          </a:p>
          <a:p>
            <a:pPr marL="571500" lvl="1" indent="-342900" algn="just">
              <a:lnSpc>
                <a:spcPct val="150000"/>
              </a:lnSpc>
              <a:spcBef>
                <a:spcPts val="0"/>
              </a:spcBef>
              <a:buFont typeface="+mj-lt"/>
              <a:buAutoNum type="arabicPeriod"/>
            </a:pPr>
            <a:r>
              <a:rPr lang="en-US" sz="2600" dirty="0"/>
              <a:t>Formulation of guidelines and policies based on evidence-based practices</a:t>
            </a:r>
          </a:p>
          <a:p>
            <a:pPr marL="571500" lvl="1" indent="-342900" algn="just">
              <a:lnSpc>
                <a:spcPct val="150000"/>
              </a:lnSpc>
              <a:spcBef>
                <a:spcPts val="0"/>
              </a:spcBef>
              <a:buFont typeface="+mj-lt"/>
              <a:buAutoNum type="arabicPeriod"/>
            </a:pPr>
            <a:r>
              <a:rPr lang="en-US" sz="2600" dirty="0"/>
              <a:t>Education and training of healthcare professionals on evidence-based practices.</a:t>
            </a:r>
          </a:p>
          <a:p>
            <a:pPr marL="571500" lvl="1" indent="-342900" algn="just">
              <a:lnSpc>
                <a:spcPct val="150000"/>
              </a:lnSpc>
              <a:spcBef>
                <a:spcPts val="0"/>
              </a:spcBef>
              <a:buFont typeface="+mj-lt"/>
              <a:buAutoNum type="arabicPeriod"/>
            </a:pPr>
            <a:r>
              <a:rPr lang="en-US" sz="2600" dirty="0"/>
              <a:t>Advocating for the implementation of evidence-based practices in healthcare delivery</a:t>
            </a:r>
          </a:p>
        </p:txBody>
      </p:sp>
    </p:spTree>
    <p:extLst>
      <p:ext uri="{BB962C8B-B14F-4D97-AF65-F5344CB8AC3E}">
        <p14:creationId xmlns:p14="http://schemas.microsoft.com/office/powerpoint/2010/main" val="36466843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CAF12-6A9C-99E1-4266-ED30BE2B5520}"/>
              </a:ext>
            </a:extLst>
          </p:cNvPr>
          <p:cNvSpPr>
            <a:spLocks noGrp="1"/>
          </p:cNvSpPr>
          <p:nvPr>
            <p:ph type="title"/>
          </p:nvPr>
        </p:nvSpPr>
        <p:spPr>
          <a:xfrm>
            <a:off x="1084989" y="540623"/>
            <a:ext cx="9819860" cy="744839"/>
          </a:xfrm>
        </p:spPr>
        <p:txBody>
          <a:bodyPr>
            <a:normAutofit fontScale="90000"/>
          </a:bodyPr>
          <a:lstStyle/>
          <a:p>
            <a:r>
              <a:rPr lang="en-US" dirty="0"/>
              <a:t>Influence of EBP in mental health nursing</a:t>
            </a:r>
          </a:p>
        </p:txBody>
      </p:sp>
      <p:sp>
        <p:nvSpPr>
          <p:cNvPr id="3" name="Content Placeholder 2">
            <a:extLst>
              <a:ext uri="{FF2B5EF4-FFF2-40B4-BE49-F238E27FC236}">
                <a16:creationId xmlns:a16="http://schemas.microsoft.com/office/drawing/2014/main" id="{1DB2D57A-F9C3-7BDB-B7AA-C82BEE6C2461}"/>
              </a:ext>
            </a:extLst>
          </p:cNvPr>
          <p:cNvSpPr>
            <a:spLocks noGrp="1"/>
          </p:cNvSpPr>
          <p:nvPr>
            <p:ph sz="quarter" idx="13"/>
          </p:nvPr>
        </p:nvSpPr>
        <p:spPr>
          <a:xfrm>
            <a:off x="797565" y="1616466"/>
            <a:ext cx="10394707" cy="4598804"/>
          </a:xfrm>
        </p:spPr>
        <p:txBody>
          <a:bodyPr/>
          <a:lstStyle/>
          <a:p>
            <a:pPr algn="just"/>
            <a:r>
              <a:rPr lang="en-US" dirty="0"/>
              <a:t>EBP have improved many facets of healthcare delivery but its influence is most felt in the area of mental health nursing.</a:t>
            </a:r>
          </a:p>
          <a:p>
            <a:pPr algn="just"/>
            <a:r>
              <a:rPr lang="en-US" dirty="0"/>
              <a:t>Promoting efficient treatment for people with mental health illnesses is among the aims of EBT. Nurses who employ it in their work can adapt modern treatments to the preferences, requirements, cultures, and values of their patients.</a:t>
            </a:r>
          </a:p>
          <a:p>
            <a:pPr algn="just"/>
            <a:r>
              <a:rPr lang="en-US" dirty="0"/>
              <a:t>The significant contribution of EBP in mental healthcare is the provision of evidence to prove that mental health disorders are real and not imaginary </a:t>
            </a:r>
            <a:r>
              <a:rPr lang="en-US" dirty="0">
                <a:latin typeface="+mj-lt"/>
              </a:rPr>
              <a:t>(</a:t>
            </a:r>
            <a:r>
              <a:rPr lang="en-US" dirty="0" err="1">
                <a:latin typeface="+mj-lt"/>
              </a:rPr>
              <a:t>Steinfield</a:t>
            </a:r>
            <a:r>
              <a:rPr lang="en-US" dirty="0">
                <a:latin typeface="+mj-lt"/>
              </a:rPr>
              <a:t> </a:t>
            </a:r>
            <a:r>
              <a:rPr lang="en-US" i="1" dirty="0">
                <a:latin typeface="+mj-lt"/>
              </a:rPr>
              <a:t>et al., </a:t>
            </a:r>
            <a:r>
              <a:rPr lang="en-US" dirty="0">
                <a:latin typeface="+mj-lt"/>
              </a:rPr>
              <a:t>2015, p. 505). </a:t>
            </a:r>
          </a:p>
          <a:p>
            <a:pPr algn="just"/>
            <a:r>
              <a:rPr lang="en-US" dirty="0">
                <a:latin typeface="+mj-lt"/>
              </a:rPr>
              <a:t>This has led to people suffering from mental health ailments to speak up as it gave them courage that they are not alone in their suffering. </a:t>
            </a:r>
          </a:p>
        </p:txBody>
      </p:sp>
    </p:spTree>
    <p:extLst>
      <p:ext uri="{BB962C8B-B14F-4D97-AF65-F5344CB8AC3E}">
        <p14:creationId xmlns:p14="http://schemas.microsoft.com/office/powerpoint/2010/main" val="11360978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22AAC-9745-9C55-BF10-CDDECAA108AF}"/>
              </a:ext>
            </a:extLst>
          </p:cNvPr>
          <p:cNvSpPr>
            <a:spLocks noGrp="1"/>
          </p:cNvSpPr>
          <p:nvPr>
            <p:ph type="title"/>
          </p:nvPr>
        </p:nvSpPr>
        <p:spPr>
          <a:xfrm>
            <a:off x="1295402" y="759530"/>
            <a:ext cx="9601196" cy="539184"/>
          </a:xfrm>
        </p:spPr>
        <p:txBody>
          <a:bodyPr>
            <a:normAutofit fontScale="90000"/>
          </a:bodyPr>
          <a:lstStyle/>
          <a:p>
            <a:r>
              <a:rPr lang="en-US" dirty="0"/>
              <a:t>Role of EBP in mental health nursing</a:t>
            </a:r>
          </a:p>
        </p:txBody>
      </p:sp>
      <p:sp>
        <p:nvSpPr>
          <p:cNvPr id="3" name="Content Placeholder 2">
            <a:extLst>
              <a:ext uri="{FF2B5EF4-FFF2-40B4-BE49-F238E27FC236}">
                <a16:creationId xmlns:a16="http://schemas.microsoft.com/office/drawing/2014/main" id="{287A788A-E2CC-A71F-8723-B7ACFCA15026}"/>
              </a:ext>
            </a:extLst>
          </p:cNvPr>
          <p:cNvSpPr>
            <a:spLocks noGrp="1"/>
          </p:cNvSpPr>
          <p:nvPr>
            <p:ph sz="quarter" idx="13"/>
          </p:nvPr>
        </p:nvSpPr>
        <p:spPr>
          <a:xfrm>
            <a:off x="685800" y="1298714"/>
            <a:ext cx="10394707" cy="4956312"/>
          </a:xfrm>
        </p:spPr>
        <p:txBody>
          <a:bodyPr>
            <a:normAutofit/>
          </a:bodyPr>
          <a:lstStyle/>
          <a:p>
            <a:r>
              <a:rPr lang="en-US" dirty="0"/>
              <a:t>EBP has helped nurses to improve healthcare  delivery for mental health patients in the following ways;</a:t>
            </a:r>
          </a:p>
          <a:p>
            <a:pPr lvl="1" algn="just">
              <a:lnSpc>
                <a:spcPct val="150000"/>
              </a:lnSpc>
              <a:buFont typeface="Wingdings" panose="05000000000000000000" pitchFamily="2" charset="2"/>
              <a:buChar char="v"/>
            </a:pPr>
            <a:r>
              <a:rPr lang="en-US" sz="2400" dirty="0"/>
              <a:t>Improving treatment outcomes by having mental healthcare nurses apply the most recent research and best practices in their care delivery.</a:t>
            </a:r>
          </a:p>
          <a:p>
            <a:pPr lvl="1" algn="just">
              <a:lnSpc>
                <a:spcPct val="150000"/>
              </a:lnSpc>
              <a:buFont typeface="Wingdings" panose="05000000000000000000" pitchFamily="2" charset="2"/>
              <a:buChar char="v"/>
            </a:pPr>
            <a:r>
              <a:rPr lang="en-US" sz="2400" dirty="0"/>
              <a:t>Reducing treatment disparities by ensuring that all patients receive the same high-quality care regardless of their background or location.</a:t>
            </a:r>
          </a:p>
          <a:p>
            <a:pPr lvl="1" algn="just">
              <a:lnSpc>
                <a:spcPct val="150000"/>
              </a:lnSpc>
              <a:buFont typeface="Wingdings" panose="05000000000000000000" pitchFamily="2" charset="2"/>
              <a:buChar char="v"/>
            </a:pPr>
            <a:r>
              <a:rPr lang="en-US" sz="2400" dirty="0"/>
              <a:t>Improving competency by giving nurses current knowledge on the most recent research and best practices to enable them deliver effective care.</a:t>
            </a:r>
          </a:p>
          <a:p>
            <a:pPr lvl="1" algn="just">
              <a:lnSpc>
                <a:spcPct val="150000"/>
              </a:lnSpc>
              <a:buFont typeface="Wingdings" panose="05000000000000000000" pitchFamily="2" charset="2"/>
              <a:buChar char="v"/>
            </a:pPr>
            <a:endParaRPr lang="en-US" sz="2400" dirty="0"/>
          </a:p>
          <a:p>
            <a:pPr lvl="1" algn="just">
              <a:lnSpc>
                <a:spcPct val="150000"/>
              </a:lnSpc>
              <a:buFont typeface="Wingdings" panose="05000000000000000000" pitchFamily="2" charset="2"/>
              <a:buChar char="v"/>
            </a:pPr>
            <a:endParaRPr lang="en-US" sz="2400" dirty="0"/>
          </a:p>
        </p:txBody>
      </p:sp>
      <p:sp>
        <p:nvSpPr>
          <p:cNvPr id="9" name="TextBox 8">
            <a:extLst>
              <a:ext uri="{FF2B5EF4-FFF2-40B4-BE49-F238E27FC236}">
                <a16:creationId xmlns:a16="http://schemas.microsoft.com/office/drawing/2014/main" id="{A2A03CB7-765B-21E9-7D5A-F410E215FB72}"/>
              </a:ext>
            </a:extLst>
          </p:cNvPr>
          <p:cNvSpPr txBox="1"/>
          <p:nvPr/>
        </p:nvSpPr>
        <p:spPr>
          <a:xfrm>
            <a:off x="2589865" y="5793361"/>
            <a:ext cx="7389942" cy="461665"/>
          </a:xfrm>
          <a:prstGeom prst="rect">
            <a:avLst/>
          </a:prstGeom>
          <a:noFill/>
        </p:spPr>
        <p:txBody>
          <a:bodyPr wrap="square" rtlCol="0">
            <a:spAutoFit/>
          </a:bodyPr>
          <a:lstStyle/>
          <a:p>
            <a:pPr algn="ctr"/>
            <a:r>
              <a:rPr lang="en-US" sz="2400" dirty="0">
                <a:effectLst/>
                <a:latin typeface="+mj-lt"/>
                <a:ea typeface="Calibri" panose="020F0502020204030204" pitchFamily="34" charset="0"/>
              </a:rPr>
              <a:t>Adapted from Brimhall </a:t>
            </a:r>
            <a:r>
              <a:rPr lang="en-US" sz="2400" i="1" dirty="0">
                <a:effectLst/>
                <a:latin typeface="+mj-lt"/>
                <a:ea typeface="Calibri" panose="020F0502020204030204" pitchFamily="34" charset="0"/>
              </a:rPr>
              <a:t>et al., </a:t>
            </a:r>
            <a:r>
              <a:rPr lang="en-US" sz="2400" dirty="0">
                <a:effectLst/>
                <a:latin typeface="+mj-lt"/>
                <a:ea typeface="Calibri" panose="020F0502020204030204" pitchFamily="34" charset="0"/>
              </a:rPr>
              <a:t>(2016). </a:t>
            </a:r>
            <a:endParaRPr lang="en-US" sz="2400" dirty="0">
              <a:latin typeface="+mj-lt"/>
            </a:endParaRPr>
          </a:p>
        </p:txBody>
      </p:sp>
    </p:spTree>
    <p:extLst>
      <p:ext uri="{BB962C8B-B14F-4D97-AF65-F5344CB8AC3E}">
        <p14:creationId xmlns:p14="http://schemas.microsoft.com/office/powerpoint/2010/main" val="29593569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1FBA2-3A63-555B-2A94-DCA790E1562E}"/>
              </a:ext>
            </a:extLst>
          </p:cNvPr>
          <p:cNvSpPr>
            <a:spLocks noGrp="1"/>
          </p:cNvSpPr>
          <p:nvPr>
            <p:ph type="title"/>
          </p:nvPr>
        </p:nvSpPr>
        <p:spPr>
          <a:xfrm>
            <a:off x="1295402" y="849611"/>
            <a:ext cx="9601196" cy="488860"/>
          </a:xfrm>
        </p:spPr>
        <p:txBody>
          <a:bodyPr>
            <a:normAutofit fontScale="90000"/>
          </a:bodyPr>
          <a:lstStyle/>
          <a:p>
            <a:r>
              <a:rPr lang="en-US" dirty="0"/>
              <a:t>Role of EBP in mental health care (Cont’d)</a:t>
            </a:r>
          </a:p>
        </p:txBody>
      </p:sp>
      <p:sp>
        <p:nvSpPr>
          <p:cNvPr id="3" name="Content Placeholder 2">
            <a:extLst>
              <a:ext uri="{FF2B5EF4-FFF2-40B4-BE49-F238E27FC236}">
                <a16:creationId xmlns:a16="http://schemas.microsoft.com/office/drawing/2014/main" id="{8D13A5E8-565B-B456-5AAD-9C29106D273B}"/>
              </a:ext>
            </a:extLst>
          </p:cNvPr>
          <p:cNvSpPr>
            <a:spLocks noGrp="1"/>
          </p:cNvSpPr>
          <p:nvPr>
            <p:ph sz="quarter" idx="13"/>
          </p:nvPr>
        </p:nvSpPr>
        <p:spPr>
          <a:xfrm>
            <a:off x="808382" y="1524000"/>
            <a:ext cx="10628243" cy="4669920"/>
          </a:xfrm>
        </p:spPr>
        <p:txBody>
          <a:bodyPr/>
          <a:lstStyle/>
          <a:p>
            <a:pPr algn="just"/>
            <a:r>
              <a:rPr lang="en-US" dirty="0"/>
              <a:t>By ceasing to use treatments that are ineffective or unneeded, costs are reduced. The most efficient therapies can be found and given by mental healthcare nurses utilizing evidence-based procedures, which can lower the overall cost of care.</a:t>
            </a:r>
          </a:p>
          <a:p>
            <a:pPr algn="just"/>
            <a:r>
              <a:rPr lang="en-US" dirty="0"/>
              <a:t>By providing a feedback loop between mental healthcare nurses so that they know what works on each patient as management of mental health disorders is usually patient specific and nurses must coordinate with each other in managing difficult patients.</a:t>
            </a:r>
          </a:p>
          <a:p>
            <a:pPr algn="just"/>
            <a:r>
              <a:rPr lang="en-US" dirty="0"/>
              <a:t>Proving the effectiveness of alternate therapies such as meditation and counselling instead of medications to manage mental health disorder thereby equipping the modern nurse more tools in managing mental health of patients. </a:t>
            </a:r>
          </a:p>
        </p:txBody>
      </p:sp>
      <p:sp>
        <p:nvSpPr>
          <p:cNvPr id="4" name="TextBox 3">
            <a:extLst>
              <a:ext uri="{FF2B5EF4-FFF2-40B4-BE49-F238E27FC236}">
                <a16:creationId xmlns:a16="http://schemas.microsoft.com/office/drawing/2014/main" id="{8C753543-EBBA-0DC3-1137-2CB240B704B4}"/>
              </a:ext>
            </a:extLst>
          </p:cNvPr>
          <p:cNvSpPr txBox="1"/>
          <p:nvPr/>
        </p:nvSpPr>
        <p:spPr>
          <a:xfrm>
            <a:off x="2427532" y="5732255"/>
            <a:ext cx="7389942" cy="461665"/>
          </a:xfrm>
          <a:prstGeom prst="rect">
            <a:avLst/>
          </a:prstGeom>
          <a:noFill/>
        </p:spPr>
        <p:txBody>
          <a:bodyPr wrap="square" rtlCol="0">
            <a:spAutoFit/>
          </a:bodyPr>
          <a:lstStyle/>
          <a:p>
            <a:pPr algn="ctr"/>
            <a:r>
              <a:rPr lang="en-US" sz="2400" dirty="0">
                <a:effectLst/>
                <a:latin typeface="+mj-lt"/>
                <a:ea typeface="Calibri" panose="020F0502020204030204" pitchFamily="34" charset="0"/>
              </a:rPr>
              <a:t>Adapted from Brimhall </a:t>
            </a:r>
            <a:r>
              <a:rPr lang="en-US" sz="2400" i="1" dirty="0">
                <a:effectLst/>
                <a:latin typeface="+mj-lt"/>
                <a:ea typeface="Calibri" panose="020F0502020204030204" pitchFamily="34" charset="0"/>
              </a:rPr>
              <a:t>et al., </a:t>
            </a:r>
            <a:r>
              <a:rPr lang="en-US" sz="2400" dirty="0">
                <a:effectLst/>
                <a:latin typeface="+mj-lt"/>
                <a:ea typeface="Calibri" panose="020F0502020204030204" pitchFamily="34" charset="0"/>
              </a:rPr>
              <a:t>(2016). </a:t>
            </a:r>
            <a:endParaRPr lang="en-US" sz="2400" dirty="0">
              <a:latin typeface="+mj-lt"/>
            </a:endParaRPr>
          </a:p>
        </p:txBody>
      </p:sp>
    </p:spTree>
    <p:extLst>
      <p:ext uri="{BB962C8B-B14F-4D97-AF65-F5344CB8AC3E}">
        <p14:creationId xmlns:p14="http://schemas.microsoft.com/office/powerpoint/2010/main" val="15523224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8A741-F4E8-F5B7-3303-0B71D6B36487}"/>
              </a:ext>
            </a:extLst>
          </p:cNvPr>
          <p:cNvSpPr>
            <a:spLocks noGrp="1"/>
          </p:cNvSpPr>
          <p:nvPr>
            <p:ph type="title"/>
          </p:nvPr>
        </p:nvSpPr>
        <p:spPr>
          <a:xfrm>
            <a:off x="277671" y="85242"/>
            <a:ext cx="10364451" cy="448284"/>
          </a:xfrm>
        </p:spPr>
        <p:txBody>
          <a:bodyPr>
            <a:normAutofit fontScale="90000"/>
          </a:bodyPr>
          <a:lstStyle/>
          <a:p>
            <a:r>
              <a:rPr lang="en-US" dirty="0"/>
              <a:t>References</a:t>
            </a:r>
          </a:p>
        </p:txBody>
      </p:sp>
      <p:sp>
        <p:nvSpPr>
          <p:cNvPr id="3" name="Content Placeholder 2">
            <a:extLst>
              <a:ext uri="{FF2B5EF4-FFF2-40B4-BE49-F238E27FC236}">
                <a16:creationId xmlns:a16="http://schemas.microsoft.com/office/drawing/2014/main" id="{444C5715-FE7B-3C73-D350-04674C0F00C1}"/>
              </a:ext>
            </a:extLst>
          </p:cNvPr>
          <p:cNvSpPr>
            <a:spLocks noGrp="1"/>
          </p:cNvSpPr>
          <p:nvPr>
            <p:ph sz="quarter" idx="13"/>
          </p:nvPr>
        </p:nvSpPr>
        <p:spPr>
          <a:xfrm>
            <a:off x="277671" y="448284"/>
            <a:ext cx="11636658" cy="6100332"/>
          </a:xfrm>
        </p:spPr>
        <p:txBody>
          <a:bodyPr>
            <a:normAutofit/>
          </a:bodyPr>
          <a:lstStyle/>
          <a:p>
            <a:pPr marL="342900" marR="0" lvl="0" indent="-342900" algn="just">
              <a:lnSpc>
                <a:spcPct val="120000"/>
              </a:lnSpc>
              <a:spcBef>
                <a:spcPts val="0"/>
              </a:spcBef>
              <a:spcAft>
                <a:spcPts val="0"/>
              </a:spcAft>
              <a:buFont typeface="Arial" panose="020B0604020202020204" pitchFamily="34" charset="0"/>
              <a:buChar char="•"/>
              <a:tabLst>
                <a:tab pos="457200" algn="l"/>
              </a:tabLst>
            </a:pPr>
            <a:r>
              <a:rPr lang="en-US" sz="1800" kern="1200" dirty="0" err="1">
                <a:solidFill>
                  <a:srgbClr val="000000"/>
                </a:solidFill>
                <a:effectLst/>
                <a:latin typeface="Gill Sans MT" panose="020B0502020104020203" pitchFamily="34" charset="0"/>
                <a:ea typeface="+mn-ea"/>
                <a:cs typeface="+mn-cs"/>
              </a:rPr>
              <a:t>Albarqouni</a:t>
            </a:r>
            <a:r>
              <a:rPr lang="en-US" sz="1800" kern="1200" dirty="0">
                <a:solidFill>
                  <a:srgbClr val="000000"/>
                </a:solidFill>
                <a:effectLst/>
                <a:latin typeface="Gill Sans MT" panose="020B0502020104020203" pitchFamily="34" charset="0"/>
                <a:ea typeface="+mn-ea"/>
                <a:cs typeface="+mn-cs"/>
              </a:rPr>
              <a:t>, L., Hoffmann, T., Straus, S., Olsen, N.R., Young, T., Ilic, D., </a:t>
            </a:r>
            <a:r>
              <a:rPr lang="en-US" sz="1800" kern="1200" dirty="0" err="1">
                <a:solidFill>
                  <a:srgbClr val="000000"/>
                </a:solidFill>
                <a:effectLst/>
                <a:latin typeface="Gill Sans MT" panose="020B0502020104020203" pitchFamily="34" charset="0"/>
                <a:ea typeface="+mn-ea"/>
                <a:cs typeface="+mn-cs"/>
              </a:rPr>
              <a:t>Shaneyfelt</a:t>
            </a:r>
            <a:r>
              <a:rPr lang="en-US" sz="1800" kern="1200" dirty="0">
                <a:solidFill>
                  <a:srgbClr val="000000"/>
                </a:solidFill>
                <a:effectLst/>
                <a:latin typeface="Gill Sans MT" panose="020B0502020104020203" pitchFamily="34" charset="0"/>
                <a:ea typeface="+mn-ea"/>
                <a:cs typeface="+mn-cs"/>
              </a:rPr>
              <a:t>, T., Haynes, R.B., </a:t>
            </a:r>
            <a:r>
              <a:rPr lang="en-US" sz="1800" kern="1200" dirty="0" err="1">
                <a:solidFill>
                  <a:srgbClr val="000000"/>
                </a:solidFill>
                <a:effectLst/>
                <a:latin typeface="Gill Sans MT" panose="020B0502020104020203" pitchFamily="34" charset="0"/>
                <a:ea typeface="+mn-ea"/>
                <a:cs typeface="+mn-cs"/>
              </a:rPr>
              <a:t>Guyatt</a:t>
            </a:r>
            <a:r>
              <a:rPr lang="en-US" sz="1800" kern="1200" dirty="0">
                <a:solidFill>
                  <a:srgbClr val="000000"/>
                </a:solidFill>
                <a:effectLst/>
                <a:latin typeface="Gill Sans MT" panose="020B0502020104020203" pitchFamily="34" charset="0"/>
                <a:ea typeface="+mn-ea"/>
                <a:cs typeface="+mn-cs"/>
              </a:rPr>
              <a:t>, G. and </a:t>
            </a:r>
            <a:r>
              <a:rPr lang="en-US" sz="1800" kern="1200" dirty="0" err="1">
                <a:solidFill>
                  <a:srgbClr val="000000"/>
                </a:solidFill>
                <a:effectLst/>
                <a:latin typeface="Gill Sans MT" panose="020B0502020104020203" pitchFamily="34" charset="0"/>
                <a:ea typeface="+mn-ea"/>
                <a:cs typeface="+mn-cs"/>
              </a:rPr>
              <a:t>Glasziou</a:t>
            </a:r>
            <a:r>
              <a:rPr lang="en-US" sz="1800" kern="1200" dirty="0">
                <a:solidFill>
                  <a:srgbClr val="000000"/>
                </a:solidFill>
                <a:effectLst/>
                <a:latin typeface="Gill Sans MT" panose="020B0502020104020203" pitchFamily="34" charset="0"/>
                <a:ea typeface="+mn-ea"/>
                <a:cs typeface="+mn-cs"/>
              </a:rPr>
              <a:t>, P. (2018). ‘Core competencies in evidence-based practice for health professionals: consensus statement based on a systematic review and Delphi survey.’ </a:t>
            </a:r>
            <a:r>
              <a:rPr lang="en-US" sz="1800" i="1" kern="1200" dirty="0">
                <a:solidFill>
                  <a:srgbClr val="000000"/>
                </a:solidFill>
                <a:effectLst/>
                <a:latin typeface="Gill Sans MT" panose="020B0502020104020203" pitchFamily="34" charset="0"/>
                <a:ea typeface="+mn-ea"/>
                <a:cs typeface="+mn-cs"/>
              </a:rPr>
              <a:t>JAMA network open</a:t>
            </a:r>
            <a:r>
              <a:rPr lang="en-US" sz="1800" kern="1200" dirty="0">
                <a:solidFill>
                  <a:srgbClr val="000000"/>
                </a:solidFill>
                <a:effectLst/>
                <a:latin typeface="Gill Sans MT" panose="020B0502020104020203" pitchFamily="34" charset="0"/>
                <a:ea typeface="+mn-ea"/>
                <a:cs typeface="+mn-cs"/>
              </a:rPr>
              <a:t>, 1(2), pp.e180281-e180281.</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20000"/>
              </a:lnSpc>
              <a:spcBef>
                <a:spcPts val="0"/>
              </a:spcBef>
              <a:spcAft>
                <a:spcPts val="0"/>
              </a:spcAft>
              <a:buFont typeface="Arial" panose="020B0604020202020204" pitchFamily="34" charset="0"/>
              <a:buChar char="•"/>
              <a:tabLst>
                <a:tab pos="457200" algn="l"/>
              </a:tabLst>
            </a:pPr>
            <a:r>
              <a:rPr lang="en-US" sz="1800" kern="1200" dirty="0">
                <a:solidFill>
                  <a:srgbClr val="000000"/>
                </a:solidFill>
                <a:effectLst/>
                <a:latin typeface="Gill Sans MT" panose="020B0502020104020203" pitchFamily="34" charset="0"/>
                <a:ea typeface="Calibri" panose="020F0502020204030204" pitchFamily="34" charset="0"/>
                <a:cs typeface="Times New Roman" panose="02020603050405020304" pitchFamily="18" charset="0"/>
              </a:rPr>
              <a:t>Brimhall, K.C., Fenwick, K., </a:t>
            </a:r>
            <a:r>
              <a:rPr lang="en-US" sz="1800" kern="1200" dirty="0" err="1">
                <a:solidFill>
                  <a:srgbClr val="000000"/>
                </a:solidFill>
                <a:effectLst/>
                <a:latin typeface="Gill Sans MT" panose="020B0502020104020203" pitchFamily="34" charset="0"/>
                <a:ea typeface="Calibri" panose="020F0502020204030204" pitchFamily="34" charset="0"/>
                <a:cs typeface="Times New Roman" panose="02020603050405020304" pitchFamily="18" charset="0"/>
              </a:rPr>
              <a:t>Farahnak</a:t>
            </a:r>
            <a:r>
              <a:rPr lang="en-US" sz="1800" kern="1200" dirty="0">
                <a:solidFill>
                  <a:srgbClr val="000000"/>
                </a:solidFill>
                <a:effectLst/>
                <a:latin typeface="Gill Sans MT" panose="020B0502020104020203" pitchFamily="34" charset="0"/>
                <a:ea typeface="Calibri" panose="020F0502020204030204" pitchFamily="34" charset="0"/>
                <a:cs typeface="Times New Roman" panose="02020603050405020304" pitchFamily="18" charset="0"/>
              </a:rPr>
              <a:t>, L.R., Hurlburt, M.S., </a:t>
            </a:r>
            <a:r>
              <a:rPr lang="en-US" sz="1800" kern="1200" dirty="0" err="1">
                <a:solidFill>
                  <a:srgbClr val="000000"/>
                </a:solidFill>
                <a:effectLst/>
                <a:latin typeface="Gill Sans MT" panose="020B0502020104020203" pitchFamily="34" charset="0"/>
                <a:ea typeface="Calibri" panose="020F0502020204030204" pitchFamily="34" charset="0"/>
                <a:cs typeface="Times New Roman" panose="02020603050405020304" pitchFamily="18" charset="0"/>
              </a:rPr>
              <a:t>Roesch</a:t>
            </a:r>
            <a:r>
              <a:rPr lang="en-US" sz="1800" kern="1200" dirty="0">
                <a:solidFill>
                  <a:srgbClr val="000000"/>
                </a:solidFill>
                <a:effectLst/>
                <a:latin typeface="Gill Sans MT" panose="020B0502020104020203" pitchFamily="34" charset="0"/>
                <a:ea typeface="Calibri" panose="020F0502020204030204" pitchFamily="34" charset="0"/>
                <a:cs typeface="Times New Roman" panose="02020603050405020304" pitchFamily="18" charset="0"/>
              </a:rPr>
              <a:t>, S.C. and Aarons, G.A. (2016). ‘Leadership, organizational climate, and perceived burden of evidence-based practice in mental health services.’ </a:t>
            </a:r>
            <a:r>
              <a:rPr lang="en-US" sz="1800" i="1" kern="1200" dirty="0">
                <a:solidFill>
                  <a:srgbClr val="000000"/>
                </a:solidFill>
                <a:effectLst/>
                <a:latin typeface="Gill Sans MT" panose="020B0502020104020203" pitchFamily="34" charset="0"/>
                <a:ea typeface="Calibri" panose="020F0502020204030204" pitchFamily="34" charset="0"/>
                <a:cs typeface="Times New Roman" panose="02020603050405020304" pitchFamily="18" charset="0"/>
              </a:rPr>
              <a:t>Administration and Policy in Mental Health and Mental Health Services Research</a:t>
            </a:r>
            <a:r>
              <a:rPr lang="en-US" sz="1800" kern="1200" dirty="0">
                <a:solidFill>
                  <a:srgbClr val="000000"/>
                </a:solidFill>
                <a:effectLst/>
                <a:latin typeface="Gill Sans MT" panose="020B0502020104020203" pitchFamily="34" charset="0"/>
                <a:ea typeface="Calibri" panose="020F0502020204030204" pitchFamily="34" charset="0"/>
                <a:cs typeface="Times New Roman" panose="02020603050405020304" pitchFamily="18" charset="0"/>
              </a:rPr>
              <a:t>, 43, pp.629-639.</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20000"/>
              </a:lnSpc>
              <a:spcBef>
                <a:spcPts val="0"/>
              </a:spcBef>
              <a:spcAft>
                <a:spcPts val="0"/>
              </a:spcAft>
              <a:buFont typeface="Arial" panose="020B0604020202020204" pitchFamily="34" charset="0"/>
              <a:buChar char="•"/>
              <a:tabLst>
                <a:tab pos="457200" algn="l"/>
              </a:tabLst>
            </a:pPr>
            <a:r>
              <a:rPr lang="en-US" sz="1800" kern="1200" dirty="0">
                <a:solidFill>
                  <a:srgbClr val="000000"/>
                </a:solidFill>
                <a:effectLst/>
                <a:latin typeface="Gill Sans MT" panose="020B0502020104020203" pitchFamily="34" charset="0"/>
                <a:ea typeface="Calibri" panose="020F0502020204030204" pitchFamily="34" charset="0"/>
                <a:cs typeface="Times New Roman" panose="02020603050405020304" pitchFamily="18" charset="0"/>
              </a:rPr>
              <a:t>Chien, L.Y. (2019). ‘Evidence-based practice and nursing research. </a:t>
            </a:r>
            <a:r>
              <a:rPr lang="en-US" sz="1800" i="1" kern="1200" dirty="0">
                <a:solidFill>
                  <a:srgbClr val="000000"/>
                </a:solidFill>
                <a:effectLst/>
                <a:latin typeface="Gill Sans MT" panose="020B0502020104020203" pitchFamily="34" charset="0"/>
                <a:ea typeface="Calibri" panose="020F0502020204030204" pitchFamily="34" charset="0"/>
                <a:cs typeface="Times New Roman" panose="02020603050405020304" pitchFamily="18" charset="0"/>
              </a:rPr>
              <a:t>The Journal of Nursing Research</a:t>
            </a:r>
            <a:r>
              <a:rPr lang="en-US" sz="1800" kern="1200" dirty="0">
                <a:solidFill>
                  <a:srgbClr val="000000"/>
                </a:solidFill>
                <a:effectLst/>
                <a:latin typeface="Gill Sans MT" panose="020B0502020104020203" pitchFamily="34" charset="0"/>
                <a:ea typeface="Calibri" panose="020F0502020204030204" pitchFamily="34" charset="0"/>
                <a:cs typeface="Times New Roman" panose="02020603050405020304" pitchFamily="18" charset="0"/>
              </a:rPr>
              <a:t>,’ </a:t>
            </a:r>
            <a:r>
              <a:rPr lang="en-US" sz="1800" i="1" kern="1200" dirty="0">
                <a:solidFill>
                  <a:srgbClr val="000000"/>
                </a:solidFill>
                <a:effectLst/>
                <a:latin typeface="Gill Sans MT" panose="020B0502020104020203" pitchFamily="34" charset="0"/>
                <a:ea typeface="Calibri" panose="020F0502020204030204" pitchFamily="34" charset="0"/>
                <a:cs typeface="Times New Roman" panose="02020603050405020304" pitchFamily="18" charset="0"/>
              </a:rPr>
              <a:t>27</a:t>
            </a:r>
            <a:r>
              <a:rPr lang="en-US" sz="1800" kern="1200" dirty="0">
                <a:solidFill>
                  <a:srgbClr val="000000"/>
                </a:solidFill>
                <a:effectLst/>
                <a:latin typeface="Gill Sans MT" panose="020B0502020104020203" pitchFamily="34" charset="0"/>
                <a:ea typeface="Calibri" panose="020F0502020204030204" pitchFamily="34" charset="0"/>
                <a:cs typeface="Times New Roman" panose="02020603050405020304" pitchFamily="18" charset="0"/>
              </a:rPr>
              <a:t>(4), p.e29.</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20000"/>
              </a:lnSpc>
              <a:spcBef>
                <a:spcPts val="0"/>
              </a:spcBef>
              <a:spcAft>
                <a:spcPts val="0"/>
              </a:spcAft>
              <a:buFont typeface="Arial" panose="020B0604020202020204" pitchFamily="34" charset="0"/>
              <a:buChar char="•"/>
              <a:tabLst>
                <a:tab pos="457200" algn="l"/>
              </a:tabLst>
            </a:pPr>
            <a:r>
              <a:rPr lang="en-US" sz="1800" kern="1200" dirty="0">
                <a:solidFill>
                  <a:srgbClr val="000000"/>
                </a:solidFill>
                <a:effectLst/>
                <a:latin typeface="Gill Sans MT" panose="020B0502020104020203" pitchFamily="34" charset="0"/>
                <a:ea typeface="+mn-ea"/>
                <a:cs typeface="+mn-cs"/>
              </a:rPr>
              <a:t>Rousseau, D.M. and </a:t>
            </a:r>
            <a:r>
              <a:rPr lang="en-US" sz="1800" kern="1200" dirty="0" err="1">
                <a:solidFill>
                  <a:srgbClr val="000000"/>
                </a:solidFill>
                <a:effectLst/>
                <a:latin typeface="Gill Sans MT" panose="020B0502020104020203" pitchFamily="34" charset="0"/>
                <a:ea typeface="+mn-ea"/>
                <a:cs typeface="+mn-cs"/>
              </a:rPr>
              <a:t>Gunia</a:t>
            </a:r>
            <a:r>
              <a:rPr lang="en-US" sz="1800" kern="1200" dirty="0">
                <a:solidFill>
                  <a:srgbClr val="000000"/>
                </a:solidFill>
                <a:effectLst/>
                <a:latin typeface="Gill Sans MT" panose="020B0502020104020203" pitchFamily="34" charset="0"/>
                <a:ea typeface="+mn-ea"/>
                <a:cs typeface="+mn-cs"/>
              </a:rPr>
              <a:t>, B.C. (2016). ‘Evidence-based practice: The psychology of EBP implementation.’ </a:t>
            </a:r>
            <a:r>
              <a:rPr lang="en-US" sz="1800" i="1" kern="1200" dirty="0">
                <a:solidFill>
                  <a:srgbClr val="000000"/>
                </a:solidFill>
                <a:effectLst/>
                <a:latin typeface="Gill Sans MT" panose="020B0502020104020203" pitchFamily="34" charset="0"/>
                <a:ea typeface="+mn-ea"/>
                <a:cs typeface="+mn-cs"/>
              </a:rPr>
              <a:t>Annual review of psychology</a:t>
            </a:r>
            <a:r>
              <a:rPr lang="en-US" sz="1800" kern="1200" dirty="0">
                <a:solidFill>
                  <a:srgbClr val="000000"/>
                </a:solidFill>
                <a:effectLst/>
                <a:latin typeface="Gill Sans MT" panose="020B0502020104020203" pitchFamily="34" charset="0"/>
                <a:ea typeface="+mn-ea"/>
                <a:cs typeface="+mn-cs"/>
              </a:rPr>
              <a:t>, 67, pp.667-692.</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20000"/>
              </a:lnSpc>
              <a:spcBef>
                <a:spcPts val="0"/>
              </a:spcBef>
              <a:spcAft>
                <a:spcPts val="0"/>
              </a:spcAft>
              <a:buFont typeface="Arial" panose="020B0604020202020204" pitchFamily="34" charset="0"/>
              <a:buChar char="•"/>
              <a:tabLst>
                <a:tab pos="457200" algn="l"/>
              </a:tabLst>
            </a:pPr>
            <a:r>
              <a:rPr lang="en-US" sz="1800" kern="1200" dirty="0" err="1">
                <a:solidFill>
                  <a:srgbClr val="000000"/>
                </a:solidFill>
                <a:effectLst/>
                <a:latin typeface="Gill Sans MT" panose="020B0502020104020203" pitchFamily="34" charset="0"/>
                <a:ea typeface="Calibri" panose="020F0502020204030204" pitchFamily="34" charset="0"/>
                <a:cs typeface="Times New Roman" panose="02020603050405020304" pitchFamily="18" charset="0"/>
              </a:rPr>
              <a:t>Schalock</a:t>
            </a:r>
            <a:r>
              <a:rPr lang="en-US" sz="1800" kern="1200" dirty="0">
                <a:solidFill>
                  <a:srgbClr val="000000"/>
                </a:solidFill>
                <a:effectLst/>
                <a:latin typeface="Gill Sans MT" panose="020B0502020104020203" pitchFamily="34" charset="0"/>
                <a:ea typeface="Calibri" panose="020F0502020204030204" pitchFamily="34" charset="0"/>
                <a:cs typeface="Times New Roman" panose="02020603050405020304" pitchFamily="18" charset="0"/>
              </a:rPr>
              <a:t>, R.L., Gomez, L.E., Verdugo, M.A. and Claes, C. (2017). ‘Evidence and evidence-based practices: Are we there yet?’ </a:t>
            </a:r>
            <a:r>
              <a:rPr lang="en-US" sz="1800" i="1" kern="1200" dirty="0">
                <a:solidFill>
                  <a:srgbClr val="000000"/>
                </a:solidFill>
                <a:effectLst/>
                <a:latin typeface="Gill Sans MT" panose="020B0502020104020203" pitchFamily="34" charset="0"/>
                <a:ea typeface="Calibri" panose="020F0502020204030204" pitchFamily="34" charset="0"/>
                <a:cs typeface="Times New Roman" panose="02020603050405020304" pitchFamily="18" charset="0"/>
              </a:rPr>
              <a:t>Intellectual and developmental disabilities</a:t>
            </a:r>
            <a:r>
              <a:rPr lang="en-US" sz="1800" kern="1200" dirty="0">
                <a:solidFill>
                  <a:srgbClr val="000000"/>
                </a:solidFill>
                <a:effectLst/>
                <a:latin typeface="Gill Sans MT" panose="020B0502020104020203" pitchFamily="34" charset="0"/>
                <a:ea typeface="Calibri" panose="020F0502020204030204" pitchFamily="34" charset="0"/>
                <a:cs typeface="Times New Roman" panose="02020603050405020304" pitchFamily="18" charset="0"/>
              </a:rPr>
              <a:t>, 55(2), pp.112-119.</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20000"/>
              </a:lnSpc>
              <a:spcBef>
                <a:spcPts val="0"/>
              </a:spcBef>
              <a:spcAft>
                <a:spcPts val="0"/>
              </a:spcAft>
              <a:buFont typeface="Arial" panose="020B0604020202020204" pitchFamily="34" charset="0"/>
              <a:buChar char="•"/>
              <a:tabLst>
                <a:tab pos="457200" algn="l"/>
              </a:tabLst>
            </a:pPr>
            <a:r>
              <a:rPr lang="en-US" sz="1800" kern="1200" dirty="0">
                <a:solidFill>
                  <a:srgbClr val="000000"/>
                </a:solidFill>
                <a:effectLst/>
                <a:latin typeface="Gill Sans MT" panose="020B0502020104020203" pitchFamily="34" charset="0"/>
                <a:ea typeface="Calibri" panose="020F0502020204030204" pitchFamily="34" charset="0"/>
                <a:cs typeface="Times New Roman" panose="02020603050405020304" pitchFamily="18" charset="0"/>
              </a:rPr>
              <a:t>Steinfeld, B., Scott, J., </a:t>
            </a:r>
            <a:r>
              <a:rPr lang="en-US" sz="1800" kern="1200" dirty="0" err="1">
                <a:solidFill>
                  <a:srgbClr val="000000"/>
                </a:solidFill>
                <a:effectLst/>
                <a:latin typeface="Gill Sans MT" panose="020B0502020104020203" pitchFamily="34" charset="0"/>
                <a:ea typeface="Calibri" panose="020F0502020204030204" pitchFamily="34" charset="0"/>
                <a:cs typeface="Times New Roman" panose="02020603050405020304" pitchFamily="18" charset="0"/>
              </a:rPr>
              <a:t>Vilander</a:t>
            </a:r>
            <a:r>
              <a:rPr lang="en-US" sz="1800" kern="1200" dirty="0">
                <a:solidFill>
                  <a:srgbClr val="000000"/>
                </a:solidFill>
                <a:effectLst/>
                <a:latin typeface="Gill Sans MT" panose="020B0502020104020203" pitchFamily="34" charset="0"/>
                <a:ea typeface="Calibri" panose="020F0502020204030204" pitchFamily="34" charset="0"/>
                <a:cs typeface="Times New Roman" panose="02020603050405020304" pitchFamily="18" charset="0"/>
              </a:rPr>
              <a:t>, G., Marx, L., Quirk, M., Lindberg, J. and Koerner, K., 2015. The role of lean process improvement in implementation of evidence-based practices in behavioral health care. </a:t>
            </a:r>
            <a:r>
              <a:rPr lang="en-US" sz="1800" i="1" kern="1200" dirty="0">
                <a:solidFill>
                  <a:srgbClr val="000000"/>
                </a:solidFill>
                <a:effectLst/>
                <a:latin typeface="Gill Sans MT" panose="020B0502020104020203" pitchFamily="34" charset="0"/>
                <a:ea typeface="Calibri" panose="020F0502020204030204" pitchFamily="34" charset="0"/>
                <a:cs typeface="Times New Roman" panose="02020603050405020304" pitchFamily="18" charset="0"/>
              </a:rPr>
              <a:t>The Journal of Behavioral Health Services &amp; Research,</a:t>
            </a:r>
            <a:r>
              <a:rPr lang="en-US" sz="1800" kern="1200" dirty="0">
                <a:solidFill>
                  <a:srgbClr val="000000"/>
                </a:solidFill>
                <a:effectLst/>
                <a:latin typeface="Gill Sans MT" panose="020B0502020104020203" pitchFamily="34" charset="0"/>
                <a:ea typeface="Calibri" panose="020F0502020204030204" pitchFamily="34" charset="0"/>
                <a:cs typeface="Times New Roman" panose="02020603050405020304" pitchFamily="18" charset="0"/>
              </a:rPr>
              <a:t> 42, pp.504-518.</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20000"/>
              </a:lnSpc>
              <a:spcBef>
                <a:spcPts val="0"/>
              </a:spcBef>
              <a:spcAft>
                <a:spcPts val="0"/>
              </a:spcAft>
              <a:buFont typeface="Arial" panose="020B0604020202020204" pitchFamily="34" charset="0"/>
              <a:buChar char="•"/>
              <a:tabLst>
                <a:tab pos="457200" algn="l"/>
              </a:tabLst>
            </a:pPr>
            <a:r>
              <a:rPr lang="en-US" sz="1800" kern="1200" dirty="0">
                <a:solidFill>
                  <a:srgbClr val="000000"/>
                </a:solidFill>
                <a:effectLst/>
                <a:latin typeface="Gill Sans MT" panose="020B0502020104020203" pitchFamily="34" charset="0"/>
                <a:ea typeface="+mn-ea"/>
                <a:cs typeface="+mn-cs"/>
              </a:rPr>
              <a:t>Wong, C., Odom, S.L., Hume, K.A., Cox, A.W., Fettig, A., </a:t>
            </a:r>
            <a:r>
              <a:rPr lang="en-US" sz="1800" kern="1200" dirty="0" err="1">
                <a:solidFill>
                  <a:srgbClr val="000000"/>
                </a:solidFill>
                <a:effectLst/>
                <a:latin typeface="Gill Sans MT" panose="020B0502020104020203" pitchFamily="34" charset="0"/>
                <a:ea typeface="+mn-ea"/>
                <a:cs typeface="+mn-cs"/>
              </a:rPr>
              <a:t>Kucharczyk</a:t>
            </a:r>
            <a:r>
              <a:rPr lang="en-US" sz="1800" kern="1200" dirty="0">
                <a:solidFill>
                  <a:srgbClr val="000000"/>
                </a:solidFill>
                <a:effectLst/>
                <a:latin typeface="Gill Sans MT" panose="020B0502020104020203" pitchFamily="34" charset="0"/>
                <a:ea typeface="+mn-ea"/>
                <a:cs typeface="+mn-cs"/>
              </a:rPr>
              <a:t>, S., Brock, M.E., </a:t>
            </a:r>
            <a:r>
              <a:rPr lang="en-US" sz="1800" kern="1200" dirty="0" err="1">
                <a:solidFill>
                  <a:srgbClr val="000000"/>
                </a:solidFill>
                <a:effectLst/>
                <a:latin typeface="Gill Sans MT" panose="020B0502020104020203" pitchFamily="34" charset="0"/>
                <a:ea typeface="+mn-ea"/>
                <a:cs typeface="+mn-cs"/>
              </a:rPr>
              <a:t>Plavnick</a:t>
            </a:r>
            <a:r>
              <a:rPr lang="en-US" sz="1800" kern="1200" dirty="0">
                <a:solidFill>
                  <a:srgbClr val="000000"/>
                </a:solidFill>
                <a:effectLst/>
                <a:latin typeface="Gill Sans MT" panose="020B0502020104020203" pitchFamily="34" charset="0"/>
                <a:ea typeface="+mn-ea"/>
                <a:cs typeface="+mn-cs"/>
              </a:rPr>
              <a:t>, J.B., Fleury, V.P. and Schultz, T.R. (2015). ‘Evidence-based practices for children, youth, and young adults with autism spectrum disorder: A comprehensive review.’ </a:t>
            </a:r>
            <a:r>
              <a:rPr lang="en-US" sz="1800" i="1" kern="1200" dirty="0">
                <a:solidFill>
                  <a:srgbClr val="000000"/>
                </a:solidFill>
                <a:effectLst/>
                <a:latin typeface="Gill Sans MT" panose="020B0502020104020203" pitchFamily="34" charset="0"/>
                <a:ea typeface="+mn-ea"/>
                <a:cs typeface="+mn-cs"/>
              </a:rPr>
              <a:t>Journal of autism and developmental disorders</a:t>
            </a:r>
            <a:r>
              <a:rPr lang="en-US" sz="1800" kern="1200" dirty="0">
                <a:solidFill>
                  <a:srgbClr val="000000"/>
                </a:solidFill>
                <a:effectLst/>
                <a:latin typeface="Gill Sans MT" panose="020B0502020104020203" pitchFamily="34" charset="0"/>
                <a:ea typeface="+mn-ea"/>
                <a:cs typeface="+mn-cs"/>
              </a:rPr>
              <a:t>, 45, pp.1951-1966.</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algn="just"/>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US" dirty="0"/>
          </a:p>
          <a:p>
            <a:pPr algn="just"/>
            <a:endParaRPr lang="en-US" dirty="0"/>
          </a:p>
        </p:txBody>
      </p:sp>
    </p:spTree>
    <p:extLst>
      <p:ext uri="{BB962C8B-B14F-4D97-AF65-F5344CB8AC3E}">
        <p14:creationId xmlns:p14="http://schemas.microsoft.com/office/powerpoint/2010/main" val="3757383611"/>
      </p:ext>
    </p:extLst>
  </p:cSld>
  <p:clrMapOvr>
    <a:masterClrMapping/>
  </p:clrMapOvr>
</p:sld>
</file>

<file path=ppt/theme/_rels/them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5.jpeg"/></Relationships>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ppt/theme/theme2.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3.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4.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TM04033925[[fn=Droplet]]</Template>
  <TotalTime>259</TotalTime>
  <Words>978</Words>
  <Application>Microsoft Office PowerPoint</Application>
  <PresentationFormat>Widescreen</PresentationFormat>
  <Paragraphs>42</Paragraphs>
  <Slides>9</Slides>
  <Notes>0</Notes>
  <HiddenSlides>0</HiddenSlides>
  <MMClips>0</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9</vt:i4>
      </vt:variant>
    </vt:vector>
  </HeadingPairs>
  <TitlesOfParts>
    <vt:vector size="20" baseType="lpstr">
      <vt:lpstr>Arial</vt:lpstr>
      <vt:lpstr>Calibri</vt:lpstr>
      <vt:lpstr>Garamond</vt:lpstr>
      <vt:lpstr>Gill Sans MT</vt:lpstr>
      <vt:lpstr>Times New Roman</vt:lpstr>
      <vt:lpstr>Tw Cen MT</vt:lpstr>
      <vt:lpstr>Wingdings</vt:lpstr>
      <vt:lpstr>Droplet</vt:lpstr>
      <vt:lpstr>Parcel</vt:lpstr>
      <vt:lpstr>Gallery</vt:lpstr>
      <vt:lpstr>Organic</vt:lpstr>
      <vt:lpstr>PowerPoint Presentation</vt:lpstr>
      <vt:lpstr>Evidence-based practice</vt:lpstr>
      <vt:lpstr>EBP Flowchart</vt:lpstr>
      <vt:lpstr>Reliability of data in EBP</vt:lpstr>
      <vt:lpstr>Progression of ebp</vt:lpstr>
      <vt:lpstr>Influence of EBP in mental health nursing</vt:lpstr>
      <vt:lpstr>Role of EBP in mental health nursing</vt:lpstr>
      <vt:lpstr>Role of EBP in mental health care (Cont’d)</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Denilson Eze</dc:creator>
  <cp:lastModifiedBy>Denilson Eze</cp:lastModifiedBy>
  <cp:revision>4</cp:revision>
  <dcterms:created xsi:type="dcterms:W3CDTF">2023-03-03T15:57:53Z</dcterms:created>
  <dcterms:modified xsi:type="dcterms:W3CDTF">2023-03-03T20:17:06Z</dcterms:modified>
</cp:coreProperties>
</file>