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2" r:id="rId7"/>
    <p:sldId id="263" r:id="rId8"/>
    <p:sldId id="265" r:id="rId9"/>
    <p:sldId id="266" r:id="rId10"/>
    <p:sldId id="267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41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476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263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885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504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37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58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310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289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964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343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365FB-91BB-4546-8DD2-9DF3D95EE472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198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8365FB-91BB-4546-8DD2-9DF3D95EE472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2985B2-6F81-4398-BE9A-E9966647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892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Outcomes for Young People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8971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r>
              <a:rPr lang="en-GB" dirty="0" smtClean="0"/>
              <a:t>What does the research tell us?</a:t>
            </a:r>
          </a:p>
          <a:p>
            <a:r>
              <a:rPr lang="en-GB" dirty="0" smtClean="0"/>
              <a:t>Young people want the following outcomes (from their involvement with youth workers):</a:t>
            </a:r>
          </a:p>
          <a:p>
            <a:pPr marL="0" indent="0">
              <a:buNone/>
            </a:pPr>
            <a:endParaRPr lang="en-GB" sz="1400" dirty="0" smtClean="0"/>
          </a:p>
          <a:p>
            <a:pPr lvl="1"/>
            <a:r>
              <a:rPr lang="en-GB" dirty="0"/>
              <a:t>achieving in education</a:t>
            </a:r>
          </a:p>
          <a:p>
            <a:pPr lvl="1"/>
            <a:r>
              <a:rPr lang="en-GB" dirty="0" smtClean="0"/>
              <a:t>career </a:t>
            </a:r>
            <a:r>
              <a:rPr lang="en-GB" dirty="0"/>
              <a:t>success</a:t>
            </a:r>
          </a:p>
          <a:p>
            <a:pPr lvl="1"/>
            <a:r>
              <a:rPr lang="en-GB" dirty="0" smtClean="0"/>
              <a:t>being </a:t>
            </a:r>
            <a:r>
              <a:rPr lang="en-GB" dirty="0"/>
              <a:t>healthy</a:t>
            </a:r>
          </a:p>
          <a:p>
            <a:pPr lvl="1"/>
            <a:r>
              <a:rPr lang="en-GB" dirty="0" smtClean="0"/>
              <a:t>having </a:t>
            </a:r>
            <a:r>
              <a:rPr lang="en-GB" dirty="0"/>
              <a:t>positive relationships</a:t>
            </a:r>
          </a:p>
          <a:p>
            <a:pPr lvl="1"/>
            <a:r>
              <a:rPr lang="en-GB" dirty="0" smtClean="0"/>
              <a:t>involvement </a:t>
            </a:r>
            <a:r>
              <a:rPr lang="en-GB" dirty="0"/>
              <a:t>in meaningful, enjoyable activities.</a:t>
            </a:r>
          </a:p>
        </p:txBody>
      </p:sp>
    </p:spTree>
    <p:extLst>
      <p:ext uri="{BB962C8B-B14F-4D97-AF65-F5344CB8AC3E}">
        <p14:creationId xmlns:p14="http://schemas.microsoft.com/office/powerpoint/2010/main" val="3112520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Young Foundation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22" y="2204864"/>
            <a:ext cx="8267799" cy="29518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619672" y="5445224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McNeil, B. Reeder, N. and Rich, J. (2012) </a:t>
            </a:r>
            <a:r>
              <a:rPr lang="en-GB" i="1" dirty="0"/>
              <a:t>A framework of outcomes</a:t>
            </a:r>
          </a:p>
          <a:p>
            <a:r>
              <a:rPr lang="en-GB" i="1" dirty="0"/>
              <a:t>for young </a:t>
            </a:r>
            <a:r>
              <a:rPr lang="en-GB" i="1" dirty="0" smtClean="0"/>
              <a:t>people. </a:t>
            </a:r>
            <a:r>
              <a:rPr lang="en-GB" dirty="0" smtClean="0"/>
              <a:t>The Young Foundation.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655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36712"/>
            <a:ext cx="8308837" cy="5543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83568" y="260648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Aharoni" panose="02010803020104030203" pitchFamily="2" charset="-79"/>
                <a:cs typeface="Aharoni" panose="02010803020104030203" pitchFamily="2" charset="-79"/>
              </a:rPr>
              <a:t>Clusters of Capabilities</a:t>
            </a:r>
            <a:endParaRPr lang="en-GB" sz="32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290233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Difficult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Capturing the difference </a:t>
            </a:r>
            <a:r>
              <a:rPr lang="en-GB" dirty="0"/>
              <a:t>that services make </a:t>
            </a:r>
            <a:r>
              <a:rPr lang="en-GB" dirty="0" smtClean="0"/>
              <a:t>can </a:t>
            </a:r>
            <a:r>
              <a:rPr lang="en-GB" dirty="0"/>
              <a:t>be challenging. The link between the impact </a:t>
            </a:r>
            <a:r>
              <a:rPr lang="en-GB" dirty="0" smtClean="0"/>
              <a:t>of services </a:t>
            </a:r>
            <a:r>
              <a:rPr lang="en-GB" dirty="0"/>
              <a:t>and the achievement of </a:t>
            </a:r>
            <a:r>
              <a:rPr lang="en-GB" dirty="0" smtClean="0"/>
              <a:t>outcomes </a:t>
            </a:r>
            <a:r>
              <a:rPr lang="en-GB" dirty="0"/>
              <a:t>is hard to assess or demonstrate, because for </a:t>
            </a:r>
            <a:r>
              <a:rPr lang="en-GB" dirty="0" smtClean="0"/>
              <a:t>many young </a:t>
            </a:r>
            <a:r>
              <a:rPr lang="en-GB" dirty="0"/>
              <a:t>people, these outcomes lie some way ahead in the future. O</a:t>
            </a:r>
            <a:r>
              <a:rPr lang="en-GB" dirty="0" smtClean="0"/>
              <a:t>utcomes </a:t>
            </a:r>
            <a:r>
              <a:rPr lang="en-GB" dirty="0"/>
              <a:t>from the process </a:t>
            </a:r>
            <a:r>
              <a:rPr lang="en-GB" dirty="0" smtClean="0"/>
              <a:t>of personal </a:t>
            </a:r>
            <a:r>
              <a:rPr lang="en-GB" dirty="0"/>
              <a:t>and social development can be equally difficult to </a:t>
            </a:r>
            <a:r>
              <a:rPr lang="en-GB" dirty="0" smtClean="0"/>
              <a:t>measure.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1206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Intrinsic and Extrinsic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There is a difference between outcomes that are valued by and are primarily experienced by </a:t>
            </a:r>
            <a:r>
              <a:rPr lang="en-GB" dirty="0" smtClean="0"/>
              <a:t>individuals, and </a:t>
            </a:r>
            <a:r>
              <a:rPr lang="en-GB" dirty="0"/>
              <a:t>those that are valued and recognised by others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endParaRPr lang="en-GB" sz="2000" dirty="0"/>
          </a:p>
          <a:p>
            <a:pPr lvl="1"/>
            <a:r>
              <a:rPr lang="en-GB" sz="4600" dirty="0" smtClean="0"/>
              <a:t>outcomes </a:t>
            </a:r>
            <a:r>
              <a:rPr lang="en-GB" sz="4600" dirty="0"/>
              <a:t>which are valued by and relate primarily to individuals, such as happiness, </a:t>
            </a:r>
            <a:r>
              <a:rPr lang="en-GB" sz="4600" dirty="0" smtClean="0"/>
              <a:t>self-esteem and </a:t>
            </a:r>
            <a:r>
              <a:rPr lang="en-GB" sz="4600" dirty="0"/>
              <a:t>confidence, are referred to as intrinsic </a:t>
            </a:r>
            <a:r>
              <a:rPr lang="en-GB" sz="4600" dirty="0" smtClean="0"/>
              <a:t>outcomes.</a:t>
            </a:r>
          </a:p>
          <a:p>
            <a:pPr marL="457200" lvl="1" indent="0">
              <a:buNone/>
            </a:pPr>
            <a:endParaRPr lang="en-GB" sz="4600" dirty="0" smtClean="0"/>
          </a:p>
          <a:p>
            <a:pPr lvl="1"/>
            <a:r>
              <a:rPr lang="en-GB" sz="4600" dirty="0" smtClean="0"/>
              <a:t>those </a:t>
            </a:r>
            <a:r>
              <a:rPr lang="en-GB" sz="4600" dirty="0"/>
              <a:t>which can also be measured and valued by other people, including </a:t>
            </a:r>
            <a:r>
              <a:rPr lang="en-GB" sz="4600" dirty="0" smtClean="0"/>
              <a:t>educational achievement</a:t>
            </a:r>
            <a:r>
              <a:rPr lang="en-GB" sz="4600" dirty="0"/>
              <a:t>, literacy and numeracy or good health, are referred to as extrinsic outcomes</a:t>
            </a:r>
            <a:r>
              <a:rPr lang="en-GB" sz="4600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is often easier to measure extrinsic than intrinsic factors: a programme to improve </a:t>
            </a:r>
            <a:r>
              <a:rPr lang="en-GB" dirty="0" smtClean="0"/>
              <a:t>school achievement </a:t>
            </a:r>
            <a:r>
              <a:rPr lang="en-GB" dirty="0"/>
              <a:t>will find it easier to capture data on academic tests (an extrinsic factor) than on </a:t>
            </a:r>
            <a:r>
              <a:rPr lang="en-GB" dirty="0" smtClean="0"/>
              <a:t>confidence or </a:t>
            </a:r>
            <a:r>
              <a:rPr lang="en-GB" dirty="0"/>
              <a:t>motivation (an intrinsic factor), for example.</a:t>
            </a:r>
          </a:p>
        </p:txBody>
      </p:sp>
    </p:spTree>
    <p:extLst>
      <p:ext uri="{BB962C8B-B14F-4D97-AF65-F5344CB8AC3E}">
        <p14:creationId xmlns:p14="http://schemas.microsoft.com/office/powerpoint/2010/main" val="2558870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en-GB" dirty="0" smtClean="0"/>
              <a:t>What can youth work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141168"/>
          </a:xfrm>
        </p:spPr>
        <p:txBody>
          <a:bodyPr>
            <a:noAutofit/>
          </a:bodyPr>
          <a:lstStyle/>
          <a:p>
            <a:r>
              <a:rPr lang="en-GB" sz="1400" dirty="0">
                <a:latin typeface="Calibri" panose="020F0502020204030204" pitchFamily="34" charset="0"/>
              </a:rPr>
              <a:t>The evidence base underpinning the clusters </a:t>
            </a:r>
            <a:r>
              <a:rPr lang="en-GB" sz="1400" dirty="0" smtClean="0">
                <a:latin typeface="Calibri" panose="020F0502020204030204" pitchFamily="34" charset="0"/>
              </a:rPr>
              <a:t>makes </a:t>
            </a:r>
            <a:r>
              <a:rPr lang="en-GB" sz="1400" dirty="0">
                <a:latin typeface="Calibri" panose="020F0502020204030204" pitchFamily="34" charset="0"/>
              </a:rPr>
              <a:t>the case for </a:t>
            </a:r>
            <a:r>
              <a:rPr lang="en-GB" sz="1400" dirty="0" smtClean="0">
                <a:latin typeface="Calibri" panose="020F0502020204030204" pitchFamily="34" charset="0"/>
              </a:rPr>
              <a:t>why social </a:t>
            </a:r>
            <a:r>
              <a:rPr lang="en-GB" sz="1400" dirty="0">
                <a:latin typeface="Calibri" panose="020F0502020204030204" pitchFamily="34" charset="0"/>
              </a:rPr>
              <a:t>and emotional capabilities matter, and explores how they are connected to a range of </a:t>
            </a:r>
            <a:r>
              <a:rPr lang="en-GB" sz="1400" dirty="0" smtClean="0">
                <a:latin typeface="Calibri" panose="020F0502020204030204" pitchFamily="34" charset="0"/>
              </a:rPr>
              <a:t>outcomes for </a:t>
            </a:r>
            <a:r>
              <a:rPr lang="en-GB" sz="1400" dirty="0">
                <a:latin typeface="Calibri" panose="020F0502020204030204" pitchFamily="34" charset="0"/>
              </a:rPr>
              <a:t>young people:</a:t>
            </a:r>
          </a:p>
          <a:p>
            <a:endParaRPr lang="en-GB" sz="1600" b="1" dirty="0" smtClean="0">
              <a:latin typeface="Calibri" panose="020F0502020204030204" pitchFamily="34" charset="0"/>
            </a:endParaRPr>
          </a:p>
          <a:p>
            <a:r>
              <a:rPr lang="en-GB" sz="1400" b="1" dirty="0" smtClean="0">
                <a:latin typeface="Calibri" panose="020F0502020204030204" pitchFamily="34" charset="0"/>
              </a:rPr>
              <a:t>communication </a:t>
            </a:r>
            <a:r>
              <a:rPr lang="en-GB" sz="1400" dirty="0">
                <a:latin typeface="Calibri" panose="020F0502020204030204" pitchFamily="34" charset="0"/>
              </a:rPr>
              <a:t>– for example, research from the University of </a:t>
            </a:r>
            <a:r>
              <a:rPr lang="en-GB" sz="1400" dirty="0" smtClean="0">
                <a:latin typeface="Calibri" panose="020F0502020204030204" pitchFamily="34" charset="0"/>
              </a:rPr>
              <a:t>Sheffield </a:t>
            </a:r>
            <a:r>
              <a:rPr lang="en-GB" sz="1400" dirty="0">
                <a:latin typeface="Calibri" panose="020F0502020204030204" pitchFamily="34" charset="0"/>
              </a:rPr>
              <a:t>suggests that </a:t>
            </a:r>
            <a:r>
              <a:rPr lang="en-GB" sz="1400" dirty="0" smtClean="0">
                <a:latin typeface="Calibri" panose="020F0502020204030204" pitchFamily="34" charset="0"/>
              </a:rPr>
              <a:t>good communication </a:t>
            </a:r>
            <a:r>
              <a:rPr lang="en-GB" sz="1400" dirty="0">
                <a:latin typeface="Calibri" panose="020F0502020204030204" pitchFamily="34" charset="0"/>
              </a:rPr>
              <a:t>is essential for a successful transition to work or training, for independence </a:t>
            </a:r>
            <a:r>
              <a:rPr lang="en-GB" sz="1400" dirty="0" smtClean="0">
                <a:latin typeface="Calibri" panose="020F0502020204030204" pitchFamily="34" charset="0"/>
              </a:rPr>
              <a:t>and to </a:t>
            </a:r>
            <a:r>
              <a:rPr lang="en-GB" sz="1400" dirty="0">
                <a:latin typeface="Calibri" panose="020F0502020204030204" pitchFamily="34" charset="0"/>
              </a:rPr>
              <a:t>access a range of life opportunities. Both the Rose </a:t>
            </a:r>
            <a:r>
              <a:rPr lang="en-GB" sz="1400" dirty="0" smtClean="0">
                <a:latin typeface="Calibri" panose="020F0502020204030204" pitchFamily="34" charset="0"/>
              </a:rPr>
              <a:t>Review </a:t>
            </a:r>
            <a:r>
              <a:rPr lang="en-GB" sz="1400" dirty="0">
                <a:latin typeface="Calibri" panose="020F0502020204030204" pitchFamily="34" charset="0"/>
              </a:rPr>
              <a:t>and </a:t>
            </a:r>
            <a:r>
              <a:rPr lang="en-GB" sz="1400" dirty="0" err="1">
                <a:latin typeface="Calibri" panose="020F0502020204030204" pitchFamily="34" charset="0"/>
              </a:rPr>
              <a:t>Bercow</a:t>
            </a:r>
            <a:r>
              <a:rPr lang="en-GB" sz="1400" dirty="0">
                <a:latin typeface="Calibri" panose="020F0502020204030204" pitchFamily="34" charset="0"/>
              </a:rPr>
              <a:t> </a:t>
            </a:r>
            <a:r>
              <a:rPr lang="en-GB" sz="1400" dirty="0" smtClean="0">
                <a:latin typeface="Calibri" panose="020F0502020204030204" pitchFamily="34" charset="0"/>
              </a:rPr>
              <a:t>Report highlighted the </a:t>
            </a:r>
            <a:r>
              <a:rPr lang="en-GB" sz="1400" dirty="0">
                <a:latin typeface="Calibri" panose="020F0502020204030204" pitchFamily="34" charset="0"/>
              </a:rPr>
              <a:t>role of communication in attainment, and forming positive relationships. </a:t>
            </a:r>
            <a:r>
              <a:rPr lang="en-GB" sz="1400" dirty="0" smtClean="0">
                <a:latin typeface="Calibri" panose="020F0502020204030204" pitchFamily="34" charset="0"/>
              </a:rPr>
              <a:t>Improved communication </a:t>
            </a:r>
            <a:r>
              <a:rPr lang="en-GB" sz="1400" dirty="0">
                <a:latin typeface="Calibri" panose="020F0502020204030204" pitchFamily="34" charset="0"/>
              </a:rPr>
              <a:t>skills have also been linked to reductions in reoffending</a:t>
            </a:r>
          </a:p>
          <a:p>
            <a:r>
              <a:rPr lang="en-GB" sz="1400" b="1" dirty="0" smtClean="0">
                <a:latin typeface="Calibri" panose="020F0502020204030204" pitchFamily="34" charset="0"/>
              </a:rPr>
              <a:t>confidence </a:t>
            </a:r>
            <a:r>
              <a:rPr lang="en-GB" sz="1400" b="1" dirty="0">
                <a:latin typeface="Calibri" panose="020F0502020204030204" pitchFamily="34" charset="0"/>
              </a:rPr>
              <a:t>and agency </a:t>
            </a:r>
            <a:r>
              <a:rPr lang="en-GB" sz="1400" dirty="0">
                <a:latin typeface="Calibri" panose="020F0502020204030204" pitchFamily="34" charset="0"/>
              </a:rPr>
              <a:t>– for example, Carol </a:t>
            </a:r>
            <a:r>
              <a:rPr lang="en-GB" sz="1400" dirty="0" err="1" smtClean="0">
                <a:latin typeface="Calibri" panose="020F0502020204030204" pitchFamily="34" charset="0"/>
              </a:rPr>
              <a:t>Dweck</a:t>
            </a:r>
            <a:r>
              <a:rPr lang="en-GB" sz="1400" dirty="0" smtClean="0">
                <a:latin typeface="Calibri" panose="020F0502020204030204" pitchFamily="34" charset="0"/>
              </a:rPr>
              <a:t> </a:t>
            </a:r>
            <a:r>
              <a:rPr lang="en-GB" sz="1400" dirty="0">
                <a:latin typeface="Calibri" panose="020F0502020204030204" pitchFamily="34" charset="0"/>
              </a:rPr>
              <a:t>has shown that enabling young </a:t>
            </a:r>
            <a:r>
              <a:rPr lang="en-GB" sz="1400" dirty="0" smtClean="0">
                <a:latin typeface="Calibri" panose="020F0502020204030204" pitchFamily="34" charset="0"/>
              </a:rPr>
              <a:t>people to </a:t>
            </a:r>
            <a:r>
              <a:rPr lang="en-GB" sz="1400" dirty="0">
                <a:latin typeface="Calibri" panose="020F0502020204030204" pitchFamily="34" charset="0"/>
              </a:rPr>
              <a:t>recognise that they can make a difference to their own lives, and that effort has a purpose, </a:t>
            </a:r>
            <a:r>
              <a:rPr lang="en-GB" sz="1400" dirty="0" smtClean="0">
                <a:latin typeface="Calibri" panose="020F0502020204030204" pitchFamily="34" charset="0"/>
              </a:rPr>
              <a:t>is important </a:t>
            </a:r>
            <a:r>
              <a:rPr lang="en-GB" sz="1400" dirty="0">
                <a:latin typeface="Calibri" panose="020F0502020204030204" pitchFamily="34" charset="0"/>
              </a:rPr>
              <a:t>to key outcomes such as career success. </a:t>
            </a:r>
            <a:endParaRPr lang="en-GB" sz="1400" dirty="0" smtClean="0">
              <a:latin typeface="Calibri" panose="020F0502020204030204" pitchFamily="34" charset="0"/>
            </a:endParaRPr>
          </a:p>
          <a:p>
            <a:r>
              <a:rPr lang="en-GB" sz="1400" b="1" dirty="0" smtClean="0">
                <a:latin typeface="Calibri" panose="020F0502020204030204" pitchFamily="34" charset="0"/>
              </a:rPr>
              <a:t>planning </a:t>
            </a:r>
            <a:r>
              <a:rPr lang="en-GB" sz="1400" b="1" dirty="0">
                <a:latin typeface="Calibri" panose="020F0502020204030204" pitchFamily="34" charset="0"/>
              </a:rPr>
              <a:t>and problem solving </a:t>
            </a:r>
            <a:r>
              <a:rPr lang="en-GB" sz="1400" dirty="0">
                <a:latin typeface="Calibri" panose="020F0502020204030204" pitchFamily="34" charset="0"/>
              </a:rPr>
              <a:t>– for example, Michael </a:t>
            </a:r>
            <a:r>
              <a:rPr lang="en-GB" sz="1400" dirty="0" smtClean="0">
                <a:latin typeface="Calibri" panose="020F0502020204030204" pitchFamily="34" charset="0"/>
              </a:rPr>
              <a:t>Turner’s </a:t>
            </a:r>
            <a:r>
              <a:rPr lang="en-GB" sz="1400" dirty="0">
                <a:latin typeface="Calibri" panose="020F0502020204030204" pitchFamily="34" charset="0"/>
              </a:rPr>
              <a:t>research suggests </a:t>
            </a:r>
            <a:r>
              <a:rPr lang="en-GB" sz="1400" dirty="0" smtClean="0">
                <a:latin typeface="Calibri" panose="020F0502020204030204" pitchFamily="34" charset="0"/>
              </a:rPr>
              <a:t>that problem </a:t>
            </a:r>
            <a:r>
              <a:rPr lang="en-GB" sz="1400" dirty="0">
                <a:latin typeface="Calibri" panose="020F0502020204030204" pitchFamily="34" charset="0"/>
              </a:rPr>
              <a:t>solving, alongside resilience, provides young people with a ‘positive protective </a:t>
            </a:r>
            <a:r>
              <a:rPr lang="en-GB" sz="1400" dirty="0" smtClean="0">
                <a:latin typeface="Calibri" panose="020F0502020204030204" pitchFamily="34" charset="0"/>
              </a:rPr>
              <a:t>armour’ against </a:t>
            </a:r>
            <a:r>
              <a:rPr lang="en-GB" sz="1400" dirty="0">
                <a:latin typeface="Calibri" panose="020F0502020204030204" pitchFamily="34" charset="0"/>
              </a:rPr>
              <a:t>negative outcomes associated with risky life events. Problem solving has also </a:t>
            </a:r>
            <a:r>
              <a:rPr lang="en-GB" sz="1400" dirty="0" smtClean="0">
                <a:latin typeface="Calibri" panose="020F0502020204030204" pitchFamily="34" charset="0"/>
              </a:rPr>
              <a:t>been shown </a:t>
            </a:r>
            <a:r>
              <a:rPr lang="en-GB" sz="1400" dirty="0">
                <a:latin typeface="Calibri" panose="020F0502020204030204" pitchFamily="34" charset="0"/>
              </a:rPr>
              <a:t>to be associated with the ability to cope with stresses in life</a:t>
            </a:r>
          </a:p>
          <a:p>
            <a:r>
              <a:rPr lang="en-GB" sz="1400" b="1" dirty="0" smtClean="0">
                <a:latin typeface="Calibri" panose="020F0502020204030204" pitchFamily="34" charset="0"/>
              </a:rPr>
              <a:t>creativity </a:t>
            </a:r>
            <a:r>
              <a:rPr lang="en-GB" sz="1400" dirty="0">
                <a:latin typeface="Calibri" panose="020F0502020204030204" pitchFamily="34" charset="0"/>
              </a:rPr>
              <a:t>– for example, </a:t>
            </a:r>
            <a:r>
              <a:rPr lang="en-GB" sz="1400" dirty="0" err="1" smtClean="0">
                <a:latin typeface="Calibri" panose="020F0502020204030204" pitchFamily="34" charset="0"/>
              </a:rPr>
              <a:t>Benard</a:t>
            </a:r>
            <a:r>
              <a:rPr lang="en-GB" sz="1400" dirty="0" smtClean="0">
                <a:latin typeface="Calibri" panose="020F0502020204030204" pitchFamily="34" charset="0"/>
              </a:rPr>
              <a:t> </a:t>
            </a:r>
            <a:r>
              <a:rPr lang="en-GB" sz="1400" dirty="0">
                <a:latin typeface="Calibri" panose="020F0502020204030204" pitchFamily="34" charset="0"/>
              </a:rPr>
              <a:t>suggests that displaying creativity and imagination is </a:t>
            </a:r>
            <a:r>
              <a:rPr lang="en-GB" sz="1400" dirty="0" smtClean="0">
                <a:latin typeface="Calibri" panose="020F0502020204030204" pitchFamily="34" charset="0"/>
              </a:rPr>
              <a:t>related to </a:t>
            </a:r>
            <a:r>
              <a:rPr lang="en-GB" sz="1400" dirty="0">
                <a:latin typeface="Calibri" panose="020F0502020204030204" pitchFamily="34" charset="0"/>
              </a:rPr>
              <a:t>resilience and wellbeing. The Robinson </a:t>
            </a:r>
            <a:r>
              <a:rPr lang="en-GB" sz="1400" dirty="0" smtClean="0">
                <a:latin typeface="Calibri" panose="020F0502020204030204" pitchFamily="34" charset="0"/>
              </a:rPr>
              <a:t>Report </a:t>
            </a:r>
            <a:r>
              <a:rPr lang="en-GB" sz="1400" dirty="0">
                <a:latin typeface="Calibri" panose="020F0502020204030204" pitchFamily="34" charset="0"/>
              </a:rPr>
              <a:t>notes that creativity can have an impact </a:t>
            </a:r>
            <a:r>
              <a:rPr lang="en-GB" sz="1400" dirty="0" smtClean="0">
                <a:latin typeface="Calibri" panose="020F0502020204030204" pitchFamily="34" charset="0"/>
              </a:rPr>
              <a:t>on both </a:t>
            </a:r>
            <a:r>
              <a:rPr lang="en-GB" sz="1400" dirty="0">
                <a:latin typeface="Calibri" panose="020F0502020204030204" pitchFamily="34" charset="0"/>
              </a:rPr>
              <a:t>self-esteem and overall </a:t>
            </a:r>
            <a:r>
              <a:rPr lang="en-GB" sz="1400" dirty="0" smtClean="0">
                <a:latin typeface="Calibri" panose="020F0502020204030204" pitchFamily="34" charset="0"/>
              </a:rPr>
              <a:t>achievement.</a:t>
            </a:r>
            <a:endParaRPr lang="en-GB" sz="1400" dirty="0">
              <a:latin typeface="Calibri" panose="020F0502020204030204" pitchFamily="34" charset="0"/>
            </a:endParaRPr>
          </a:p>
          <a:p>
            <a:r>
              <a:rPr lang="en-GB" sz="1400" b="1" dirty="0" smtClean="0">
                <a:latin typeface="Calibri" panose="020F0502020204030204" pitchFamily="34" charset="0"/>
              </a:rPr>
              <a:t>resilience </a:t>
            </a:r>
            <a:r>
              <a:rPr lang="en-GB" sz="1400" b="1" dirty="0">
                <a:latin typeface="Calibri" panose="020F0502020204030204" pitchFamily="34" charset="0"/>
              </a:rPr>
              <a:t>and determination </a:t>
            </a:r>
            <a:r>
              <a:rPr lang="en-GB" sz="1400" dirty="0" smtClean="0">
                <a:latin typeface="Calibri" panose="020F0502020204030204" pitchFamily="34" charset="0"/>
              </a:rPr>
              <a:t>– a </a:t>
            </a:r>
            <a:r>
              <a:rPr lang="en-GB" sz="1400" dirty="0">
                <a:latin typeface="Calibri" panose="020F0502020204030204" pitchFamily="34" charset="0"/>
              </a:rPr>
              <a:t>number of studies show important effects </a:t>
            </a:r>
            <a:r>
              <a:rPr lang="en-GB" sz="1400" dirty="0" smtClean="0">
                <a:latin typeface="Calibri" panose="020F0502020204030204" pitchFamily="34" charset="0"/>
              </a:rPr>
              <a:t>from discipline</a:t>
            </a:r>
            <a:r>
              <a:rPr lang="en-GB" sz="1400" dirty="0">
                <a:latin typeface="Calibri" panose="020F0502020204030204" pitchFamily="34" charset="0"/>
              </a:rPr>
              <a:t>, patience and motivation, including work by James Heckman on the effect of </a:t>
            </a:r>
            <a:r>
              <a:rPr lang="en-GB" sz="1400" dirty="0" smtClean="0">
                <a:latin typeface="Calibri" panose="020F0502020204030204" pitchFamily="34" charset="0"/>
              </a:rPr>
              <a:t>early psychological </a:t>
            </a:r>
            <a:r>
              <a:rPr lang="en-GB" sz="1400" dirty="0">
                <a:latin typeface="Calibri" panose="020F0502020204030204" pitchFamily="34" charset="0"/>
              </a:rPr>
              <a:t>wellbeing, and analysis by Peter Clough and Keith Earle on the role of </a:t>
            </a:r>
            <a:r>
              <a:rPr lang="en-GB" sz="1400" dirty="0" smtClean="0">
                <a:latin typeface="Calibri" panose="020F0502020204030204" pitchFamily="34" charset="0"/>
              </a:rPr>
              <a:t>mental toughness.</a:t>
            </a:r>
            <a:endParaRPr lang="en-GB" sz="1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4945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are we aiming to achieve?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are the most relevant outputs and outcomes?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Which clusters link most closely with these outcomes?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the best method to achieve the desired outcomes and capabilities?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the best approach to measurement?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429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Quality of evaluation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question?</a:t>
            </a:r>
          </a:p>
          <a:p>
            <a:r>
              <a:rPr lang="en-GB" dirty="0" smtClean="0"/>
              <a:t>What standards of evidence do you want to achieve?</a:t>
            </a:r>
          </a:p>
          <a:p>
            <a:r>
              <a:rPr lang="en-GB" dirty="0" smtClean="0"/>
              <a:t>What is proportionate?</a:t>
            </a:r>
          </a:p>
          <a:p>
            <a:r>
              <a:rPr lang="en-GB" dirty="0" smtClean="0"/>
              <a:t>Who are you working with and how?</a:t>
            </a:r>
          </a:p>
          <a:p>
            <a:r>
              <a:rPr lang="en-GB" dirty="0" smtClean="0"/>
              <a:t>What outcomes are you focused on?</a:t>
            </a:r>
          </a:p>
          <a:p>
            <a:r>
              <a:rPr lang="en-GB" dirty="0" smtClean="0"/>
              <a:t>What resources are available?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0115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Please take 30 minutes in small groups to explore what you are trying to achieve through the youth work in your business plan.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6205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 err="1" smtClean="0"/>
              <a:t>Benard</a:t>
            </a:r>
            <a:r>
              <a:rPr lang="en-GB" dirty="0" smtClean="0"/>
              <a:t>, B (2004) Resiliency: what we have learned San </a:t>
            </a:r>
            <a:r>
              <a:rPr lang="en-GB" dirty="0" err="1" smtClean="0"/>
              <a:t>Fransisco</a:t>
            </a:r>
            <a:r>
              <a:rPr lang="en-GB" dirty="0" smtClean="0"/>
              <a:t>: </a:t>
            </a:r>
            <a:r>
              <a:rPr lang="en-GB" dirty="0" err="1" smtClean="0"/>
              <a:t>WestEd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err="1" smtClean="0"/>
              <a:t>Bercow</a:t>
            </a:r>
            <a:r>
              <a:rPr lang="en-GB" dirty="0" smtClean="0"/>
              <a:t>, J (2008) The </a:t>
            </a:r>
            <a:r>
              <a:rPr lang="en-GB" dirty="0" err="1" smtClean="0"/>
              <a:t>Bercow</a:t>
            </a:r>
            <a:r>
              <a:rPr lang="en-GB" dirty="0" smtClean="0"/>
              <a:t> Report: A review of services for children and young people (0-19) with speech, language and communication needs London: DCSF.</a:t>
            </a:r>
          </a:p>
          <a:p>
            <a:pPr marL="0" indent="0">
              <a:buNone/>
            </a:pPr>
            <a:r>
              <a:rPr lang="en-GB" dirty="0" smtClean="0"/>
              <a:t>Clegg</a:t>
            </a:r>
            <a:r>
              <a:rPr lang="en-GB" dirty="0"/>
              <a:t>, J, Hollis, C and </a:t>
            </a:r>
            <a:r>
              <a:rPr lang="en-GB" dirty="0" err="1"/>
              <a:t>Rutter</a:t>
            </a:r>
            <a:r>
              <a:rPr lang="en-GB" dirty="0"/>
              <a:t>, M (1999) ‘Life sentence: what happens to children with developmental language disorders </a:t>
            </a:r>
            <a:r>
              <a:rPr lang="en-GB" dirty="0" smtClean="0"/>
              <a:t>in later </a:t>
            </a:r>
            <a:r>
              <a:rPr lang="en-GB" dirty="0"/>
              <a:t>life?’ in RCSLT Bulletin. Royal College of Speech and Language </a:t>
            </a:r>
            <a:r>
              <a:rPr lang="en-GB" dirty="0" smtClean="0"/>
              <a:t>Therapists.</a:t>
            </a:r>
            <a:endParaRPr lang="en-GB" dirty="0"/>
          </a:p>
          <a:p>
            <a:pPr marL="0" indent="0">
              <a:buNone/>
            </a:pPr>
            <a:r>
              <a:rPr lang="en-GB" dirty="0" err="1" smtClean="0"/>
              <a:t>Dweck</a:t>
            </a:r>
            <a:r>
              <a:rPr lang="en-GB" dirty="0"/>
              <a:t>, C (2000) Self-Theories: Their role in personality, motivation and development Philadelphia: Psychology </a:t>
            </a:r>
            <a:r>
              <a:rPr lang="en-GB" dirty="0" smtClean="0"/>
              <a:t>Press.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Goodman</a:t>
            </a:r>
            <a:r>
              <a:rPr lang="en-GB" dirty="0"/>
              <a:t>, A and Gregg, P (</a:t>
            </a:r>
            <a:r>
              <a:rPr lang="en-GB" dirty="0" err="1"/>
              <a:t>eds</a:t>
            </a:r>
            <a:r>
              <a:rPr lang="en-GB" dirty="0"/>
              <a:t>) (2010) Poorer children’s educational attainment: how important are attitudes and </a:t>
            </a:r>
            <a:r>
              <a:rPr lang="en-GB" dirty="0" smtClean="0"/>
              <a:t>behaviour? Joseph </a:t>
            </a:r>
            <a:r>
              <a:rPr lang="en-GB" dirty="0" err="1"/>
              <a:t>Rowntree</a:t>
            </a:r>
            <a:r>
              <a:rPr lang="en-GB" dirty="0"/>
              <a:t> Foundation: </a:t>
            </a:r>
            <a:r>
              <a:rPr lang="en-GB" dirty="0" smtClean="0"/>
              <a:t>York.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Rose, J (2006) Independent Review of Early Reading London: DCSF.</a:t>
            </a:r>
          </a:p>
          <a:p>
            <a:pPr marL="0" indent="0">
              <a:buNone/>
            </a:pPr>
            <a:r>
              <a:rPr lang="en-GB" dirty="0" smtClean="0"/>
              <a:t>Turner</a:t>
            </a:r>
            <a:r>
              <a:rPr lang="en-GB" dirty="0"/>
              <a:t>, M (2000) Good kids in bad circumstances: a longitudinal analysis of resilient youth Rockville, MD: National Institute </a:t>
            </a:r>
            <a:r>
              <a:rPr lang="en-GB" dirty="0" smtClean="0"/>
              <a:t>of Justice.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National </a:t>
            </a:r>
            <a:r>
              <a:rPr lang="en-GB" dirty="0"/>
              <a:t>Advisory Committee on Creative and Cultural Education (1999) All our Futures: Creativity, Culture and </a:t>
            </a:r>
            <a:r>
              <a:rPr lang="en-GB" dirty="0" smtClean="0"/>
              <a:t>Education.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022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6933</TotalTime>
  <Words>883</Words>
  <Application>Microsoft Office PowerPoint</Application>
  <PresentationFormat>On-screen Show (4:3)</PresentationFormat>
  <Paragraphs>56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Aharoni</vt:lpstr>
      <vt:lpstr>Arial</vt:lpstr>
      <vt:lpstr>Calibri</vt:lpstr>
      <vt:lpstr>Office Theme</vt:lpstr>
      <vt:lpstr>Outcomes for Young People</vt:lpstr>
      <vt:lpstr>Outcomes</vt:lpstr>
      <vt:lpstr>The Young Foundation</vt:lpstr>
      <vt:lpstr>PowerPoint Presentation</vt:lpstr>
      <vt:lpstr>Difficult</vt:lpstr>
      <vt:lpstr>Intrinsic and Extrinsic Outcomes</vt:lpstr>
      <vt:lpstr>What can youth work do?</vt:lpstr>
      <vt:lpstr>Process</vt:lpstr>
      <vt:lpstr>Quality of evaluation</vt:lpstr>
      <vt:lpstr>Group work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Outcomes for Young People</dc:title>
  <dc:creator>Administrator</dc:creator>
  <cp:lastModifiedBy>Darrel Williams</cp:lastModifiedBy>
  <cp:revision>6</cp:revision>
  <dcterms:created xsi:type="dcterms:W3CDTF">2014-09-24T08:17:46Z</dcterms:created>
  <dcterms:modified xsi:type="dcterms:W3CDTF">2020-10-19T08:51:53Z</dcterms:modified>
</cp:coreProperties>
</file>