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53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: Shape 6">
            <a:extLst>
              <a:ext uri="{FF2B5EF4-FFF2-40B4-BE49-F238E27FC236}">
                <a16:creationId xmlns:a16="http://schemas.microsoft.com/office/drawing/2014/main" id="{79929CC2-0641-0FDA-4761-D616EB0912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7870" y="6209928"/>
            <a:ext cx="11155680" cy="4572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8715708"/>
              <a:gd name="f7" fmla="val 45719"/>
              <a:gd name="f8" fmla="val 3694525"/>
              <a:gd name="f9" fmla="val 5021183"/>
              <a:gd name="f10" fmla="+- 0 0 -90"/>
              <a:gd name="f11" fmla="*/ f3 1 8715708"/>
              <a:gd name="f12" fmla="*/ f4 1 45719"/>
              <a:gd name="f13" fmla="+- f7 0 f5"/>
              <a:gd name="f14" fmla="+- f6 0 f5"/>
              <a:gd name="f15" fmla="*/ f10 f0 1"/>
              <a:gd name="f16" fmla="*/ f14 1 8715708"/>
              <a:gd name="f17" fmla="*/ f13 1 45719"/>
              <a:gd name="f18" fmla="*/ 0 f14 1"/>
              <a:gd name="f19" fmla="*/ 0 f13 1"/>
              <a:gd name="f20" fmla="*/ 3694525 f14 1"/>
              <a:gd name="f21" fmla="*/ 5021183 f14 1"/>
              <a:gd name="f22" fmla="*/ 8715708 f14 1"/>
              <a:gd name="f23" fmla="*/ 45719 f13 1"/>
              <a:gd name="f24" fmla="*/ f15 1 f2"/>
              <a:gd name="f25" fmla="*/ f18 1 8715708"/>
              <a:gd name="f26" fmla="*/ f19 1 45719"/>
              <a:gd name="f27" fmla="*/ f20 1 8715708"/>
              <a:gd name="f28" fmla="*/ f21 1 8715708"/>
              <a:gd name="f29" fmla="*/ f22 1 8715708"/>
              <a:gd name="f30" fmla="*/ f23 1 45719"/>
              <a:gd name="f31" fmla="*/ f5 1 f16"/>
              <a:gd name="f32" fmla="*/ f6 1 f16"/>
              <a:gd name="f33" fmla="*/ f5 1 f17"/>
              <a:gd name="f34" fmla="*/ f7 1 f17"/>
              <a:gd name="f35" fmla="+- f24 0 f1"/>
              <a:gd name="f36" fmla="*/ f25 1 f16"/>
              <a:gd name="f37" fmla="*/ f26 1 f17"/>
              <a:gd name="f38" fmla="*/ f27 1 f16"/>
              <a:gd name="f39" fmla="*/ f28 1 f16"/>
              <a:gd name="f40" fmla="*/ f29 1 f16"/>
              <a:gd name="f41" fmla="*/ f30 1 f17"/>
              <a:gd name="f42" fmla="*/ f31 f11 1"/>
              <a:gd name="f43" fmla="*/ f32 f11 1"/>
              <a:gd name="f44" fmla="*/ f34 f12 1"/>
              <a:gd name="f45" fmla="*/ f33 f12 1"/>
              <a:gd name="f46" fmla="*/ f36 f11 1"/>
              <a:gd name="f47" fmla="*/ f37 f12 1"/>
              <a:gd name="f48" fmla="*/ f38 f11 1"/>
              <a:gd name="f49" fmla="*/ f39 f11 1"/>
              <a:gd name="f50" fmla="*/ f40 f11 1"/>
              <a:gd name="f51" fmla="*/ f41 f1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5">
                <a:pos x="f46" y="f47"/>
              </a:cxn>
              <a:cxn ang="f35">
                <a:pos x="f48" y="f47"/>
              </a:cxn>
              <a:cxn ang="f35">
                <a:pos x="f49" y="f47"/>
              </a:cxn>
              <a:cxn ang="f35">
                <a:pos x="f50" y="f47"/>
              </a:cxn>
              <a:cxn ang="f35">
                <a:pos x="f50" y="f51"/>
              </a:cxn>
              <a:cxn ang="f35">
                <a:pos x="f49" y="f51"/>
              </a:cxn>
              <a:cxn ang="f35">
                <a:pos x="f48" y="f51"/>
              </a:cxn>
              <a:cxn ang="f35">
                <a:pos x="f46" y="f51"/>
              </a:cxn>
            </a:cxnLst>
            <a:rect l="f42" t="f45" r="f43" b="f44"/>
            <a:pathLst>
              <a:path w="8715708" h="45719">
                <a:moveTo>
                  <a:pt x="f5" y="f5"/>
                </a:moveTo>
                <a:lnTo>
                  <a:pt x="f8" y="f5"/>
                </a:lnTo>
                <a:lnTo>
                  <a:pt x="f9" y="f5"/>
                </a:lnTo>
                <a:lnTo>
                  <a:pt x="f6" y="f5"/>
                </a:lnTo>
                <a:lnTo>
                  <a:pt x="f6" y="f7"/>
                </a:lnTo>
                <a:lnTo>
                  <a:pt x="f9" y="f7"/>
                </a:lnTo>
                <a:lnTo>
                  <a:pt x="f8" y="f7"/>
                </a:lnTo>
                <a:lnTo>
                  <a:pt x="f5" y="f7"/>
                </a:lnTo>
                <a:close/>
              </a:path>
            </a:pathLst>
          </a:custGeom>
          <a:solidFill>
            <a:srgbClr val="0000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Bierstadt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6385F333-A6BF-9C10-DF5A-3B1F6AF3544F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521208" y="978408"/>
            <a:ext cx="11155680" cy="3429000"/>
          </a:xfrm>
        </p:spPr>
        <p:txBody>
          <a:bodyPr/>
          <a:lstStyle>
            <a:lvl1pPr>
              <a:defRPr sz="7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2E5ABEB0-DB61-81BA-57D8-EDDDA6EC3AF7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521208" y="4480560"/>
            <a:ext cx="7104888" cy="1399032"/>
          </a:xfrm>
        </p:spPr>
        <p:txBody>
          <a:bodyPr anchor="b"/>
          <a:lstStyle>
            <a:lvl1pPr marL="0" indent="0">
              <a:buNone/>
              <a:defRPr sz="2200" i="1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C907BAF-906A-4EC1-14D3-E9118F1C4CD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64CEE1A-0634-4C6A-B7A3-0956D2D274CB}" type="datetime1">
              <a:rPr lang="en-US"/>
              <a:pPr lvl="0"/>
              <a:t>8/14/2026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F4FB128-285F-F0F1-7D75-B39D61AC1D0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D95B556-7482-A303-12C5-9FC7CE33E21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BE7F1F4-3EFC-4C99-82DD-024059A4202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202817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CC7E88-1256-4BE2-57A7-A100DF4D198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01488A-AA09-9430-BC2A-C7D572A2A9F7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E4194C-0806-23BC-E279-7189519D04F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C803A8D-5D6D-4192-A667-2653294398DF}" type="datetime1">
              <a:rPr lang="en-US"/>
              <a:pPr lvl="0"/>
              <a:t>8/14/2026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271BEF-D57A-506C-ED6D-EC72081C588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AE3BEB-A863-8F9E-D39A-7F9F7B1577B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22684D1-72A7-417B-ABAD-0AF99C1A14D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925679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2910A4-4A1D-095B-2C94-1F607099177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21208" y="978408"/>
            <a:ext cx="5020056" cy="4288536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41A745-4F7F-7744-B06E-2C3411B3202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21208" y="5266944"/>
            <a:ext cx="5020056" cy="1088136"/>
          </a:xfrm>
        </p:spPr>
        <p:txBody>
          <a:bodyPr anchor="b"/>
          <a:lstStyle>
            <a:lvl1pPr marL="0" indent="0">
              <a:buNone/>
              <a:defRPr sz="2200" i="1">
                <a:solidFill>
                  <a:srgbClr val="767676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6F60A9-6B2E-2E4B-6F19-876C2A383D8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FA09701-5C3D-425E-B035-64ACBCA23840}" type="datetime1">
              <a:rPr lang="en-US"/>
              <a:pPr lvl="0"/>
              <a:t>8/14/2026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D0A391-9669-8A46-1971-616B8758707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83D741-D4EE-B892-DACE-90A2521545C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F310F1C-6D76-47CE-A1E0-0C78FB7CF03C}" type="slidenum"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C332D0F-6951-0820-99AC-817EE5F4E75C}"/>
              </a:ext>
            </a:extLst>
          </p:cNvPr>
          <p:cNvSpPr/>
          <p:nvPr/>
        </p:nvSpPr>
        <p:spPr>
          <a:xfrm>
            <a:off x="517870" y="508086"/>
            <a:ext cx="5021180" cy="149275"/>
          </a:xfrm>
          <a:prstGeom prst="rect">
            <a:avLst/>
          </a:prstGeom>
          <a:solidFill>
            <a:srgbClr val="0000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Bierstadt"/>
            </a:endParaRPr>
          </a:p>
        </p:txBody>
      </p:sp>
    </p:spTree>
    <p:extLst>
      <p:ext uri="{BB962C8B-B14F-4D97-AF65-F5344CB8AC3E}">
        <p14:creationId xmlns:p14="http://schemas.microsoft.com/office/powerpoint/2010/main" val="1822092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BE662-4E2A-7645-598F-511E8432F5C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B7BB0E-E0D0-167F-1F10-1EF71DA6756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21208" y="2578608"/>
            <a:ext cx="5166359" cy="3767327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B387E5-ECF3-6BAC-497C-0A6278E40200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519672" y="2578608"/>
            <a:ext cx="5166359" cy="3767327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EFE37C-354C-306B-DEC8-E10230B229B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2ED1124-FBC3-4D68-9DC8-378BC76A410F}" type="datetime1">
              <a:rPr lang="en-US"/>
              <a:pPr lvl="0"/>
              <a:t>8/14/2026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A45C8C-3626-FBD6-41C7-AFAFB9DEEFC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2D9A34-5A65-3C71-833C-DF889DE573E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F7CBD02-E9CD-4E09-AC08-E14C858A0F21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1009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1544C-0DB6-EF6D-1527-796A7E5538F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21208" y="978408"/>
            <a:ext cx="11164824" cy="121615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340F70-F1BB-17AB-E011-ADD778AAFAF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21208" y="2340864"/>
            <a:ext cx="5166359" cy="658368"/>
          </a:xfrm>
        </p:spPr>
        <p:txBody>
          <a:bodyPr anchor="b"/>
          <a:lstStyle>
            <a:lvl1pPr marL="0" indent="0">
              <a:buNone/>
              <a:defRPr sz="2200" i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CA969F-2370-7DD9-F8BE-C820AFA9C6A2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521208" y="3035808"/>
            <a:ext cx="5166359" cy="331012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4AD6430-8D15-7E64-1A95-C5965E10FD52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519672" y="2340864"/>
            <a:ext cx="5166359" cy="658368"/>
          </a:xfrm>
        </p:spPr>
        <p:txBody>
          <a:bodyPr anchor="b"/>
          <a:lstStyle>
            <a:lvl1pPr marL="0" indent="0">
              <a:buNone/>
              <a:defRPr sz="2200" i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1A1BEE-66E4-F215-A564-B8C23718F5F0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519672" y="3035808"/>
            <a:ext cx="5166359" cy="331012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488EDF-06C3-C4B0-42D2-48E1686AC40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6AF80E6-E66A-4EAF-9E0D-102C900C4F3D}" type="datetime1">
              <a:rPr lang="en-US"/>
              <a:pPr lvl="0"/>
              <a:t>8/14/2026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013257-B6CC-9770-1806-ECF863A861C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17B6BB-C3D6-5DEB-345E-D299983D387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C4F742E-0025-458E-B6E5-4B6085915748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400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C9A13-F37F-6669-B27A-84EBEFBFACB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76DCCD6-F0BF-0885-2BA0-11C20CC9AE2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0A49417-2B29-4DDD-89F1-85CE611B1AF1}" type="datetime1">
              <a:rPr lang="en-US"/>
              <a:pPr lvl="0"/>
              <a:t>8/14/2026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70DF59-D5C1-32DA-D270-EAFFF01D1C5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1F5281-F76D-42B5-374F-607CAB66BE0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11126E1-A164-4CD6-AC06-0FF1788702C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2280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B35315-96E9-ABD1-20FD-2A5C4DBEF20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E39C5E2-3432-41CA-A1D6-C719AFE579B8}" type="datetime1">
              <a:rPr lang="en-US"/>
              <a:pPr lvl="0"/>
              <a:t>8/14/2026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94E0690-4EB7-EE8B-32A4-0686C18239A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8B2F14-6C1C-4A0D-B022-55C79861E31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9103C20-81E7-4D29-B30F-CA39CD36AB0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048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57C909-5D9B-5D1B-F74D-A364EA7CA58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21208" y="978408"/>
            <a:ext cx="5020056" cy="2459736"/>
          </a:xfrm>
        </p:spPr>
        <p:txBody>
          <a:bodyPr>
            <a:noAutofit/>
          </a:bodyPr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2A96F3-7040-E864-CDBD-CB79F00F775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519672" y="987423"/>
            <a:ext cx="5166359" cy="535838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FA87A7-B960-6FED-A489-130AA0D94E46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21208" y="3575303"/>
            <a:ext cx="5020056" cy="2770632"/>
          </a:xfrm>
        </p:spPr>
        <p:txBody>
          <a:bodyPr/>
          <a:lstStyle>
            <a:lvl1pPr marL="0" indent="0">
              <a:buNone/>
              <a:defRPr sz="2200" i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44F8BE-D1AB-6BE5-01F9-1A52109DBF4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F448481-8E13-4056-A6DF-941C560A526D}" type="datetime1">
              <a:rPr lang="en-US"/>
              <a:pPr lvl="0"/>
              <a:t>8/14/2026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CE885A-5049-E66C-9499-4820E1D4237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676443-AEA2-1A4B-E9FF-420C6AA0DC9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65C638F-9F8B-40F8-8A22-E9D5B8F69A3F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879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1D3973-5BDF-7DCF-0935-56B9702B899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21208" y="978408"/>
            <a:ext cx="5020056" cy="2459736"/>
          </a:xfrm>
        </p:spPr>
        <p:txBody>
          <a:bodyPr>
            <a:noAutofit/>
          </a:bodyPr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7C978DC-86D7-1FAA-273F-E4D55F8A313B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6519672" y="987423"/>
            <a:ext cx="5166359" cy="535838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4AEAF9-5D9E-C0B1-95C7-9813AE70515B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21208" y="3575303"/>
            <a:ext cx="5020056" cy="2770632"/>
          </a:xfrm>
        </p:spPr>
        <p:txBody>
          <a:bodyPr/>
          <a:lstStyle>
            <a:lvl1pPr marL="0" indent="0">
              <a:buNone/>
              <a:defRPr sz="2200" i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12A28F-C766-D1E3-F0AA-4C801C486CF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7178089-A5E8-4D48-84B1-9D7B06C0CFAF}" type="datetime1">
              <a:rPr lang="en-US"/>
              <a:pPr lvl="0"/>
              <a:t>8/14/2026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072CD5-4266-0C52-F923-4A69F009D44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43C8FC-33A7-9934-E230-29072AD120B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AFD866A-8C7B-49BE-98F2-C1CFCFF4FAA1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6650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7A204-F866-2AE5-3C59-BF6FC7A0C1D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7D5F7D-5EFB-AE9D-ACAB-604D0E8BA24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951AC0-FF49-34A5-73D5-FF9D81F7429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BE59C05-8C3A-465E-A54D-BE0F1BAB8D62}" type="datetime1">
              <a:rPr lang="en-US"/>
              <a:pPr lvl="0"/>
              <a:t>8/14/2026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CFC7BD-1431-421D-81E3-A355362B88C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9FF29E-4E17-C32A-0E2C-F6470F70093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9950399-0D50-4F98-B7A8-BF66260AE991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403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A1FBD3D-416C-40C7-D301-E611FF732EEC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659368" y="978408"/>
            <a:ext cx="2551176" cy="5367528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310C20-9736-73F1-0332-CEF365923CE4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521208" y="978408"/>
            <a:ext cx="8010144" cy="5367528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B9625D-35EA-7DCC-9833-A821A4A8622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E800DD7-96E8-488D-A13C-C0D9BDDE151A}" type="datetime1">
              <a:rPr lang="en-US"/>
              <a:pPr lvl="0"/>
              <a:t>8/14/2026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A59153-3D0D-D079-2E12-86C11793D68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D116D5-CBC6-B404-B8CD-E647E5250E0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C114875-0770-454A-958C-97E61C367F4D}" type="slidenum"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483DE0D-E385-54BB-99B9-7969E694EE71}"/>
              </a:ext>
            </a:extLst>
          </p:cNvPr>
          <p:cNvSpPr/>
          <p:nvPr/>
        </p:nvSpPr>
        <p:spPr>
          <a:xfrm rot="5400013">
            <a:off x="8936614" y="3585015"/>
            <a:ext cx="5325730" cy="149275"/>
          </a:xfrm>
          <a:prstGeom prst="rect">
            <a:avLst/>
          </a:prstGeom>
          <a:solidFill>
            <a:srgbClr val="0000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Bierstadt"/>
            </a:endParaRPr>
          </a:p>
        </p:txBody>
      </p:sp>
    </p:spTree>
    <p:extLst>
      <p:ext uri="{BB962C8B-B14F-4D97-AF65-F5344CB8AC3E}">
        <p14:creationId xmlns:p14="http://schemas.microsoft.com/office/powerpoint/2010/main" val="3898642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9553BD0-B8AE-9C88-59B1-CC0E22C1C76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E3065F-B39A-7C46-740C-9DDD7FA9C51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21208" y="2578608"/>
            <a:ext cx="11155680" cy="376732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E5A0B7-1237-067B-CFFE-7C608EE53E2F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521208" y="6419088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900" b="0" i="0" u="none" strike="noStrike" kern="1200" cap="none" spc="0" baseline="0">
                <a:solidFill>
                  <a:srgbClr val="000000"/>
                </a:solidFill>
                <a:uFillTx/>
                <a:latin typeface="Bierstadt"/>
              </a:defRPr>
            </a:lvl1pPr>
          </a:lstStyle>
          <a:p>
            <a:pPr lvl="0"/>
            <a:fld id="{F1DDF044-BA44-4A6A-B214-28A2612EB638}" type="datetime1">
              <a:rPr lang="en-US"/>
              <a:pPr lvl="0"/>
              <a:t>8/14/2026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D2C5F2-2193-21BF-08F1-3540522E8C1A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521208" y="100584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900" b="0" i="0" u="none" strike="noStrike" kern="1200" cap="none" spc="0" baseline="0">
                <a:solidFill>
                  <a:srgbClr val="000000"/>
                </a:solidFill>
                <a:uFillTx/>
                <a:latin typeface="Bierstadt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041C7A-9BE9-2EB5-6B48-E123E9C08B01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1457432" y="6419088"/>
            <a:ext cx="64008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900" b="0" i="0" u="none" strike="noStrike" kern="1200" cap="none" spc="0" baseline="0">
                <a:solidFill>
                  <a:srgbClr val="000000"/>
                </a:solidFill>
                <a:uFillTx/>
                <a:latin typeface="Bierstadt"/>
              </a:defRPr>
            </a:lvl1pPr>
          </a:lstStyle>
          <a:p>
            <a:pPr lvl="0"/>
            <a:fld id="{2FED63C3-B0CB-491F-A05A-B5C4A02E71A9}" type="slidenum"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42332D8-05FD-5116-AD5F-775CBCA030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7870" y="508086"/>
            <a:ext cx="11153211" cy="149275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8085002"/>
              <a:gd name="f7" fmla="val 149279"/>
              <a:gd name="f8" fmla="+- 0 0 -90"/>
              <a:gd name="f9" fmla="*/ f3 1 8085002"/>
              <a:gd name="f10" fmla="*/ f4 1 149279"/>
              <a:gd name="f11" fmla="+- f7 0 f5"/>
              <a:gd name="f12" fmla="+- f6 0 f5"/>
              <a:gd name="f13" fmla="*/ f8 f0 1"/>
              <a:gd name="f14" fmla="*/ f12 1 8085002"/>
              <a:gd name="f15" fmla="*/ f11 1 149279"/>
              <a:gd name="f16" fmla="*/ 0 f12 1"/>
              <a:gd name="f17" fmla="*/ 0 f11 1"/>
              <a:gd name="f18" fmla="*/ 8085002 f12 1"/>
              <a:gd name="f19" fmla="*/ 149279 f11 1"/>
              <a:gd name="f20" fmla="*/ f13 1 f2"/>
              <a:gd name="f21" fmla="*/ f16 1 8085002"/>
              <a:gd name="f22" fmla="*/ f17 1 149279"/>
              <a:gd name="f23" fmla="*/ f18 1 8085002"/>
              <a:gd name="f24" fmla="*/ f19 1 149279"/>
              <a:gd name="f25" fmla="*/ f5 1 f14"/>
              <a:gd name="f26" fmla="*/ f6 1 f14"/>
              <a:gd name="f27" fmla="*/ f5 1 f15"/>
              <a:gd name="f28" fmla="*/ f7 1 f15"/>
              <a:gd name="f29" fmla="+- f20 0 f1"/>
              <a:gd name="f30" fmla="*/ f21 1 f14"/>
              <a:gd name="f31" fmla="*/ f22 1 f15"/>
              <a:gd name="f32" fmla="*/ f23 1 f14"/>
              <a:gd name="f33" fmla="*/ f24 1 f15"/>
              <a:gd name="f34" fmla="*/ f25 f9 1"/>
              <a:gd name="f35" fmla="*/ f26 f9 1"/>
              <a:gd name="f36" fmla="*/ f28 f10 1"/>
              <a:gd name="f37" fmla="*/ f27 f10 1"/>
              <a:gd name="f38" fmla="*/ f30 f9 1"/>
              <a:gd name="f39" fmla="*/ f31 f10 1"/>
              <a:gd name="f40" fmla="*/ f32 f9 1"/>
              <a:gd name="f41" fmla="*/ f33 f1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38" y="f39"/>
              </a:cxn>
              <a:cxn ang="f29">
                <a:pos x="f40" y="f39"/>
              </a:cxn>
              <a:cxn ang="f29">
                <a:pos x="f40" y="f41"/>
              </a:cxn>
              <a:cxn ang="f29">
                <a:pos x="f38" y="f41"/>
              </a:cxn>
            </a:cxnLst>
            <a:rect l="f34" t="f37" r="f35" b="f36"/>
            <a:pathLst>
              <a:path w="8085002" h="149279">
                <a:moveTo>
                  <a:pt x="f5" y="f5"/>
                </a:moveTo>
                <a:lnTo>
                  <a:pt x="f6" y="f5"/>
                </a:lnTo>
                <a:lnTo>
                  <a:pt x="f6" y="f7"/>
                </a:lnTo>
                <a:lnTo>
                  <a:pt x="f5" y="f7"/>
                </a:lnTo>
                <a:close/>
              </a:path>
            </a:pathLst>
          </a:custGeom>
          <a:solidFill>
            <a:srgbClr val="0000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Bierstad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4400" b="1" i="0" u="none" strike="noStrike" kern="1200" cap="none" spc="0" baseline="0">
          <a:solidFill>
            <a:srgbClr val="000000"/>
          </a:solidFill>
          <a:uFillTx/>
          <a:latin typeface="Bierstadt"/>
        </a:defRPr>
      </a:lvl1pPr>
    </p:titleStyle>
    <p:bodyStyle>
      <a:lvl1pPr marL="228600" marR="0" lvl="0" indent="-228600" algn="l" defTabSz="914400" rtl="0" fontAlgn="auto" hangingPunct="1">
        <a:lnSpc>
          <a:spcPct val="11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Bierstadt"/>
        </a:defRPr>
      </a:lvl1pPr>
      <a:lvl2pPr marL="685800" marR="0" lvl="1" indent="-228600" algn="l" defTabSz="914400" rtl="0" fontAlgn="auto" hangingPunct="1">
        <a:lnSpc>
          <a:spcPct val="11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600" b="0" i="0" u="none" strike="noStrike" kern="1200" cap="none" spc="0" baseline="0">
          <a:solidFill>
            <a:srgbClr val="000000"/>
          </a:solidFill>
          <a:uFillTx/>
          <a:latin typeface="Bierstadt"/>
        </a:defRPr>
      </a:lvl2pPr>
      <a:lvl3pPr marL="1143000" marR="0" lvl="2" indent="-228600" algn="l" defTabSz="914400" rtl="0" fontAlgn="auto" hangingPunct="1">
        <a:lnSpc>
          <a:spcPct val="11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400" b="0" i="0" u="none" strike="noStrike" kern="1200" cap="none" spc="0" baseline="0">
          <a:solidFill>
            <a:srgbClr val="000000"/>
          </a:solidFill>
          <a:uFillTx/>
          <a:latin typeface="Bierstadt"/>
        </a:defRPr>
      </a:lvl3pPr>
      <a:lvl4pPr marL="1600200" marR="0" lvl="3" indent="-228600" algn="l" defTabSz="914400" rtl="0" fontAlgn="auto" hangingPunct="1">
        <a:lnSpc>
          <a:spcPct val="11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200" b="0" i="0" u="none" strike="noStrike" kern="1200" cap="none" spc="0" baseline="0">
          <a:solidFill>
            <a:srgbClr val="000000"/>
          </a:solidFill>
          <a:uFillTx/>
          <a:latin typeface="Bierstadt"/>
        </a:defRPr>
      </a:lvl4pPr>
      <a:lvl5pPr marL="2057400" marR="0" lvl="4" indent="-228600" algn="l" defTabSz="914400" rtl="0" fontAlgn="auto" hangingPunct="1">
        <a:lnSpc>
          <a:spcPct val="11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200" b="0" i="0" u="none" strike="noStrike" kern="1200" cap="none" spc="0" baseline="0">
          <a:solidFill>
            <a:srgbClr val="000000"/>
          </a:solidFill>
          <a:uFillTx/>
          <a:latin typeface="Bierstadt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reflection.ed.ac.uk/reflectors-toolkit/reflecting-on-experience/gibbs-reflective-cycle" TargetMode="External"/><Relationship Id="rId2" Type="http://schemas.openxmlformats.org/officeDocument/2006/relationships/hyperlink" Target="https://www.healthcareers.nhs.uk/explore-roles/doctors/roles-doctors/paediatrics/paediatrician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: Shape 24">
            <a:extLst>
              <a:ext uri="{FF2B5EF4-FFF2-40B4-BE49-F238E27FC236}">
                <a16:creationId xmlns:a16="http://schemas.microsoft.com/office/drawing/2014/main" id="{712D0491-D186-658A-3EF0-A07490CCB0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517870" y="508086"/>
            <a:ext cx="11153211" cy="149275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8085002"/>
              <a:gd name="f7" fmla="val 149279"/>
              <a:gd name="f8" fmla="+- 0 0 -90"/>
              <a:gd name="f9" fmla="*/ f3 1 8085002"/>
              <a:gd name="f10" fmla="*/ f4 1 149279"/>
              <a:gd name="f11" fmla="+- f7 0 f5"/>
              <a:gd name="f12" fmla="+- f6 0 f5"/>
              <a:gd name="f13" fmla="*/ f8 f0 1"/>
              <a:gd name="f14" fmla="*/ f12 1 8085002"/>
              <a:gd name="f15" fmla="*/ f11 1 149279"/>
              <a:gd name="f16" fmla="*/ 0 f12 1"/>
              <a:gd name="f17" fmla="*/ 0 f11 1"/>
              <a:gd name="f18" fmla="*/ 8085002 f12 1"/>
              <a:gd name="f19" fmla="*/ 149279 f11 1"/>
              <a:gd name="f20" fmla="*/ f13 1 f2"/>
              <a:gd name="f21" fmla="*/ f16 1 8085002"/>
              <a:gd name="f22" fmla="*/ f17 1 149279"/>
              <a:gd name="f23" fmla="*/ f18 1 8085002"/>
              <a:gd name="f24" fmla="*/ f19 1 149279"/>
              <a:gd name="f25" fmla="*/ f5 1 f14"/>
              <a:gd name="f26" fmla="*/ f6 1 f14"/>
              <a:gd name="f27" fmla="*/ f5 1 f15"/>
              <a:gd name="f28" fmla="*/ f7 1 f15"/>
              <a:gd name="f29" fmla="+- f20 0 f1"/>
              <a:gd name="f30" fmla="*/ f21 1 f14"/>
              <a:gd name="f31" fmla="*/ f22 1 f15"/>
              <a:gd name="f32" fmla="*/ f23 1 f14"/>
              <a:gd name="f33" fmla="*/ f24 1 f15"/>
              <a:gd name="f34" fmla="*/ f25 f9 1"/>
              <a:gd name="f35" fmla="*/ f26 f9 1"/>
              <a:gd name="f36" fmla="*/ f28 f10 1"/>
              <a:gd name="f37" fmla="*/ f27 f10 1"/>
              <a:gd name="f38" fmla="*/ f30 f9 1"/>
              <a:gd name="f39" fmla="*/ f31 f10 1"/>
              <a:gd name="f40" fmla="*/ f32 f9 1"/>
              <a:gd name="f41" fmla="*/ f33 f1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38" y="f39"/>
              </a:cxn>
              <a:cxn ang="f29">
                <a:pos x="f40" y="f39"/>
              </a:cxn>
              <a:cxn ang="f29">
                <a:pos x="f40" y="f41"/>
              </a:cxn>
              <a:cxn ang="f29">
                <a:pos x="f38" y="f41"/>
              </a:cxn>
            </a:cxnLst>
            <a:rect l="f34" t="f37" r="f35" b="f36"/>
            <a:pathLst>
              <a:path w="8085002" h="149279">
                <a:moveTo>
                  <a:pt x="f5" y="f5"/>
                </a:moveTo>
                <a:lnTo>
                  <a:pt x="f6" y="f5"/>
                </a:lnTo>
                <a:lnTo>
                  <a:pt x="f6" y="f7"/>
                </a:lnTo>
                <a:lnTo>
                  <a:pt x="f5" y="f7"/>
                </a:lnTo>
                <a:close/>
              </a:path>
            </a:pathLst>
          </a:custGeom>
          <a:solidFill>
            <a:srgbClr val="0000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Bierstadt"/>
            </a:endParaRPr>
          </a:p>
        </p:txBody>
      </p:sp>
      <p:sp>
        <p:nvSpPr>
          <p:cNvPr id="3" name="Rectangle 26">
            <a:extLst>
              <a:ext uri="{FF2B5EF4-FFF2-40B4-BE49-F238E27FC236}">
                <a16:creationId xmlns:a16="http://schemas.microsoft.com/office/drawing/2014/main" id="{DDB8FF81-AFE4-2BBD-279D-C08335CFA5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88952" cy="685799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Bierstad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5AB2468-EBC1-9507-81C9-4557D221E949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5413248" y="978408"/>
            <a:ext cx="6263640" cy="1463040"/>
          </a:xfrm>
        </p:spPr>
        <p:txBody>
          <a:bodyPr/>
          <a:lstStyle/>
          <a:p>
            <a:pPr lvl="0"/>
            <a:r>
              <a:rPr lang="en-US" sz="4400"/>
              <a:t>Reflection on Research and Planning Skills </a:t>
            </a:r>
          </a:p>
        </p:txBody>
      </p:sp>
      <p:sp>
        <p:nvSpPr>
          <p:cNvPr id="5" name="Freeform: Shape 28">
            <a:extLst>
              <a:ext uri="{FF2B5EF4-FFF2-40B4-BE49-F238E27FC236}">
                <a16:creationId xmlns:a16="http://schemas.microsoft.com/office/drawing/2014/main" id="{437C19F5-5E66-F0F0-043D-A1AA7BBDC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517870" y="508086"/>
            <a:ext cx="11156256" cy="149275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1156260"/>
              <a:gd name="f7" fmla="val 149279"/>
              <a:gd name="f8" fmla="+- 0 0 -90"/>
              <a:gd name="f9" fmla="*/ f3 1 11156260"/>
              <a:gd name="f10" fmla="*/ f4 1 149279"/>
              <a:gd name="f11" fmla="+- f7 0 f5"/>
              <a:gd name="f12" fmla="+- f6 0 f5"/>
              <a:gd name="f13" fmla="*/ f8 f0 1"/>
              <a:gd name="f14" fmla="*/ f12 1 11156260"/>
              <a:gd name="f15" fmla="*/ f11 1 149279"/>
              <a:gd name="f16" fmla="*/ 0 f12 1"/>
              <a:gd name="f17" fmla="*/ 0 f11 1"/>
              <a:gd name="f18" fmla="*/ 11156260 f12 1"/>
              <a:gd name="f19" fmla="*/ 149279 f11 1"/>
              <a:gd name="f20" fmla="*/ f13 1 f2"/>
              <a:gd name="f21" fmla="*/ f16 1 11156260"/>
              <a:gd name="f22" fmla="*/ f17 1 149279"/>
              <a:gd name="f23" fmla="*/ f18 1 11156260"/>
              <a:gd name="f24" fmla="*/ f19 1 149279"/>
              <a:gd name="f25" fmla="*/ f5 1 f14"/>
              <a:gd name="f26" fmla="*/ f6 1 f14"/>
              <a:gd name="f27" fmla="*/ f5 1 f15"/>
              <a:gd name="f28" fmla="*/ f7 1 f15"/>
              <a:gd name="f29" fmla="+- f20 0 f1"/>
              <a:gd name="f30" fmla="*/ f21 1 f14"/>
              <a:gd name="f31" fmla="*/ f22 1 f15"/>
              <a:gd name="f32" fmla="*/ f23 1 f14"/>
              <a:gd name="f33" fmla="*/ f24 1 f15"/>
              <a:gd name="f34" fmla="*/ f25 f9 1"/>
              <a:gd name="f35" fmla="*/ f26 f9 1"/>
              <a:gd name="f36" fmla="*/ f28 f10 1"/>
              <a:gd name="f37" fmla="*/ f27 f10 1"/>
              <a:gd name="f38" fmla="*/ f30 f9 1"/>
              <a:gd name="f39" fmla="*/ f31 f10 1"/>
              <a:gd name="f40" fmla="*/ f32 f9 1"/>
              <a:gd name="f41" fmla="*/ f33 f1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38" y="f39"/>
              </a:cxn>
              <a:cxn ang="f29">
                <a:pos x="f40" y="f39"/>
              </a:cxn>
              <a:cxn ang="f29">
                <a:pos x="f40" y="f41"/>
              </a:cxn>
              <a:cxn ang="f29">
                <a:pos x="f38" y="f41"/>
              </a:cxn>
            </a:cxnLst>
            <a:rect l="f34" t="f37" r="f35" b="f36"/>
            <a:pathLst>
              <a:path w="11156260" h="149279">
                <a:moveTo>
                  <a:pt x="f5" y="f5"/>
                </a:moveTo>
                <a:lnTo>
                  <a:pt x="f6" y="f5"/>
                </a:lnTo>
                <a:lnTo>
                  <a:pt x="f6" y="f7"/>
                </a:lnTo>
                <a:lnTo>
                  <a:pt x="f5" y="f7"/>
                </a:lnTo>
                <a:close/>
              </a:path>
            </a:pathLst>
          </a:custGeom>
          <a:solidFill>
            <a:srgbClr val="0000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Bierstadt"/>
            </a:endParaRPr>
          </a:p>
        </p:txBody>
      </p:sp>
      <p:pic>
        <p:nvPicPr>
          <p:cNvPr id="6" name="Picture 18">
            <a:extLst>
              <a:ext uri="{FF2B5EF4-FFF2-40B4-BE49-F238E27FC236}">
                <a16:creationId xmlns:a16="http://schemas.microsoft.com/office/drawing/2014/main" id="{8A5796A4-84E8-0017-8895-01061530A03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739" r="42593" b="-1"/>
          <a:stretch>
            <a:fillRect/>
          </a:stretch>
        </p:blipFill>
        <p:spPr>
          <a:xfrm>
            <a:off x="517870" y="976158"/>
            <a:ext cx="4454728" cy="537228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7" name="Subtitle 2">
            <a:extLst>
              <a:ext uri="{FF2B5EF4-FFF2-40B4-BE49-F238E27FC236}">
                <a16:creationId xmlns:a16="http://schemas.microsoft.com/office/drawing/2014/main" id="{53BB5107-BC6E-BD8A-8D96-65A774FC0620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5413248" y="2578608"/>
            <a:ext cx="6263640" cy="3767327"/>
          </a:xfrm>
        </p:spPr>
        <p:txBody>
          <a:bodyPr/>
          <a:lstStyle/>
          <a:p>
            <a:pPr lvl="0" indent="-228600">
              <a:buChar char="•"/>
            </a:pPr>
            <a:r>
              <a:rPr lang="en-US" b="1"/>
              <a:t>Name</a:t>
            </a:r>
            <a:r>
              <a:rPr lang="en-US"/>
              <a:t>:Klarinta Alla </a:t>
            </a:r>
            <a:br>
              <a:rPr lang="en-US"/>
            </a:br>
            <a:r>
              <a:rPr lang="en-US" b="1"/>
              <a:t>ID</a:t>
            </a:r>
            <a:r>
              <a:rPr lang="en-US"/>
              <a:t>:2533087</a:t>
            </a:r>
            <a:br>
              <a:rPr lang="en-US"/>
            </a:br>
            <a:r>
              <a:rPr lang="en-US" b="1"/>
              <a:t>Module:</a:t>
            </a:r>
            <a:r>
              <a:rPr lang="en-US"/>
              <a:t> Academic and Employability Skills</a:t>
            </a:r>
            <a:br>
              <a:rPr lang="en-US"/>
            </a:br>
            <a:r>
              <a:rPr lang="en-US" b="1"/>
              <a:t>Module Code:</a:t>
            </a:r>
            <a:r>
              <a:rPr lang="en-US"/>
              <a:t> LCHS4001</a:t>
            </a:r>
          </a:p>
          <a:p>
            <a:pPr lvl="0" indent="-228600">
              <a:buChar char="•"/>
            </a:pPr>
            <a:r>
              <a:rPr lang="en-US" b="1"/>
              <a:t> Lecturer Name:</a:t>
            </a:r>
            <a:r>
              <a:rPr lang="en-US"/>
              <a:t> Oluwadamilola Tayo</a:t>
            </a:r>
            <a:endParaRPr lang="en-US" b="1"/>
          </a:p>
          <a:p>
            <a:pPr lvl="0" indent="-228600">
              <a:buChar char="•"/>
            </a:pPr>
            <a:r>
              <a:rPr lang="en-US" b="1"/>
              <a:t>Chosen Role: </a:t>
            </a:r>
            <a:r>
              <a:rPr lang="en-US"/>
              <a:t>Paediatrician</a:t>
            </a:r>
            <a:endParaRPr lang="en-US" b="1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8C8A03B1-D535-1317-ACA6-100CEA4A51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88952" cy="685799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Bierstadt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74D44240-E345-2624-951E-34F1AA2828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517870" y="508086"/>
            <a:ext cx="6281928" cy="149275"/>
          </a:xfrm>
          <a:prstGeom prst="rect">
            <a:avLst/>
          </a:prstGeom>
          <a:solidFill>
            <a:srgbClr val="0000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Bierstad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6415254-77A2-C3F9-7F9F-A1E8E60E5F3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21208" y="978408"/>
            <a:ext cx="6309360" cy="1463040"/>
          </a:xfrm>
        </p:spPr>
        <p:txBody>
          <a:bodyPr/>
          <a:lstStyle/>
          <a:p>
            <a:pPr lvl="0"/>
            <a:r>
              <a:rPr lang="en-GB"/>
              <a:t> Research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4891062-19C0-D3C4-D5E1-714A214C1528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21208" y="2578608"/>
            <a:ext cx="6309360" cy="3767327"/>
          </a:xfrm>
        </p:spPr>
        <p:txBody>
          <a:bodyPr/>
          <a:lstStyle/>
          <a:p>
            <a:pPr lvl="0"/>
            <a:r>
              <a:rPr lang="en-GB"/>
              <a:t>For my research, I searched online for information about the role of a paediatrician. I used keywords such as “paediatrician job role”, “paediatrician skills” and “paediatrician responsibilities”. I found the NHS Health Careers website useful because it provided information about the role and the skills needed. I also used the CRAAP test to think about whether my source was current, relevant, authoritative, accurate and suitable for my research. I feel more confident now about checking where information comes from. One difficulty was finding information specifically about the UK because some websites were based on other countries.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6">
            <a:extLst>
              <a:ext uri="{FF2B5EF4-FFF2-40B4-BE49-F238E27FC236}">
                <a16:creationId xmlns:a16="http://schemas.microsoft.com/office/drawing/2014/main" id="{A0A3E106-A652-739E-447B-2048E481A4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88952" cy="685799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Bierstadt"/>
            </a:endParaRPr>
          </a:p>
        </p:txBody>
      </p:sp>
      <p:sp>
        <p:nvSpPr>
          <p:cNvPr id="3" name="Rectangle 18">
            <a:extLst>
              <a:ext uri="{FF2B5EF4-FFF2-40B4-BE49-F238E27FC236}">
                <a16:creationId xmlns:a16="http://schemas.microsoft.com/office/drawing/2014/main" id="{C8AE4906-144A-D382-3803-70A71C985A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517870" y="508086"/>
            <a:ext cx="6281928" cy="149275"/>
          </a:xfrm>
          <a:prstGeom prst="rect">
            <a:avLst/>
          </a:prstGeom>
          <a:solidFill>
            <a:srgbClr val="0000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Bierstad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242D172-569F-F2F7-8DBD-98481B0299F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21208" y="978408"/>
            <a:ext cx="6309360" cy="1463040"/>
          </a:xfrm>
        </p:spPr>
        <p:txBody>
          <a:bodyPr/>
          <a:lstStyle/>
          <a:p>
            <a:pPr lvl="0"/>
            <a:r>
              <a:rPr lang="en-GB"/>
              <a:t>Presenting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29B8AE3-360E-AB4C-1CC7-4EA5DE5F1AD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21208" y="2578608"/>
            <a:ext cx="6309360" cy="3767327"/>
          </a:xfrm>
        </p:spPr>
        <p:txBody>
          <a:bodyPr/>
          <a:lstStyle/>
          <a:p>
            <a:pPr lvl="0"/>
            <a:r>
              <a:rPr lang="en-GB"/>
              <a:t>To prepare for my presentation, I organised my research into the different sections required for Task 1. I prepared information about my chosen role, my research process, the CRAAP test, challenges and my next steps. I did not find the presentation very difficult, but there was a lot of information to remember. I completed the presentation through an online meeting, which I found much easier and more comfortable than presenting in person. I also liked this way of presenting. In the future, I would continue to prepare my information in smaller sections so it is easier to remember.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9F2ED644-0B89-3C32-52EA-5AF9551D74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88952" cy="685799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Bierstadt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DF2E0AFC-B7F4-2C0E-26EC-776D41A375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517870" y="508086"/>
            <a:ext cx="6281928" cy="149275"/>
          </a:xfrm>
          <a:prstGeom prst="rect">
            <a:avLst/>
          </a:prstGeom>
          <a:solidFill>
            <a:srgbClr val="0000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Bierstad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F9D7B62-1C8D-5D36-A656-299364EA7A4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21208" y="978408"/>
            <a:ext cx="6309360" cy="1463040"/>
          </a:xfrm>
        </p:spPr>
        <p:txBody>
          <a:bodyPr/>
          <a:lstStyle/>
          <a:p>
            <a:pPr lvl="0"/>
            <a:r>
              <a:rPr lang="en-GB"/>
              <a:t>Challenges I Faced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C599D6B-121D-D066-F300-424ADF54A8A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21208" y="2578608"/>
            <a:ext cx="6309360" cy="3767327"/>
          </a:xfrm>
        </p:spPr>
        <p:txBody>
          <a:bodyPr/>
          <a:lstStyle/>
          <a:p>
            <a:pPr lvl="0"/>
            <a:r>
              <a:rPr lang="en-GB"/>
              <a:t>My main challenge was remembering all the information I wanted to include in my presentation. I also found it difficult to decide which websites were reliable enough for university research. However, I became more confident after using the CRAAP test. I now understand that I should not automatically trust the first website I find. I need to check the source and compare information with other reliable sources.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BCDC3831-F161-0FE4-A6B4-A0EF3DBBA6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88952" cy="685799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Bierstadt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2C77AE33-81E0-4AC0-3CA5-999969C933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517870" y="508086"/>
            <a:ext cx="6281928" cy="149275"/>
          </a:xfrm>
          <a:prstGeom prst="rect">
            <a:avLst/>
          </a:prstGeom>
          <a:solidFill>
            <a:srgbClr val="0000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Bierstad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2A627E5-CB56-18B7-BD72-D96F3C64D41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21208" y="978408"/>
            <a:ext cx="6309360" cy="1463040"/>
          </a:xfrm>
        </p:spPr>
        <p:txBody>
          <a:bodyPr/>
          <a:lstStyle/>
          <a:p>
            <a:pPr lvl="0"/>
            <a:r>
              <a:rPr lang="en-GB"/>
              <a:t>Actions to Improve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FAD9D27-D7BF-6247-4733-7AC420B0072A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21208" y="2578608"/>
            <a:ext cx="6309360" cy="3767327"/>
          </a:xfrm>
        </p:spPr>
        <p:txBody>
          <a:bodyPr/>
          <a:lstStyle/>
          <a:p>
            <a:pPr lvl="0"/>
            <a:r>
              <a:rPr lang="en-GB"/>
              <a:t>Before completing future research and presentations, I want to improve how I organise my information. I will make shorter notes and separate important points from extra information. I will also compare different sources and focus more on reliable UK sources. I think practising my presentation before delivering it will also help me remember the main points.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41C8CC1E-68EF-967C-F615-5AD02EA182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88952" cy="685799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Bierstadt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6F24CDC0-31AB-4AC9-CD2E-E6C5DB7D75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517870" y="508086"/>
            <a:ext cx="6281928" cy="149275"/>
          </a:xfrm>
          <a:prstGeom prst="rect">
            <a:avLst/>
          </a:prstGeom>
          <a:solidFill>
            <a:srgbClr val="0000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Bierstad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CA55CA3-C7F9-361A-9E3A-F40A885457B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21208" y="978408"/>
            <a:ext cx="6309360" cy="1463040"/>
          </a:xfrm>
        </p:spPr>
        <p:txBody>
          <a:bodyPr/>
          <a:lstStyle/>
          <a:p>
            <a:pPr lvl="0"/>
            <a:r>
              <a:rPr lang="en-GB"/>
              <a:t>Further Steps Needed to Prepare for Task 3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E97023B-A901-1B1C-3511-32145C21A1A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21208" y="2578608"/>
            <a:ext cx="6309360" cy="3767327"/>
          </a:xfrm>
        </p:spPr>
        <p:txBody>
          <a:bodyPr/>
          <a:lstStyle/>
          <a:p>
            <a:pPr lvl="0"/>
            <a:r>
              <a:rPr lang="en-GB"/>
              <a:t>For Task 3, I need to research the three skills I identified for a paediatrician: </a:t>
            </a:r>
            <a:r>
              <a:rPr lang="en-GB" b="1"/>
              <a:t>communication, empathy and teamwork</a:t>
            </a:r>
            <a:r>
              <a:rPr lang="en-GB"/>
              <a:t>. I will find reliable sources and role-specific examples to explain why these skills are important. I also need to research strategies for improving each skill. I will organise my research before writing so that my report has a clear structure and uses appropriate Harvard references.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BAD0A52F-3377-917F-F882-261C78B7E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88952" cy="685799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Bierstadt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F172F9BE-B38E-41AE-B566-CC50F449BC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517870" y="508086"/>
            <a:ext cx="6281928" cy="149275"/>
          </a:xfrm>
          <a:prstGeom prst="rect">
            <a:avLst/>
          </a:prstGeom>
          <a:solidFill>
            <a:srgbClr val="0000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Bierstad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08583FB-17CE-2E84-9015-D1CA72A1933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21208" y="978408"/>
            <a:ext cx="6309360" cy="1463040"/>
          </a:xfrm>
        </p:spPr>
        <p:txBody>
          <a:bodyPr/>
          <a:lstStyle/>
          <a:p>
            <a:pPr lvl="0"/>
            <a:r>
              <a:rPr lang="en-GB"/>
              <a:t>References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DEAB593-B360-4D81-FFF2-9B798FB56B71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21208" y="2578608"/>
            <a:ext cx="6309360" cy="3767327"/>
          </a:xfrm>
        </p:spPr>
        <p:txBody>
          <a:bodyPr/>
          <a:lstStyle/>
          <a:p>
            <a:pPr lvl="0"/>
            <a:r>
              <a:rPr lang="en-GB" b="1"/>
              <a:t>NHS Health Careers (2026)</a:t>
            </a:r>
            <a:r>
              <a:rPr lang="en-GB"/>
              <a:t> </a:t>
            </a:r>
            <a:r>
              <a:rPr lang="en-GB" i="1"/>
              <a:t>Paediatrician</a:t>
            </a:r>
            <a:r>
              <a:rPr lang="en-GB"/>
              <a:t>. Available at: </a:t>
            </a:r>
            <a:r>
              <a:rPr lang="en-GB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NHS Health Careers</a:t>
            </a:r>
            <a:r>
              <a:rPr lang="en-GB"/>
              <a:t> (Accessed: 13 August 2026).</a:t>
            </a:r>
          </a:p>
          <a:p>
            <a:pPr lvl="0"/>
            <a:r>
              <a:rPr lang="en-GB" b="1"/>
              <a:t>University of Edinburgh (2024)</a:t>
            </a:r>
            <a:r>
              <a:rPr lang="en-GB"/>
              <a:t> </a:t>
            </a:r>
            <a:r>
              <a:rPr lang="en-GB" i="1"/>
              <a:t>Gibbs' Reflective Cycle</a:t>
            </a:r>
            <a:r>
              <a:rPr lang="en-GB"/>
              <a:t>. Available at: </a:t>
            </a:r>
            <a:r>
              <a:rPr lang="en-GB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Reflection Toolkit – Gibbs' Reflective Cycle</a:t>
            </a:r>
            <a:r>
              <a:rPr lang="en-GB"/>
              <a:t> (Accessed: 13 August 2026).</a:t>
            </a:r>
          </a:p>
          <a:p>
            <a:pPr lvl="0"/>
            <a:r>
              <a:rPr lang="en-GB" b="1"/>
              <a:t>Gibbs, G. (1988)</a:t>
            </a:r>
            <a:r>
              <a:rPr lang="en-GB"/>
              <a:t> </a:t>
            </a:r>
            <a:r>
              <a:rPr lang="en-GB" i="1"/>
              <a:t>Learning by Doing: A Guide to Teaching and Learning Methods</a:t>
            </a:r>
            <a:r>
              <a:rPr lang="en-GB"/>
              <a:t>. London: Further Education Unit.</a:t>
            </a:r>
          </a:p>
          <a:p>
            <a:pPr lvl="0"/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estaltVTI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555</Words>
  <Application>Microsoft Office PowerPoint</Application>
  <PresentationFormat>Widescreen</PresentationFormat>
  <Paragraphs>18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Bierstadt</vt:lpstr>
      <vt:lpstr>GestaltVTI</vt:lpstr>
      <vt:lpstr>Reflection on Research and Planning Skills </vt:lpstr>
      <vt:lpstr> Research</vt:lpstr>
      <vt:lpstr>Presenting</vt:lpstr>
      <vt:lpstr>Challenges I Faced</vt:lpstr>
      <vt:lpstr>Actions to Improve</vt:lpstr>
      <vt:lpstr>Further Steps Needed to Prepare for Task 3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Klarinta Alla (2533087)</dc:creator>
  <cp:lastModifiedBy>Klarinta Alla (2533087)</cp:lastModifiedBy>
  <cp:revision>1</cp:revision>
  <dcterms:created xsi:type="dcterms:W3CDTF">2026-08-13T22:15:12Z</dcterms:created>
  <dcterms:modified xsi:type="dcterms:W3CDTF">2026-08-13T23:44:01Z</dcterms:modified>
</cp:coreProperties>
</file>