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74" r:id="rId6"/>
    <p:sldId id="270" r:id="rId7"/>
    <p:sldId id="257" r:id="rId8"/>
    <p:sldId id="275" r:id="rId9"/>
    <p:sldId id="295" r:id="rId10"/>
    <p:sldId id="296" r:id="rId11"/>
    <p:sldId id="271" r:id="rId12"/>
    <p:sldId id="277" r:id="rId13"/>
    <p:sldId id="278" r:id="rId14"/>
    <p:sldId id="279" r:id="rId15"/>
    <p:sldId id="280" r:id="rId16"/>
    <p:sldId id="281" r:id="rId17"/>
    <p:sldId id="282" r:id="rId18"/>
    <p:sldId id="287" r:id="rId19"/>
    <p:sldId id="283" r:id="rId20"/>
    <p:sldId id="284" r:id="rId21"/>
    <p:sldId id="288" r:id="rId22"/>
    <p:sldId id="294" r:id="rId23"/>
    <p:sldId id="266" r:id="rId24"/>
    <p:sldId id="267" r:id="rId25"/>
    <p:sldId id="268" r:id="rId26"/>
    <p:sldId id="269" r:id="rId27"/>
    <p:sldId id="297" r:id="rId28"/>
    <p:sldId id="290" r:id="rId29"/>
    <p:sldId id="289" r:id="rId30"/>
    <p:sldId id="291" r:id="rId31"/>
    <p:sldId id="286" r:id="rId32"/>
    <p:sldId id="292" r:id="rId33"/>
    <p:sldId id="293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0" d="100"/>
          <a:sy n="120" d="100"/>
        </p:scale>
        <p:origin x="13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0DC5175-371A-4B70-BAFD-18AD92354A4B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Relationship Id="rId4" Type="http://schemas.openxmlformats.org/officeDocument/2006/relationships/oleObject" Target="../embeddings/oleObject3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png"/><Relationship Id="rId4" Type="http://schemas.openxmlformats.org/officeDocument/2006/relationships/oleObject" Target="../embeddings/oleObject8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oleObject" Target="../embeddings/oleObject9.bin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aspod.com/blog/construction/construction-site-setup-to-do-list" TargetMode="External"/><Relationship Id="rId2" Type="http://schemas.openxmlformats.org/officeDocument/2006/relationships/hyperlink" Target="https://www.hse.gov.uk/construction/safetytopics/siteorg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designingbuildings.co.uk/wiki/Site_layout_plan_for_construction" TargetMode="External"/><Relationship Id="rId4" Type="http://schemas.openxmlformats.org/officeDocument/2006/relationships/hyperlink" Target="https://app.croneri.co.uk/topics/site-set/indepth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Construction Management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EF89DE-A8A2-8072-7B4A-D30E9013619C}"/>
              </a:ext>
            </a:extLst>
          </p:cNvPr>
          <p:cNvSpPr txBox="1"/>
          <p:nvPr/>
        </p:nvSpPr>
        <p:spPr>
          <a:xfrm>
            <a:off x="1187624" y="4797152"/>
            <a:ext cx="7413448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4572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nstantia"/>
                <a:ea typeface="+mn-ea"/>
                <a:cs typeface="+mn-cs"/>
              </a:rPr>
              <a:t>Site Layouts for complex construction projects</a:t>
            </a:r>
          </a:p>
        </p:txBody>
      </p:sp>
      <p:pic>
        <p:nvPicPr>
          <p:cNvPr id="1026" name="Picture 2" descr="3d illustration. Schematic illustration of a construction site">
            <a:extLst>
              <a:ext uri="{FF2B5EF4-FFF2-40B4-BE49-F238E27FC236}">
                <a16:creationId xmlns:a16="http://schemas.microsoft.com/office/drawing/2014/main" id="{98DF4F2D-D33E-009A-DBBD-E04BD24AFD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34145"/>
            <a:ext cx="4324712" cy="2532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9546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/>
          <a:lstStyle/>
          <a:p>
            <a:pPr algn="ctr"/>
            <a:r>
              <a:rPr lang="en-GB" dirty="0"/>
              <a:t>Lesson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	Give a definition on a Site Layout Plan.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	List the components of a Site Layout Plan.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	Provide the information necessary to complete a 	Site Layout Plan.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	Justify and defend your reasons behind the 	locating of items.</a:t>
            </a:r>
          </a:p>
        </p:txBody>
      </p:sp>
    </p:spTree>
    <p:extLst>
      <p:ext uri="{BB962C8B-B14F-4D97-AF65-F5344CB8AC3E}">
        <p14:creationId xmlns:p14="http://schemas.microsoft.com/office/powerpoint/2010/main" val="1313067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Site Layout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A site layout plan is a construction plan prepared by the contractor as part of their mobilisation activities before work on site commences.</a:t>
            </a:r>
          </a:p>
          <a:p>
            <a:endParaRPr lang="en-GB" dirty="0"/>
          </a:p>
          <a:p>
            <a:r>
              <a:rPr lang="en-GB" dirty="0"/>
              <a:t>It contains information and pictures on specific areas of the running of the site.</a:t>
            </a:r>
          </a:p>
        </p:txBody>
      </p:sp>
    </p:spTree>
    <p:extLst>
      <p:ext uri="{BB962C8B-B14F-4D97-AF65-F5344CB8AC3E}">
        <p14:creationId xmlns:p14="http://schemas.microsoft.com/office/powerpoint/2010/main" val="1052168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924944"/>
            <a:ext cx="5292080" cy="3933056"/>
          </a:xfrm>
        </p:spPr>
        <p:txBody>
          <a:bodyPr>
            <a:normAutofit/>
          </a:bodyPr>
          <a:lstStyle/>
          <a:p>
            <a:r>
              <a:rPr lang="en-GB" dirty="0"/>
              <a:t>Site offices</a:t>
            </a:r>
          </a:p>
          <a:p>
            <a:r>
              <a:rPr lang="en-GB" dirty="0"/>
              <a:t>Welfare facilities</a:t>
            </a:r>
          </a:p>
          <a:p>
            <a:r>
              <a:rPr lang="en-GB" dirty="0"/>
              <a:t>Off-loading and storage areas</a:t>
            </a:r>
          </a:p>
          <a:p>
            <a:r>
              <a:rPr lang="en-GB" dirty="0"/>
              <a:t>Entrances, temporary roads, separate pedestrian access</a:t>
            </a:r>
          </a:p>
          <a:p>
            <a:r>
              <a:rPr lang="en-GB" dirty="0"/>
              <a:t>Vehicle wheel washing facilities</a:t>
            </a:r>
          </a:p>
          <a:p>
            <a:r>
              <a:rPr lang="en-GB" dirty="0"/>
              <a:t>Hoarding details</a:t>
            </a:r>
          </a:p>
        </p:txBody>
      </p:sp>
      <p:sp>
        <p:nvSpPr>
          <p:cNvPr id="2" name="Rectangle 1"/>
          <p:cNvSpPr/>
          <p:nvPr/>
        </p:nvSpPr>
        <p:spPr>
          <a:xfrm>
            <a:off x="4543333" y="644403"/>
            <a:ext cx="4572000" cy="3613297"/>
          </a:xfrm>
          <a:prstGeom prst="rect">
            <a:avLst/>
          </a:prstGeom>
        </p:spPr>
        <p:txBody>
          <a:bodyPr>
            <a:spAutoFit/>
          </a:bodyPr>
          <a:lstStyle/>
          <a:p>
            <a:pPr marL="274320" lvl="0" indent="-27432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en-GB" sz="2600" dirty="0">
                <a:solidFill>
                  <a:prstClr val="black"/>
                </a:solidFill>
              </a:rPr>
              <a:t>Signage</a:t>
            </a:r>
          </a:p>
          <a:p>
            <a:pPr marL="274320" lvl="0" indent="-27432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en-GB" sz="2600" dirty="0">
                <a:solidFill>
                  <a:prstClr val="black"/>
                </a:solidFill>
              </a:rPr>
              <a:t>Site security systems</a:t>
            </a:r>
          </a:p>
          <a:p>
            <a:pPr marL="274320" lvl="0" indent="-27432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en-GB" sz="2600" dirty="0">
                <a:solidFill>
                  <a:prstClr val="black"/>
                </a:solidFill>
              </a:rPr>
              <a:t>Locations of cranes with radii and capacities</a:t>
            </a:r>
          </a:p>
          <a:p>
            <a:pPr marL="274320" lvl="0" indent="-27432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en-GB" sz="2600" dirty="0">
                <a:solidFill>
                  <a:prstClr val="black"/>
                </a:solidFill>
              </a:rPr>
              <a:t>Information and communications technology installations</a:t>
            </a:r>
          </a:p>
          <a:p>
            <a:pPr marL="274320" lvl="0" indent="-27432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en-GB" sz="2600" dirty="0">
                <a:solidFill>
                  <a:prstClr val="black"/>
                </a:solidFill>
              </a:rPr>
              <a:t>Temporary utilities </a:t>
            </a:r>
          </a:p>
        </p:txBody>
      </p:sp>
      <p:sp>
        <p:nvSpPr>
          <p:cNvPr id="4" name="Rectangle 3"/>
          <p:cNvSpPr/>
          <p:nvPr/>
        </p:nvSpPr>
        <p:spPr>
          <a:xfrm>
            <a:off x="-108520" y="1268760"/>
            <a:ext cx="43760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Components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063D1E-5525-8E00-C035-EF81BBC37FBD}"/>
              </a:ext>
            </a:extLst>
          </p:cNvPr>
          <p:cNvSpPr txBox="1"/>
          <p:nvPr/>
        </p:nvSpPr>
        <p:spPr>
          <a:xfrm>
            <a:off x="683568" y="894743"/>
            <a:ext cx="46740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Task 1 – 10 mins</a:t>
            </a:r>
          </a:p>
        </p:txBody>
      </p:sp>
    </p:spTree>
    <p:extLst>
      <p:ext uri="{BB962C8B-B14F-4D97-AF65-F5344CB8AC3E}">
        <p14:creationId xmlns:p14="http://schemas.microsoft.com/office/powerpoint/2010/main" val="2735806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/>
          <a:lstStyle/>
          <a:p>
            <a:pPr algn="ctr"/>
            <a:r>
              <a:rPr lang="en-GB" dirty="0"/>
              <a:t>Site Layout Plan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D0B8D1-07C7-47E0-A476-BC45658FFE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870810"/>
            <a:ext cx="8248469" cy="4642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188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6C2AE-DAF4-9ACC-97AD-0BDD406C7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E2ECF-17D1-3C32-AAB3-F2581A8CFE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661" y="2996952"/>
            <a:ext cx="8229600" cy="1565528"/>
          </a:xfrm>
        </p:spPr>
        <p:txBody>
          <a:bodyPr/>
          <a:lstStyle/>
          <a:p>
            <a:r>
              <a:rPr lang="en-GB" dirty="0"/>
              <a:t>Which regulations do you think can influence method and location of items?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2C6041-8370-F81B-BFF9-D5947D4E907A}"/>
              </a:ext>
            </a:extLst>
          </p:cNvPr>
          <p:cNvSpPr txBox="1"/>
          <p:nvPr/>
        </p:nvSpPr>
        <p:spPr>
          <a:xfrm>
            <a:off x="5724128" y="1275588"/>
            <a:ext cx="45808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Task 2 – 10 mins</a:t>
            </a:r>
          </a:p>
        </p:txBody>
      </p:sp>
    </p:spTree>
    <p:extLst>
      <p:ext uri="{BB962C8B-B14F-4D97-AF65-F5344CB8AC3E}">
        <p14:creationId xmlns:p14="http://schemas.microsoft.com/office/powerpoint/2010/main" val="31871296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56603-1E3E-2161-A58E-FD18F65F6D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HASWA 1974</a:t>
            </a:r>
          </a:p>
          <a:p>
            <a:r>
              <a:rPr lang="en-GB" dirty="0"/>
              <a:t>CDM Regs 2015</a:t>
            </a:r>
          </a:p>
          <a:p>
            <a:r>
              <a:rPr lang="en-GB" dirty="0"/>
              <a:t>LOLER 1998</a:t>
            </a:r>
          </a:p>
          <a:p>
            <a:r>
              <a:rPr lang="en-GB" dirty="0"/>
              <a:t>COSHH 2002</a:t>
            </a:r>
          </a:p>
          <a:p>
            <a:r>
              <a:rPr lang="en-GB" dirty="0"/>
              <a:t>MHO 1992</a:t>
            </a:r>
          </a:p>
          <a:p>
            <a:r>
              <a:rPr lang="en-GB" dirty="0"/>
              <a:t>PUWER 1998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266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445624" cy="2799184"/>
          </a:xfrm>
        </p:spPr>
        <p:txBody>
          <a:bodyPr>
            <a:normAutofit fontScale="90000"/>
          </a:bodyPr>
          <a:lstStyle/>
          <a:p>
            <a:r>
              <a:rPr lang="en-GB" dirty="0"/>
              <a:t>Research what needs to be taken into consideration when deciding the location of: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615680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Site offices</a:t>
            </a:r>
          </a:p>
          <a:p>
            <a:r>
              <a:rPr lang="en-GB" dirty="0"/>
              <a:t>Welfare facilities</a:t>
            </a:r>
          </a:p>
          <a:p>
            <a:r>
              <a:rPr lang="en-GB" dirty="0"/>
              <a:t>Off-loading and storage areas</a:t>
            </a:r>
          </a:p>
          <a:p>
            <a:r>
              <a:rPr lang="en-GB" dirty="0"/>
              <a:t>Entrances, exits, temporary roads, pedestrian access</a:t>
            </a:r>
          </a:p>
          <a:p>
            <a:r>
              <a:rPr lang="en-GB" dirty="0"/>
              <a:t>Hoarding and security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B4F3C1-F66D-67B8-5950-DD66574C0FCA}"/>
              </a:ext>
            </a:extLst>
          </p:cNvPr>
          <p:cNvSpPr txBox="1"/>
          <p:nvPr/>
        </p:nvSpPr>
        <p:spPr>
          <a:xfrm>
            <a:off x="1619672" y="6021288"/>
            <a:ext cx="1777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Task 3 – 10 mins</a:t>
            </a:r>
          </a:p>
        </p:txBody>
      </p:sp>
    </p:spTree>
    <p:extLst>
      <p:ext uri="{BB962C8B-B14F-4D97-AF65-F5344CB8AC3E}">
        <p14:creationId xmlns:p14="http://schemas.microsoft.com/office/powerpoint/2010/main" val="1576689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32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323850" y="549275"/>
          <a:ext cx="8569325" cy="5759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" imgW="5266955" imgH="4965202" progId="Photoshop.Image.7">
                  <p:embed/>
                </p:oleObj>
              </mc:Choice>
              <mc:Fallback>
                <p:oleObj name="Image" r:id="rId2" imgW="5266955" imgH="4965202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549275"/>
                        <a:ext cx="8569325" cy="5759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3" name="Rectangle 5"/>
          <p:cNvSpPr>
            <a:spLocks noGrp="1" noChangeArrowheads="1"/>
          </p:cNvSpPr>
          <p:nvPr>
            <p:ph type="title"/>
          </p:nvPr>
        </p:nvSpPr>
        <p:spPr>
          <a:xfrm>
            <a:off x="6238057" y="742999"/>
            <a:ext cx="2284462" cy="728563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Soil Heap</a:t>
            </a:r>
            <a:endParaRPr lang="en-US" sz="3600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1028" name="Text Box 7"/>
          <p:cNvSpPr txBox="1">
            <a:spLocks noChangeArrowheads="1"/>
          </p:cNvSpPr>
          <p:nvPr/>
        </p:nvSpPr>
        <p:spPr bwMode="auto">
          <a:xfrm>
            <a:off x="735013" y="923925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endParaRPr lang="en-GB"/>
          </a:p>
        </p:txBody>
      </p:sp>
      <p:sp>
        <p:nvSpPr>
          <p:cNvPr id="1031" name="Text Box 10"/>
          <p:cNvSpPr txBox="1">
            <a:spLocks noChangeArrowheads="1"/>
          </p:cNvSpPr>
          <p:nvPr/>
        </p:nvSpPr>
        <p:spPr bwMode="auto">
          <a:xfrm>
            <a:off x="7288213" y="5243513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6977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6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323850" y="476250"/>
          <a:ext cx="8642350" cy="5759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" imgW="5321368" imgH="4965202" progId="Photoshop.Image.7">
                  <p:embed/>
                </p:oleObj>
              </mc:Choice>
              <mc:Fallback>
                <p:oleObj name="Image" r:id="rId2" imgW="5321368" imgH="4965202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476250"/>
                        <a:ext cx="8642350" cy="5759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2" name="Text Box 7"/>
          <p:cNvSpPr txBox="1">
            <a:spLocks noChangeArrowheads="1"/>
          </p:cNvSpPr>
          <p:nvPr/>
        </p:nvSpPr>
        <p:spPr bwMode="auto">
          <a:xfrm>
            <a:off x="1311275" y="779463"/>
            <a:ext cx="113347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r>
              <a:rPr lang="en-GB"/>
              <a:t>Soil Heap</a:t>
            </a:r>
            <a:endParaRPr lang="en-US"/>
          </a:p>
        </p:txBody>
      </p:sp>
      <p:graphicFrame>
        <p:nvGraphicFramePr>
          <p:cNvPr id="2051" name="Object 13"/>
          <p:cNvGraphicFramePr>
            <a:graphicFrameLocks noChangeAspect="1"/>
          </p:cNvGraphicFramePr>
          <p:nvPr/>
        </p:nvGraphicFramePr>
        <p:xfrm>
          <a:off x="323850" y="549275"/>
          <a:ext cx="8642350" cy="5759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4" imgW="5321368" imgH="4965202" progId="Photoshop.Image.7">
                  <p:embed/>
                </p:oleObj>
              </mc:Choice>
              <mc:Fallback>
                <p:oleObj name="Image" r:id="rId4" imgW="5321368" imgH="4965202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549275"/>
                        <a:ext cx="8642350" cy="5759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27" name="Text Box 15"/>
          <p:cNvSpPr txBox="1">
            <a:spLocks noChangeArrowheads="1"/>
          </p:cNvSpPr>
          <p:nvPr/>
        </p:nvSpPr>
        <p:spPr bwMode="auto">
          <a:xfrm>
            <a:off x="5435600" y="476250"/>
            <a:ext cx="3208338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r>
              <a:rPr lang="en-GB" sz="3200">
                <a:solidFill>
                  <a:srgbClr val="000000"/>
                </a:solidFill>
              </a:rPr>
              <a:t>Welfare</a:t>
            </a:r>
            <a:r>
              <a:rPr lang="en-GB" sz="3200"/>
              <a:t> </a:t>
            </a:r>
            <a:r>
              <a:rPr lang="en-GB" sz="3200">
                <a:solidFill>
                  <a:srgbClr val="000000"/>
                </a:solidFill>
              </a:rPr>
              <a:t>Facilities</a:t>
            </a:r>
            <a:endParaRPr lang="en-US" sz="3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26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1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graphicFrame>
        <p:nvGraphicFramePr>
          <p:cNvPr id="3074" name="Object 7"/>
          <p:cNvGraphicFramePr>
            <a:graphicFrameLocks noGrp="1" noChangeAspect="1"/>
          </p:cNvGraphicFramePr>
          <p:nvPr>
            <p:ph idx="1"/>
          </p:nvPr>
        </p:nvGraphicFramePr>
        <p:xfrm>
          <a:off x="250825" y="549275"/>
          <a:ext cx="8642350" cy="5759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" imgW="5266955" imgH="4965202" progId="Photoshop.Image.7">
                  <p:embed/>
                </p:oleObj>
              </mc:Choice>
              <mc:Fallback>
                <p:oleObj name="Image" r:id="rId2" imgW="5266955" imgH="4965202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0825" y="549275"/>
                        <a:ext cx="8642350" cy="57594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64" name="Text Box 8"/>
          <p:cNvSpPr txBox="1">
            <a:spLocks noChangeArrowheads="1"/>
          </p:cNvSpPr>
          <p:nvPr/>
        </p:nvSpPr>
        <p:spPr bwMode="auto">
          <a:xfrm>
            <a:off x="6135688" y="603250"/>
            <a:ext cx="178752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r>
              <a:rPr lang="en-GB" sz="3200">
                <a:solidFill>
                  <a:srgbClr val="000000"/>
                </a:solidFill>
              </a:rPr>
              <a:t>Materials</a:t>
            </a:r>
            <a:endParaRPr lang="en-US" sz="3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4544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graphicFrame>
        <p:nvGraphicFramePr>
          <p:cNvPr id="5122" name="Object 7"/>
          <p:cNvGraphicFramePr>
            <a:graphicFrameLocks noGrp="1" noChangeAspect="1"/>
          </p:cNvGraphicFramePr>
          <p:nvPr>
            <p:ph idx="1"/>
          </p:nvPr>
        </p:nvGraphicFramePr>
        <p:xfrm>
          <a:off x="323850" y="549275"/>
          <a:ext cx="8569325" cy="5759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" imgW="5266955" imgH="4965202" progId="Photoshop.Image.7">
                  <p:embed/>
                </p:oleObj>
              </mc:Choice>
              <mc:Fallback>
                <p:oleObj name="Image" r:id="rId2" imgW="5266955" imgH="4965202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549275"/>
                        <a:ext cx="8569325" cy="57594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6" name="Text Box 8"/>
          <p:cNvSpPr txBox="1">
            <a:spLocks noChangeArrowheads="1"/>
          </p:cNvSpPr>
          <p:nvPr/>
        </p:nvSpPr>
        <p:spPr bwMode="auto">
          <a:xfrm>
            <a:off x="5848350" y="458788"/>
            <a:ext cx="292735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r>
              <a:rPr lang="en-GB" sz="3200">
                <a:solidFill>
                  <a:srgbClr val="000000"/>
                </a:solidFill>
              </a:rPr>
              <a:t>Bulk Materials</a:t>
            </a:r>
          </a:p>
          <a:p>
            <a:pPr algn="l"/>
            <a:r>
              <a:rPr lang="en-GB" sz="3200">
                <a:solidFill>
                  <a:srgbClr val="000000"/>
                </a:solidFill>
              </a:rPr>
              <a:t>And Equipment</a:t>
            </a:r>
            <a:endParaRPr lang="en-US" sz="3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162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4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graphicFrame>
        <p:nvGraphicFramePr>
          <p:cNvPr id="6146" name="Object 4"/>
          <p:cNvGraphicFramePr>
            <a:graphicFrameLocks noGrp="1" noChangeAspect="1"/>
          </p:cNvGraphicFramePr>
          <p:nvPr>
            <p:ph sz="half" idx="1"/>
          </p:nvPr>
        </p:nvGraphicFramePr>
        <p:xfrm>
          <a:off x="395288" y="620713"/>
          <a:ext cx="8497887" cy="5662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" imgW="5321368" imgH="4965202" progId="Photoshop.Image.7">
                  <p:embed/>
                </p:oleObj>
              </mc:Choice>
              <mc:Fallback>
                <p:oleObj name="Image" r:id="rId2" imgW="5321368" imgH="4965202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620713"/>
                        <a:ext cx="8497887" cy="56626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064559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5842" name="Object 2"/>
          <p:cNvGraphicFramePr>
            <a:graphicFrameLocks noGrp="1" noChangeAspect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87489687"/>
              </p:ext>
            </p:extLst>
          </p:nvPr>
        </p:nvGraphicFramePr>
        <p:xfrm>
          <a:off x="107504" y="1453523"/>
          <a:ext cx="4470648" cy="42140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" imgW="5266955" imgH="4965202" progId="Photoshop.Image.7">
                  <p:embed/>
                </p:oleObj>
              </mc:Choice>
              <mc:Fallback>
                <p:oleObj name="Image" r:id="rId2" imgW="5266955" imgH="4965202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504" y="1453523"/>
                        <a:ext cx="4470648" cy="421407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735013" y="923925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endParaRPr lang="en-GB"/>
          </a:p>
        </p:txBody>
      </p:sp>
      <p:sp>
        <p:nvSpPr>
          <p:cNvPr id="7173" name="Text Box 7"/>
          <p:cNvSpPr txBox="1">
            <a:spLocks noChangeArrowheads="1"/>
          </p:cNvSpPr>
          <p:nvPr/>
        </p:nvSpPr>
        <p:spPr bwMode="auto">
          <a:xfrm>
            <a:off x="7288213" y="5243513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endParaRPr lang="en-GB"/>
          </a:p>
        </p:txBody>
      </p:sp>
      <p:graphicFrame>
        <p:nvGraphicFramePr>
          <p:cNvPr id="35851" name="Object 11"/>
          <p:cNvGraphicFramePr>
            <a:graphicFrameLocks noGrp="1" noChangeAspect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453459133"/>
              </p:ext>
            </p:extLst>
          </p:nvPr>
        </p:nvGraphicFramePr>
        <p:xfrm>
          <a:off x="4643437" y="1484313"/>
          <a:ext cx="4421365" cy="41259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4" imgW="5321368" imgH="4965202" progId="Photoshop.Image.7">
                  <p:embed/>
                </p:oleObj>
              </mc:Choice>
              <mc:Fallback>
                <p:oleObj name="Image" r:id="rId4" imgW="5321368" imgH="4965202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3437" y="1484313"/>
                        <a:ext cx="4421365" cy="41259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676853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58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068193" y="2967335"/>
            <a:ext cx="30076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41351914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1140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0" y="836613"/>
          <a:ext cx="9144000" cy="548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" imgW="5620523" imgH="3371095" progId="Photoshop.Image.7">
                  <p:embed/>
                </p:oleObj>
              </mc:Choice>
              <mc:Fallback>
                <p:oleObj name="Image" r:id="rId2" imgW="5620523" imgH="3371095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836613"/>
                        <a:ext cx="9144000" cy="5486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2339975" y="188913"/>
            <a:ext cx="4706938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r>
              <a:rPr lang="en-GB" sz="3200"/>
              <a:t>Complete the Site Layout</a:t>
            </a:r>
            <a:endParaRPr lang="en-US" sz="3200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332367" y="5334517"/>
            <a:ext cx="10080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dirty="0">
                <a:solidFill>
                  <a:srgbClr val="FF0000"/>
                </a:solidFill>
              </a:rPr>
              <a:t>Position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1700793" y="5331897"/>
            <a:ext cx="733078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r>
              <a:rPr lang="en-GB" dirty="0">
                <a:solidFill>
                  <a:srgbClr val="FF0000"/>
                </a:solidFill>
              </a:rPr>
              <a:t>Bricks, Hoist, Mess Room, Site Office, Timber Store and Lock Up Store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91148" name="Line 12"/>
          <p:cNvSpPr>
            <a:spLocks noChangeShapeType="1"/>
          </p:cNvSpPr>
          <p:nvPr/>
        </p:nvSpPr>
        <p:spPr bwMode="auto">
          <a:xfrm>
            <a:off x="1340430" y="5514069"/>
            <a:ext cx="36036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332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1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1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1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1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1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1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1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1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3" grpId="0"/>
      <p:bldP spid="91144" grpId="0"/>
      <p:bldP spid="91145" grpId="0"/>
      <p:bldP spid="9114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8" name="Object 7"/>
          <p:cNvGraphicFramePr>
            <a:graphicFrameLocks noGrp="1" noChangeAspect="1"/>
          </p:cNvGraphicFramePr>
          <p:nvPr>
            <p:ph idx="1"/>
          </p:nvPr>
        </p:nvGraphicFramePr>
        <p:xfrm>
          <a:off x="0" y="333375"/>
          <a:ext cx="9144000" cy="5478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" imgW="3395191" imgH="4069088" progId="Photoshop.Image.7">
                  <p:embed/>
                </p:oleObj>
              </mc:Choice>
              <mc:Fallback>
                <p:oleObj name="Image" r:id="rId2" imgW="3395191" imgH="4069088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50000"/>
                      <a:stretch>
                        <a:fillRect/>
                      </a:stretch>
                    </p:blipFill>
                    <p:spPr bwMode="auto">
                      <a:xfrm>
                        <a:off x="0" y="333375"/>
                        <a:ext cx="9144000" cy="54784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9" name="Rectangle 8"/>
          <p:cNvSpPr>
            <a:spLocks noChangeArrowheads="1"/>
          </p:cNvSpPr>
          <p:nvPr/>
        </p:nvSpPr>
        <p:spPr bwMode="auto">
          <a:xfrm>
            <a:off x="3876298" y="3880669"/>
            <a:ext cx="144463" cy="1444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0" name="Rectangle 9"/>
          <p:cNvSpPr>
            <a:spLocks noChangeArrowheads="1"/>
          </p:cNvSpPr>
          <p:nvPr/>
        </p:nvSpPr>
        <p:spPr bwMode="auto">
          <a:xfrm>
            <a:off x="3886159" y="2702718"/>
            <a:ext cx="144463" cy="1444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1" name="Rectangle 10"/>
          <p:cNvSpPr>
            <a:spLocks noChangeArrowheads="1"/>
          </p:cNvSpPr>
          <p:nvPr/>
        </p:nvSpPr>
        <p:spPr bwMode="auto">
          <a:xfrm>
            <a:off x="2555875" y="3068638"/>
            <a:ext cx="144463" cy="1444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2" name="Rectangle 11"/>
          <p:cNvSpPr>
            <a:spLocks noChangeArrowheads="1"/>
          </p:cNvSpPr>
          <p:nvPr/>
        </p:nvSpPr>
        <p:spPr bwMode="auto">
          <a:xfrm>
            <a:off x="827088" y="3860800"/>
            <a:ext cx="144462" cy="1444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3" name="Rectangle 12"/>
          <p:cNvSpPr>
            <a:spLocks noChangeArrowheads="1"/>
          </p:cNvSpPr>
          <p:nvPr/>
        </p:nvSpPr>
        <p:spPr bwMode="auto">
          <a:xfrm>
            <a:off x="7092280" y="1916832"/>
            <a:ext cx="144463" cy="1444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4" name="Rectangle 13"/>
          <p:cNvSpPr>
            <a:spLocks noChangeArrowheads="1"/>
          </p:cNvSpPr>
          <p:nvPr/>
        </p:nvSpPr>
        <p:spPr bwMode="auto">
          <a:xfrm>
            <a:off x="6925176" y="3300912"/>
            <a:ext cx="144462" cy="1444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2686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514EC-D789-4C6B-A9DB-03AE6126E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Complex Sites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34E79-0018-44D9-B234-B77950844C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75720"/>
          </a:xfrm>
        </p:spPr>
        <p:txBody>
          <a:bodyPr/>
          <a:lstStyle/>
          <a:p>
            <a:r>
              <a:rPr lang="en-GB" dirty="0"/>
              <a:t>Site offices – Multiple stakeholders on site, size of site.</a:t>
            </a:r>
          </a:p>
          <a:p>
            <a:r>
              <a:rPr lang="en-GB" dirty="0"/>
              <a:t>Welfare facilities – Access to water, electricity.</a:t>
            </a:r>
          </a:p>
          <a:p>
            <a:r>
              <a:rPr lang="en-GB" dirty="0"/>
              <a:t>Off-loading and storage areas – Size of site.</a:t>
            </a:r>
          </a:p>
          <a:p>
            <a:r>
              <a:rPr lang="en-GB" dirty="0"/>
              <a:t>Entrances, temporary roads, separate pedestrian access – One way systems.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115164-AD7D-40BE-9217-BF9039AF0B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2951" y="342138"/>
            <a:ext cx="3604103" cy="17907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8E63EDD-44D8-4837-A0F3-EF69B78539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936" y="4391113"/>
            <a:ext cx="3312368" cy="22243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2C7333-EC7D-4C80-BBC5-235E1993B4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576" y="4666434"/>
            <a:ext cx="2495550" cy="1838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1579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0E81E-FE32-8A7F-2D81-506C348C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15" y="-459432"/>
            <a:ext cx="8229600" cy="338437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defRPr/>
            </a:pPr>
            <a:r>
              <a:rPr lang="en-GB" sz="2800" dirty="0">
                <a:latin typeface="+mj-lt"/>
              </a:rPr>
              <a:t>All construction sites must have adequate welfare facilities which must meet the minimum requirements of Construction design management (CDM).</a:t>
            </a:r>
            <a:br>
              <a:rPr lang="en-GB" sz="2800" dirty="0">
                <a:latin typeface="+mj-lt"/>
              </a:rPr>
            </a:br>
            <a:r>
              <a:rPr lang="en-GB" sz="2800" dirty="0">
                <a:latin typeface="+mj-lt"/>
              </a:rPr>
              <a:t>The minimum requirements are:</a:t>
            </a:r>
            <a:br>
              <a:rPr lang="en-GB" dirty="0">
                <a:latin typeface="+mj-lt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4A877-CF7E-9767-2477-5EB57AB27C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4389120"/>
          </a:xfrm>
        </p:spPr>
        <p:txBody>
          <a:bodyPr>
            <a:normAutofit/>
          </a:bodyPr>
          <a:lstStyle/>
          <a:p>
            <a:pPr marL="285750" indent="-285750" eaLnBrk="1" fontAlgn="t" hangingPunct="1">
              <a:lnSpc>
                <a:spcPct val="100000"/>
              </a:lnSpc>
              <a:buClr>
                <a:srgbClr val="E30613"/>
              </a:buClr>
              <a:buFont typeface="Arial" pitchFamily="34" charset="0"/>
              <a:buChar char="•"/>
            </a:pPr>
            <a:r>
              <a:rPr lang="en-GB" sz="2800" dirty="0"/>
              <a:t>Hot and cold running water  washing facilitates with soap and driers  </a:t>
            </a:r>
          </a:p>
          <a:p>
            <a:pPr marL="285750" indent="-285750" eaLnBrk="1" fontAlgn="t" hangingPunct="1">
              <a:lnSpc>
                <a:spcPct val="100000"/>
              </a:lnSpc>
              <a:buClr>
                <a:srgbClr val="E30613"/>
              </a:buClr>
              <a:buFont typeface="Arial" pitchFamily="34" charset="0"/>
              <a:buChar char="•"/>
            </a:pPr>
            <a:r>
              <a:rPr lang="en-GB" sz="2800" dirty="0"/>
              <a:t>Drinking water </a:t>
            </a:r>
          </a:p>
          <a:p>
            <a:pPr marL="285750" indent="-285750" eaLnBrk="1" fontAlgn="t" hangingPunct="1">
              <a:lnSpc>
                <a:spcPct val="100000"/>
              </a:lnSpc>
              <a:buClr>
                <a:srgbClr val="E30613"/>
              </a:buClr>
              <a:buFont typeface="Arial" pitchFamily="34" charset="0"/>
              <a:buChar char="•"/>
            </a:pPr>
            <a:r>
              <a:rPr lang="en-GB" sz="2800" dirty="0"/>
              <a:t>Toilets  </a:t>
            </a:r>
          </a:p>
          <a:p>
            <a:pPr marL="285750" indent="-285750" eaLnBrk="1" fontAlgn="t" hangingPunct="1">
              <a:lnSpc>
                <a:spcPct val="100000"/>
              </a:lnSpc>
              <a:buClr>
                <a:srgbClr val="E30613"/>
              </a:buClr>
              <a:buFont typeface="Arial" pitchFamily="34" charset="0"/>
              <a:buChar char="•"/>
            </a:pPr>
            <a:r>
              <a:rPr lang="en-GB" sz="2800" dirty="0"/>
              <a:t> Canteen facilities with chairs and tables and means of boiling water </a:t>
            </a:r>
          </a:p>
          <a:p>
            <a:pPr marL="285750" indent="-285750" eaLnBrk="1" fontAlgn="t" hangingPunct="1">
              <a:lnSpc>
                <a:spcPct val="100000"/>
              </a:lnSpc>
              <a:buClr>
                <a:srgbClr val="E30613"/>
              </a:buClr>
              <a:buFont typeface="Arial" pitchFamily="34" charset="0"/>
              <a:buChar char="•"/>
            </a:pPr>
            <a:r>
              <a:rPr lang="en-GB" sz="2800" dirty="0"/>
              <a:t> Secure locker / storerooms </a:t>
            </a:r>
          </a:p>
          <a:p>
            <a:pPr marL="285750" indent="-285750" eaLnBrk="1" fontAlgn="t" hangingPunct="1">
              <a:lnSpc>
                <a:spcPct val="100000"/>
              </a:lnSpc>
              <a:buClr>
                <a:srgbClr val="E30613"/>
              </a:buClr>
              <a:buFont typeface="Arial" pitchFamily="34" charset="0"/>
              <a:buChar char="•"/>
            </a:pPr>
            <a:r>
              <a:rPr lang="en-GB" sz="2800" dirty="0"/>
              <a:t> Drying rooms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65318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Toilets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484784"/>
            <a:ext cx="7344932" cy="4347845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2800" dirty="0"/>
              <a:t>Toilets should be suitable and sufficient, ventilated, lit and kept in a clean and orderly condition.</a:t>
            </a:r>
          </a:p>
          <a:p>
            <a:endParaRPr lang="en-GB" sz="2800" dirty="0"/>
          </a:p>
          <a:p>
            <a:r>
              <a:rPr lang="en-GB" sz="2800" dirty="0"/>
              <a:t>Washing facilities must be provided so that workers can use them immediately after using the toilet or urinal, even if they are provided elsewhere.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9208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Washing facilities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340768"/>
            <a:ext cx="7992888" cy="5256584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sz="3300" dirty="0"/>
              <a:t>General washing facilities must be suitable and sufficient, kept clean and orderly and with basins or sinks large enough for people to wash their face, hands and forearms.</a:t>
            </a:r>
          </a:p>
          <a:p>
            <a:endParaRPr lang="en-GB" sz="3300" dirty="0"/>
          </a:p>
          <a:p>
            <a:r>
              <a:rPr lang="en-GB" sz="3300" dirty="0"/>
              <a:t>The facilities should include: clean hot and cold, or warm running water; soap or other suitable means of cleaning; towels or other suitable means of drying; and showers where the nature of work is particularly dirty or there is a need to decontaminate.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1267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Drinking water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2323652"/>
            <a:ext cx="7065233" cy="3769644"/>
          </a:xfrm>
        </p:spPr>
        <p:txBody>
          <a:bodyPr/>
          <a:lstStyle/>
          <a:p>
            <a:endParaRPr lang="en-GB" dirty="0"/>
          </a:p>
          <a:p>
            <a:r>
              <a:rPr lang="en-GB" sz="2800" dirty="0"/>
              <a:t>Drinking water must be provided or made available at readily accessible and suitable places. Cups are required unless the supply is in a jet from which people can drink easily.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587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Changing rooms and lockers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72816"/>
            <a:ext cx="7776864" cy="4464496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2800" dirty="0"/>
              <a:t>Changing rooms are needed where workers have to wear special clothing for the purposes of their work and cannot be expected to change elsewhere.</a:t>
            </a:r>
          </a:p>
          <a:p>
            <a:endParaRPr lang="en-GB" sz="2800" dirty="0"/>
          </a:p>
          <a:p>
            <a:r>
              <a:rPr lang="en-GB" sz="2800" dirty="0"/>
              <a:t>The rooms must be provided with seating, means of drying and keeping clothing and personal effects secure.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54791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Facilities for rest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72816"/>
            <a:ext cx="7560840" cy="4608512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r>
              <a:rPr lang="en-GB" sz="2800" dirty="0"/>
              <a:t>Rest rooms or rest areas are required equipped with tables and seating (with backs) sufficient for the number of persons likely to use them at any one time.</a:t>
            </a:r>
          </a:p>
          <a:p>
            <a:endParaRPr lang="en-GB" sz="2800" dirty="0"/>
          </a:p>
          <a:p>
            <a:r>
              <a:rPr lang="en-GB" sz="2800" dirty="0"/>
              <a:t>There should be arrangements for preparing and eating meals, also for boiling water. In cold weather, heating should be provided.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67579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567BB-6D88-443B-8B7B-38E0105FE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6B8C32-544C-4F09-882E-DFC14F4B7D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636912"/>
            <a:ext cx="7355160" cy="3687688"/>
          </a:xfrm>
        </p:spPr>
        <p:txBody>
          <a:bodyPr/>
          <a:lstStyle/>
          <a:p>
            <a:r>
              <a:rPr lang="en-GB" dirty="0"/>
              <a:t>Vehicle wheel washing facilities - Access.</a:t>
            </a:r>
          </a:p>
          <a:p>
            <a:r>
              <a:rPr lang="en-GB" dirty="0"/>
              <a:t>Hoarding details – Geography of the site.</a:t>
            </a:r>
          </a:p>
          <a:p>
            <a:r>
              <a:rPr lang="en-GB" dirty="0">
                <a:solidFill>
                  <a:prstClr val="black"/>
                </a:solidFill>
              </a:rPr>
              <a:t>Signage – Language.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83C6AE-8D31-44AC-8332-3F159B1E27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6216" y="4024275"/>
            <a:ext cx="2230524" cy="23212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14E0172-155D-4092-9611-4C553C8372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741" y="161163"/>
            <a:ext cx="3724503" cy="23212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8766759-DE82-4BC7-A695-6D78857858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260" y="4331986"/>
            <a:ext cx="2466975" cy="18478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4B53B8E-3783-447E-93EE-7860A41E89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0100" y="4331986"/>
            <a:ext cx="3157509" cy="2147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5966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68020-B3CB-44A7-ADF6-5DD7AAED2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5C5EF-3457-42CF-B5DC-C0EE4ECA0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422218"/>
            <a:ext cx="8229600" cy="3902381"/>
          </a:xfrm>
        </p:spPr>
        <p:txBody>
          <a:bodyPr/>
          <a:lstStyle/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Site security systems – Cameras.</a:t>
            </a:r>
          </a:p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Locations of cranes with radii and capacities – Size of site and surroundings.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C7027E-F62E-4FDE-99B0-C792C5DE55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5162" y="416522"/>
            <a:ext cx="3911731" cy="200569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A5E2E18-035E-4793-AA39-74C6DCD999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7266" y="4149080"/>
            <a:ext cx="3789627" cy="22322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0BDA165-174C-418A-A174-8344A98A52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99" y="4005064"/>
            <a:ext cx="3960437" cy="2376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9259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DF9E5E9-D491-4FE7-8FA7-CCA08EC3B5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21706" y="253718"/>
            <a:ext cx="6300588" cy="317528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64439DA-8534-4A86-8373-DE118440F43B}"/>
              </a:ext>
            </a:extLst>
          </p:cNvPr>
          <p:cNvSpPr/>
          <p:nvPr/>
        </p:nvSpPr>
        <p:spPr>
          <a:xfrm>
            <a:off x="611560" y="4102972"/>
            <a:ext cx="511256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Clr>
                <a:srgbClr val="0BD0D9"/>
              </a:buCl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Information and communications technology installations</a:t>
            </a:r>
          </a:p>
          <a:p>
            <a:pPr marL="342900" lvl="0" indent="-342900">
              <a:buClr>
                <a:srgbClr val="0BD0D9"/>
              </a:buCl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Temporary utilities </a:t>
            </a:r>
          </a:p>
        </p:txBody>
      </p:sp>
    </p:spTree>
    <p:extLst>
      <p:ext uri="{BB962C8B-B14F-4D97-AF65-F5344CB8AC3E}">
        <p14:creationId xmlns:p14="http://schemas.microsoft.com/office/powerpoint/2010/main" val="17398958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pPr algn="ctr"/>
            <a:r>
              <a:rPr lang="en-GB" dirty="0"/>
              <a:t>Summary of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Clr>
                <a:srgbClr val="0BD0D9"/>
              </a:buClr>
            </a:pPr>
            <a:r>
              <a:rPr lang="en-GB" sz="2600" dirty="0">
                <a:solidFill>
                  <a:prstClr val="black"/>
                </a:solidFill>
              </a:rPr>
              <a:t>Give a definition on a Site Layout Plan. </a:t>
            </a:r>
          </a:p>
          <a:p>
            <a:pPr marL="0" lvl="0" indent="0">
              <a:buClr>
                <a:srgbClr val="0BD0D9"/>
              </a:buClr>
              <a:buNone/>
            </a:pPr>
            <a:endParaRPr lang="en-GB" dirty="0">
              <a:solidFill>
                <a:prstClr val="black"/>
              </a:solidFill>
            </a:endParaRPr>
          </a:p>
          <a:p>
            <a:pPr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List the components of a Site Layout Plan</a:t>
            </a:r>
          </a:p>
          <a:p>
            <a:pPr marL="0" lvl="0" indent="0">
              <a:buClr>
                <a:srgbClr val="0BD0D9"/>
              </a:buClr>
              <a:buNone/>
            </a:pPr>
            <a:endParaRPr lang="en-GB" dirty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Provide the information necessary to complete a 	Site Layout Plan</a:t>
            </a:r>
          </a:p>
          <a:p>
            <a:pPr marL="0" lvl="0" indent="0">
              <a:buClr>
                <a:srgbClr val="0BD0D9"/>
              </a:buClr>
              <a:buNone/>
            </a:pPr>
            <a:endParaRPr lang="en-GB" dirty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Justify and defend your reasons behind the 	locating of items.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72177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7D4F2-476A-42A7-826A-A136B4F20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01265-E95C-42F3-AD0B-CD1730573B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hlinkClick r:id="rId2"/>
              </a:rPr>
              <a:t>https://www.hse.gov.uk/construction/safetytopics/siteorg.htm</a:t>
            </a:r>
            <a:endParaRPr lang="en-GB" dirty="0"/>
          </a:p>
          <a:p>
            <a:r>
              <a:rPr lang="en-GB" u="sng" dirty="0">
                <a:hlinkClick r:id="rId3"/>
              </a:rPr>
              <a:t>https://www.haspod.com/blog/construction/construction-site-setup-to-do-list</a:t>
            </a:r>
            <a:endParaRPr lang="en-GB" dirty="0"/>
          </a:p>
          <a:p>
            <a:r>
              <a:rPr lang="en-GB" u="sng" dirty="0">
                <a:hlinkClick r:id="rId4"/>
              </a:rPr>
              <a:t>https://app.croneri.co.uk/topics/site-set/indepth</a:t>
            </a:r>
            <a:endParaRPr lang="en-GB" dirty="0"/>
          </a:p>
          <a:p>
            <a:r>
              <a:rPr lang="en-GB" u="sng">
                <a:hlinkClick r:id="rId5"/>
              </a:rPr>
              <a:t>https://www.designingbuildings.co.uk/wiki/Site_layout_plan_for_construction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2004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pPr algn="ctr"/>
            <a:r>
              <a:rPr lang="en-GB" dirty="0"/>
              <a:t>Summary of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Clr>
                <a:srgbClr val="0BD0D9"/>
              </a:buClr>
            </a:pPr>
            <a:r>
              <a:rPr lang="en-GB" sz="2600" dirty="0">
                <a:solidFill>
                  <a:prstClr val="black"/>
                </a:solidFill>
              </a:rPr>
              <a:t>Give a definition on a Site Layout Plan. </a:t>
            </a:r>
          </a:p>
          <a:p>
            <a:pPr marL="0" lvl="0" indent="0">
              <a:buClr>
                <a:srgbClr val="0BD0D9"/>
              </a:buClr>
              <a:buNone/>
            </a:pPr>
            <a:endParaRPr lang="en-GB" dirty="0">
              <a:solidFill>
                <a:prstClr val="black"/>
              </a:solidFill>
            </a:endParaRPr>
          </a:p>
          <a:p>
            <a:pPr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List the components of a Site Layout Plan</a:t>
            </a:r>
          </a:p>
          <a:p>
            <a:pPr marL="0" lvl="0" indent="0">
              <a:buClr>
                <a:srgbClr val="0BD0D9"/>
              </a:buClr>
              <a:buNone/>
            </a:pPr>
            <a:endParaRPr lang="en-GB" dirty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Provide the information necessary to complete a 	Site Layout Plan</a:t>
            </a:r>
          </a:p>
          <a:p>
            <a:pPr marL="0" lvl="0" indent="0">
              <a:buClr>
                <a:srgbClr val="0BD0D9"/>
              </a:buClr>
              <a:buNone/>
            </a:pPr>
            <a:endParaRPr lang="en-GB" dirty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Justify and defend your reasons behind the 	locating of items.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44097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1D3DB7307EE1944BCC16F12556F44EF" ma:contentTypeVersion="2" ma:contentTypeDescription="Create a new document." ma:contentTypeScope="" ma:versionID="3dae0aa02c4a9f52e930cd64db53789e">
  <xsd:schema xmlns:xsd="http://www.w3.org/2001/XMLSchema" xmlns:xs="http://www.w3.org/2001/XMLSchema" xmlns:p="http://schemas.microsoft.com/office/2006/metadata/properties" xmlns:ns2="95a96852-b131-4598-b7ec-a8e94bbe3ddd" targetNamespace="http://schemas.microsoft.com/office/2006/metadata/properties" ma:root="true" ma:fieldsID="fcdb9c824f85d56642581e6802e919ce" ns2:_="">
    <xsd:import namespace="95a96852-b131-4598-b7ec-a8e94bbe3dd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a96852-b131-4598-b7ec-a8e94bbe3dd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28B87F7-06EE-46F8-B666-66270422137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2062259D-A7AD-4D92-B992-33B5F0A47B9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F38BF4-5C00-4C43-AFD2-F69DAC2178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a96852-b131-4598-b7ec-a8e94bbe3dd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0</TotalTime>
  <Words>835</Words>
  <Application>Microsoft Office PowerPoint</Application>
  <PresentationFormat>On-screen Show (4:3)</PresentationFormat>
  <Paragraphs>122</Paragraphs>
  <Slides>30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Calibri</vt:lpstr>
      <vt:lpstr>Constantia</vt:lpstr>
      <vt:lpstr>Tahoma</vt:lpstr>
      <vt:lpstr>Wingdings 2</vt:lpstr>
      <vt:lpstr>Flow</vt:lpstr>
      <vt:lpstr>Image</vt:lpstr>
      <vt:lpstr>Construction Management</vt:lpstr>
      <vt:lpstr>Lesson Objectives</vt:lpstr>
      <vt:lpstr>What is a Site Layout Plan</vt:lpstr>
      <vt:lpstr>PowerPoint Presentation</vt:lpstr>
      <vt:lpstr>Site Layout Plan Example</vt:lpstr>
      <vt:lpstr>Regulations</vt:lpstr>
      <vt:lpstr>PowerPoint Presentation</vt:lpstr>
      <vt:lpstr>Research what needs to be taken into consideration when deciding the location of: </vt:lpstr>
      <vt:lpstr>Soil Heap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Complex Sites</vt:lpstr>
      <vt:lpstr>All construction sites must have adequate welfare facilities which must meet the minimum requirements of Construction design management (CDM). The minimum requirements are: </vt:lpstr>
      <vt:lpstr>Toilets </vt:lpstr>
      <vt:lpstr>Washing facilities </vt:lpstr>
      <vt:lpstr>Drinking water </vt:lpstr>
      <vt:lpstr>Changing rooms and lockers </vt:lpstr>
      <vt:lpstr>Facilities for rest </vt:lpstr>
      <vt:lpstr>PowerPoint Presentation</vt:lpstr>
      <vt:lpstr>PowerPoint Presentation</vt:lpstr>
      <vt:lpstr>PowerPoint Presentation</vt:lpstr>
      <vt:lpstr>Summary of Objectives</vt:lpstr>
      <vt:lpstr>References</vt:lpstr>
      <vt:lpstr>Summary of Objectives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Techniques</dc:title>
  <dc:creator>Thomas, Rhodri</dc:creator>
  <cp:lastModifiedBy>Rhodri Thomas</cp:lastModifiedBy>
  <cp:revision>33</cp:revision>
  <dcterms:created xsi:type="dcterms:W3CDTF">2016-02-01T15:23:07Z</dcterms:created>
  <dcterms:modified xsi:type="dcterms:W3CDTF">2022-11-03T09:53:20Z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0x010100E1D3DB7307EE1944BCC16F12556F44EF</vt:lpwstr>
  </property>
</Properties>
</file>