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sldIdLst>
    <p:sldId id="257" r:id="rId5"/>
    <p:sldId id="262" r:id="rId6"/>
    <p:sldId id="263" r:id="rId7"/>
    <p:sldId id="264" r:id="rId8"/>
    <p:sldId id="265" r:id="rId9"/>
    <p:sldId id="267" r:id="rId10"/>
    <p:sldId id="266" r:id="rId11"/>
    <p:sldId id="269"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88A0"/>
    <a:srgbClr val="344529"/>
    <a:srgbClr val="2B3922"/>
    <a:srgbClr val="2E3722"/>
    <a:srgbClr val="FCF7F1"/>
    <a:srgbClr val="B8D233"/>
    <a:srgbClr val="5CC6D6"/>
    <a:srgbClr val="F8D22F"/>
    <a:srgbClr val="F03F2B"/>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1" autoAdjust="0"/>
    <p:restoredTop sz="94619" autoAdjust="0"/>
  </p:normalViewPr>
  <p:slideViewPr>
    <p:cSldViewPr snapToGrid="0">
      <p:cViewPr varScale="1">
        <p:scale>
          <a:sx n="54" d="100"/>
          <a:sy n="54" d="100"/>
        </p:scale>
        <p:origin x="66"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12/13/2021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12/13/2021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12/13/2021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12/13/2021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12/13/2021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12/13/2021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12/13/2021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12/13/2021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12/13/2021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problogger.com/using-titles-effectively-on-blogs/"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acmesystems.it/foxg20_barcode" TargetMode="External"/><Relationship Id="rId2" Type="http://schemas.openxmlformats.org/officeDocument/2006/relationships/image" Target="../media/image4.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kpu.pressbooks.pub/businesswriting/part/chapter-12-visual-communication-strategies/" TargetMode="External"/><Relationship Id="rId2" Type="http://schemas.openxmlformats.org/officeDocument/2006/relationships/image" Target="../media/image5.jpg"/><Relationship Id="rId1" Type="http://schemas.openxmlformats.org/officeDocument/2006/relationships/slideLayout" Target="../slideLayouts/slideLayout4.xml"/><Relationship Id="rId5" Type="http://schemas.openxmlformats.org/officeDocument/2006/relationships/hyperlink" Target="https://creativecommons.org/licenses/by-nc/3.0/" TargetMode="External"/><Relationship Id="rId4" Type="http://schemas.openxmlformats.org/officeDocument/2006/relationships/hyperlink" Target="https://www.lynda.com/Photography-Cameras-Gear-tutorials/Images-blogging/123482/128997-4.html"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ed.ac.uk/information-services/learning-technology/blogging/introduction/blogging-guidelin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GB" sz="4400" dirty="0">
                <a:solidFill>
                  <a:schemeClr val="tx1"/>
                </a:solidFill>
              </a:rPr>
              <a:t>H</a:t>
            </a:r>
            <a:r>
              <a:rPr lang="en-US" sz="4400" dirty="0">
                <a:solidFill>
                  <a:schemeClr val="tx1"/>
                </a:solidFill>
              </a:rPr>
              <a:t>ow to Write an Engaging Academic Blog</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92500" lnSpcReduction="20000"/>
          </a:bodyPr>
          <a:lstStyle/>
          <a:p>
            <a:pPr>
              <a:spcAft>
                <a:spcPts val="600"/>
              </a:spcAft>
            </a:pPr>
            <a:r>
              <a:rPr lang="en-GB" dirty="0">
                <a:solidFill>
                  <a:schemeClr val="tx1"/>
                </a:solidFill>
              </a:rPr>
              <a:t>Adapted from the University of Edinburgh, 2021</a:t>
            </a:r>
            <a:endParaRPr lang="en-US"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4455C-C326-465F-A415-38324BB5AB23}"/>
              </a:ext>
            </a:extLst>
          </p:cNvPr>
          <p:cNvSpPr>
            <a:spLocks noGrp="1"/>
          </p:cNvSpPr>
          <p:nvPr>
            <p:ph type="title"/>
          </p:nvPr>
        </p:nvSpPr>
        <p:spPr/>
        <p:txBody>
          <a:bodyPr/>
          <a:lstStyle/>
          <a:p>
            <a:r>
              <a:rPr lang="en-US" sz="4000" b="1" dirty="0">
                <a:solidFill>
                  <a:srgbClr val="333333"/>
                </a:solidFill>
                <a:effectLst/>
                <a:latin typeface="Arial" panose="020B0604020202020204" pitchFamily="34" charset="0"/>
                <a:ea typeface="Times New Roman" panose="02020603050405020304" pitchFamily="18" charset="0"/>
              </a:rPr>
              <a:t>The importance of a title</a:t>
            </a:r>
            <a:r>
              <a:rPr lang="en-US" sz="4000" dirty="0">
                <a:solidFill>
                  <a:srgbClr val="333333"/>
                </a:solidFill>
                <a:effectLst/>
                <a:latin typeface="Arial" panose="020B0604020202020204" pitchFamily="34" charset="0"/>
                <a:ea typeface="Times New Roman" panose="02020603050405020304" pitchFamily="18" charset="0"/>
              </a:rPr>
              <a:t> </a:t>
            </a:r>
            <a:endParaRPr lang="en-US" dirty="0"/>
          </a:p>
        </p:txBody>
      </p:sp>
      <p:sp>
        <p:nvSpPr>
          <p:cNvPr id="3" name="Content Placeholder 2">
            <a:extLst>
              <a:ext uri="{FF2B5EF4-FFF2-40B4-BE49-F238E27FC236}">
                <a16:creationId xmlns:a16="http://schemas.microsoft.com/office/drawing/2014/main" id="{8FB48B4A-02A1-4C65-9959-22E4DEF75870}"/>
              </a:ext>
            </a:extLst>
          </p:cNvPr>
          <p:cNvSpPr>
            <a:spLocks noGrp="1"/>
          </p:cNvSpPr>
          <p:nvPr>
            <p:ph idx="1"/>
          </p:nvPr>
        </p:nvSpPr>
        <p:spPr/>
        <p:txBody>
          <a:bodyPr/>
          <a:lstStyle/>
          <a:p>
            <a:r>
              <a:rPr lang="en-US" sz="1800" dirty="0">
                <a:solidFill>
                  <a:srgbClr val="7030A0"/>
                </a:solidFill>
                <a:effectLst/>
                <a:latin typeface="Arial" panose="020B0604020202020204" pitchFamily="34" charset="0"/>
                <a:ea typeface="Times New Roman" panose="02020603050405020304" pitchFamily="18" charset="0"/>
              </a:rPr>
              <a:t>- </a:t>
            </a:r>
            <a:r>
              <a:rPr lang="en-US" sz="1800" b="1" u="none" strike="noStrike" dirty="0">
                <a:solidFill>
                  <a:srgbClr val="7030A0"/>
                </a:solidFill>
                <a:effectLst/>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Writing a catchy title</a:t>
            </a:r>
            <a:r>
              <a:rPr lang="en-US" sz="1800" b="1" dirty="0">
                <a:solidFill>
                  <a:srgbClr val="7030A0"/>
                </a:solidFill>
                <a:effectLst/>
                <a:latin typeface="Arial" panose="020B0604020202020204" pitchFamily="34" charset="0"/>
                <a:ea typeface="Times New Roman" panose="02020603050405020304" pitchFamily="18" charset="0"/>
              </a:rPr>
              <a:t> </a:t>
            </a:r>
            <a:r>
              <a:rPr lang="en-US" sz="1800" dirty="0">
                <a:solidFill>
                  <a:srgbClr val="333333"/>
                </a:solidFill>
                <a:effectLst/>
                <a:latin typeface="Arial" panose="020B0604020202020204" pitchFamily="34" charset="0"/>
                <a:ea typeface="Times New Roman" panose="02020603050405020304" pitchFamily="18" charset="0"/>
              </a:rPr>
              <a:t>can help people get interested in your post. </a:t>
            </a:r>
          </a:p>
          <a:p>
            <a:r>
              <a:rPr lang="en-US" sz="1800" dirty="0">
                <a:solidFill>
                  <a:srgbClr val="333333"/>
                </a:solidFill>
                <a:effectLst/>
                <a:latin typeface="Arial" panose="020B0604020202020204" pitchFamily="34" charset="0"/>
                <a:ea typeface="Times New Roman" panose="02020603050405020304" pitchFamily="18" charset="0"/>
              </a:rPr>
              <a:t>In an academic context especially, it might be good to show your audience that your content can be just as entertaining as a good book or social media. </a:t>
            </a:r>
          </a:p>
          <a:p>
            <a:r>
              <a:rPr lang="en-US" sz="1800" dirty="0">
                <a:solidFill>
                  <a:srgbClr val="333333"/>
                </a:solidFill>
                <a:effectLst/>
                <a:latin typeface="Arial" panose="020B0604020202020204" pitchFamily="34" charset="0"/>
                <a:ea typeface="Times New Roman" panose="02020603050405020304" pitchFamily="18" charset="0"/>
              </a:rPr>
              <a:t>Make sure you reveal the theme of your content in those first words. </a:t>
            </a:r>
          </a:p>
          <a:p>
            <a:r>
              <a:rPr lang="en-US" sz="1800" dirty="0">
                <a:solidFill>
                  <a:srgbClr val="333333"/>
                </a:solidFill>
                <a:effectLst/>
                <a:latin typeface="Arial" panose="020B0604020202020204" pitchFamily="34" charset="0"/>
                <a:ea typeface="Times New Roman" panose="02020603050405020304" pitchFamily="18" charset="0"/>
              </a:rPr>
              <a:t>Be wary: being catchy does not mean turning to clickbait. It is </a:t>
            </a:r>
            <a:r>
              <a:rPr lang="en-US" sz="1800" dirty="0" err="1">
                <a:solidFill>
                  <a:srgbClr val="333333"/>
                </a:solidFill>
                <a:effectLst/>
                <a:latin typeface="Arial" panose="020B0604020202020204" pitchFamily="34" charset="0"/>
                <a:ea typeface="Times New Roman" panose="02020603050405020304" pitchFamily="18" charset="0"/>
              </a:rPr>
              <a:t>favourable</a:t>
            </a:r>
            <a:r>
              <a:rPr lang="en-US" sz="1800" dirty="0">
                <a:solidFill>
                  <a:srgbClr val="333333"/>
                </a:solidFill>
                <a:effectLst/>
                <a:latin typeface="Arial" panose="020B0604020202020204" pitchFamily="34" charset="0"/>
                <a:ea typeface="Times New Roman" panose="02020603050405020304" pitchFamily="18" charset="0"/>
              </a:rPr>
              <a:t> if your reader knows exactly what they will be reading about in this context.  </a:t>
            </a:r>
            <a:endParaRPr lang="en-US"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568486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8B584-5AB1-41CC-B691-BF79E15C123F}"/>
              </a:ext>
            </a:extLst>
          </p:cNvPr>
          <p:cNvSpPr>
            <a:spLocks noGrp="1"/>
          </p:cNvSpPr>
          <p:nvPr>
            <p:ph type="title"/>
          </p:nvPr>
        </p:nvSpPr>
        <p:spPr>
          <a:xfrm>
            <a:off x="1066800" y="642594"/>
            <a:ext cx="10058400" cy="1371600"/>
          </a:xfrm>
        </p:spPr>
        <p:txBody>
          <a:bodyPr anchor="ctr">
            <a:normAutofit/>
          </a:bodyPr>
          <a:lstStyle/>
          <a:p>
            <a:r>
              <a:rPr lang="en-US" b="1">
                <a:effectLst/>
              </a:rPr>
              <a:t>Spoilers can be good!</a:t>
            </a:r>
            <a:endParaRPr lang="en-US" dirty="0"/>
          </a:p>
        </p:txBody>
      </p:sp>
      <p:pic>
        <p:nvPicPr>
          <p:cNvPr id="5" name="Picture 4" descr="Logo, company name&#10;&#10;Description automatically generated">
            <a:extLst>
              <a:ext uri="{FF2B5EF4-FFF2-40B4-BE49-F238E27FC236}">
                <a16:creationId xmlns:a16="http://schemas.microsoft.com/office/drawing/2014/main" id="{DB320738-475A-4231-99C0-3E44EAA8834C}"/>
              </a:ext>
            </a:extLst>
          </p:cNvPr>
          <p:cNvPicPr>
            <a:picLocks noChangeAspect="1"/>
          </p:cNvPicPr>
          <p:nvPr/>
        </p:nvPicPr>
        <p:blipFill>
          <a:blip r:embed="rId2"/>
          <a:stretch>
            <a:fillRect/>
          </a:stretch>
        </p:blipFill>
        <p:spPr>
          <a:xfrm>
            <a:off x="1066800" y="2751607"/>
            <a:ext cx="4663440" cy="2452066"/>
          </a:xfrm>
          <a:prstGeom prst="rect">
            <a:avLst/>
          </a:prstGeom>
          <a:noFill/>
        </p:spPr>
      </p:pic>
      <p:sp>
        <p:nvSpPr>
          <p:cNvPr id="3" name="Content Placeholder 2">
            <a:extLst>
              <a:ext uri="{FF2B5EF4-FFF2-40B4-BE49-F238E27FC236}">
                <a16:creationId xmlns:a16="http://schemas.microsoft.com/office/drawing/2014/main" id="{E7ACEDA6-9BAE-451D-86E0-C11BBD158080}"/>
              </a:ext>
            </a:extLst>
          </p:cNvPr>
          <p:cNvSpPr>
            <a:spLocks noGrp="1"/>
          </p:cNvSpPr>
          <p:nvPr>
            <p:ph sz="half" idx="2"/>
          </p:nvPr>
        </p:nvSpPr>
        <p:spPr>
          <a:xfrm>
            <a:off x="6461760" y="2103120"/>
            <a:ext cx="4663440" cy="3749040"/>
          </a:xfrm>
        </p:spPr>
        <p:txBody>
          <a:bodyPr>
            <a:normAutofit/>
          </a:bodyPr>
          <a:lstStyle/>
          <a:p>
            <a:r>
              <a:rPr lang="en-US" b="1">
                <a:effectLst/>
              </a:rPr>
              <a:t>This counts for more than your title. </a:t>
            </a:r>
            <a:r>
              <a:rPr lang="en-US">
                <a:effectLst/>
              </a:rPr>
              <a:t>Don't tease your audience and wait to tell them exactly what they'll be reading about: state your theory, argument or theme from the very beginning. You might want to use headlines and summaries to give readers a little snapshot of what your writing will consist of. </a:t>
            </a:r>
          </a:p>
          <a:p>
            <a:endParaRPr lang="en-US" dirty="0"/>
          </a:p>
        </p:txBody>
      </p:sp>
    </p:spTree>
    <p:extLst>
      <p:ext uri="{BB962C8B-B14F-4D97-AF65-F5344CB8AC3E}">
        <p14:creationId xmlns:p14="http://schemas.microsoft.com/office/powerpoint/2010/main" val="1537647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0A82E2F-DF64-450C-9606-0B4ECFF720F7}"/>
              </a:ext>
            </a:extLst>
          </p:cNvPr>
          <p:cNvSpPr>
            <a:spLocks noGrp="1"/>
          </p:cNvSpPr>
          <p:nvPr>
            <p:ph type="title"/>
          </p:nvPr>
        </p:nvSpPr>
        <p:spPr/>
        <p:txBody>
          <a:bodyPr/>
          <a:lstStyle/>
          <a:p>
            <a:r>
              <a:rPr lang="en-US" sz="4000" dirty="0">
                <a:solidFill>
                  <a:srgbClr val="333333"/>
                </a:solidFill>
                <a:effectLst/>
                <a:latin typeface="Arial" panose="020B0604020202020204" pitchFamily="34" charset="0"/>
                <a:ea typeface="Times New Roman" panose="02020603050405020304" pitchFamily="18" charset="0"/>
              </a:rPr>
              <a:t>'</a:t>
            </a:r>
            <a:r>
              <a:rPr lang="en-US" sz="4000" b="1" dirty="0">
                <a:solidFill>
                  <a:srgbClr val="333333"/>
                </a:solidFill>
                <a:effectLst/>
                <a:latin typeface="Arial" panose="020B0604020202020204" pitchFamily="34" charset="0"/>
                <a:ea typeface="Times New Roman" panose="02020603050405020304" pitchFamily="18" charset="0"/>
              </a:rPr>
              <a:t>You </a:t>
            </a:r>
            <a:r>
              <a:rPr lang="en-US" sz="4000" b="1" dirty="0" err="1">
                <a:solidFill>
                  <a:srgbClr val="333333"/>
                </a:solidFill>
                <a:effectLst/>
                <a:latin typeface="Arial" panose="020B0604020202020204" pitchFamily="34" charset="0"/>
                <a:ea typeface="Times New Roman" panose="02020603050405020304" pitchFamily="18" charset="0"/>
              </a:rPr>
              <a:t>talkin</a:t>
            </a:r>
            <a:r>
              <a:rPr lang="en-US" sz="4000" b="1" dirty="0">
                <a:solidFill>
                  <a:srgbClr val="333333"/>
                </a:solidFill>
                <a:effectLst/>
                <a:latin typeface="Arial" panose="020B0604020202020204" pitchFamily="34" charset="0"/>
                <a:ea typeface="Times New Roman" panose="02020603050405020304" pitchFamily="18" charset="0"/>
              </a:rPr>
              <a:t> to me?'</a:t>
            </a:r>
            <a:endParaRPr lang="en-US" dirty="0"/>
          </a:p>
        </p:txBody>
      </p:sp>
      <p:sp>
        <p:nvSpPr>
          <p:cNvPr id="6" name="Content Placeholder 5">
            <a:extLst>
              <a:ext uri="{FF2B5EF4-FFF2-40B4-BE49-F238E27FC236}">
                <a16:creationId xmlns:a16="http://schemas.microsoft.com/office/drawing/2014/main" id="{BF555762-79BC-4C53-A3A1-27228816D7AA}"/>
              </a:ext>
            </a:extLst>
          </p:cNvPr>
          <p:cNvSpPr>
            <a:spLocks noGrp="1"/>
          </p:cNvSpPr>
          <p:nvPr>
            <p:ph idx="1"/>
          </p:nvPr>
        </p:nvSpPr>
        <p:spPr/>
        <p:txBody>
          <a:bodyPr>
            <a:normAutofit/>
          </a:bodyPr>
          <a:lstStyle/>
          <a:p>
            <a:r>
              <a:rPr lang="en-US" sz="1800" b="1" dirty="0">
                <a:solidFill>
                  <a:schemeClr val="accent2">
                    <a:lumMod val="50000"/>
                  </a:schemeClr>
                </a:solidFill>
                <a:latin typeface="Arial" panose="020B0604020202020204" pitchFamily="34" charset="0"/>
              </a:rPr>
              <a:t>Decide on a tone for your blog</a:t>
            </a:r>
            <a:r>
              <a:rPr lang="en-US" sz="1800" dirty="0">
                <a:solidFill>
                  <a:srgbClr val="333333"/>
                </a:solidFill>
                <a:latin typeface="Arial" panose="020B0604020202020204" pitchFamily="34" charset="0"/>
              </a:rPr>
              <a:t>. It is true that writing for an academic blog is not like writing a dissertation. There are different ways to blog. Some might prefer to directly address the audience and mimic direct speech whilst others might want to narrate in a reflective manner. This is a decision you can make based on the type of blog you will decide to use.</a:t>
            </a:r>
            <a:endParaRPr lang="en-US" sz="1800" dirty="0">
              <a:solidFill>
                <a:srgbClr val="333333"/>
              </a:solidFill>
              <a:effectLst/>
              <a:latin typeface="Arial" panose="020B0604020202020204" pitchFamily="34" charset="0"/>
              <a:ea typeface="Times New Roman" panose="02020603050405020304" pitchFamily="18" charset="0"/>
            </a:endParaRPr>
          </a:p>
          <a:p>
            <a:r>
              <a:rPr lang="en-US" sz="1800" dirty="0">
                <a:solidFill>
                  <a:srgbClr val="333333"/>
                </a:solidFill>
                <a:effectLst/>
                <a:latin typeface="Arial" panose="020B0604020202020204" pitchFamily="34" charset="0"/>
                <a:ea typeface="Times New Roman" panose="02020603050405020304" pitchFamily="18" charset="0"/>
              </a:rPr>
              <a:t>However, this does not mean it is the same as writing a caption for an Instagram picture of your holidays. </a:t>
            </a:r>
          </a:p>
          <a:p>
            <a:r>
              <a:rPr lang="en-US" sz="1800" dirty="0">
                <a:solidFill>
                  <a:srgbClr val="333333"/>
                </a:solidFill>
                <a:effectLst/>
                <a:latin typeface="Arial" panose="020B0604020202020204" pitchFamily="34" charset="0"/>
                <a:ea typeface="Times New Roman" panose="02020603050405020304" pitchFamily="18" charset="0"/>
              </a:rPr>
              <a:t>It is crucial that you reflect on who your audience is going to be and adapt your tone to match that. </a:t>
            </a:r>
          </a:p>
          <a:p>
            <a:r>
              <a:rPr lang="en-US" sz="1800" dirty="0">
                <a:solidFill>
                  <a:srgbClr val="333333"/>
                </a:solidFill>
                <a:effectLst/>
                <a:latin typeface="Arial" panose="020B0604020202020204" pitchFamily="34" charset="0"/>
                <a:ea typeface="Times New Roman" panose="02020603050405020304" pitchFamily="18" charset="0"/>
              </a:rPr>
              <a:t>Make sure your blog posts are honest and relatable – if people are reading a blog about your theme and not an article, it is to get a sense of the author as well: </a:t>
            </a:r>
            <a:r>
              <a:rPr lang="en-US" sz="1800" b="1" dirty="0">
                <a:solidFill>
                  <a:schemeClr val="accent2">
                    <a:lumMod val="50000"/>
                  </a:schemeClr>
                </a:solidFill>
                <a:effectLst/>
                <a:latin typeface="Arial" panose="020B0604020202020204" pitchFamily="34" charset="0"/>
                <a:ea typeface="Times New Roman" panose="02020603050405020304" pitchFamily="18" charset="0"/>
              </a:rPr>
              <a:t>don't forget to be you</a:t>
            </a:r>
            <a:r>
              <a:rPr lang="en-US" sz="1800" dirty="0">
                <a:solidFill>
                  <a:srgbClr val="333333"/>
                </a:solidFill>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95225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60C39-4E34-480B-A2DB-6B4D7BC58186}"/>
              </a:ext>
            </a:extLst>
          </p:cNvPr>
          <p:cNvSpPr>
            <a:spLocks noGrp="1"/>
          </p:cNvSpPr>
          <p:nvPr>
            <p:ph type="title"/>
          </p:nvPr>
        </p:nvSpPr>
        <p:spPr>
          <a:xfrm>
            <a:off x="1066800" y="642594"/>
            <a:ext cx="10058400" cy="1371600"/>
          </a:xfrm>
        </p:spPr>
        <p:txBody>
          <a:bodyPr anchor="ctr">
            <a:normAutofit/>
          </a:bodyPr>
          <a:lstStyle/>
          <a:p>
            <a:r>
              <a:rPr lang="en-US" b="1">
                <a:effectLst/>
              </a:rPr>
              <a:t>Make your content scannable</a:t>
            </a:r>
            <a:endParaRPr lang="en-US" dirty="0"/>
          </a:p>
        </p:txBody>
      </p:sp>
      <p:sp>
        <p:nvSpPr>
          <p:cNvPr id="3" name="Content Placeholder 2">
            <a:extLst>
              <a:ext uri="{FF2B5EF4-FFF2-40B4-BE49-F238E27FC236}">
                <a16:creationId xmlns:a16="http://schemas.microsoft.com/office/drawing/2014/main" id="{87F0F089-A92E-477D-B7DC-02C28D901A8D}"/>
              </a:ext>
            </a:extLst>
          </p:cNvPr>
          <p:cNvSpPr>
            <a:spLocks noGrp="1"/>
          </p:cNvSpPr>
          <p:nvPr>
            <p:ph sz="half" idx="1"/>
          </p:nvPr>
        </p:nvSpPr>
        <p:spPr>
          <a:xfrm>
            <a:off x="1066800" y="2103120"/>
            <a:ext cx="4663440" cy="3749040"/>
          </a:xfrm>
        </p:spPr>
        <p:txBody>
          <a:bodyPr>
            <a:normAutofit/>
          </a:bodyPr>
          <a:lstStyle/>
          <a:p>
            <a:pPr>
              <a:lnSpc>
                <a:spcPct val="100000"/>
              </a:lnSpc>
            </a:pPr>
            <a:r>
              <a:rPr lang="en-US" sz="1700" b="1" dirty="0">
                <a:effectLst/>
              </a:rPr>
              <a:t>How are you going to </a:t>
            </a:r>
            <a:r>
              <a:rPr lang="en-US" sz="1700" b="1" dirty="0" err="1">
                <a:effectLst/>
              </a:rPr>
              <a:t>organise</a:t>
            </a:r>
            <a:r>
              <a:rPr lang="en-US" sz="1700" b="1" dirty="0">
                <a:effectLst/>
              </a:rPr>
              <a:t> your thoughts? </a:t>
            </a:r>
          </a:p>
          <a:p>
            <a:pPr>
              <a:lnSpc>
                <a:spcPct val="100000"/>
              </a:lnSpc>
            </a:pPr>
            <a:r>
              <a:rPr lang="en-US" dirty="0">
                <a:solidFill>
                  <a:srgbClr val="333333"/>
                </a:solidFill>
                <a:latin typeface="Arial" panose="020B0604020202020204" pitchFamily="34" charset="0"/>
                <a:ea typeface="DengXian" panose="02010600030101010101" pitchFamily="2" charset="-122"/>
              </a:rPr>
              <a:t>A key point to structuring and formatting your blog is to make it scannable: people will get a visual idea of your blog before they even get to reading it.  </a:t>
            </a:r>
          </a:p>
          <a:p>
            <a:pPr>
              <a:lnSpc>
                <a:spcPct val="100000"/>
              </a:lnSpc>
            </a:pPr>
            <a:r>
              <a:rPr lang="en-US" sz="1800" dirty="0">
                <a:solidFill>
                  <a:srgbClr val="333333"/>
                </a:solidFill>
                <a:effectLst/>
                <a:latin typeface="Arial" panose="020B0604020202020204" pitchFamily="34" charset="0"/>
                <a:ea typeface="DengXian" panose="02010600030101010101" pitchFamily="2" charset="-122"/>
              </a:rPr>
              <a:t>Use headings to break your page up so it is easier to scan</a:t>
            </a:r>
            <a:endParaRPr lang="en-US" sz="1700" dirty="0"/>
          </a:p>
        </p:txBody>
      </p:sp>
      <p:pic>
        <p:nvPicPr>
          <p:cNvPr id="5" name="Picture 4" descr="A picture containing helmet, dryer&#10;&#10;Description automatically generated">
            <a:extLst>
              <a:ext uri="{FF2B5EF4-FFF2-40B4-BE49-F238E27FC236}">
                <a16:creationId xmlns:a16="http://schemas.microsoft.com/office/drawing/2014/main" id="{3284F60B-2F9A-42AA-B217-AD93A57A14E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918960" y="2103120"/>
            <a:ext cx="3749040" cy="3749040"/>
          </a:xfrm>
          <a:prstGeom prst="rect">
            <a:avLst/>
          </a:prstGeom>
          <a:noFill/>
        </p:spPr>
      </p:pic>
      <p:sp>
        <p:nvSpPr>
          <p:cNvPr id="6" name="TextBox 5">
            <a:extLst>
              <a:ext uri="{FF2B5EF4-FFF2-40B4-BE49-F238E27FC236}">
                <a16:creationId xmlns:a16="http://schemas.microsoft.com/office/drawing/2014/main" id="{62D385E0-6201-4A2F-A7BE-1C62F55CDD51}"/>
              </a:ext>
            </a:extLst>
          </p:cNvPr>
          <p:cNvSpPr txBox="1"/>
          <p:nvPr/>
        </p:nvSpPr>
        <p:spPr>
          <a:xfrm>
            <a:off x="7987459" y="5652105"/>
            <a:ext cx="268054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acmesystems.it/foxg20_barcod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251104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D39A7-8684-4716-96D0-59DE37030AF2}"/>
              </a:ext>
            </a:extLst>
          </p:cNvPr>
          <p:cNvSpPr>
            <a:spLocks noGrp="1"/>
          </p:cNvSpPr>
          <p:nvPr>
            <p:ph type="title"/>
          </p:nvPr>
        </p:nvSpPr>
        <p:spPr/>
        <p:txBody>
          <a:bodyPr/>
          <a:lstStyle/>
          <a:p>
            <a:r>
              <a:rPr lang="en-US" sz="4000" b="1" dirty="0">
                <a:solidFill>
                  <a:srgbClr val="333333"/>
                </a:solidFill>
                <a:effectLst/>
                <a:latin typeface="Arial" panose="020B0604020202020204" pitchFamily="34" charset="0"/>
                <a:ea typeface="DengXian" panose="02010600030101010101" pitchFamily="2" charset="-122"/>
              </a:rPr>
              <a:t>What is that about?</a:t>
            </a:r>
            <a:r>
              <a:rPr lang="en-US" sz="4000" dirty="0">
                <a:solidFill>
                  <a:srgbClr val="333333"/>
                </a:solidFill>
                <a:effectLst/>
                <a:latin typeface="Arial" panose="020B0604020202020204" pitchFamily="34" charset="0"/>
                <a:ea typeface="DengXian" panose="02010600030101010101" pitchFamily="2" charset="-122"/>
              </a:rPr>
              <a:t> </a:t>
            </a:r>
            <a:endParaRPr lang="en-US" dirty="0"/>
          </a:p>
        </p:txBody>
      </p:sp>
      <p:sp>
        <p:nvSpPr>
          <p:cNvPr id="3" name="Content Placeholder 2">
            <a:extLst>
              <a:ext uri="{FF2B5EF4-FFF2-40B4-BE49-F238E27FC236}">
                <a16:creationId xmlns:a16="http://schemas.microsoft.com/office/drawing/2014/main" id="{1A9C8680-68BE-4E43-8044-AC1A8C4FF27B}"/>
              </a:ext>
            </a:extLst>
          </p:cNvPr>
          <p:cNvSpPr>
            <a:spLocks noGrp="1"/>
          </p:cNvSpPr>
          <p:nvPr>
            <p:ph idx="1"/>
          </p:nvPr>
        </p:nvSpPr>
        <p:spPr/>
        <p:txBody>
          <a:bodyPr/>
          <a:lstStyle/>
          <a:p>
            <a:r>
              <a:rPr lang="en-US" sz="1800" b="1" dirty="0">
                <a:solidFill>
                  <a:srgbClr val="3488A0"/>
                </a:solidFill>
                <a:effectLst/>
                <a:latin typeface="Arial" panose="020B0604020202020204" pitchFamily="34" charset="0"/>
                <a:ea typeface="DengXian" panose="02010600030101010101" pitchFamily="2" charset="-122"/>
              </a:rPr>
              <a:t>Asking your readers questions </a:t>
            </a:r>
            <a:r>
              <a:rPr lang="en-US" sz="1800" dirty="0">
                <a:solidFill>
                  <a:srgbClr val="333333"/>
                </a:solidFill>
                <a:effectLst/>
                <a:latin typeface="Arial" panose="020B0604020202020204" pitchFamily="34" charset="0"/>
                <a:ea typeface="DengXian" panose="02010600030101010101" pitchFamily="2" charset="-122"/>
              </a:rPr>
              <a:t>can be a great way of involving them. </a:t>
            </a:r>
          </a:p>
          <a:p>
            <a:r>
              <a:rPr lang="en-US" sz="1800" dirty="0">
                <a:solidFill>
                  <a:srgbClr val="333333"/>
                </a:solidFill>
                <a:effectLst/>
                <a:latin typeface="Arial" panose="020B0604020202020204" pitchFamily="34" charset="0"/>
                <a:ea typeface="DengXian" panose="02010600030101010101" pitchFamily="2" charset="-122"/>
              </a:rPr>
              <a:t>When writing, ask yourself 'why should they care?’. </a:t>
            </a:r>
          </a:p>
          <a:p>
            <a:r>
              <a:rPr lang="en-US" sz="1800" dirty="0">
                <a:solidFill>
                  <a:srgbClr val="333333"/>
                </a:solidFill>
                <a:effectLst/>
                <a:latin typeface="Arial" panose="020B0604020202020204" pitchFamily="34" charset="0"/>
                <a:ea typeface="DengXian" panose="02010600030101010101" pitchFamily="2" charset="-122"/>
              </a:rPr>
              <a:t>You don't only want to be recounting your thoughts, you want to be sharing it with other people.</a:t>
            </a:r>
          </a:p>
          <a:p>
            <a:r>
              <a:rPr lang="en-US" sz="1800" dirty="0">
                <a:solidFill>
                  <a:srgbClr val="333333"/>
                </a:solidFill>
                <a:effectLst/>
                <a:latin typeface="Arial" panose="020B0604020202020204" pitchFamily="34" charset="0"/>
                <a:ea typeface="DengXian" panose="02010600030101010101" pitchFamily="2" charset="-122"/>
              </a:rPr>
              <a:t> </a:t>
            </a:r>
            <a:r>
              <a:rPr lang="en-US" sz="1800" b="1" dirty="0">
                <a:solidFill>
                  <a:srgbClr val="3488A0"/>
                </a:solidFill>
                <a:latin typeface="Arial" panose="020B0604020202020204" pitchFamily="34" charset="0"/>
                <a:ea typeface="DengXian" panose="02010600030101010101" pitchFamily="2" charset="-122"/>
              </a:rPr>
              <a:t>Making the reading experience more interactive will make people feel involved and interested. </a:t>
            </a:r>
          </a:p>
        </p:txBody>
      </p:sp>
    </p:spTree>
    <p:extLst>
      <p:ext uri="{BB962C8B-B14F-4D97-AF65-F5344CB8AC3E}">
        <p14:creationId xmlns:p14="http://schemas.microsoft.com/office/powerpoint/2010/main" val="1772849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155A5-51C2-4E18-8ADD-105639896BA0}"/>
              </a:ext>
            </a:extLst>
          </p:cNvPr>
          <p:cNvSpPr>
            <a:spLocks noGrp="1"/>
          </p:cNvSpPr>
          <p:nvPr>
            <p:ph type="title"/>
          </p:nvPr>
        </p:nvSpPr>
        <p:spPr/>
        <p:txBody>
          <a:bodyPr/>
          <a:lstStyle/>
          <a:p>
            <a:r>
              <a:rPr lang="en-US" sz="4000" b="1" dirty="0">
                <a:solidFill>
                  <a:srgbClr val="333333"/>
                </a:solidFill>
                <a:effectLst/>
                <a:latin typeface="Arial" panose="020B0604020202020204" pitchFamily="34" charset="0"/>
                <a:ea typeface="DengXian" panose="02010600030101010101" pitchFamily="2" charset="-122"/>
              </a:rPr>
              <a:t>Make it visual!</a:t>
            </a:r>
            <a:r>
              <a:rPr lang="en-US" sz="4000" dirty="0">
                <a:solidFill>
                  <a:srgbClr val="333333"/>
                </a:solidFill>
                <a:effectLst/>
                <a:latin typeface="Arial" panose="020B0604020202020204" pitchFamily="34" charset="0"/>
                <a:ea typeface="DengXian" panose="02010600030101010101" pitchFamily="2" charset="-122"/>
              </a:rPr>
              <a:t> </a:t>
            </a:r>
            <a:endParaRPr lang="en-US" dirty="0"/>
          </a:p>
        </p:txBody>
      </p:sp>
      <p:pic>
        <p:nvPicPr>
          <p:cNvPr id="6" name="Content Placeholder 5" descr="A picture containing text, graffiti, painting, colorful&#10;&#10;Description automatically generated">
            <a:extLst>
              <a:ext uri="{FF2B5EF4-FFF2-40B4-BE49-F238E27FC236}">
                <a16:creationId xmlns:a16="http://schemas.microsoft.com/office/drawing/2014/main" id="{C03AD5C0-CA23-4184-A269-4ECD7E787724}"/>
              </a:ext>
            </a:extLst>
          </p:cNvPr>
          <p:cNvPicPr>
            <a:picLocks noGrp="1" noChangeAspect="1"/>
          </p:cNvPicPr>
          <p:nvPr>
            <p:ph sz="half" idx="1"/>
          </p:nvPr>
        </p:nvPicPr>
        <p:blipFill>
          <a:blip r:embed="rId2">
            <a:extLst>
              <a:ext uri="{837473B0-CC2E-450A-ABE3-18F120FF3D39}">
                <a1611:picAttrSrcUrl xmlns:a1611="http://schemas.microsoft.com/office/drawing/2016/11/main" r:id="rId3"/>
              </a:ext>
            </a:extLst>
          </a:blip>
          <a:stretch>
            <a:fillRect/>
          </a:stretch>
        </p:blipFill>
        <p:spPr>
          <a:xfrm>
            <a:off x="1066800" y="2228453"/>
            <a:ext cx="4664075" cy="3498056"/>
          </a:xfrm>
        </p:spPr>
      </p:pic>
      <p:sp>
        <p:nvSpPr>
          <p:cNvPr id="4" name="Content Placeholder 3">
            <a:extLst>
              <a:ext uri="{FF2B5EF4-FFF2-40B4-BE49-F238E27FC236}">
                <a16:creationId xmlns:a16="http://schemas.microsoft.com/office/drawing/2014/main" id="{82FB2899-9AAB-48B8-9DC0-6FBD973C8F89}"/>
              </a:ext>
            </a:extLst>
          </p:cNvPr>
          <p:cNvSpPr>
            <a:spLocks noGrp="1"/>
          </p:cNvSpPr>
          <p:nvPr>
            <p:ph sz="half" idx="2"/>
          </p:nvPr>
        </p:nvSpPr>
        <p:spPr>
          <a:xfrm>
            <a:off x="6010183" y="2103120"/>
            <a:ext cx="5115017" cy="3749040"/>
          </a:xfrm>
        </p:spPr>
        <p:txBody>
          <a:bodyPr/>
          <a:lstStyle/>
          <a:p>
            <a:r>
              <a:rPr lang="en-US" sz="1800" u="sng" dirty="0">
                <a:solidFill>
                  <a:srgbClr val="346DBF"/>
                </a:solidFill>
                <a:effectLst/>
                <a:latin typeface="Arial" panose="020B0604020202020204" pitchFamily="34" charset="0"/>
                <a:ea typeface="DengXian" panose="02010600030101010101" pitchFamily="2" charset="-122"/>
                <a:hlinkClick r:id="rId4"/>
              </a:rPr>
              <a:t>Adding media</a:t>
            </a:r>
            <a:r>
              <a:rPr lang="en-US" sz="1800" dirty="0">
                <a:solidFill>
                  <a:srgbClr val="333333"/>
                </a:solidFill>
                <a:effectLst/>
                <a:latin typeface="Arial" panose="020B0604020202020204" pitchFamily="34" charset="0"/>
                <a:ea typeface="DengXian" panose="02010600030101010101" pitchFamily="2" charset="-122"/>
              </a:rPr>
              <a:t> to your blog can be another great way of making readers relate and feel part of your experience. </a:t>
            </a:r>
          </a:p>
          <a:p>
            <a:r>
              <a:rPr lang="en-US" sz="1800" dirty="0">
                <a:solidFill>
                  <a:srgbClr val="333333"/>
                </a:solidFill>
                <a:effectLst/>
                <a:latin typeface="Arial" panose="020B0604020202020204" pitchFamily="34" charset="0"/>
                <a:ea typeface="DengXian" panose="02010600030101010101" pitchFamily="2" charset="-122"/>
              </a:rPr>
              <a:t>Visual tools can help your reader see what you are describing, but they can also give them the opportunity to relax from the reading effort. This is especially the case if your writing is a quite dense academic text. </a:t>
            </a:r>
          </a:p>
          <a:p>
            <a:r>
              <a:rPr lang="en-US" sz="1800" dirty="0">
                <a:solidFill>
                  <a:srgbClr val="333333"/>
                </a:solidFill>
                <a:effectLst/>
                <a:latin typeface="Arial" panose="020B0604020202020204" pitchFamily="34" charset="0"/>
                <a:ea typeface="DengXian" panose="02010600030101010101" pitchFamily="2" charset="-122"/>
              </a:rPr>
              <a:t>Images add an interesting opportunity for formatting, structure and narration. </a:t>
            </a:r>
            <a:endParaRPr lang="en-US" dirty="0"/>
          </a:p>
        </p:txBody>
      </p:sp>
      <p:sp>
        <p:nvSpPr>
          <p:cNvPr id="7" name="TextBox 6">
            <a:extLst>
              <a:ext uri="{FF2B5EF4-FFF2-40B4-BE49-F238E27FC236}">
                <a16:creationId xmlns:a16="http://schemas.microsoft.com/office/drawing/2014/main" id="{DA6FC440-D7FF-4ADB-B8F2-3ABF71C43CD7}"/>
              </a:ext>
            </a:extLst>
          </p:cNvPr>
          <p:cNvSpPr txBox="1"/>
          <p:nvPr/>
        </p:nvSpPr>
        <p:spPr>
          <a:xfrm>
            <a:off x="1066800" y="5726509"/>
            <a:ext cx="4664075" cy="230832"/>
          </a:xfrm>
          <a:prstGeom prst="rect">
            <a:avLst/>
          </a:prstGeom>
          <a:noFill/>
        </p:spPr>
        <p:txBody>
          <a:bodyPr wrap="square" rtlCol="0">
            <a:spAutoFit/>
          </a:bodyPr>
          <a:lstStyle/>
          <a:p>
            <a:r>
              <a:rPr lang="en-US" sz="900">
                <a:hlinkClick r:id="rId3" tooltip="https://kpu.pressbooks.pub/businesswriting/part/chapter-12-visual-communication-strategies/"/>
              </a:rPr>
              <a:t>This Photo</a:t>
            </a:r>
            <a:r>
              <a:rPr lang="en-US" sz="900"/>
              <a:t> by Unknown Author is licensed under </a:t>
            </a:r>
            <a:r>
              <a:rPr lang="en-US" sz="900">
                <a:hlinkClick r:id="rId5" tooltip="https://creativecommons.org/licenses/by-nc/3.0/"/>
              </a:rPr>
              <a:t>CC BY-NC</a:t>
            </a:r>
            <a:endParaRPr lang="en-US" sz="900"/>
          </a:p>
        </p:txBody>
      </p:sp>
    </p:spTree>
    <p:extLst>
      <p:ext uri="{BB962C8B-B14F-4D97-AF65-F5344CB8AC3E}">
        <p14:creationId xmlns:p14="http://schemas.microsoft.com/office/powerpoint/2010/main" val="18195839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75C4C-676F-475F-9D6F-56D3DF55DBBB}"/>
              </a:ext>
            </a:extLst>
          </p:cNvPr>
          <p:cNvSpPr>
            <a:spLocks noGrp="1"/>
          </p:cNvSpPr>
          <p:nvPr>
            <p:ph type="title"/>
          </p:nvPr>
        </p:nvSpPr>
        <p:spPr/>
        <p:txBody>
          <a:bodyPr/>
          <a:lstStyle/>
          <a:p>
            <a:r>
              <a:rPr lang="en-GB" b="1" dirty="0"/>
              <a:t>The Final Touches</a:t>
            </a:r>
            <a:endParaRPr lang="en-US" b="1" dirty="0"/>
          </a:p>
        </p:txBody>
      </p:sp>
      <p:sp>
        <p:nvSpPr>
          <p:cNvPr id="3" name="Content Placeholder 2">
            <a:extLst>
              <a:ext uri="{FF2B5EF4-FFF2-40B4-BE49-F238E27FC236}">
                <a16:creationId xmlns:a16="http://schemas.microsoft.com/office/drawing/2014/main" id="{BAB311B0-5A94-415F-A7C4-5064A6273128}"/>
              </a:ext>
            </a:extLst>
          </p:cNvPr>
          <p:cNvSpPr>
            <a:spLocks noGrp="1"/>
          </p:cNvSpPr>
          <p:nvPr>
            <p:ph idx="1"/>
          </p:nvPr>
        </p:nvSpPr>
        <p:spPr/>
        <p:txBody>
          <a:bodyPr/>
          <a:lstStyle/>
          <a:p>
            <a:r>
              <a:rPr lang="en-US" sz="1800" b="1" dirty="0">
                <a:solidFill>
                  <a:schemeClr val="accent6">
                    <a:lumMod val="50000"/>
                  </a:schemeClr>
                </a:solidFill>
                <a:effectLst/>
                <a:latin typeface="Arial" panose="020B0604020202020204" pitchFamily="34" charset="0"/>
                <a:ea typeface="Times New Roman" panose="02020603050405020304" pitchFamily="18" charset="0"/>
              </a:rPr>
              <a:t>Proof-read, get critical and edit</a:t>
            </a:r>
            <a:r>
              <a:rPr lang="en-US" sz="1800" b="1" dirty="0">
                <a:solidFill>
                  <a:srgbClr val="333333"/>
                </a:solidFill>
                <a:effectLst/>
                <a:latin typeface="Arial" panose="020B0604020202020204" pitchFamily="34" charset="0"/>
                <a:ea typeface="Times New Roman" panose="02020603050405020304" pitchFamily="18" charset="0"/>
              </a:rPr>
              <a:t>! -</a:t>
            </a:r>
            <a:r>
              <a:rPr lang="en-US" sz="1800" dirty="0">
                <a:solidFill>
                  <a:srgbClr val="333333"/>
                </a:solidFill>
                <a:effectLst/>
                <a:latin typeface="Arial" panose="020B0604020202020204" pitchFamily="34" charset="0"/>
                <a:ea typeface="Times New Roman" panose="02020603050405020304" pitchFamily="18" charset="0"/>
              </a:rPr>
              <a:t> This is perhaps most people's least </a:t>
            </a:r>
            <a:r>
              <a:rPr lang="en-US" sz="1800" dirty="0" err="1">
                <a:solidFill>
                  <a:srgbClr val="333333"/>
                </a:solidFill>
                <a:effectLst/>
                <a:latin typeface="Arial" panose="020B0604020202020204" pitchFamily="34" charset="0"/>
                <a:ea typeface="Times New Roman" panose="02020603050405020304" pitchFamily="18" charset="0"/>
              </a:rPr>
              <a:t>favourite</a:t>
            </a:r>
            <a:r>
              <a:rPr lang="en-US" sz="1800" dirty="0">
                <a:solidFill>
                  <a:srgbClr val="333333"/>
                </a:solidFill>
                <a:effectLst/>
                <a:latin typeface="Arial" panose="020B0604020202020204" pitchFamily="34" charset="0"/>
                <a:ea typeface="Times New Roman" panose="02020603050405020304" pitchFamily="18" charset="0"/>
              </a:rPr>
              <a:t> part. Sadly for you it is essential: proof reading and editing your text will help you cut out pieces that aren't useful. </a:t>
            </a:r>
          </a:p>
          <a:p>
            <a:r>
              <a:rPr lang="en-US" sz="1800" dirty="0">
                <a:solidFill>
                  <a:srgbClr val="333333"/>
                </a:solidFill>
                <a:effectLst/>
                <a:latin typeface="Arial" panose="020B0604020202020204" pitchFamily="34" charset="0"/>
                <a:ea typeface="Times New Roman" panose="02020603050405020304" pitchFamily="18" charset="0"/>
              </a:rPr>
              <a:t>Getting a friend/colleague to read it for you will give you another perspective on your work and enable you to assess whether you have written for the right audience. </a:t>
            </a:r>
          </a:p>
          <a:p>
            <a:r>
              <a:rPr lang="en-US" sz="1800" dirty="0">
                <a:solidFill>
                  <a:srgbClr val="333333"/>
                </a:solidFill>
                <a:effectLst/>
                <a:latin typeface="Arial" panose="020B0604020202020204" pitchFamily="34" charset="0"/>
                <a:ea typeface="Times New Roman" panose="02020603050405020304" pitchFamily="18" charset="0"/>
              </a:rPr>
              <a:t>Do not be afraid to ask for feedback. Getting feedback should be a very constructive and helpful process.</a:t>
            </a:r>
            <a:endParaRPr lang="en-US"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851894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4E5DE-4280-4990-977C-FB2EBF7C719B}"/>
              </a:ext>
            </a:extLst>
          </p:cNvPr>
          <p:cNvSpPr>
            <a:spLocks noGrp="1"/>
          </p:cNvSpPr>
          <p:nvPr>
            <p:ph type="title"/>
          </p:nvPr>
        </p:nvSpPr>
        <p:spPr/>
        <p:txBody>
          <a:bodyPr/>
          <a:lstStyle/>
          <a:p>
            <a:r>
              <a:rPr lang="en-GB" dirty="0"/>
              <a:t>Reference</a:t>
            </a:r>
            <a:endParaRPr lang="en-US" dirty="0"/>
          </a:p>
        </p:txBody>
      </p:sp>
      <p:sp>
        <p:nvSpPr>
          <p:cNvPr id="3" name="Content Placeholder 2">
            <a:extLst>
              <a:ext uri="{FF2B5EF4-FFF2-40B4-BE49-F238E27FC236}">
                <a16:creationId xmlns:a16="http://schemas.microsoft.com/office/drawing/2014/main" id="{64716BD6-B40E-4DB4-9E3B-16064B5E08D4}"/>
              </a:ext>
            </a:extLst>
          </p:cNvPr>
          <p:cNvSpPr>
            <a:spLocks noGrp="1"/>
          </p:cNvSpPr>
          <p:nvPr>
            <p:ph idx="1"/>
          </p:nvPr>
        </p:nvSpPr>
        <p:spPr/>
        <p:txBody>
          <a:bodyPr/>
          <a:lstStyle/>
          <a:p>
            <a:r>
              <a:rPr lang="en-US" sz="1800" b="1" dirty="0">
                <a:solidFill>
                  <a:srgbClr val="000000"/>
                </a:solidFill>
                <a:effectLst/>
                <a:latin typeface="Times New Roman" panose="02020603050405020304" pitchFamily="18" charset="0"/>
                <a:ea typeface="Times New Roman" panose="02020603050405020304" pitchFamily="18" charset="0"/>
              </a:rPr>
              <a:t>The University of Edinburgh Information Services (2021) How to write an engaging blog </a:t>
            </a:r>
            <a:r>
              <a:rPr lang="en-US" sz="1800" u="sng" dirty="0">
                <a:solidFill>
                  <a:srgbClr val="333333"/>
                </a:solidFill>
                <a:effectLst/>
                <a:latin typeface="Arial" panose="020B0604020202020204" pitchFamily="34" charset="0"/>
                <a:ea typeface="Times New Roman" panose="02020603050405020304" pitchFamily="18" charset="0"/>
                <a:hlinkClick r:id="rId2"/>
              </a:rPr>
              <a:t>https://www.ed.ac.uk/information-services/learning-technology/blogging/introduction/blogging-guidelines</a:t>
            </a:r>
            <a:endParaRPr lang="en-US"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8321295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{0C8E1C0F-9FC0-423B-BFD5-3BD6DA2F6C21}tf78438558_win32</Template>
  <TotalTime>28</TotalTime>
  <Words>686</Words>
  <Application>Microsoft Office PowerPoint</Application>
  <PresentationFormat>Widescreen</PresentationFormat>
  <Paragraphs>35</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Century Gothic</vt:lpstr>
      <vt:lpstr>Garamond</vt:lpstr>
      <vt:lpstr>Times New Roman</vt:lpstr>
      <vt:lpstr>SavonVTI</vt:lpstr>
      <vt:lpstr>How to Write an Engaging Academic Blog</vt:lpstr>
      <vt:lpstr>The importance of a title </vt:lpstr>
      <vt:lpstr>Spoilers can be good!</vt:lpstr>
      <vt:lpstr>'You talkin to me?'</vt:lpstr>
      <vt:lpstr>Make your content scannable</vt:lpstr>
      <vt:lpstr>What is that about? </vt:lpstr>
      <vt:lpstr>Make it visual! </vt:lpstr>
      <vt:lpstr>The Final Touches</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Write an Engaging Academic Blog</dc:title>
  <dc:creator>Heike Griffiths</dc:creator>
  <cp:lastModifiedBy>Heike Griffiths</cp:lastModifiedBy>
  <cp:revision>1</cp:revision>
  <dcterms:created xsi:type="dcterms:W3CDTF">2021-12-13T14:46:42Z</dcterms:created>
  <dcterms:modified xsi:type="dcterms:W3CDTF">2021-12-13T15:14:59Z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