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3"/>
  </p:notesMasterIdLst>
  <p:sldIdLst>
    <p:sldId id="258" r:id="rId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50" autoAdjust="0"/>
    <p:restoredTop sz="58545" autoAdjust="0"/>
  </p:normalViewPr>
  <p:slideViewPr>
    <p:cSldViewPr snapToGrid="0">
      <p:cViewPr>
        <p:scale>
          <a:sx n="75" d="100"/>
          <a:sy n="75" d="100"/>
        </p:scale>
        <p:origin x="1032" y="21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B66A5DA-56C4-4DD1-84B2-6AA5D9F49630}" type="datetimeFigureOut">
              <a:rPr lang="en-US" smtClean="0"/>
              <a:t>11/16/2022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FBF848C-77CF-40C8-9EE6-525942D9D0CF}" type="slidenum">
              <a:rPr lang="en-US" smtClean="0"/>
              <a:t>‹#›</a:t>
            </a:fld>
            <a:endParaRPr lang="en-US"/>
          </a:p>
        </p:txBody>
      </p:sp>
    </p:spTree>
    <p:extLst>
      <p:ext uri="{BB962C8B-B14F-4D97-AF65-F5344CB8AC3E}">
        <p14:creationId xmlns:p14="http://schemas.microsoft.com/office/powerpoint/2010/main" val="22894356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8BC0D15-7605-47DF-9989-4B063C751AF4}" type="slidenum">
              <a:rPr lang="en-US" smtClean="0"/>
              <a:t>1</a:t>
            </a:fld>
            <a:endParaRPr lang="en-US"/>
          </a:p>
        </p:txBody>
      </p:sp>
    </p:spTree>
    <p:extLst>
      <p:ext uri="{BB962C8B-B14F-4D97-AF65-F5344CB8AC3E}">
        <p14:creationId xmlns:p14="http://schemas.microsoft.com/office/powerpoint/2010/main" val="39252703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EF3A3FA-9B17-4738-BCF1-4098A0AAE869}" type="datetimeFigureOut">
              <a:rPr lang="en-US" smtClean="0"/>
              <a:t>11/16/2022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B11182-3C17-4ECA-A813-4823975AE67C}" type="slidenum">
              <a:rPr lang="en-US" smtClean="0"/>
              <a:t>‹#›</a:t>
            </a:fld>
            <a:endParaRPr lang="en-US"/>
          </a:p>
        </p:txBody>
      </p:sp>
    </p:spTree>
    <p:extLst>
      <p:ext uri="{BB962C8B-B14F-4D97-AF65-F5344CB8AC3E}">
        <p14:creationId xmlns:p14="http://schemas.microsoft.com/office/powerpoint/2010/main" val="36179352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0EF3A3FA-9B17-4738-BCF1-4098A0AAE869}" type="datetimeFigureOut">
              <a:rPr lang="en-US" smtClean="0"/>
              <a:t>11/16/2022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B11182-3C17-4ECA-A813-4823975AE67C}" type="slidenum">
              <a:rPr lang="en-US" smtClean="0"/>
              <a:t>‹#›</a:t>
            </a:fld>
            <a:endParaRPr lang="en-US"/>
          </a:p>
        </p:txBody>
      </p:sp>
    </p:spTree>
    <p:extLst>
      <p:ext uri="{BB962C8B-B14F-4D97-AF65-F5344CB8AC3E}">
        <p14:creationId xmlns:p14="http://schemas.microsoft.com/office/powerpoint/2010/main" val="31819995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EF3A3FA-9B17-4738-BCF1-4098A0AAE869}" type="datetimeFigureOut">
              <a:rPr lang="en-US" smtClean="0"/>
              <a:t>11/16/2022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B11182-3C17-4ECA-A813-4823975AE67C}" type="slidenum">
              <a:rPr lang="en-US" smtClean="0"/>
              <a:t>‹#›</a:t>
            </a:fld>
            <a:endParaRPr lang="en-US"/>
          </a:p>
        </p:txBody>
      </p:sp>
    </p:spTree>
    <p:extLst>
      <p:ext uri="{BB962C8B-B14F-4D97-AF65-F5344CB8AC3E}">
        <p14:creationId xmlns:p14="http://schemas.microsoft.com/office/powerpoint/2010/main" val="28219119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EF3A3FA-9B17-4738-BCF1-4098A0AAE869}" type="datetimeFigureOut">
              <a:rPr lang="en-US" smtClean="0"/>
              <a:t>11/16/2022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7B11182-3C17-4ECA-A813-4823975AE67C}" type="slidenum">
              <a:rPr lang="en-US" smtClean="0"/>
              <a:t>‹#›</a:t>
            </a:fld>
            <a:endParaRPr lang="en-US"/>
          </a:p>
        </p:txBody>
      </p:sp>
    </p:spTree>
    <p:extLst>
      <p:ext uri="{BB962C8B-B14F-4D97-AF65-F5344CB8AC3E}">
        <p14:creationId xmlns:p14="http://schemas.microsoft.com/office/powerpoint/2010/main" val="37533339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EF3A3FA-9B17-4738-BCF1-4098A0AAE869}" type="datetimeFigureOut">
              <a:rPr lang="en-US" smtClean="0"/>
              <a:t>11/16/2022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7B11182-3C17-4ECA-A813-4823975AE67C}" type="slidenum">
              <a:rPr lang="en-US" smtClean="0"/>
              <a:t>‹#›</a:t>
            </a:fld>
            <a:endParaRPr lang="en-US"/>
          </a:p>
        </p:txBody>
      </p:sp>
    </p:spTree>
    <p:extLst>
      <p:ext uri="{BB962C8B-B14F-4D97-AF65-F5344CB8AC3E}">
        <p14:creationId xmlns:p14="http://schemas.microsoft.com/office/powerpoint/2010/main" val="1681151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0EF3A3FA-9B17-4738-BCF1-4098A0AAE869}" type="datetimeFigureOut">
              <a:rPr lang="en-US" smtClean="0"/>
              <a:t>11/16/2022</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07B11182-3C17-4ECA-A813-4823975AE67C}" type="slidenum">
              <a:rPr lang="en-US" smtClean="0"/>
              <a:t>‹#›</a:t>
            </a:fld>
            <a:endParaRPr lang="en-US"/>
          </a:p>
        </p:txBody>
      </p:sp>
    </p:spTree>
    <p:extLst>
      <p:ext uri="{BB962C8B-B14F-4D97-AF65-F5344CB8AC3E}">
        <p14:creationId xmlns:p14="http://schemas.microsoft.com/office/powerpoint/2010/main" val="34826781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0EF3A3FA-9B17-4738-BCF1-4098A0AAE869}" type="datetimeFigureOut">
              <a:rPr lang="en-US" smtClean="0"/>
              <a:t>11/16/2022</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07B11182-3C17-4ECA-A813-4823975AE67C}" type="slidenum">
              <a:rPr lang="en-US" smtClean="0"/>
              <a:t>‹#›</a:t>
            </a:fld>
            <a:endParaRPr lang="en-US"/>
          </a:p>
        </p:txBody>
      </p:sp>
    </p:spTree>
    <p:extLst>
      <p:ext uri="{BB962C8B-B14F-4D97-AF65-F5344CB8AC3E}">
        <p14:creationId xmlns:p14="http://schemas.microsoft.com/office/powerpoint/2010/main" val="39232182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Date Placeholder 4"/>
          <p:cNvSpPr>
            <a:spLocks noGrp="1"/>
          </p:cNvSpPr>
          <p:nvPr>
            <p:ph type="dt" sz="half" idx="10"/>
          </p:nvPr>
        </p:nvSpPr>
        <p:spPr/>
        <p:txBody>
          <a:bodyPr/>
          <a:lstStyle/>
          <a:p>
            <a:fld id="{0EF3A3FA-9B17-4738-BCF1-4098A0AAE869}" type="datetimeFigureOut">
              <a:rPr lang="en-US" smtClean="0"/>
              <a:t>11/16/2022</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07B11182-3C17-4ECA-A813-4823975AE67C}" type="slidenum">
              <a:rPr lang="en-US" smtClean="0"/>
              <a:t>‹#›</a:t>
            </a:fld>
            <a:endParaRPr lang="en-US"/>
          </a:p>
        </p:txBody>
      </p:sp>
    </p:spTree>
    <p:extLst>
      <p:ext uri="{BB962C8B-B14F-4D97-AF65-F5344CB8AC3E}">
        <p14:creationId xmlns:p14="http://schemas.microsoft.com/office/powerpoint/2010/main" val="25194364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EF3A3FA-9B17-4738-BCF1-4098A0AAE869}" type="datetimeFigureOut">
              <a:rPr lang="en-US" smtClean="0"/>
              <a:t>11/16/2022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7B11182-3C17-4ECA-A813-4823975AE67C}" type="slidenum">
              <a:rPr lang="en-US" smtClean="0"/>
              <a:t>‹#›</a:t>
            </a:fld>
            <a:endParaRPr lang="en-US"/>
          </a:p>
        </p:txBody>
      </p:sp>
    </p:spTree>
    <p:extLst>
      <p:ext uri="{BB962C8B-B14F-4D97-AF65-F5344CB8AC3E}">
        <p14:creationId xmlns:p14="http://schemas.microsoft.com/office/powerpoint/2010/main" val="487190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EF3A3FA-9B17-4738-BCF1-4098A0AAE869}" type="datetimeFigureOut">
              <a:rPr lang="en-US" smtClean="0"/>
              <a:t>11/16/2022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7B11182-3C17-4ECA-A813-4823975AE67C}" type="slidenum">
              <a:rPr lang="en-US" smtClean="0"/>
              <a:t>‹#›</a:t>
            </a:fld>
            <a:endParaRPr lang="en-US"/>
          </a:p>
        </p:txBody>
      </p:sp>
    </p:spTree>
    <p:extLst>
      <p:ext uri="{BB962C8B-B14F-4D97-AF65-F5344CB8AC3E}">
        <p14:creationId xmlns:p14="http://schemas.microsoft.com/office/powerpoint/2010/main" val="42425981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0EF3A3FA-9B17-4738-BCF1-4098A0AAE869}" type="datetimeFigureOut">
              <a:rPr lang="en-US" smtClean="0"/>
              <a:t>11/16/2022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B11182-3C17-4ECA-A813-4823975AE67C}" type="slidenum">
              <a:rPr lang="en-US" smtClean="0"/>
              <a:t>‹#›</a:t>
            </a:fld>
            <a:endParaRPr lang="en-US"/>
          </a:p>
        </p:txBody>
      </p:sp>
    </p:spTree>
    <p:extLst>
      <p:ext uri="{BB962C8B-B14F-4D97-AF65-F5344CB8AC3E}">
        <p14:creationId xmlns:p14="http://schemas.microsoft.com/office/powerpoint/2010/main" val="42572219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0EF3A3FA-9B17-4738-BCF1-4098A0AAE869}" type="datetimeFigureOut">
              <a:rPr lang="en-US" smtClean="0"/>
              <a:t>11/16/2022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B11182-3C17-4ECA-A813-4823975AE67C}" type="slidenum">
              <a:rPr lang="en-US" smtClean="0"/>
              <a:t>‹#›</a:t>
            </a:fld>
            <a:endParaRPr lang="en-US"/>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8769706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EF3A3FA-9B17-4738-BCF1-4098A0AAE869}" type="datetimeFigureOut">
              <a:rPr lang="en-US" smtClean="0"/>
              <a:t>11/16/2022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B11182-3C17-4ECA-A813-4823975AE67C}" type="slidenum">
              <a:rPr lang="en-US" smtClean="0"/>
              <a:t>‹#›</a:t>
            </a:fld>
            <a:endParaRPr lang="en-US"/>
          </a:p>
        </p:txBody>
      </p:sp>
    </p:spTree>
    <p:extLst>
      <p:ext uri="{BB962C8B-B14F-4D97-AF65-F5344CB8AC3E}">
        <p14:creationId xmlns:p14="http://schemas.microsoft.com/office/powerpoint/2010/main" val="137255826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0EF3A3FA-9B17-4738-BCF1-4098A0AAE869}" type="datetimeFigureOut">
              <a:rPr lang="en-US" smtClean="0"/>
              <a:t>11/16/2022</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B11182-3C17-4ECA-A813-4823975AE67C}" type="slidenum">
              <a:rPr lang="en-US" smtClean="0"/>
              <a:t>‹#›</a:t>
            </a:fld>
            <a:endParaRPr lang="en-US"/>
          </a:p>
        </p:txBody>
      </p:sp>
    </p:spTree>
    <p:extLst>
      <p:ext uri="{BB962C8B-B14F-4D97-AF65-F5344CB8AC3E}">
        <p14:creationId xmlns:p14="http://schemas.microsoft.com/office/powerpoint/2010/main" val="3970902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0EF3A3FA-9B17-4738-BCF1-4098A0AAE869}" type="datetimeFigureOut">
              <a:rPr lang="en-US" smtClean="0"/>
              <a:t>11/16/2022</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B11182-3C17-4ECA-A813-4823975AE67C}" type="slidenum">
              <a:rPr lang="en-US" smtClean="0"/>
              <a:t>‹#›</a:t>
            </a:fld>
            <a:endParaRPr lang="en-US"/>
          </a:p>
        </p:txBody>
      </p:sp>
    </p:spTree>
    <p:extLst>
      <p:ext uri="{BB962C8B-B14F-4D97-AF65-F5344CB8AC3E}">
        <p14:creationId xmlns:p14="http://schemas.microsoft.com/office/powerpoint/2010/main" val="132266112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EF3A3FA-9B17-4738-BCF1-4098A0AAE869}" type="datetimeFigureOut">
              <a:rPr lang="en-US" smtClean="0"/>
              <a:t>11/16/2022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B11182-3C17-4ECA-A813-4823975AE67C}" type="slidenum">
              <a:rPr lang="en-US" smtClean="0"/>
              <a:t>‹#›</a:t>
            </a:fld>
            <a:endParaRPr lang="en-US"/>
          </a:p>
        </p:txBody>
      </p:sp>
    </p:spTree>
    <p:extLst>
      <p:ext uri="{BB962C8B-B14F-4D97-AF65-F5344CB8AC3E}">
        <p14:creationId xmlns:p14="http://schemas.microsoft.com/office/powerpoint/2010/main" val="256873969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EF3A3FA-9B17-4738-BCF1-4098A0AAE869}" type="datetimeFigureOut">
              <a:rPr lang="en-US" smtClean="0"/>
              <a:t>11/16/2022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B11182-3C17-4ECA-A813-4823975AE67C}" type="slidenum">
              <a:rPr lang="en-US" smtClean="0"/>
              <a:t>‹#›</a:t>
            </a:fld>
            <a:endParaRPr lang="en-US"/>
          </a:p>
        </p:txBody>
      </p:sp>
    </p:spTree>
    <p:extLst>
      <p:ext uri="{BB962C8B-B14F-4D97-AF65-F5344CB8AC3E}">
        <p14:creationId xmlns:p14="http://schemas.microsoft.com/office/powerpoint/2010/main" val="25089204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0EF3A3FA-9B17-4738-BCF1-4098A0AAE869}" type="datetimeFigureOut">
              <a:rPr lang="en-US" smtClean="0"/>
              <a:t>11/16/2022</a:t>
            </a:fld>
            <a:endParaRPr 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07B11182-3C17-4ECA-A813-4823975AE67C}" type="slidenum">
              <a:rPr lang="en-US" smtClean="0"/>
              <a:t>‹#›</a:t>
            </a:fld>
            <a:endParaRPr lang="en-US"/>
          </a:p>
        </p:txBody>
      </p:sp>
    </p:spTree>
    <p:extLst>
      <p:ext uri="{BB962C8B-B14F-4D97-AF65-F5344CB8AC3E}">
        <p14:creationId xmlns:p14="http://schemas.microsoft.com/office/powerpoint/2010/main" val="272424607"/>
      </p:ext>
    </p:extLst>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jpeg"/><Relationship Id="rId7"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 Id="rId9" Type="http://schemas.openxmlformats.org/officeDocument/2006/relationships/image" Target="../media/image1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587524" y="4627205"/>
            <a:ext cx="2816424" cy="1393712"/>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sz="1200" b="1" i="1" dirty="0">
                <a:latin typeface="Times New Roman" panose="02020603050405020304" pitchFamily="18" charset="0"/>
                <a:cs typeface="Times New Roman" panose="02020603050405020304" pitchFamily="18" charset="0"/>
              </a:rPr>
              <a:t>Cloud software</a:t>
            </a:r>
            <a:endParaRPr lang="en-US" sz="1200" dirty="0">
              <a:latin typeface="Times New Roman" panose="02020603050405020304" pitchFamily="18" charset="0"/>
              <a:cs typeface="Times New Roman" panose="02020603050405020304" pitchFamily="18" charset="0"/>
            </a:endParaRPr>
          </a:p>
          <a:p>
            <a:pPr algn="just"/>
            <a:r>
              <a:rPr lang="en-GB" sz="1000" dirty="0">
                <a:latin typeface="Times New Roman" panose="02020603050405020304" pitchFamily="18" charset="0"/>
                <a:cs typeface="Times New Roman" panose="02020603050405020304" pitchFamily="18" charset="0"/>
              </a:rPr>
              <a:t>It is the kind of digital tool that can be used by many business firms in digital industry to provide clouds services in different market areas. According to the research it is found that about 60% of companies are using cloud software in such a manner to provide digital services to their customers. </a:t>
            </a:r>
            <a:endParaRPr lang="en-US" sz="1000" dirty="0">
              <a:solidFill>
                <a:schemeClr val="bg1"/>
              </a:solidFill>
              <a:latin typeface="Times New Roman" panose="02020603050405020304" pitchFamily="18" charset="0"/>
              <a:cs typeface="Times New Roman" panose="02020603050405020304" pitchFamily="18" charset="0"/>
            </a:endParaRPr>
          </a:p>
        </p:txBody>
      </p:sp>
      <p:sp>
        <p:nvSpPr>
          <p:cNvPr id="8" name="Rectangle 7"/>
          <p:cNvSpPr/>
          <p:nvPr/>
        </p:nvSpPr>
        <p:spPr>
          <a:xfrm>
            <a:off x="9326110" y="1196016"/>
            <a:ext cx="2763212" cy="1251969"/>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sz="1200" b="1" dirty="0">
                <a:latin typeface="Times New Roman" panose="02020603050405020304" pitchFamily="18" charset="0"/>
                <a:cs typeface="Times New Roman" panose="02020603050405020304" pitchFamily="18" charset="0"/>
              </a:rPr>
              <a:t>Different skills under software and resources enhancing digital industry</a:t>
            </a:r>
            <a:endParaRPr lang="en-US" sz="1200" dirty="0">
              <a:latin typeface="Times New Roman" panose="02020603050405020304" pitchFamily="18" charset="0"/>
              <a:cs typeface="Times New Roman" panose="02020603050405020304" pitchFamily="18" charset="0"/>
            </a:endParaRPr>
          </a:p>
          <a:p>
            <a:pPr algn="just"/>
            <a:r>
              <a:rPr lang="en-GB" sz="1000" dirty="0">
                <a:latin typeface="Times New Roman" panose="02020603050405020304" pitchFamily="18" charset="0"/>
                <a:cs typeface="Times New Roman" panose="02020603050405020304" pitchFamily="18" charset="0"/>
              </a:rPr>
              <a:t>Software is generally kind of information technological tool that helps many businesses to make their work and interpretation easier in such a manner to influence efficiency in digital environment.</a:t>
            </a:r>
            <a:endParaRPr lang="en-US" sz="1000" dirty="0">
              <a:solidFill>
                <a:schemeClr val="bg1"/>
              </a:solidFill>
              <a:latin typeface="Times New Roman" panose="02020603050405020304" pitchFamily="18" charset="0"/>
              <a:cs typeface="Times New Roman" panose="02020603050405020304" pitchFamily="18" charset="0"/>
            </a:endParaRPr>
          </a:p>
        </p:txBody>
      </p:sp>
      <p:sp>
        <p:nvSpPr>
          <p:cNvPr id="16" name="Rectangle 15"/>
          <p:cNvSpPr/>
          <p:nvPr/>
        </p:nvSpPr>
        <p:spPr>
          <a:xfrm>
            <a:off x="-6349" y="1278399"/>
            <a:ext cx="2816424" cy="1367444"/>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sz="1200" b="1" i="1" dirty="0">
                <a:latin typeface="Times New Roman" panose="02020603050405020304" pitchFamily="18" charset="0"/>
                <a:cs typeface="Times New Roman" panose="02020603050405020304" pitchFamily="18" charset="0"/>
              </a:rPr>
              <a:t>Internet</a:t>
            </a:r>
            <a:endParaRPr lang="en-US" sz="1200" dirty="0">
              <a:latin typeface="Times New Roman" panose="02020603050405020304" pitchFamily="18" charset="0"/>
              <a:cs typeface="Times New Roman" panose="02020603050405020304" pitchFamily="18" charset="0"/>
            </a:endParaRPr>
          </a:p>
          <a:p>
            <a:r>
              <a:rPr lang="en-GB" sz="1000" dirty="0">
                <a:latin typeface="Times New Roman" panose="02020603050405020304" pitchFamily="18" charset="0"/>
                <a:cs typeface="Times New Roman" panose="02020603050405020304" pitchFamily="18" charset="0"/>
              </a:rPr>
              <a:t>It is very essential element of digital technology that helps people to influence their digital skills in the market area. It is used by every firm in digital industry to enhance their productivity as well as efficiency in competitive market. No firm can operate without internet in current market. </a:t>
            </a:r>
            <a:endParaRPr lang="en-US" sz="1000" dirty="0">
              <a:solidFill>
                <a:schemeClr val="bg1"/>
              </a:solidFill>
              <a:latin typeface="Times New Roman" panose="02020603050405020304" pitchFamily="18" charset="0"/>
              <a:cs typeface="Times New Roman" panose="02020603050405020304" pitchFamily="18" charset="0"/>
            </a:endParaRPr>
          </a:p>
        </p:txBody>
      </p:sp>
      <p:sp>
        <p:nvSpPr>
          <p:cNvPr id="5" name="AutoShape 10" descr="COVID-19 to push up UK poverty levels - state aid expert explains why - CGTN"/>
          <p:cNvSpPr>
            <a:spLocks noChangeAspect="1" noChangeArrowheads="1"/>
          </p:cNvSpPr>
          <p:nvPr/>
        </p:nvSpPr>
        <p:spPr bwMode="auto">
          <a:xfrm>
            <a:off x="1611511" y="-81260"/>
            <a:ext cx="171450" cy="171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51435" tIns="25718" rIns="51435" bIns="25718" numCol="1" anchor="t" anchorCtr="0" compatLnSpc="1">
            <a:prstTxWarp prst="textNoShape">
              <a:avLst/>
            </a:prstTxWarp>
          </a:bodyPr>
          <a:lstStyle/>
          <a:p>
            <a:endParaRPr lang="en-US" sz="1125">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06B6B9C6-B174-48F8-8EB0-DCF1FE169D20}"/>
              </a:ext>
            </a:extLst>
          </p:cNvPr>
          <p:cNvSpPr/>
          <p:nvPr/>
        </p:nvSpPr>
        <p:spPr>
          <a:xfrm>
            <a:off x="7606581" y="2625847"/>
            <a:ext cx="2763212" cy="1323879"/>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1200" b="1" i="1" dirty="0">
                <a:latin typeface="Times New Roman" panose="02020603050405020304" pitchFamily="18" charset="0"/>
                <a:cs typeface="Times New Roman" panose="02020603050405020304" pitchFamily="18" charset="0"/>
              </a:rPr>
              <a:t>Social media platform </a:t>
            </a:r>
            <a:endParaRPr lang="en-US" sz="1200" dirty="0">
              <a:latin typeface="Times New Roman" panose="02020603050405020304" pitchFamily="18" charset="0"/>
              <a:cs typeface="Times New Roman" panose="02020603050405020304" pitchFamily="18" charset="0"/>
            </a:endParaRPr>
          </a:p>
          <a:p>
            <a:pPr algn="just"/>
            <a:r>
              <a:rPr lang="en-US" sz="1000" dirty="0">
                <a:latin typeface="Times New Roman" panose="02020603050405020304" pitchFamily="18" charset="0"/>
                <a:cs typeface="Times New Roman" panose="02020603050405020304" pitchFamily="18" charset="0"/>
              </a:rPr>
              <a:t>It is one of the most important elements of digital industry as through social media platform marketing managers of all the business organisation use it in order to promote their brand awareness in the marketplace. The social media platform benefits them in increasing the customer base segment as well as high market share in the marketplace.</a:t>
            </a:r>
            <a:endParaRPr lang="en-US" sz="10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ED27783B-1520-4825-8343-F8947EBE5C20}"/>
              </a:ext>
            </a:extLst>
          </p:cNvPr>
          <p:cNvSpPr txBox="1"/>
          <p:nvPr/>
        </p:nvSpPr>
        <p:spPr>
          <a:xfrm>
            <a:off x="7707086" y="4121634"/>
            <a:ext cx="1637731" cy="2092881"/>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pPr algn="ctr"/>
            <a:r>
              <a:rPr lang="en-GB" sz="1000" b="1" i="1" dirty="0">
                <a:latin typeface="Times New Roman" panose="02020603050405020304" pitchFamily="18" charset="0"/>
                <a:cs typeface="Times New Roman" panose="02020603050405020304" pitchFamily="18" charset="0"/>
              </a:rPr>
              <a:t>Emailing</a:t>
            </a:r>
            <a:endParaRPr lang="en-US" sz="1000" dirty="0">
              <a:latin typeface="Times New Roman" panose="02020603050405020304" pitchFamily="18" charset="0"/>
              <a:cs typeface="Times New Roman" panose="02020603050405020304" pitchFamily="18" charset="0"/>
            </a:endParaRPr>
          </a:p>
          <a:p>
            <a:pPr algn="just"/>
            <a:r>
              <a:rPr lang="en-GB" sz="1000" dirty="0">
                <a:latin typeface="Times New Roman" panose="02020603050405020304" pitchFamily="18" charset="0"/>
                <a:cs typeface="Times New Roman" panose="02020603050405020304" pitchFamily="18" charset="0"/>
              </a:rPr>
              <a:t>It is the kind of digital tools that helps business organisations to transfer the information from one place to another in terms of formal expression. It is used by every business firm in digital industry to influence their transmission of information to different people in the environment.</a:t>
            </a:r>
            <a:endParaRPr lang="en-US" sz="1000" dirty="0">
              <a:solidFill>
                <a:schemeClr val="bg1"/>
              </a:solidFill>
              <a:latin typeface="Times New Roman" panose="02020603050405020304" pitchFamily="18" charset="0"/>
              <a:cs typeface="Times New Roman" panose="02020603050405020304" pitchFamily="18" charset="0"/>
            </a:endParaRPr>
          </a:p>
          <a:p>
            <a:pPr lvl="0" algn="just"/>
            <a:r>
              <a:rPr lang="en-GB" sz="1000" dirty="0">
                <a:solidFill>
                  <a:schemeClr val="bg1"/>
                </a:solidFill>
                <a:latin typeface="Times New Roman" panose="02020603050405020304" pitchFamily="18" charset="0"/>
                <a:cs typeface="Times New Roman" panose="02020603050405020304" pitchFamily="18" charset="0"/>
              </a:rPr>
              <a:t> </a:t>
            </a:r>
            <a:endParaRPr lang="en-US" sz="1000" dirty="0">
              <a:solidFill>
                <a:schemeClr val="bg1"/>
              </a:solidFill>
              <a:latin typeface="Times New Roman" panose="02020603050405020304" pitchFamily="18" charset="0"/>
              <a:cs typeface="Times New Roman" panose="02020603050405020304" pitchFamily="18" charset="0"/>
            </a:endParaRPr>
          </a:p>
        </p:txBody>
      </p:sp>
      <p:sp>
        <p:nvSpPr>
          <p:cNvPr id="11" name="Rectangle 10"/>
          <p:cNvSpPr/>
          <p:nvPr/>
        </p:nvSpPr>
        <p:spPr>
          <a:xfrm>
            <a:off x="4065396" y="607636"/>
            <a:ext cx="3188264" cy="1251969"/>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lvl="0" algn="ctr"/>
            <a:r>
              <a:rPr lang="en-GB" sz="1200" b="1" dirty="0">
                <a:latin typeface="Times New Roman" panose="02020603050405020304" pitchFamily="18" charset="0"/>
                <a:cs typeface="Times New Roman" panose="02020603050405020304" pitchFamily="18" charset="0"/>
              </a:rPr>
              <a:t>INTRODUCTION</a:t>
            </a:r>
            <a:endParaRPr lang="en-US" sz="1200" b="1" dirty="0">
              <a:latin typeface="Times New Roman" panose="02020603050405020304" pitchFamily="18" charset="0"/>
              <a:cs typeface="Times New Roman" panose="02020603050405020304" pitchFamily="18" charset="0"/>
            </a:endParaRPr>
          </a:p>
          <a:p>
            <a:pPr algn="just"/>
            <a:r>
              <a:rPr lang="en-GB" sz="1000" dirty="0">
                <a:latin typeface="Times New Roman" panose="02020603050405020304" pitchFamily="18" charset="0"/>
                <a:cs typeface="Times New Roman" panose="02020603050405020304" pitchFamily="18" charset="0"/>
              </a:rPr>
              <a:t>	Digital skills are referring to different kinds of effectiveness possessed by an individual or group of people in context to information technology tools. It also helps to improve digital industry in such a manner to influence efficiency of people for improving level of positive outcomes of their efforts. </a:t>
            </a:r>
            <a:endParaRPr lang="en-US" sz="1000" dirty="0">
              <a:latin typeface="Times New Roman" panose="02020603050405020304" pitchFamily="18" charset="0"/>
              <a:cs typeface="Times New Roman" panose="02020603050405020304" pitchFamily="18" charset="0"/>
            </a:endParaRPr>
          </a:p>
        </p:txBody>
      </p:sp>
      <p:sp>
        <p:nvSpPr>
          <p:cNvPr id="17" name="Rectangle 16"/>
          <p:cNvSpPr/>
          <p:nvPr/>
        </p:nvSpPr>
        <p:spPr>
          <a:xfrm>
            <a:off x="2234186" y="2819117"/>
            <a:ext cx="2591480" cy="1519275"/>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1200" b="1" i="1" dirty="0">
                <a:latin typeface="Times New Roman" panose="02020603050405020304" pitchFamily="18" charset="0"/>
                <a:cs typeface="Times New Roman" panose="02020603050405020304" pitchFamily="18" charset="0"/>
              </a:rPr>
              <a:t>Search engine</a:t>
            </a:r>
            <a:endParaRPr lang="en-US" sz="1200" b="1" dirty="0">
              <a:latin typeface="Times New Roman" panose="02020603050405020304" pitchFamily="18" charset="0"/>
              <a:cs typeface="Times New Roman" panose="02020603050405020304" pitchFamily="18" charset="0"/>
            </a:endParaRPr>
          </a:p>
          <a:p>
            <a:pPr algn="just"/>
            <a:r>
              <a:rPr lang="en-US" sz="1000" dirty="0">
                <a:latin typeface="Times New Roman" panose="02020603050405020304" pitchFamily="18" charset="0"/>
                <a:cs typeface="Times New Roman" panose="02020603050405020304" pitchFamily="18" charset="0"/>
              </a:rPr>
              <a:t>It is a software program which is beneficial for the people in order to identify the information for which they are looking for online by taking use of phrases or keyboards. Most of the organisation make use of the search engine for the purpose of advertising, gathering data and information, to get updates on news as well as keep a track on the competition in the market. </a:t>
            </a:r>
            <a:endParaRPr lang="en-US" sz="1000" dirty="0">
              <a:solidFill>
                <a:schemeClr val="bg1"/>
              </a:solidFill>
              <a:latin typeface="Times New Roman" panose="02020603050405020304" pitchFamily="18" charset="0"/>
              <a:cs typeface="Times New Roman" panose="02020603050405020304" pitchFamily="18" charset="0"/>
            </a:endParaRPr>
          </a:p>
        </p:txBody>
      </p:sp>
      <p:sp>
        <p:nvSpPr>
          <p:cNvPr id="19" name="Rectangle 18"/>
          <p:cNvSpPr/>
          <p:nvPr/>
        </p:nvSpPr>
        <p:spPr>
          <a:xfrm>
            <a:off x="2528595" y="6173098"/>
            <a:ext cx="8046383" cy="684902"/>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lvl="0" algn="ctr"/>
            <a:r>
              <a:rPr lang="en-GB" sz="1200" b="1" dirty="0">
                <a:latin typeface="Times New Roman" panose="02020603050405020304" pitchFamily="18" charset="0"/>
                <a:cs typeface="Times New Roman" panose="02020603050405020304" pitchFamily="18" charset="0"/>
              </a:rPr>
              <a:t>CONCLUSION</a:t>
            </a:r>
            <a:endParaRPr lang="en-US" sz="1200" b="1" dirty="0">
              <a:latin typeface="Times New Roman" panose="02020603050405020304" pitchFamily="18" charset="0"/>
              <a:cs typeface="Times New Roman" panose="02020603050405020304" pitchFamily="18" charset="0"/>
            </a:endParaRPr>
          </a:p>
          <a:p>
            <a:pPr algn="just"/>
            <a:r>
              <a:rPr lang="en-GB" sz="1000" dirty="0">
                <a:latin typeface="Times New Roman" panose="02020603050405020304" pitchFamily="18" charset="0"/>
                <a:cs typeface="Times New Roman" panose="02020603050405020304" pitchFamily="18" charset="0"/>
              </a:rPr>
              <a:t>From the poster, it can be concluded that digital skills is very essential for every firm to influence their productivity in the market. In context to digital industry there are many business firms providing digital service to their customer by using various tools under information technology.</a:t>
            </a:r>
            <a:endParaRPr lang="en-US" sz="1000" dirty="0">
              <a:solidFill>
                <a:schemeClr val="bg1"/>
              </a:solidFill>
              <a:latin typeface="Times New Roman" panose="02020603050405020304" pitchFamily="18" charset="0"/>
              <a:cs typeface="Times New Roman" panose="02020603050405020304" pitchFamily="18" charset="0"/>
            </a:endParaRPr>
          </a:p>
        </p:txBody>
      </p:sp>
      <p:pic>
        <p:nvPicPr>
          <p:cNvPr id="12" name="Picture 4" descr="How digital technology and innovation can help protect the planet - Modern  Diplomacy"/>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40712" y="1887800"/>
            <a:ext cx="1820768" cy="1011382"/>
          </a:xfrm>
          <a:prstGeom prst="rect">
            <a:avLst/>
          </a:prstGeom>
          <a:noFill/>
          <a:extLst>
            <a:ext uri="{909E8E84-426E-40DD-AFC4-6F175D3DCCD1}">
              <a14:hiddenFill xmlns:a14="http://schemas.microsoft.com/office/drawing/2010/main">
                <a:solidFill>
                  <a:srgbClr val="FFFFFF"/>
                </a:solidFill>
              </a14:hiddenFill>
            </a:ext>
          </a:extLst>
        </p:spPr>
      </p:pic>
      <p:sp>
        <p:nvSpPr>
          <p:cNvPr id="20" name="Rectangle 19"/>
          <p:cNvSpPr/>
          <p:nvPr/>
        </p:nvSpPr>
        <p:spPr>
          <a:xfrm>
            <a:off x="2895364" y="90191"/>
            <a:ext cx="6747163" cy="505554"/>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lvl="0" algn="ctr"/>
            <a:r>
              <a:rPr lang="en-US" sz="2400" b="1" dirty="0">
                <a:solidFill>
                  <a:srgbClr val="00B050"/>
                </a:solidFill>
                <a:latin typeface="Times New Roman" panose="02020603050405020304" pitchFamily="18" charset="0"/>
                <a:cs typeface="Times New Roman" panose="02020603050405020304" pitchFamily="18" charset="0"/>
              </a:rPr>
              <a:t>Digital technologies </a:t>
            </a:r>
            <a:endParaRPr lang="en-US" sz="2400" dirty="0">
              <a:solidFill>
                <a:srgbClr val="00B050"/>
              </a:solidFill>
              <a:latin typeface="Times New Roman" panose="02020603050405020304" pitchFamily="18" charset="0"/>
              <a:cs typeface="Times New Roman" panose="02020603050405020304" pitchFamily="18" charset="0"/>
            </a:endParaRPr>
          </a:p>
        </p:txBody>
      </p:sp>
      <p:pic>
        <p:nvPicPr>
          <p:cNvPr id="13" name="Picture 6" descr="7 Advantages of Digital Technology In Today's Tim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02186" y="2982404"/>
            <a:ext cx="1895242" cy="1478694"/>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Article: Digital technologies - A new source of value &amp; growth — People  Matter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404764" y="2521527"/>
            <a:ext cx="1565563" cy="1939572"/>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What is cloud computing? Everything you need to know now | InfoWorld"/>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01316" y="4807647"/>
            <a:ext cx="1096982" cy="1029270"/>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What is Cloud Computi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605952" y="4082978"/>
            <a:ext cx="1895242" cy="1599732"/>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What is Cloud Computing? - A Detailed Guide"/>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828066" y="1420409"/>
            <a:ext cx="1167670" cy="1327967"/>
          </a:xfrm>
          <a:prstGeom prst="rect">
            <a:avLst/>
          </a:prstGeom>
          <a:noFill/>
          <a:extLst>
            <a:ext uri="{909E8E84-426E-40DD-AFC4-6F175D3DCCD1}">
              <a14:hiddenFill xmlns:a14="http://schemas.microsoft.com/office/drawing/2010/main">
                <a:solidFill>
                  <a:srgbClr val="FFFFFF"/>
                </a:solidFill>
              </a14:hiddenFill>
            </a:ext>
          </a:extLst>
        </p:spPr>
      </p:pic>
      <p:pic>
        <p:nvPicPr>
          <p:cNvPr id="1044" name="Picture 20" descr="What are the Types of Cloud Computing and Cloud Services | Simplilearn"/>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707086" y="1268461"/>
            <a:ext cx="1390687" cy="1301446"/>
          </a:xfrm>
          <a:prstGeom prst="rect">
            <a:avLst/>
          </a:prstGeom>
          <a:noFill/>
          <a:extLst>
            <a:ext uri="{909E8E84-426E-40DD-AFC4-6F175D3DCCD1}">
              <a14:hiddenFill xmlns:a14="http://schemas.microsoft.com/office/drawing/2010/main">
                <a:solidFill>
                  <a:srgbClr val="FFFFFF"/>
                </a:solidFill>
              </a14:hiddenFill>
            </a:ext>
          </a:extLst>
        </p:spPr>
      </p:pic>
      <p:sp>
        <p:nvSpPr>
          <p:cNvPr id="21" name="Rectangle 20"/>
          <p:cNvSpPr/>
          <p:nvPr/>
        </p:nvSpPr>
        <p:spPr>
          <a:xfrm>
            <a:off x="9749617" y="4578171"/>
            <a:ext cx="2339705" cy="896439"/>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1000" b="1" i="1" dirty="0">
                <a:latin typeface="Times New Roman" panose="02020603050405020304" pitchFamily="18" charset="0"/>
                <a:cs typeface="Times New Roman" panose="02020603050405020304" pitchFamily="18" charset="0"/>
              </a:rPr>
              <a:t>REFERENCES </a:t>
            </a:r>
            <a:endParaRPr lang="en-US" sz="1000" b="1" dirty="0">
              <a:latin typeface="Times New Roman" panose="02020603050405020304" pitchFamily="18" charset="0"/>
              <a:cs typeface="Times New Roman" panose="02020603050405020304" pitchFamily="18" charset="0"/>
            </a:endParaRPr>
          </a:p>
          <a:p>
            <a:r>
              <a:rPr lang="en-GB" sz="1000" dirty="0">
                <a:latin typeface="Times New Roman" panose="02020603050405020304" pitchFamily="18" charset="0"/>
                <a:cs typeface="Times New Roman" panose="02020603050405020304" pitchFamily="18" charset="0"/>
              </a:rPr>
              <a:t>Marini, C. and Agostino, D., 2021. Humanized museums? How digital technologies become relational tools. </a:t>
            </a:r>
            <a:r>
              <a:rPr lang="en-US" sz="1000" i="1" dirty="0">
                <a:latin typeface="Times New Roman" panose="02020603050405020304" pitchFamily="18" charset="0"/>
                <a:cs typeface="Times New Roman" panose="02020603050405020304" pitchFamily="18" charset="0"/>
              </a:rPr>
              <a:t>Museum Management and Curatorship</a:t>
            </a:r>
            <a:r>
              <a:rPr lang="en-US" sz="1000" dirty="0">
                <a:latin typeface="Times New Roman" panose="02020603050405020304" pitchFamily="18" charset="0"/>
                <a:cs typeface="Times New Roman" panose="02020603050405020304" pitchFamily="18" charset="0"/>
              </a:rPr>
              <a:t>, pp.1-18.</a:t>
            </a:r>
          </a:p>
        </p:txBody>
      </p:sp>
    </p:spTree>
    <p:extLst>
      <p:ext uri="{BB962C8B-B14F-4D97-AF65-F5344CB8AC3E}">
        <p14:creationId xmlns:p14="http://schemas.microsoft.com/office/powerpoint/2010/main" val="69748209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1461</TotalTime>
  <Words>471</Words>
  <Application>Microsoft Office PowerPoint</Application>
  <PresentationFormat>Widescreen</PresentationFormat>
  <Paragraphs>21</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Century Gothic</vt:lpstr>
      <vt:lpstr>Times New Roman</vt:lpstr>
      <vt:lpstr>Wingdings 3</vt:lpstr>
      <vt:lpstr>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Valentin Mirica (2211628)</cp:lastModifiedBy>
  <cp:revision>14</cp:revision>
  <dcterms:created xsi:type="dcterms:W3CDTF">2022-11-12T07:11:17Z</dcterms:created>
  <dcterms:modified xsi:type="dcterms:W3CDTF">2022-11-17T10:59:11Z</dcterms:modified>
</cp:coreProperties>
</file>