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9" r:id="rId6"/>
    <p:sldId id="280" r:id="rId7"/>
    <p:sldId id="260" r:id="rId8"/>
    <p:sldId id="282" r:id="rId9"/>
    <p:sldId id="261" r:id="rId10"/>
    <p:sldId id="266" r:id="rId11"/>
    <p:sldId id="264" r:id="rId12"/>
    <p:sldId id="283" r:id="rId13"/>
    <p:sldId id="265" r:id="rId14"/>
    <p:sldId id="262" r:id="rId15"/>
    <p:sldId id="285" r:id="rId16"/>
    <p:sldId id="263" r:id="rId17"/>
    <p:sldId id="286" r:id="rId18"/>
    <p:sldId id="257" r:id="rId19"/>
    <p:sldId id="267" r:id="rId20"/>
    <p:sldId id="268" r:id="rId21"/>
    <p:sldId id="270" r:id="rId22"/>
    <p:sldId id="272" r:id="rId23"/>
    <p:sldId id="273" r:id="rId24"/>
    <p:sldId id="274" r:id="rId25"/>
    <p:sldId id="275" r:id="rId26"/>
    <p:sldId id="276" r:id="rId27"/>
    <p:sldId id="277" r:id="rId28"/>
    <p:sldId id="278" r:id="rId29"/>
    <p:sldId id="26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latin typeface="Myriad Pro"/>
            </a:rPr>
            <a:t>Cydweithredol</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latin typeface="Myriad Pro"/>
            </a:rPr>
            <a:t>Ymreolaethol</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latin typeface="Myriad Pro"/>
            </a:rPr>
            <a:t>Hierarchaidd</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E8157203-829B-F244-9DE7-FF96A6E8D8BC}" type="presOf" srcId="{B9916890-E460-462F-BBE4-8DB73A958C12}" destId="{5609ED54-23F5-4C9F-B539-3CDF6D4682A8}" srcOrd="0" destOrd="0" presId="urn:microsoft.com/office/officeart/2005/8/layout/cycle8"/>
    <dgm:cxn modelId="{AE792B18-BFF6-0E4B-9BC5-A30B93D2C386}" type="presOf" srcId="{0BC6D8BA-39D2-4830-AAAC-D9BD3B2582CA}" destId="{DBED6270-CDBF-4FE3-A344-254C1F08687A}" srcOrd="0" destOrd="0" presId="urn:microsoft.com/office/officeart/2005/8/layout/cycle8"/>
    <dgm:cxn modelId="{16A7ED6D-5284-164C-B268-60BED757DEDA}" type="presOf" srcId="{0BC6D8BA-39D2-4830-AAAC-D9BD3B2582CA}" destId="{B4835085-7791-4E93-A345-197C40F4091F}" srcOrd="1" destOrd="0" presId="urn:microsoft.com/office/officeart/2005/8/layout/cycle8"/>
    <dgm:cxn modelId="{00E3FF90-1418-5D4D-B56E-CECF49DF8AD7}" type="presOf" srcId="{1B745106-8081-498F-8450-DB06AA19D881}" destId="{E0730D0E-CA0D-4331-8B86-402053B01E0D}" srcOrd="0"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1DAB54B3-37E4-7641-BDAB-828F9B300503}" type="presOf" srcId="{1EB0EF00-F0C6-4103-B8FA-54D7A49106FD}" destId="{542E1739-89E9-45D3-BFF7-4A981A69BF7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7E3864D5-6E64-AE45-B650-4D27BDD40054}" type="presOf" srcId="{1B745106-8081-498F-8450-DB06AA19D881}" destId="{AE545386-D57B-4D4B-8CCB-B7740A898EC0}" srcOrd="1" destOrd="0" presId="urn:microsoft.com/office/officeart/2005/8/layout/cycle8"/>
    <dgm:cxn modelId="{4E26C5FE-B988-2546-9BC6-6CB4D594F1F3}" type="presOf" srcId="{1EB0EF00-F0C6-4103-B8FA-54D7A49106FD}" destId="{B08E0D7E-F773-4748-A609-11D61C42B4E6}" srcOrd="1" destOrd="0" presId="urn:microsoft.com/office/officeart/2005/8/layout/cycle8"/>
    <dgm:cxn modelId="{ADCE92DA-586E-C243-89C8-540940E86AB9}" type="presParOf" srcId="{5609ED54-23F5-4C9F-B539-3CDF6D4682A8}" destId="{E0730D0E-CA0D-4331-8B86-402053B01E0D}" srcOrd="0" destOrd="0" presId="urn:microsoft.com/office/officeart/2005/8/layout/cycle8"/>
    <dgm:cxn modelId="{2926AACF-47F6-DE43-82AB-A2C5556B552A}" type="presParOf" srcId="{5609ED54-23F5-4C9F-B539-3CDF6D4682A8}" destId="{B5E6CB06-46E1-4D36-9420-11B803DAC16F}" srcOrd="1" destOrd="0" presId="urn:microsoft.com/office/officeart/2005/8/layout/cycle8"/>
    <dgm:cxn modelId="{B708AF60-9C0B-F641-8413-106344CD978E}" type="presParOf" srcId="{5609ED54-23F5-4C9F-B539-3CDF6D4682A8}" destId="{98244702-210D-44BE-931D-E12D3FF649BB}" srcOrd="2" destOrd="0" presId="urn:microsoft.com/office/officeart/2005/8/layout/cycle8"/>
    <dgm:cxn modelId="{7F302837-1B55-9A4E-B89D-DBFD13732486}" type="presParOf" srcId="{5609ED54-23F5-4C9F-B539-3CDF6D4682A8}" destId="{AE545386-D57B-4D4B-8CCB-B7740A898EC0}" srcOrd="3" destOrd="0" presId="urn:microsoft.com/office/officeart/2005/8/layout/cycle8"/>
    <dgm:cxn modelId="{F11379AE-427D-054B-87B3-F31F0F1A4E9A}" type="presParOf" srcId="{5609ED54-23F5-4C9F-B539-3CDF6D4682A8}" destId="{542E1739-89E9-45D3-BFF7-4A981A69BF78}" srcOrd="4" destOrd="0" presId="urn:microsoft.com/office/officeart/2005/8/layout/cycle8"/>
    <dgm:cxn modelId="{64E80901-1447-7243-965F-B2F74A1FAF7A}" type="presParOf" srcId="{5609ED54-23F5-4C9F-B539-3CDF6D4682A8}" destId="{0480379F-42F3-4702-874C-65310DAB8A40}" srcOrd="5" destOrd="0" presId="urn:microsoft.com/office/officeart/2005/8/layout/cycle8"/>
    <dgm:cxn modelId="{4B2416D2-7F38-1944-B82C-9172383D1C59}" type="presParOf" srcId="{5609ED54-23F5-4C9F-B539-3CDF6D4682A8}" destId="{13348D41-53D3-4E1E-8E56-ACA3B7149E9B}" srcOrd="6" destOrd="0" presId="urn:microsoft.com/office/officeart/2005/8/layout/cycle8"/>
    <dgm:cxn modelId="{9A517C15-5260-3740-A4F4-AA20F2743CB2}" type="presParOf" srcId="{5609ED54-23F5-4C9F-B539-3CDF6D4682A8}" destId="{B08E0D7E-F773-4748-A609-11D61C42B4E6}" srcOrd="7" destOrd="0" presId="urn:microsoft.com/office/officeart/2005/8/layout/cycle8"/>
    <dgm:cxn modelId="{5941B7F9-7A77-6C4D-8D5C-FA1F5E2A9B27}" type="presParOf" srcId="{5609ED54-23F5-4C9F-B539-3CDF6D4682A8}" destId="{DBED6270-CDBF-4FE3-A344-254C1F08687A}" srcOrd="8" destOrd="0" presId="urn:microsoft.com/office/officeart/2005/8/layout/cycle8"/>
    <dgm:cxn modelId="{F7220914-D492-0D47-AED9-C91C883642F7}" type="presParOf" srcId="{5609ED54-23F5-4C9F-B539-3CDF6D4682A8}" destId="{45EB0062-03AA-4DE3-B455-D70214FEE7FC}" srcOrd="9" destOrd="0" presId="urn:microsoft.com/office/officeart/2005/8/layout/cycle8"/>
    <dgm:cxn modelId="{04CE9206-A11F-F349-A4E0-E2F05292D2BE}" type="presParOf" srcId="{5609ED54-23F5-4C9F-B539-3CDF6D4682A8}" destId="{DF98FF64-1EA6-43D1-A537-F97B4DCFE85E}" srcOrd="10" destOrd="0" presId="urn:microsoft.com/office/officeart/2005/8/layout/cycle8"/>
    <dgm:cxn modelId="{D1408826-3A47-484E-8BFE-9917F214756A}" type="presParOf" srcId="{5609ED54-23F5-4C9F-B539-3CDF6D4682A8}" destId="{B4835085-7791-4E93-A345-197C40F4091F}" srcOrd="11" destOrd="0" presId="urn:microsoft.com/office/officeart/2005/8/layout/cycle8"/>
    <dgm:cxn modelId="{A55FFAA0-F90E-294F-A7B6-B500FB4B3052}" type="presParOf" srcId="{5609ED54-23F5-4C9F-B539-3CDF6D4682A8}" destId="{667DB1B4-DE6F-4FC6-87EB-2AE4D6DF0E64}" srcOrd="12" destOrd="0" presId="urn:microsoft.com/office/officeart/2005/8/layout/cycle8"/>
    <dgm:cxn modelId="{FF44DEBE-3823-DB49-8CCA-7BD71D168745}" type="presParOf" srcId="{5609ED54-23F5-4C9F-B539-3CDF6D4682A8}" destId="{829CD42A-7F18-496A-BE7F-E13CD3ADE351}" srcOrd="13" destOrd="0" presId="urn:microsoft.com/office/officeart/2005/8/layout/cycle8"/>
    <dgm:cxn modelId="{7F3EE52E-2B4B-FA42-A7E3-8B81DA4C8F54}"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custLinFactNeighborX="55808" custLinFactNeighborY="-50992"/>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custLinFactNeighborX="-44667" custLinFactNeighborY="-2778"/>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latin typeface="Myriad Pro"/>
            </a:rPr>
            <a:t>Cydweithredol</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latin typeface="Myriad Pro"/>
            </a:rPr>
            <a:t>Ymreolaethol</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cy-GB" noProof="0" dirty="0">
              <a:latin typeface="Myriad Pro"/>
            </a:rPr>
            <a:t>Hierarchaidd</a:t>
          </a:r>
          <a:endParaRPr lang="cy-GB" noProof="0"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custLinFactNeighborX="55808" custLinFactNeighborY="-50992"/>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custLinFactNeighborX="-44667" custLinFactNeighborY="-2778"/>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45C6823E-2C23-E74F-B8B1-FC40311497C7}" type="presOf" srcId="{1B745106-8081-498F-8450-DB06AA19D881}" destId="{E0730D0E-CA0D-4331-8B86-402053B01E0D}" srcOrd="0" destOrd="0" presId="urn:microsoft.com/office/officeart/2005/8/layout/cycle8"/>
    <dgm:cxn modelId="{C0FEF851-D39E-2146-BD3F-8004A5706594}" type="presOf" srcId="{1B745106-8081-498F-8450-DB06AA19D881}" destId="{AE545386-D57B-4D4B-8CCB-B7740A898EC0}" srcOrd="1" destOrd="0" presId="urn:microsoft.com/office/officeart/2005/8/layout/cycle8"/>
    <dgm:cxn modelId="{37A1D682-0BF0-0241-8169-DA66053725A5}" type="presOf" srcId="{1EB0EF00-F0C6-4103-B8FA-54D7A49106FD}" destId="{542E1739-89E9-45D3-BFF7-4A981A69BF78}" srcOrd="0" destOrd="0" presId="urn:microsoft.com/office/officeart/2005/8/layout/cycle8"/>
    <dgm:cxn modelId="{75AADC8D-6DA0-F448-B06C-4CD31C6EA26D}" type="presOf" srcId="{0BC6D8BA-39D2-4830-AAAC-D9BD3B2582CA}" destId="{DBED6270-CDBF-4FE3-A344-254C1F08687A}" srcOrd="0"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4E28FDB8-3162-7A47-9BCF-4E5FDC3AB855}"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2DA7A5C7-B393-E444-A2B4-BB3AD9C0E88B}" type="presOf" srcId="{1EB0EF00-F0C6-4103-B8FA-54D7A49106FD}" destId="{B08E0D7E-F773-4748-A609-11D61C42B4E6}" srcOrd="1" destOrd="0" presId="urn:microsoft.com/office/officeart/2005/8/layout/cycle8"/>
    <dgm:cxn modelId="{D2A53DDF-535D-A941-B7D5-467016CDB199}" type="presOf" srcId="{B9916890-E460-462F-BBE4-8DB73A958C12}" destId="{5609ED54-23F5-4C9F-B539-3CDF6D4682A8}" srcOrd="0" destOrd="0" presId="urn:microsoft.com/office/officeart/2005/8/layout/cycle8"/>
    <dgm:cxn modelId="{F802C5AF-CC38-C840-A043-325D846042AA}" type="presParOf" srcId="{5609ED54-23F5-4C9F-B539-3CDF6D4682A8}" destId="{E0730D0E-CA0D-4331-8B86-402053B01E0D}" srcOrd="0" destOrd="0" presId="urn:microsoft.com/office/officeart/2005/8/layout/cycle8"/>
    <dgm:cxn modelId="{21F6F630-EB84-7140-B610-FE67D7EABD09}" type="presParOf" srcId="{5609ED54-23F5-4C9F-B539-3CDF6D4682A8}" destId="{B5E6CB06-46E1-4D36-9420-11B803DAC16F}" srcOrd="1" destOrd="0" presId="urn:microsoft.com/office/officeart/2005/8/layout/cycle8"/>
    <dgm:cxn modelId="{CF5144EF-40E1-904B-8930-52D33512E4D4}" type="presParOf" srcId="{5609ED54-23F5-4C9F-B539-3CDF6D4682A8}" destId="{98244702-210D-44BE-931D-E12D3FF649BB}" srcOrd="2" destOrd="0" presId="urn:microsoft.com/office/officeart/2005/8/layout/cycle8"/>
    <dgm:cxn modelId="{C40FE968-CB2E-714A-9CBF-FC3BC292FF17}" type="presParOf" srcId="{5609ED54-23F5-4C9F-B539-3CDF6D4682A8}" destId="{AE545386-D57B-4D4B-8CCB-B7740A898EC0}" srcOrd="3" destOrd="0" presId="urn:microsoft.com/office/officeart/2005/8/layout/cycle8"/>
    <dgm:cxn modelId="{0F6C9D57-E34E-834B-92C2-5359EF7B2120}" type="presParOf" srcId="{5609ED54-23F5-4C9F-B539-3CDF6D4682A8}" destId="{542E1739-89E9-45D3-BFF7-4A981A69BF78}" srcOrd="4" destOrd="0" presId="urn:microsoft.com/office/officeart/2005/8/layout/cycle8"/>
    <dgm:cxn modelId="{10A6FC02-7FAB-CB48-98FD-97A7B7FA5E38}" type="presParOf" srcId="{5609ED54-23F5-4C9F-B539-3CDF6D4682A8}" destId="{0480379F-42F3-4702-874C-65310DAB8A40}" srcOrd="5" destOrd="0" presId="urn:microsoft.com/office/officeart/2005/8/layout/cycle8"/>
    <dgm:cxn modelId="{5F6BFC91-771C-2143-8B75-8D09BC3C0A6D}" type="presParOf" srcId="{5609ED54-23F5-4C9F-B539-3CDF6D4682A8}" destId="{13348D41-53D3-4E1E-8E56-ACA3B7149E9B}" srcOrd="6" destOrd="0" presId="urn:microsoft.com/office/officeart/2005/8/layout/cycle8"/>
    <dgm:cxn modelId="{10F8D497-5DEA-494A-AB58-CE4D2B7030FE}" type="presParOf" srcId="{5609ED54-23F5-4C9F-B539-3CDF6D4682A8}" destId="{B08E0D7E-F773-4748-A609-11D61C42B4E6}" srcOrd="7" destOrd="0" presId="urn:microsoft.com/office/officeart/2005/8/layout/cycle8"/>
    <dgm:cxn modelId="{471BAB4D-F746-8740-A08B-3FD2597F1792}" type="presParOf" srcId="{5609ED54-23F5-4C9F-B539-3CDF6D4682A8}" destId="{DBED6270-CDBF-4FE3-A344-254C1F08687A}" srcOrd="8" destOrd="0" presId="urn:microsoft.com/office/officeart/2005/8/layout/cycle8"/>
    <dgm:cxn modelId="{1A5F5815-0982-C640-AE98-82E3C443400F}" type="presParOf" srcId="{5609ED54-23F5-4C9F-B539-3CDF6D4682A8}" destId="{45EB0062-03AA-4DE3-B455-D70214FEE7FC}" srcOrd="9" destOrd="0" presId="urn:microsoft.com/office/officeart/2005/8/layout/cycle8"/>
    <dgm:cxn modelId="{3CB7045F-334A-054D-922C-F134CA4F00D2}" type="presParOf" srcId="{5609ED54-23F5-4C9F-B539-3CDF6D4682A8}" destId="{DF98FF64-1EA6-43D1-A537-F97B4DCFE85E}" srcOrd="10" destOrd="0" presId="urn:microsoft.com/office/officeart/2005/8/layout/cycle8"/>
    <dgm:cxn modelId="{5D0CA286-08FC-C540-8699-328D437F65D8}" type="presParOf" srcId="{5609ED54-23F5-4C9F-B539-3CDF6D4682A8}" destId="{B4835085-7791-4E93-A345-197C40F4091F}" srcOrd="11" destOrd="0" presId="urn:microsoft.com/office/officeart/2005/8/layout/cycle8"/>
    <dgm:cxn modelId="{CE19BCC5-0F80-5647-99F8-C897F565EA24}" type="presParOf" srcId="{5609ED54-23F5-4C9F-B539-3CDF6D4682A8}" destId="{667DB1B4-DE6F-4FC6-87EB-2AE4D6DF0E64}" srcOrd="12" destOrd="0" presId="urn:microsoft.com/office/officeart/2005/8/layout/cycle8"/>
    <dgm:cxn modelId="{FA7DDA53-D298-8544-9BDE-9F66B82B8B4C}" type="presParOf" srcId="{5609ED54-23F5-4C9F-B539-3CDF6D4682A8}" destId="{829CD42A-7F18-496A-BE7F-E13CD3ADE351}" srcOrd="13" destOrd="0" presId="urn:microsoft.com/office/officeart/2005/8/layout/cycle8"/>
    <dgm:cxn modelId="{0BE9C675-E0F4-E748-AC82-1F7BF760DFA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6"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a:t>Intentional Covert</a:t>
          </a:r>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a:t>Unintentional Overt</a:t>
          </a:r>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a:t>Unintentional Covert</a:t>
          </a:r>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B4547408-F96F-4ACF-A606-1A83F06E1548}" type="presOf" srcId="{56089EAA-D053-4CB5-936D-8A88961764B4}" destId="{DDFDEB74-0EFB-4B9C-8946-A62172200F1D}"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ED851419-017E-4334-9008-F1CF270A5F2C}" srcId="{231A7792-E034-4017-9A2E-235B7453D780}" destId="{21B7A43A-E781-4D0F-912C-7B06A31720C3}" srcOrd="2" destOrd="0" parTransId="{272DE25A-0DB5-44C9-9124-53F615263DAA}" sibTransId="{5EB1DED3-B1E7-4417-89BE-74CF4915704A}"/>
    <dgm:cxn modelId="{039D1620-DB89-47A4-9930-B014285954DD}" type="presOf" srcId="{BE64692A-7AEB-4569-8EDD-D2ACD0DC856F}" destId="{BD77F720-DA77-47E7-BE60-DA87CF98042B}" srcOrd="0" destOrd="0" presId="urn:microsoft.com/office/officeart/2005/8/layout/matrix2"/>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A2A17AEC-F976-46A3-8480-34AEC722B580}" type="presOf" srcId="{21B7A43A-E781-4D0F-912C-7B06A31720C3}" destId="{97F7170D-7BC9-4D3F-AFAC-DA3BC4F98E37}"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7"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8"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a:t>Intentional Covert</a:t>
          </a:r>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9"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a:t>Unintentional Overt</a:t>
          </a:r>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10"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a:t>Unintentional Covert</a:t>
          </a:r>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15B5F1A9-A1FE-4561-B051-090AEE122647}" srcId="{231A7792-E034-4017-9A2E-235B7453D780}" destId="{DAC7A37C-5A91-4411-96E2-9243F43E665F}" srcOrd="3" destOrd="0" parTransId="{D8B3D5FD-F748-4975-9D65-879ACC11B42A}" sibTransId="{0B663079-9AA1-4093-8DE7-4D6C7156F7AE}"/>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Myriad Pro"/>
            </a:rPr>
            <a:t>Cydweithredol</a:t>
          </a:r>
          <a:endParaRPr lang="en-US" sz="19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Myriad Pro"/>
            </a:rPr>
            <a:t>Ymreolaethol</a:t>
          </a:r>
          <a:endParaRPr lang="en-US" sz="19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Myriad Pro"/>
            </a:rPr>
            <a:t>Hierarchaidd</a:t>
          </a:r>
          <a:endParaRPr lang="en-US" sz="19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Co-operative</a:t>
          </a:r>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Autonomous</a:t>
          </a:r>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Hierarchical</a:t>
          </a:r>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yriad Pro"/>
            </a:rPr>
            <a:t>Cydweithredol</a:t>
          </a:r>
          <a:endParaRPr lang="en-US" sz="1800" kern="1200" dirty="0"/>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yriad Pro"/>
            </a:rPr>
            <a:t>Ymreolaethol</a:t>
          </a:r>
          <a:endParaRPr lang="en-US" sz="1800" kern="1200" dirty="0"/>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Myriad Pro"/>
            </a:rPr>
            <a:t>Hierarchaidd</a:t>
          </a:r>
          <a:endParaRPr lang="cy-GB" sz="1800" kern="1200" noProof="0" dirty="0"/>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Overt </a:t>
          </a:r>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Covert</a:t>
          </a:r>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Overt</a:t>
          </a:r>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Covert</a:t>
          </a:r>
        </a:p>
      </dsp:txBody>
      <dsp:txXfrm>
        <a:off x="4322996" y="2954844"/>
        <a:ext cx="1923340" cy="1923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Overt </a:t>
          </a:r>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Covert</a:t>
          </a:r>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Overt</a:t>
          </a:r>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Covert</a:t>
          </a:r>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03/02/2020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08FD71-DA19-754B-B8A6-01AEBAEB7E0A}" type="datetimeFigureOut">
              <a:rPr lang="en-US" smtClean="0"/>
              <a:t>2/3/2020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BA6B0C-B0B8-7D42-ACAF-A039CEFF862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2BA6B0C-B0B8-7D42-ACAF-A039CEFF8624}"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762000"/>
            <a:ext cx="7992888" cy="1470025"/>
          </a:xfrm>
        </p:spPr>
        <p:txBody>
          <a:bodyPr>
            <a:noAutofit/>
          </a:bodyPr>
          <a:lstStyle/>
          <a:p>
            <a:r>
              <a:rPr lang="en-GB" sz="4800" dirty="0">
                <a:solidFill>
                  <a:schemeClr val="bg1"/>
                </a:solidFill>
              </a:rPr>
              <a:t>Facilitation continued…. </a:t>
            </a:r>
            <a:br>
              <a:rPr lang="en-GB" sz="4800" dirty="0">
                <a:solidFill>
                  <a:schemeClr val="bg1"/>
                </a:solidFill>
              </a:rPr>
            </a:br>
            <a:r>
              <a:rPr lang="en-GB" sz="4800" dirty="0">
                <a:solidFill>
                  <a:schemeClr val="bg1"/>
                </a:solidFill>
              </a:rPr>
              <a:t>Heron’s Modes and Dimensions</a:t>
            </a:r>
          </a:p>
        </p:txBody>
      </p:sp>
      <p:sp>
        <p:nvSpPr>
          <p:cNvPr id="3" name="Title 1"/>
          <p:cNvSpPr>
            <a:spLocks noGrp="1"/>
          </p:cNvSpPr>
          <p:nvPr/>
        </p:nvSpPr>
        <p:spPr>
          <a:xfrm>
            <a:off x="685800" y="4038600"/>
            <a:ext cx="8001000"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800" noProof="0" dirty="0">
                <a:solidFill>
                  <a:schemeClr val="bg1"/>
                </a:solidFill>
              </a:rPr>
              <a:t>Hwyluso, parhad…. </a:t>
            </a:r>
            <a:br>
              <a:rPr lang="cy-GB" sz="4800" noProof="0" dirty="0">
                <a:solidFill>
                  <a:schemeClr val="bg1"/>
                </a:solidFill>
              </a:rPr>
            </a:br>
            <a:r>
              <a:rPr lang="cy-GB" sz="4800" noProof="0" dirty="0">
                <a:solidFill>
                  <a:schemeClr val="bg1"/>
                </a:solidFill>
              </a:rPr>
              <a:t>Dulliau a Dimensiynau </a:t>
            </a:r>
            <a:r>
              <a:rPr lang="cy-GB" sz="4800" noProof="0" dirty="0" err="1">
                <a:solidFill>
                  <a:schemeClr val="bg1"/>
                </a:solidFill>
              </a:rPr>
              <a:t>Heron</a:t>
            </a:r>
            <a:endParaRPr lang="cy-GB" sz="4800" noProof="0" dirty="0">
              <a:solidFill>
                <a:schemeClr val="bg1"/>
              </a:solidFill>
            </a:endParaRPr>
          </a:p>
        </p:txBody>
      </p:sp>
      <p:sp>
        <p:nvSpPr>
          <p:cNvPr id="4" name="TextBox 3"/>
          <p:cNvSpPr txBox="1"/>
          <p:nvPr/>
        </p:nvSpPr>
        <p:spPr>
          <a:xfrm>
            <a:off x="5410200" y="3048000"/>
            <a:ext cx="2634054" cy="461665"/>
          </a:xfrm>
          <a:prstGeom prst="rect">
            <a:avLst/>
          </a:prstGeom>
          <a:noFill/>
        </p:spPr>
        <p:txBody>
          <a:bodyPr wrap="none" rtlCol="0">
            <a:spAutoFit/>
          </a:bodyPr>
          <a:lstStyle/>
          <a:p>
            <a:r>
              <a:rPr lang="en-GB" sz="2400" dirty="0">
                <a:solidFill>
                  <a:schemeClr val="bg1"/>
                </a:solidFill>
              </a:rPr>
              <a:t>Jon Haylock 2020</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
        <p:nvSpPr>
          <p:cNvPr id="4" name="TextBox 3"/>
          <p:cNvSpPr txBox="1"/>
          <p:nvPr/>
        </p:nvSpPr>
        <p:spPr>
          <a:xfrm flipH="1">
            <a:off x="5486400" y="5105400"/>
            <a:ext cx="3415166" cy="523220"/>
          </a:xfrm>
          <a:prstGeom prst="rect">
            <a:avLst/>
          </a:prstGeom>
          <a:noFill/>
        </p:spPr>
        <p:txBody>
          <a:bodyPr wrap="square" rtlCol="0" anchor="t">
            <a:spAutoFit/>
          </a:bodyPr>
          <a:lstStyle/>
          <a:p>
            <a:r>
              <a:rPr lang="en-GB" sz="2800" dirty="0"/>
              <a:t>3 Dull </a:t>
            </a:r>
            <a:r>
              <a:rPr lang="en-GB" sz="2800" dirty="0" err="1"/>
              <a:t>Hwyluso</a:t>
            </a:r>
            <a:r>
              <a:rPr lang="en-GB" sz="2800" dirty="0"/>
              <a:t> Heron</a:t>
            </a:r>
          </a:p>
        </p:txBody>
      </p:sp>
    </p:spTree>
    <p:extLst>
      <p:ext uri="{BB962C8B-B14F-4D97-AF65-F5344CB8AC3E}">
        <p14:creationId xmlns:p14="http://schemas.microsoft.com/office/powerpoint/2010/main" val="175870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nchor="t">
            <a:spAutoFit/>
          </a:bodyPr>
          <a:lstStyle/>
          <a:p>
            <a:r>
              <a:rPr lang="en-GB" sz="2800" dirty="0"/>
              <a:t>3 Dull </a:t>
            </a:r>
            <a:r>
              <a:rPr lang="en-GB" sz="2800" dirty="0" err="1"/>
              <a:t>Hwyluso</a:t>
            </a:r>
            <a:r>
              <a:rPr lang="en-GB" sz="2800" dirty="0"/>
              <a:t> Heron</a:t>
            </a:r>
          </a:p>
        </p:txBody>
      </p:sp>
    </p:spTree>
    <p:extLst>
      <p:ext uri="{BB962C8B-B14F-4D97-AF65-F5344CB8AC3E}">
        <p14:creationId xmlns:p14="http://schemas.microsoft.com/office/powerpoint/2010/main" val="1758705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344120859"/>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nchor="t">
            <a:spAutoFit/>
          </a:bodyPr>
          <a:lstStyle/>
          <a:p>
            <a:r>
              <a:rPr lang="en-GB" sz="2800" dirty="0"/>
              <a:t>3 Dull </a:t>
            </a:r>
            <a:r>
              <a:rPr lang="cy-GB" sz="2800" dirty="0"/>
              <a:t>Hwyluso </a:t>
            </a:r>
            <a:r>
              <a:rPr lang="en-GB" sz="2800" dirty="0"/>
              <a:t>Heron</a:t>
            </a:r>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Dulliau</a:t>
            </a:r>
            <a:r>
              <a:rPr lang="en-GB" dirty="0"/>
              <a:t> a </a:t>
            </a:r>
            <a:r>
              <a:rPr lang="en-GB" dirty="0" err="1"/>
              <a:t>Dimensiynau</a:t>
            </a:r>
            <a:br>
              <a:rPr lang="en-GB" dirty="0"/>
            </a:br>
            <a:r>
              <a:rPr lang="en-GB" dirty="0"/>
              <a:t>Modes &amp; Dimensions</a:t>
            </a:r>
          </a:p>
        </p:txBody>
      </p:sp>
      <p:sp>
        <p:nvSpPr>
          <p:cNvPr id="3" name="Content Placeholder 2"/>
          <p:cNvSpPr>
            <a:spLocks noGrp="1"/>
          </p:cNvSpPr>
          <p:nvPr>
            <p:ph sz="half" idx="1"/>
          </p:nvPr>
        </p:nvSpPr>
        <p:spPr>
          <a:xfrm>
            <a:off x="5105400" y="1556792"/>
            <a:ext cx="4038600" cy="4184848"/>
          </a:xfrm>
        </p:spPr>
        <p:txBody>
          <a:bodyPr>
            <a:normAutofit fontScale="92500" lnSpcReduction="10000"/>
          </a:bodyPr>
          <a:lstStyle/>
          <a:p>
            <a:pPr>
              <a:buNone/>
            </a:pPr>
            <a:r>
              <a:rPr lang="en-GB" b="1" dirty="0"/>
              <a:t>Hierarchical </a:t>
            </a:r>
          </a:p>
          <a:p>
            <a:pPr>
              <a:buNone/>
            </a:pPr>
            <a:r>
              <a:rPr lang="en-GB" b="1" dirty="0"/>
              <a:t>Co-operative</a:t>
            </a:r>
          </a:p>
          <a:p>
            <a:pPr>
              <a:buNone/>
            </a:pPr>
            <a:r>
              <a:rPr lang="en-GB" b="1" dirty="0"/>
              <a:t>Autonomous</a:t>
            </a:r>
          </a:p>
          <a:p>
            <a:pPr>
              <a:buNone/>
            </a:pPr>
            <a:r>
              <a:rPr lang="en-GB" dirty="0"/>
              <a:t>Planning </a:t>
            </a:r>
          </a:p>
          <a:p>
            <a:pPr>
              <a:buNone/>
            </a:pPr>
            <a:r>
              <a:rPr lang="en-GB" dirty="0"/>
              <a:t>Structuring</a:t>
            </a:r>
          </a:p>
          <a:p>
            <a:pPr>
              <a:buNone/>
            </a:pPr>
            <a:r>
              <a:rPr lang="en-GB" dirty="0"/>
              <a:t>Meaning </a:t>
            </a:r>
          </a:p>
          <a:p>
            <a:pPr>
              <a:buNone/>
            </a:pPr>
            <a:r>
              <a:rPr lang="en-GB" dirty="0"/>
              <a:t>Feeling</a:t>
            </a:r>
          </a:p>
          <a:p>
            <a:pPr>
              <a:buNone/>
            </a:pPr>
            <a:r>
              <a:rPr lang="en-GB" dirty="0"/>
              <a:t>Confronting </a:t>
            </a:r>
          </a:p>
          <a:p>
            <a:pPr>
              <a:buNone/>
            </a:pPr>
            <a:r>
              <a:rPr lang="en-GB" dirty="0"/>
              <a:t>Valuing</a:t>
            </a:r>
          </a:p>
          <a:p>
            <a:endParaRPr lang="en-GB" dirty="0"/>
          </a:p>
        </p:txBody>
      </p:sp>
      <p:sp>
        <p:nvSpPr>
          <p:cNvPr id="4" name="Content Placeholder 3"/>
          <p:cNvSpPr>
            <a:spLocks noGrp="1"/>
          </p:cNvSpPr>
          <p:nvPr>
            <p:ph sz="half" idx="2"/>
          </p:nvPr>
        </p:nvSpPr>
        <p:spPr>
          <a:xfrm>
            <a:off x="228600" y="1484784"/>
            <a:ext cx="4038600" cy="4256856"/>
          </a:xfrm>
        </p:spPr>
        <p:txBody>
          <a:bodyPr>
            <a:normAutofit fontScale="92500" lnSpcReduction="10000"/>
          </a:bodyPr>
          <a:lstStyle/>
          <a:p>
            <a:pPr>
              <a:buNone/>
            </a:pPr>
            <a:r>
              <a:rPr lang="en-GB" b="1" dirty="0" err="1"/>
              <a:t>Hierarchaidd</a:t>
            </a:r>
            <a:r>
              <a:rPr lang="en-GB" b="1" dirty="0"/>
              <a:t> </a:t>
            </a:r>
          </a:p>
          <a:p>
            <a:pPr>
              <a:buNone/>
            </a:pPr>
            <a:r>
              <a:rPr lang="en-GB" b="1" dirty="0" err="1"/>
              <a:t>Cydweithredol</a:t>
            </a:r>
            <a:endParaRPr lang="en-GB" b="1" dirty="0"/>
          </a:p>
          <a:p>
            <a:pPr>
              <a:buNone/>
            </a:pPr>
            <a:r>
              <a:rPr lang="en-GB" b="1" dirty="0" err="1"/>
              <a:t>Ymreolaethol</a:t>
            </a:r>
            <a:endParaRPr lang="en-GB" b="1" dirty="0"/>
          </a:p>
          <a:p>
            <a:pPr>
              <a:buNone/>
            </a:pPr>
            <a:r>
              <a:rPr lang="en-GB" dirty="0" err="1"/>
              <a:t>Cynllunio</a:t>
            </a:r>
            <a:r>
              <a:rPr lang="en-GB" dirty="0"/>
              <a:t>  </a:t>
            </a:r>
          </a:p>
          <a:p>
            <a:pPr>
              <a:buNone/>
            </a:pPr>
            <a:r>
              <a:rPr lang="en-GB" dirty="0" err="1"/>
              <a:t>Strwythuro</a:t>
            </a:r>
            <a:r>
              <a:rPr lang="en-GB" dirty="0"/>
              <a:t> </a:t>
            </a:r>
          </a:p>
          <a:p>
            <a:pPr>
              <a:buNone/>
            </a:pPr>
            <a:r>
              <a:rPr lang="en-GB" dirty="0" err="1"/>
              <a:t>Ystyr</a:t>
            </a:r>
            <a:r>
              <a:rPr lang="en-GB" dirty="0"/>
              <a:t>  </a:t>
            </a:r>
          </a:p>
          <a:p>
            <a:pPr>
              <a:buNone/>
            </a:pPr>
            <a:r>
              <a:rPr lang="en-GB" dirty="0" err="1"/>
              <a:t>Teimlad</a:t>
            </a:r>
            <a:endParaRPr lang="en-GB" dirty="0"/>
          </a:p>
          <a:p>
            <a:pPr>
              <a:buNone/>
            </a:pPr>
            <a:r>
              <a:rPr lang="en-GB" dirty="0" err="1"/>
              <a:t>Cyfwynebu</a:t>
            </a:r>
            <a:r>
              <a:rPr lang="en-GB" dirty="0"/>
              <a:t> </a:t>
            </a:r>
          </a:p>
          <a:p>
            <a:pPr>
              <a:buNone/>
            </a:pPr>
            <a:r>
              <a:rPr lang="en-GB" dirty="0" err="1"/>
              <a:t>Gwerth</a:t>
            </a:r>
            <a:endParaRPr lang="en-GB" dirty="0"/>
          </a:p>
          <a:p>
            <a:endParaRPr lang="en-GB" dirty="0"/>
          </a:p>
        </p:txBody>
      </p:sp>
    </p:spTree>
    <p:extLst>
      <p:ext uri="{BB962C8B-B14F-4D97-AF65-F5344CB8AC3E}">
        <p14:creationId xmlns:p14="http://schemas.microsoft.com/office/powerpoint/2010/main" val="4197444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691680" y="3688394"/>
            <a:ext cx="6264696" cy="2062103"/>
          </a:xfrm>
          <a:prstGeom prst="rect">
            <a:avLst/>
          </a:prstGeom>
          <a:noFill/>
        </p:spPr>
        <p:txBody>
          <a:bodyPr wrap="square" rtlCol="0">
            <a:spAutoFit/>
          </a:bodyPr>
          <a:lstStyle/>
          <a:p>
            <a:r>
              <a:rPr lang="en-GB" sz="3200" dirty="0">
                <a:solidFill>
                  <a:schemeClr val="bg1"/>
                </a:solidFill>
              </a:rPr>
              <a:t>The Dimensions of facilitation are all components through which the facilitator can structure and influence the learning process. </a:t>
            </a:r>
          </a:p>
        </p:txBody>
      </p:sp>
    </p:spTree>
    <p:extLst>
      <p:ext uri="{BB962C8B-B14F-4D97-AF65-F5344CB8AC3E}">
        <p14:creationId xmlns:p14="http://schemas.microsoft.com/office/powerpoint/2010/main" val="74259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0" y="533400"/>
            <a:ext cx="4048944" cy="5328592"/>
          </a:xfrm>
        </p:spPr>
        <p:txBody>
          <a:bodyPr>
            <a:normAutofit/>
          </a:bodyPr>
          <a:lstStyle/>
          <a:p>
            <a:pPr marL="0" indent="0">
              <a:buNone/>
            </a:pPr>
            <a:r>
              <a:rPr lang="en-GB" sz="2400" b="1" dirty="0"/>
              <a:t>The planning Dimension</a:t>
            </a:r>
            <a:r>
              <a:rPr lang="en-GB" sz="2400" dirty="0"/>
              <a:t> – Concerned with the aims and objectives of the group.  Goals – Means – End </a:t>
            </a:r>
          </a:p>
          <a:p>
            <a:pPr marL="0" indent="0">
              <a:buNone/>
            </a:pPr>
            <a:r>
              <a:rPr lang="en-GB" sz="2400" dirty="0"/>
              <a:t>How will the group acquire its objectives?</a:t>
            </a:r>
          </a:p>
          <a:p>
            <a:pPr marL="0" indent="0">
              <a:buNone/>
            </a:pPr>
            <a:endParaRPr lang="en-GB" sz="2400" dirty="0"/>
          </a:p>
          <a:p>
            <a:pPr marL="0" indent="0">
              <a:buNone/>
            </a:pPr>
            <a:r>
              <a:rPr lang="en-GB" sz="2400" b="1" dirty="0"/>
              <a:t>The Structuring Dimension </a:t>
            </a:r>
            <a:r>
              <a:rPr lang="en-GB" sz="2400" dirty="0"/>
              <a:t>– Creating the structure for the learning of the group.</a:t>
            </a:r>
          </a:p>
          <a:p>
            <a:pPr marL="0" indent="0">
              <a:buNone/>
            </a:pPr>
            <a:r>
              <a:rPr lang="en-GB" sz="2400" dirty="0"/>
              <a:t>How can the groups learning experiences be structured?</a:t>
            </a:r>
          </a:p>
          <a:p>
            <a:pPr marL="0" indent="0">
              <a:buNone/>
            </a:pPr>
            <a:endParaRPr lang="en-GB" sz="2400" dirty="0"/>
          </a:p>
          <a:p>
            <a:pPr marL="0" indent="0">
              <a:buNone/>
            </a:pPr>
            <a:endParaRPr lang="en-GB" sz="2400" dirty="0"/>
          </a:p>
        </p:txBody>
      </p:sp>
      <p:sp>
        <p:nvSpPr>
          <p:cNvPr id="4" name="Content Placeholder 2"/>
          <p:cNvSpPr>
            <a:spLocks noGrp="1"/>
          </p:cNvSpPr>
          <p:nvPr/>
        </p:nvSpPr>
        <p:spPr>
          <a:xfrm>
            <a:off x="304800" y="381000"/>
            <a:ext cx="4038600" cy="5208241"/>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cy-GB" sz="2400" b="1" noProof="0" dirty="0"/>
              <a:t>Dimensiwn Cynllunio </a:t>
            </a:r>
            <a:r>
              <a:rPr lang="cy-GB" sz="2400" noProof="0" dirty="0"/>
              <a:t>– yn ymwneud â nodau ac amcanion y grŵp.  Nodau – Dull – Diwedd</a:t>
            </a:r>
          </a:p>
          <a:p>
            <a:pPr marL="0" indent="0">
              <a:buNone/>
            </a:pPr>
            <a:r>
              <a:rPr lang="cy-GB" sz="2400" noProof="0" dirty="0"/>
              <a:t>Sut bydd y grŵp yn cyflawni ei amcanion?</a:t>
            </a:r>
          </a:p>
          <a:p>
            <a:pPr marL="0" indent="0">
              <a:buNone/>
            </a:pPr>
            <a:endParaRPr lang="cy-GB" sz="2400" noProof="0" dirty="0"/>
          </a:p>
          <a:p>
            <a:pPr marL="0" indent="0">
              <a:buNone/>
            </a:pPr>
            <a:r>
              <a:rPr lang="cy-GB" sz="2400" b="1" noProof="0" dirty="0"/>
              <a:t>Dimensiwn Strwythuro </a:t>
            </a:r>
            <a:r>
              <a:rPr lang="cy-GB" sz="2400" noProof="0" dirty="0"/>
              <a:t>– creu'r strwythur ar gyfer y dysgu gan y grŵp.</a:t>
            </a:r>
          </a:p>
          <a:p>
            <a:pPr marL="0" indent="0">
              <a:buNone/>
            </a:pPr>
            <a:r>
              <a:rPr lang="cy-GB" sz="2400" noProof="0" dirty="0"/>
              <a:t>Sut gellir strwythuro profiadau dysgu'r grŵp?</a:t>
            </a:r>
          </a:p>
          <a:p>
            <a:pPr marL="0" indent="0">
              <a:buNone/>
            </a:pPr>
            <a:endParaRPr lang="cy-GB" sz="2400" noProof="0" dirty="0"/>
          </a:p>
          <a:p>
            <a:pPr marL="0" indent="0">
              <a:buNone/>
            </a:pPr>
            <a:endParaRPr lang="cy-GB" sz="2400" noProof="0" dirty="0"/>
          </a:p>
        </p:txBody>
      </p:sp>
    </p:spTree>
    <p:extLst>
      <p:ext uri="{BB962C8B-B14F-4D97-AF65-F5344CB8AC3E}">
        <p14:creationId xmlns:p14="http://schemas.microsoft.com/office/powerpoint/2010/main" val="3522208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228600" y="381000"/>
            <a:ext cx="4038600" cy="5055841"/>
          </a:xfrm>
        </p:spPr>
        <p:txBody>
          <a:bodyPr>
            <a:normAutofit fontScale="85000" lnSpcReduction="20000"/>
          </a:bodyPr>
          <a:lstStyle/>
          <a:p>
            <a:pPr marL="0" indent="0">
              <a:buNone/>
            </a:pPr>
            <a:r>
              <a:rPr lang="cy-GB" b="1" dirty="0"/>
              <a:t>Dimensiwn Ystyr </a:t>
            </a:r>
            <a:r>
              <a:rPr lang="cy-GB" dirty="0"/>
              <a:t>– yn ymwneud â dealltwriaeth y cyfranogwyr o'r hyn sy'n digwydd.</a:t>
            </a:r>
          </a:p>
          <a:p>
            <a:pPr marL="0" indent="0">
              <a:buNone/>
            </a:pPr>
            <a:r>
              <a:rPr lang="cy-GB" dirty="0"/>
              <a:t>Sut y gellir rhoi ystyr i’r profiadau a chanfod ystyr ynddynt?</a:t>
            </a:r>
          </a:p>
          <a:p>
            <a:pPr marL="0" indent="0">
              <a:buNone/>
            </a:pPr>
            <a:endParaRPr lang="cy-GB" dirty="0"/>
          </a:p>
          <a:p>
            <a:pPr marL="0" indent="0">
              <a:buNone/>
            </a:pPr>
            <a:r>
              <a:rPr lang="cy-GB" b="1" dirty="0"/>
              <a:t>Dimensiwn Teimlad -  </a:t>
            </a:r>
            <a:r>
              <a:rPr lang="cy-GB" dirty="0"/>
              <a:t>Mae hyn i gyd yn ymwneud â rheoli emosiynau a theimladau o fewn grŵp yn ystod y profiad.</a:t>
            </a:r>
          </a:p>
          <a:p>
            <a:pPr marL="0" indent="0">
              <a:buNone/>
            </a:pPr>
            <a:r>
              <a:rPr lang="cy-GB" dirty="0"/>
              <a:t>Sut yr ymdrinnir â'r teimladau o fewn y grŵp? </a:t>
            </a:r>
          </a:p>
          <a:p>
            <a:pPr>
              <a:buNone/>
            </a:pPr>
            <a:endParaRPr lang="en-US" dirty="0"/>
          </a:p>
        </p:txBody>
      </p:sp>
      <p:sp>
        <p:nvSpPr>
          <p:cNvPr id="6" name="Content Placeholder 5"/>
          <p:cNvSpPr>
            <a:spLocks noGrp="1"/>
          </p:cNvSpPr>
          <p:nvPr>
            <p:ph sz="half" idx="2"/>
          </p:nvPr>
        </p:nvSpPr>
        <p:spPr>
          <a:xfrm>
            <a:off x="4876800" y="457200"/>
            <a:ext cx="4038600" cy="5208241"/>
          </a:xfrm>
        </p:spPr>
        <p:txBody>
          <a:bodyPr>
            <a:normAutofit fontScale="85000" lnSpcReduction="20000"/>
          </a:bodyPr>
          <a:lstStyle/>
          <a:p>
            <a:pPr marL="0" indent="0">
              <a:buNone/>
            </a:pPr>
            <a:r>
              <a:rPr lang="en-GB" b="1" dirty="0"/>
              <a:t>The Meaning Dimension </a:t>
            </a:r>
            <a:r>
              <a:rPr lang="en-GB" dirty="0"/>
              <a:t>– Concerned with the participants understanding of what is happening.</a:t>
            </a:r>
          </a:p>
          <a:p>
            <a:pPr marL="0" indent="0">
              <a:buNone/>
            </a:pPr>
            <a:r>
              <a:rPr lang="en-GB" dirty="0"/>
              <a:t>How can meaning be given to and found in the experiences?</a:t>
            </a:r>
            <a:r>
              <a:rPr lang="en-GB" b="1" dirty="0"/>
              <a:t> </a:t>
            </a:r>
          </a:p>
          <a:p>
            <a:pPr marL="0" indent="0">
              <a:buNone/>
            </a:pPr>
            <a:endParaRPr lang="en-GB" b="1" dirty="0"/>
          </a:p>
          <a:p>
            <a:pPr marL="0" indent="0">
              <a:buNone/>
            </a:pPr>
            <a:r>
              <a:rPr lang="en-GB" b="1" dirty="0"/>
              <a:t>The Feeling Dimension – </a:t>
            </a:r>
            <a:r>
              <a:rPr lang="en-GB" dirty="0"/>
              <a:t>All to do with the management of the emotions and feelings within a group during the experience.</a:t>
            </a:r>
          </a:p>
          <a:p>
            <a:pPr marL="0" indent="0">
              <a:buNone/>
            </a:pPr>
            <a:r>
              <a:rPr lang="en-GB" dirty="0"/>
              <a:t>How will the feelings within the group be handled. </a:t>
            </a:r>
          </a:p>
          <a:p>
            <a:pPr marL="0" indent="0">
              <a:buNone/>
            </a:pPr>
            <a:endParaRPr lang="en-GB" dirty="0"/>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05400" y="150803"/>
            <a:ext cx="4038600" cy="5328592"/>
          </a:xfrm>
        </p:spPr>
        <p:txBody>
          <a:bodyPr>
            <a:normAutofit fontScale="92500"/>
          </a:bodyPr>
          <a:lstStyle/>
          <a:p>
            <a:pPr marL="0" indent="0">
              <a:buNone/>
            </a:pPr>
            <a:endParaRPr lang="en-GB" sz="2400" dirty="0"/>
          </a:p>
          <a:p>
            <a:pPr marL="0" indent="0">
              <a:buNone/>
            </a:pPr>
            <a:r>
              <a:rPr lang="en-GB" sz="2400" b="1" dirty="0"/>
              <a:t>The Confronting Dimension </a:t>
            </a:r>
            <a:r>
              <a:rPr lang="en-GB" sz="2400" dirty="0"/>
              <a:t>– Raising the consciousness about the groups processes. Any resistances, avoidance etc.</a:t>
            </a:r>
          </a:p>
          <a:p>
            <a:pPr marL="0" indent="0">
              <a:buNone/>
            </a:pPr>
            <a:r>
              <a:rPr lang="en-GB" sz="2400" dirty="0"/>
              <a:t>How can the awareness be draw to potential issues?</a:t>
            </a:r>
          </a:p>
          <a:p>
            <a:pPr marL="0" indent="0">
              <a:buNone/>
            </a:pPr>
            <a:endParaRPr lang="en-GB" sz="2400" dirty="0"/>
          </a:p>
          <a:p>
            <a:pPr marL="0" indent="0">
              <a:buNone/>
            </a:pPr>
            <a:r>
              <a:rPr lang="en-GB" sz="2400" b="1" dirty="0"/>
              <a:t>The Valuing Dimension </a:t>
            </a:r>
            <a:r>
              <a:rPr lang="en-GB" sz="2400" dirty="0"/>
              <a:t>– Developing an supportive culture for group members.</a:t>
            </a:r>
          </a:p>
          <a:p>
            <a:pPr marL="0" indent="0">
              <a:buNone/>
            </a:pPr>
            <a:r>
              <a:rPr lang="en-GB" sz="2400" dirty="0"/>
              <a:t>How can this supportive culture be nurtured and maintained?</a:t>
            </a:r>
          </a:p>
          <a:p>
            <a:pPr marL="0" indent="0">
              <a:buNone/>
            </a:pPr>
            <a:endParaRPr lang="en-GB" sz="2400" dirty="0"/>
          </a:p>
        </p:txBody>
      </p:sp>
      <p:sp>
        <p:nvSpPr>
          <p:cNvPr id="4" name="Content Placeholder 2"/>
          <p:cNvSpPr>
            <a:spLocks noGrp="1"/>
          </p:cNvSpPr>
          <p:nvPr/>
        </p:nvSpPr>
        <p:spPr>
          <a:xfrm>
            <a:off x="228600" y="457200"/>
            <a:ext cx="4368800" cy="5328592"/>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sz="2400" b="1" noProof="0" dirty="0"/>
              <a:t>Dimensiwn Cyfwynebu </a:t>
            </a:r>
            <a:r>
              <a:rPr lang="cy-GB" sz="2400" noProof="0" dirty="0"/>
              <a:t>– Codi ymwybyddiaeth am brosesau'r grŵp. </a:t>
            </a:r>
            <a:r>
              <a:rPr lang="cy-GB" sz="2400" dirty="0"/>
              <a:t>Unrhyw wrthwynebiad, osgoi ac ati.</a:t>
            </a:r>
          </a:p>
          <a:p>
            <a:pPr marL="0" indent="0">
              <a:buNone/>
            </a:pPr>
            <a:r>
              <a:rPr lang="cy-GB" sz="2400" dirty="0"/>
              <a:t>Sut y gellir codi ymwybyddiaeth o faterion posibl?</a:t>
            </a:r>
          </a:p>
          <a:p>
            <a:pPr marL="0" indent="0">
              <a:buNone/>
            </a:pPr>
            <a:endParaRPr lang="cy-GB" sz="2400" noProof="0" dirty="0"/>
          </a:p>
          <a:p>
            <a:pPr marL="0" indent="0">
              <a:buNone/>
            </a:pPr>
            <a:r>
              <a:rPr lang="cy-GB" sz="2400" b="1" noProof="0" dirty="0"/>
              <a:t>Dimensiwn Gwerth  </a:t>
            </a:r>
            <a:r>
              <a:rPr lang="cy-GB" sz="2400" noProof="0" dirty="0"/>
              <a:t>– Datblygu diwylliant cefnogol ar gyfer aelodau'r grŵp.</a:t>
            </a:r>
          </a:p>
          <a:p>
            <a:pPr marL="0" indent="0">
              <a:buNone/>
            </a:pPr>
            <a:r>
              <a:rPr lang="cy-GB" sz="2400" noProof="0" dirty="0"/>
              <a:t>Sut y gellir meithrin a chynnal y diwylliant cefnogol hwn? </a:t>
            </a:r>
          </a:p>
          <a:p>
            <a:pPr marL="0" indent="0">
              <a:buNone/>
            </a:pPr>
            <a:endParaRPr lang="cy-GB" sz="2400" noProof="0" dirty="0"/>
          </a:p>
        </p:txBody>
      </p:sp>
    </p:spTree>
    <p:extLst>
      <p:ext uri="{BB962C8B-B14F-4D97-AF65-F5344CB8AC3E}">
        <p14:creationId xmlns:p14="http://schemas.microsoft.com/office/powerpoint/2010/main" val="1478290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855934150"/>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err="1">
                          <a:solidFill>
                            <a:schemeClr val="tx1"/>
                          </a:solidFill>
                        </a:rPr>
                        <a:t>Cynllunio</a:t>
                      </a:r>
                    </a:p>
                  </a:txBody>
                  <a:tcPr/>
                </a:tc>
                <a:tc>
                  <a:txBody>
                    <a:bodyPr/>
                    <a:lstStyle/>
                    <a:p>
                      <a:pPr algn="ctr"/>
                      <a:r>
                        <a:rPr lang="en-GB" sz="1400" dirty="0" err="1">
                          <a:solidFill>
                            <a:schemeClr val="tx1"/>
                          </a:solidFill>
                        </a:rPr>
                        <a:t>Strwythuro</a:t>
                      </a:r>
                    </a:p>
                  </a:txBody>
                  <a:tcPr/>
                </a:tc>
                <a:tc>
                  <a:txBody>
                    <a:bodyPr/>
                    <a:lstStyle/>
                    <a:p>
                      <a:pPr algn="ctr"/>
                      <a:r>
                        <a:rPr lang="en-GB" sz="1400" dirty="0" err="1">
                          <a:solidFill>
                            <a:schemeClr val="tx1"/>
                          </a:solidFill>
                        </a:rPr>
                        <a:t>Ystyr</a:t>
                      </a:r>
                    </a:p>
                  </a:txBody>
                  <a:tcPr/>
                </a:tc>
                <a:tc>
                  <a:txBody>
                    <a:bodyPr/>
                    <a:lstStyle/>
                    <a:p>
                      <a:pPr algn="ctr"/>
                      <a:r>
                        <a:rPr lang="en-GB" sz="1400" dirty="0" err="1">
                          <a:solidFill>
                            <a:schemeClr val="tx1"/>
                          </a:solidFill>
                        </a:rPr>
                        <a:t>Teimlad</a:t>
                      </a:r>
                    </a:p>
                  </a:txBody>
                  <a:tcPr/>
                </a:tc>
                <a:tc>
                  <a:txBody>
                    <a:bodyPr/>
                    <a:lstStyle/>
                    <a:p>
                      <a:pPr algn="ctr"/>
                      <a:r>
                        <a:rPr lang="en-GB" sz="1400" dirty="0" err="1">
                          <a:solidFill>
                            <a:schemeClr val="tx1"/>
                          </a:solidFill>
                        </a:rPr>
                        <a:t>Cyfwynebu</a:t>
                      </a:r>
                      <a:endParaRPr lang="en-GB" sz="1400" dirty="0">
                        <a:solidFill>
                          <a:schemeClr val="tx1"/>
                        </a:solidFill>
                      </a:endParaRPr>
                    </a:p>
                  </a:txBody>
                  <a:tcPr/>
                </a:tc>
                <a:tc>
                  <a:txBody>
                    <a:bodyPr/>
                    <a:lstStyle/>
                    <a:p>
                      <a:pPr algn="ctr"/>
                      <a:r>
                        <a:rPr lang="en-GB" sz="1400" dirty="0" err="1">
                          <a:solidFill>
                            <a:schemeClr val="tx1"/>
                          </a:solidFill>
                        </a:rPr>
                        <a:t>Gwerth</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err="1">
                          <a:solidFill>
                            <a:schemeClr val="tx1"/>
                          </a:solidFill>
                        </a:rPr>
                        <a:t>Hierarchaidd</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Cyd-</a:t>
                      </a:r>
                      <a:r>
                        <a:rPr lang="en-GB" sz="1400" dirty="0" err="1">
                          <a:solidFill>
                            <a:schemeClr val="tx1"/>
                          </a:solidFill>
                        </a:rPr>
                        <a:t>weithredol</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err="1">
                          <a:solidFill>
                            <a:schemeClr val="tx1"/>
                          </a:solidFill>
                        </a:rPr>
                        <a:t>Ymreolaethol</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nchor="t">
            <a:spAutoFit/>
          </a:bodyPr>
          <a:lstStyle/>
          <a:p>
            <a:r>
              <a:rPr lang="en-GB" sz="3600" dirty="0"/>
              <a:t>Y 18 </a:t>
            </a:r>
            <a:r>
              <a:rPr lang="en-GB" sz="3600" dirty="0" err="1"/>
              <a:t>Opsiwn</a:t>
            </a:r>
            <a:r>
              <a:rPr lang="en-GB" sz="3600" dirty="0"/>
              <a:t> </a:t>
            </a:r>
            <a:r>
              <a:rPr lang="en-GB" sz="3600" dirty="0" err="1"/>
              <a:t>sylfaenol</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lstStyle/>
          <a:p>
            <a:pPr marL="0" indent="0">
              <a:buNone/>
            </a:pPr>
            <a:r>
              <a:rPr lang="en-GB" sz="2000" dirty="0"/>
              <a:t>1. </a:t>
            </a:r>
            <a:r>
              <a:rPr lang="en-GB" sz="2000" b="1" i="1" dirty="0"/>
              <a:t>The Planning Dimension </a:t>
            </a:r>
            <a:r>
              <a:rPr lang="en-GB" sz="2000" dirty="0"/>
              <a:t>– Hierarchical mode </a:t>
            </a:r>
          </a:p>
          <a:p>
            <a:pPr marL="0" indent="0">
              <a:buNone/>
            </a:pPr>
            <a:r>
              <a:rPr lang="en-GB" sz="2000" dirty="0"/>
              <a:t>	You plan here for the group. You Direct the planning of the 	groups learning, deciding on the content of the course 	programme and making decisions.</a:t>
            </a:r>
          </a:p>
          <a:p>
            <a:pPr marL="0" indent="0">
              <a:buNone/>
            </a:pPr>
            <a:endParaRPr lang="en-GB" sz="2000" dirty="0"/>
          </a:p>
          <a:p>
            <a:pPr marL="0" indent="0">
              <a:buNone/>
            </a:pPr>
            <a:r>
              <a:rPr lang="en-GB" sz="2000" dirty="0"/>
              <a:t>7. </a:t>
            </a:r>
            <a:r>
              <a:rPr lang="en-GB" sz="2000" b="1" i="1" dirty="0"/>
              <a:t>The meaning Dimension </a:t>
            </a:r>
            <a:r>
              <a:rPr lang="en-GB" sz="2000" dirty="0"/>
              <a:t>– Hierarchical Mode</a:t>
            </a:r>
          </a:p>
          <a:p>
            <a:pPr marL="0" indent="0">
              <a:buNone/>
            </a:pPr>
            <a:r>
              <a:rPr lang="en-GB" sz="2000" dirty="0"/>
              <a:t>	You make sense of what is going on for the group, you give 	meaning to events and illuminate them, you are the source of 	understanding what is going on.</a:t>
            </a:r>
          </a:p>
          <a:p>
            <a:pPr marL="0" indent="0">
              <a:buNone/>
            </a:pPr>
            <a:endParaRPr lang="en-GB" sz="2000" dirty="0"/>
          </a:p>
          <a:p>
            <a:pPr marL="0" indent="0">
              <a:buNone/>
            </a:pPr>
            <a:r>
              <a:rPr lang="en-GB" sz="2000" dirty="0"/>
              <a:t>16. </a:t>
            </a:r>
            <a:r>
              <a:rPr lang="en-GB" sz="2000" b="1" i="1" dirty="0"/>
              <a:t>The Valuing Dimension </a:t>
            </a:r>
            <a:r>
              <a:rPr lang="en-GB" sz="2000" dirty="0"/>
              <a:t>– Hierarchical Mode</a:t>
            </a:r>
          </a:p>
          <a:p>
            <a:pPr marL="0" indent="0">
              <a:buNone/>
            </a:pPr>
            <a:r>
              <a:rPr lang="en-GB" sz="2000" dirty="0"/>
              <a:t>	You take strong initiatives to care for group members. You 	manifest directly in word and what you do, your commitment to 	their fundamental worth as a person. </a:t>
            </a:r>
          </a:p>
          <a:p>
            <a:pPr marL="0" indent="0">
              <a:buNone/>
            </a:pPr>
            <a:endParaRPr lang="en-GB" dirty="0"/>
          </a:p>
        </p:txBody>
      </p:sp>
    </p:spTree>
    <p:extLst>
      <p:ext uri="{BB962C8B-B14F-4D97-AF65-F5344CB8AC3E}">
        <p14:creationId xmlns:p14="http://schemas.microsoft.com/office/powerpoint/2010/main" val="1072623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vert="horz" lIns="91440" tIns="45720" rIns="91440" bIns="45720" rtlCol="0" anchor="t">
            <a:normAutofit/>
          </a:bodyPr>
          <a:lstStyle/>
          <a:p>
            <a:pPr marL="0" indent="0">
              <a:buNone/>
            </a:pPr>
            <a:r>
              <a:rPr lang="cy-GB" sz="2000" noProof="0" dirty="0"/>
              <a:t>1. </a:t>
            </a:r>
            <a:r>
              <a:rPr lang="cy-GB" sz="2000" b="1" i="1" noProof="0" dirty="0"/>
              <a:t>Dimensiwn Cynllunio </a:t>
            </a:r>
            <a:r>
              <a:rPr lang="cy-GB" sz="2000" noProof="0" dirty="0"/>
              <a:t>– Dull Hierarchaidd</a:t>
            </a:r>
          </a:p>
          <a:p>
            <a:pPr marL="0" indent="0">
              <a:buNone/>
            </a:pPr>
            <a:r>
              <a:rPr lang="cy-GB" sz="2000" noProof="0" dirty="0"/>
              <a:t>	Rydych chi'n cynllunio yma ar gyfer y grŵp. Rydych chi'n cyfeirio gwaith cynllunio'r  dysgu gan y grŵp, gan benderfynu ar gynnwys rhaglen y cwrs a gwneud penderfyniadau</a:t>
            </a:r>
          </a:p>
          <a:p>
            <a:pPr marL="0" indent="0">
              <a:buNone/>
            </a:pPr>
            <a:endParaRPr lang="cy-GB" sz="2000" noProof="0" dirty="0"/>
          </a:p>
          <a:p>
            <a:pPr marL="0" indent="0">
              <a:buNone/>
            </a:pPr>
            <a:r>
              <a:rPr lang="cy-GB" sz="2000" noProof="0" dirty="0"/>
              <a:t>7. </a:t>
            </a:r>
            <a:r>
              <a:rPr lang="cy-GB" sz="2000" b="1" i="1" noProof="0" dirty="0"/>
              <a:t>Dimensiwn Ystyr </a:t>
            </a:r>
            <a:r>
              <a:rPr lang="cy-GB" sz="2000" noProof="0" dirty="0"/>
              <a:t>– </a:t>
            </a:r>
            <a:r>
              <a:rPr lang="cy-GB" sz="2000" noProof="0" dirty="0">
                <a:latin typeface="Arial"/>
                <a:cs typeface="Arial"/>
              </a:rPr>
              <a:t>Dull Hierarchaidd</a:t>
            </a:r>
            <a:endParaRPr lang="cy-GB" noProof="0" dirty="0"/>
          </a:p>
          <a:p>
            <a:pPr marL="0" indent="0">
              <a:buNone/>
            </a:pPr>
            <a:r>
              <a:rPr lang="cy-GB" sz="2000" noProof="0" dirty="0"/>
              <a:t>	Rydych chi'n gwneud synnwyr o'r hyn sy'n mynd ymlaen ar gyfer y grŵp, rydych chi'n rhoi ystyr i ddigwyddiadau ac yn eu hegluro, chi yw ffynhonnell dealltwriaeth o'r hyn sy'n digwydd</a:t>
            </a:r>
          </a:p>
          <a:p>
            <a:pPr marL="0" indent="0">
              <a:buNone/>
            </a:pPr>
            <a:endParaRPr lang="cy-GB" sz="2000" noProof="0" dirty="0"/>
          </a:p>
          <a:p>
            <a:pPr marL="0" indent="0">
              <a:buNone/>
            </a:pPr>
            <a:r>
              <a:rPr lang="cy-GB" sz="2000" noProof="0" dirty="0"/>
              <a:t>16. </a:t>
            </a:r>
            <a:r>
              <a:rPr lang="cy-GB" sz="2000" b="1" i="1" noProof="0" dirty="0"/>
              <a:t>Dimensiwn Gwerth </a:t>
            </a:r>
            <a:r>
              <a:rPr lang="cy-GB" sz="2000" noProof="0" dirty="0"/>
              <a:t>– </a:t>
            </a:r>
            <a:r>
              <a:rPr lang="cy-GB" sz="2000" noProof="0" dirty="0">
                <a:latin typeface="Arial"/>
                <a:cs typeface="Arial"/>
              </a:rPr>
              <a:t>Dull Hierarchaidd</a:t>
            </a:r>
            <a:endParaRPr lang="cy-GB" noProof="0" dirty="0"/>
          </a:p>
          <a:p>
            <a:pPr marL="0" indent="0">
              <a:buNone/>
            </a:pPr>
            <a:r>
              <a:rPr lang="cy-GB" sz="2000" noProof="0" dirty="0"/>
              <a:t>	Rydych chi'n cymryd camau cadarn i ofalu am </a:t>
            </a:r>
            <a:r>
              <a:rPr lang="cy-GB" sz="2000" dirty="0"/>
              <a:t>aelodau'r grŵp. Rydych chi'n arddangos yn glir mewn gair a gweithred eich ymroddiad i'w gwerth sylfaenol nhw fel person. </a:t>
            </a:r>
          </a:p>
          <a:p>
            <a:pPr marL="0" indent="0">
              <a:buNone/>
            </a:pPr>
            <a:endParaRPr lang="cy-GB" noProof="0" dirty="0"/>
          </a:p>
        </p:txBody>
      </p:sp>
    </p:spTree>
    <p:extLst>
      <p:ext uri="{BB962C8B-B14F-4D97-AF65-F5344CB8AC3E}">
        <p14:creationId xmlns:p14="http://schemas.microsoft.com/office/powerpoint/2010/main" val="1072623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spTree>
    <p:extLst>
      <p:ext uri="{BB962C8B-B14F-4D97-AF65-F5344CB8AC3E}">
        <p14:creationId xmlns:p14="http://schemas.microsoft.com/office/powerpoint/2010/main" val="1764564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914400"/>
            <a:ext cx="7772400" cy="1470025"/>
          </a:xfrm>
        </p:spPr>
        <p:txBody>
          <a:bodyPr/>
          <a:lstStyle/>
          <a:p>
            <a:r>
              <a:rPr lang="en-GB" dirty="0">
                <a:solidFill>
                  <a:schemeClr val="bg1"/>
                </a:solidFill>
              </a:rPr>
              <a:t>James Neil (2004) </a:t>
            </a:r>
          </a:p>
        </p:txBody>
      </p:sp>
      <p:sp>
        <p:nvSpPr>
          <p:cNvPr id="3" name="Subtitle 2"/>
          <p:cNvSpPr>
            <a:spLocks noGrp="1"/>
          </p:cNvSpPr>
          <p:nvPr>
            <p:ph type="subTitle" idx="1"/>
          </p:nvPr>
        </p:nvSpPr>
        <p:spPr>
          <a:xfrm>
            <a:off x="2286000" y="2971800"/>
            <a:ext cx="6858000" cy="1752600"/>
          </a:xfrm>
        </p:spPr>
        <p:txBody>
          <a:bodyPr>
            <a:normAutofit fontScale="92500" lnSpcReduction="20000"/>
          </a:bodyPr>
          <a:lstStyle/>
          <a:p>
            <a:r>
              <a:rPr lang="en-GB" dirty="0">
                <a:solidFill>
                  <a:schemeClr val="bg1"/>
                </a:solidFill>
              </a:rPr>
              <a:t>Quadrants of Facilitation</a:t>
            </a:r>
          </a:p>
          <a:p>
            <a:endParaRPr lang="en-GB" dirty="0">
              <a:solidFill>
                <a:schemeClr val="bg1"/>
              </a:solidFill>
            </a:endParaRPr>
          </a:p>
          <a:p>
            <a:r>
              <a:rPr lang="en-GB" dirty="0">
                <a:solidFill>
                  <a:schemeClr val="bg1"/>
                </a:solidFill>
              </a:rPr>
              <a:t>                                </a:t>
            </a:r>
            <a:r>
              <a:rPr lang="en-GB" dirty="0" err="1">
                <a:solidFill>
                  <a:schemeClr val="bg1"/>
                </a:solidFill>
              </a:rPr>
              <a:t>Cwadrantau</a:t>
            </a:r>
            <a:r>
              <a:rPr lang="en-GB" dirty="0">
                <a:solidFill>
                  <a:schemeClr val="bg1"/>
                </a:solidFill>
              </a:rPr>
              <a:t> </a:t>
            </a:r>
            <a:r>
              <a:rPr lang="en-GB" dirty="0" err="1">
                <a:solidFill>
                  <a:schemeClr val="bg1"/>
                </a:solidFill>
              </a:rPr>
              <a:t>Hwyluso</a:t>
            </a:r>
            <a:endParaRPr lang="en-GB" dirty="0">
              <a:solidFill>
                <a:schemeClr val="bg1"/>
              </a:solidFill>
            </a:endParaRPr>
          </a:p>
        </p:txBody>
      </p:sp>
    </p:spTree>
    <p:extLst>
      <p:ext uri="{BB962C8B-B14F-4D97-AF65-F5344CB8AC3E}">
        <p14:creationId xmlns:p14="http://schemas.microsoft.com/office/powerpoint/2010/main" val="3839273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89633" y="228600"/>
            <a:ext cx="4191000" cy="5699720"/>
          </a:xfrm>
        </p:spPr>
        <p:txBody>
          <a:bodyPr>
            <a:normAutofit fontScale="70000" lnSpcReduction="20000"/>
          </a:bodyPr>
          <a:lstStyle/>
          <a:p>
            <a:pPr marL="0" indent="0">
              <a:buNone/>
            </a:pPr>
            <a:r>
              <a:rPr lang="en-GB" dirty="0"/>
              <a:t>James Neil (2004)</a:t>
            </a:r>
          </a:p>
          <a:p>
            <a:pPr marL="0" indent="0">
              <a:buNone/>
            </a:pPr>
            <a:endParaRPr lang="en-GB" dirty="0"/>
          </a:p>
          <a:p>
            <a:r>
              <a:rPr lang="en-GB" dirty="0"/>
              <a:t>Facilitation may be considered to mean all the behaviours and actions of a teacher, instructor, etc.</a:t>
            </a:r>
          </a:p>
          <a:p>
            <a:endParaRPr lang="en-GB" dirty="0"/>
          </a:p>
          <a:p>
            <a:r>
              <a:rPr lang="en-GB" dirty="0"/>
              <a:t>These actions influence the experience of the individuals/ group. </a:t>
            </a:r>
          </a:p>
          <a:p>
            <a:pPr marL="0" indent="0">
              <a:buNone/>
            </a:pPr>
            <a:r>
              <a:rPr lang="en-GB" dirty="0"/>
              <a:t> </a:t>
            </a:r>
          </a:p>
          <a:p>
            <a:r>
              <a:rPr lang="en-GB" dirty="0"/>
              <a:t>This includes subtle, unconscious behaviours which can have profound influences on what unfolds. </a:t>
            </a:r>
          </a:p>
          <a:p>
            <a:endParaRPr lang="en-GB" dirty="0"/>
          </a:p>
        </p:txBody>
      </p:sp>
      <p:sp>
        <p:nvSpPr>
          <p:cNvPr id="4" name="Content Placeholder 2"/>
          <p:cNvSpPr>
            <a:spLocks noGrp="1"/>
          </p:cNvSpPr>
          <p:nvPr/>
        </p:nvSpPr>
        <p:spPr>
          <a:xfrm>
            <a:off x="323528" y="332656"/>
            <a:ext cx="4067944" cy="5249688"/>
          </a:xfrm>
          <a:prstGeom prst="rect">
            <a:avLst/>
          </a:prstGeom>
        </p:spPr>
        <p:txBody>
          <a:bodyPr vert="horz" lIns="91440" tIns="45720" rIns="91440" bIns="45720" rtlCol="0" anchor="t">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noProof="0" dirty="0"/>
              <a:t>James Neil (2004)</a:t>
            </a:r>
          </a:p>
          <a:p>
            <a:pPr marL="0" indent="0">
              <a:buNone/>
            </a:pPr>
            <a:endParaRPr lang="cy-GB" noProof="0" dirty="0"/>
          </a:p>
          <a:p>
            <a:r>
              <a:rPr lang="cy-GB" noProof="0" dirty="0"/>
              <a:t>Gellir ystyried hwyluso i olygu holl ymddygiadau a gweithredoedd athro, hyfforddwr, ac ati.</a:t>
            </a:r>
          </a:p>
          <a:p>
            <a:endParaRPr lang="cy-GB" noProof="0" dirty="0"/>
          </a:p>
          <a:p>
            <a:r>
              <a:rPr lang="cy-GB" noProof="0" dirty="0"/>
              <a:t>Mae'r gweithredoedd hyn yn dylanwadu ar brofiad yr unigolion/grŵp. </a:t>
            </a:r>
          </a:p>
          <a:p>
            <a:pPr marL="0" indent="0">
              <a:buNone/>
            </a:pPr>
            <a:endParaRPr lang="cy-GB" noProof="0" dirty="0"/>
          </a:p>
          <a:p>
            <a:r>
              <a:rPr lang="cy-GB" noProof="0" dirty="0"/>
              <a:t>Mae hyn yn cynnwys ymddygiadau cynnil, anymwybodol sy'n gallu gael dylanwad dwfn ar yr hyn sy'n datblygu. </a:t>
            </a:r>
          </a:p>
          <a:p>
            <a:endParaRPr lang="cy-GB" noProof="0" dirty="0"/>
          </a:p>
        </p:txBody>
      </p:sp>
    </p:spTree>
    <p:extLst>
      <p:ext uri="{BB962C8B-B14F-4D97-AF65-F5344CB8AC3E}">
        <p14:creationId xmlns:p14="http://schemas.microsoft.com/office/powerpoint/2010/main" val="2162916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6800" y="548680"/>
            <a:ext cx="4267200" cy="4968552"/>
          </a:xfrm>
        </p:spPr>
        <p:txBody>
          <a:bodyPr>
            <a:normAutofit fontScale="70000" lnSpcReduction="20000"/>
          </a:bodyPr>
          <a:lstStyle/>
          <a:p>
            <a:pPr marL="0" indent="0">
              <a:buNone/>
            </a:pPr>
            <a:r>
              <a:rPr lang="en-GB" dirty="0"/>
              <a:t>There are a myriad of ways an instructor shapes and moulds a participants' experience. </a:t>
            </a:r>
          </a:p>
          <a:p>
            <a:pPr marL="0" indent="0">
              <a:buNone/>
            </a:pPr>
            <a:endParaRPr lang="en-GB" dirty="0"/>
          </a:p>
          <a:p>
            <a:r>
              <a:rPr lang="en-GB" dirty="0"/>
              <a:t>Words of encouragement/discouragement</a:t>
            </a:r>
          </a:p>
          <a:p>
            <a:r>
              <a:rPr lang="en-GB" dirty="0"/>
              <a:t>Body language to reinforce desired behaviours</a:t>
            </a:r>
          </a:p>
          <a:p>
            <a:pPr marL="0" indent="0">
              <a:buNone/>
            </a:pPr>
            <a:endParaRPr lang="en-GB" dirty="0"/>
          </a:p>
          <a:p>
            <a:pPr marL="0" indent="0">
              <a:buNone/>
            </a:pPr>
            <a:r>
              <a:rPr lang="en-GB" dirty="0"/>
              <a:t>So facilitation is an infinitely complicated process, particularly with groups </a:t>
            </a:r>
          </a:p>
        </p:txBody>
      </p:sp>
      <p:sp>
        <p:nvSpPr>
          <p:cNvPr id="4" name="Content Placeholder 2"/>
          <p:cNvSpPr>
            <a:spLocks noGrp="1"/>
          </p:cNvSpPr>
          <p:nvPr/>
        </p:nvSpPr>
        <p:spPr>
          <a:xfrm>
            <a:off x="228600" y="533400"/>
            <a:ext cx="4038600" cy="4968552"/>
          </a:xfrm>
          <a:prstGeom prst="rect">
            <a:avLst/>
          </a:prstGeom>
        </p:spPr>
        <p:txBody>
          <a:bodyPr vert="horz" lIns="91440" tIns="45720" rIns="91440" bIns="45720" rtlCol="0" anchor="t">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y-GB" noProof="0" dirty="0"/>
              <a:t>Mae llu o ffyrdd y mae hyfforddwr yn siapio ac yn mowldio profiad cyfranogwr. </a:t>
            </a:r>
          </a:p>
          <a:p>
            <a:pPr marL="0" indent="0">
              <a:buNone/>
            </a:pPr>
            <a:endParaRPr lang="cy-GB" noProof="0" dirty="0"/>
          </a:p>
          <a:p>
            <a:r>
              <a:rPr lang="cy-GB" noProof="0" dirty="0"/>
              <a:t>Geiriau o anogaeth/anghymeradwyaeth </a:t>
            </a:r>
          </a:p>
          <a:p>
            <a:r>
              <a:rPr lang="cy-GB" noProof="0" dirty="0"/>
              <a:t>Iaith y corff i atgyfnerthu ymddygiadau a ddymunir</a:t>
            </a:r>
          </a:p>
          <a:p>
            <a:pPr marL="0" indent="0">
              <a:buNone/>
            </a:pPr>
            <a:endParaRPr lang="cy-GB" noProof="0" dirty="0"/>
          </a:p>
          <a:p>
            <a:pPr marL="0" indent="0">
              <a:buNone/>
            </a:pPr>
            <a:r>
              <a:rPr lang="cy-GB" noProof="0" dirty="0"/>
              <a:t>Felly mae hwyluso'n broses gymhleth a diddiwedd, yn enwedig gyda grwpiau.</a:t>
            </a:r>
          </a:p>
        </p:txBody>
      </p:sp>
    </p:spTree>
    <p:extLst>
      <p:ext uri="{BB962C8B-B14F-4D97-AF65-F5344CB8AC3E}">
        <p14:creationId xmlns:p14="http://schemas.microsoft.com/office/powerpoint/2010/main" val="241407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 facilitator shows students how to make a fire.</a:t>
            </a:r>
          </a:p>
          <a:p>
            <a:pPr marL="342900" indent="-342900">
              <a:buFont typeface="Wingdings" panose="05000000000000000000" pitchFamily="2" charset="2"/>
              <a:buChar char="ü"/>
            </a:pPr>
            <a:r>
              <a:rPr lang="en-GB" sz="2400" dirty="0"/>
              <a:t>A facilitator uses direct questioning when asking a group/participant during a debrief.</a:t>
            </a:r>
          </a:p>
          <a:p>
            <a:pPr marL="342900" indent="-342900">
              <a:buFont typeface="Wingdings" panose="05000000000000000000" pitchFamily="2" charset="2"/>
              <a:buChar char="ü"/>
            </a:pPr>
            <a:r>
              <a:rPr lang="en-GB" sz="2400" dirty="0"/>
              <a:t>An instructor gives verbal feedback to a participant</a:t>
            </a:r>
          </a:p>
        </p:txBody>
      </p:sp>
    </p:spTree>
    <p:extLst>
      <p:ext uri="{BB962C8B-B14F-4D97-AF65-F5344CB8AC3E}">
        <p14:creationId xmlns:p14="http://schemas.microsoft.com/office/powerpoint/2010/main" val="3250593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experiences.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p>
        </p:txBody>
      </p:sp>
    </p:spTree>
    <p:extLst>
      <p:ext uri="{BB962C8B-B14F-4D97-AF65-F5344CB8AC3E}">
        <p14:creationId xmlns:p14="http://schemas.microsoft.com/office/powerpoint/2010/main" val="37527060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err="1"/>
              <a:t>Cyfeiriadau</a:t>
            </a:r>
            <a:r>
              <a:rPr lang="en-GB" dirty="0"/>
              <a:t>     /      References</a:t>
            </a:r>
          </a:p>
        </p:txBody>
      </p:sp>
      <p:sp>
        <p:nvSpPr>
          <p:cNvPr id="3" name="Content Placeholder 2"/>
          <p:cNvSpPr>
            <a:spLocks noGrp="1"/>
          </p:cNvSpPr>
          <p:nvPr>
            <p:ph idx="1"/>
          </p:nvPr>
        </p:nvSpPr>
        <p:spPr>
          <a:xfrm>
            <a:off x="457200" y="1052736"/>
            <a:ext cx="8229600" cy="4738464"/>
          </a:xfrm>
        </p:spPr>
        <p:txBody>
          <a:bodyPr>
            <a:normAutofit fontScale="32500" lnSpcReduction="20000"/>
          </a:bodyPr>
          <a:lstStyle/>
          <a:p>
            <a:pPr marL="0" indent="0">
              <a:buNone/>
            </a:pPr>
            <a:r>
              <a:rPr lang="en-GB" sz="4900" dirty="0"/>
              <a:t>Brookfield,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a:t>Routledge</a:t>
            </a:r>
          </a:p>
          <a:p>
            <a:pPr marL="0" indent="0">
              <a:buNone/>
            </a:pPr>
            <a:r>
              <a:rPr lang="en-GB" sz="4900" dirty="0"/>
              <a:t>Heron, J. (1999) The Complete Facilitators Handbook.</a:t>
            </a:r>
            <a:endParaRPr lang="en-GB" sz="4300" dirty="0"/>
          </a:p>
          <a:p>
            <a:pPr marL="0" indent="0">
              <a:buNone/>
            </a:pPr>
            <a:r>
              <a:rPr lang="en-GB" sz="4900" dirty="0" err="1"/>
              <a:t>Hovelynck</a:t>
            </a:r>
            <a:r>
              <a:rPr lang="en-GB" sz="4900" dirty="0"/>
              <a:t> J. (1998). ‘Facilitating experiential learning as a process of metaphor development’. </a:t>
            </a:r>
            <a:r>
              <a:rPr lang="en-GB" sz="4900" i="1" dirty="0"/>
              <a:t>Journal of Experiential Education</a:t>
            </a:r>
            <a:r>
              <a:rPr lang="en-GB" sz="4900" dirty="0"/>
              <a:t>, 21(1), 6-13. </a:t>
            </a:r>
          </a:p>
          <a:p>
            <a:endParaRPr lang="en-GB" dirty="0"/>
          </a:p>
        </p:txBody>
      </p:sp>
    </p:spTree>
    <p:extLst>
      <p:ext uri="{BB962C8B-B14F-4D97-AF65-F5344CB8AC3E}">
        <p14:creationId xmlns:p14="http://schemas.microsoft.com/office/powerpoint/2010/main" val="1215938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err="1"/>
              <a:t>Cyfeiriadau</a:t>
            </a:r>
            <a:r>
              <a:rPr lang="en-GB" dirty="0"/>
              <a:t>    /    References</a:t>
            </a:r>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a:t>Hovelynck J. (1999). ‘Facilitating the development of generative metaphors: re-emphasizing participants’ guiding images’. </a:t>
            </a:r>
            <a:r>
              <a:rPr lang="en-GB" sz="1600" i="1" dirty="0"/>
              <a:t>Australian Journal of Outdoor Education</a:t>
            </a:r>
            <a:r>
              <a:rPr lang="en-GB" sz="1600" dirty="0"/>
              <a:t>, 4(1), 12-24.</a:t>
            </a:r>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p>
        </p:txBody>
      </p:sp>
    </p:spTree>
    <p:extLst>
      <p:ext uri="{BB962C8B-B14F-4D97-AF65-F5344CB8AC3E}">
        <p14:creationId xmlns:p14="http://schemas.microsoft.com/office/powerpoint/2010/main" val="30194158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29483" cy="6083478"/>
          </a:xfrm>
        </p:spPr>
      </p:pic>
      <p:sp>
        <p:nvSpPr>
          <p:cNvPr id="5" name="TextBox 4"/>
          <p:cNvSpPr txBox="1"/>
          <p:nvPr/>
        </p:nvSpPr>
        <p:spPr>
          <a:xfrm>
            <a:off x="467544" y="1916832"/>
            <a:ext cx="5400600" cy="3046988"/>
          </a:xfrm>
          <a:prstGeom prst="rect">
            <a:avLst/>
          </a:prstGeom>
          <a:noFill/>
        </p:spPr>
        <p:txBody>
          <a:bodyPr wrap="square" rtlCol="0">
            <a:spAutoFit/>
          </a:bodyPr>
          <a:lstStyle/>
          <a:p>
            <a:r>
              <a:rPr lang="en-GB" sz="9600" dirty="0">
                <a:solidFill>
                  <a:schemeClr val="bg1"/>
                </a:solidFill>
              </a:rPr>
              <a:t>AMSER PANED </a:t>
            </a:r>
          </a:p>
        </p:txBody>
      </p:sp>
    </p:spTree>
    <p:extLst>
      <p:ext uri="{BB962C8B-B14F-4D97-AF65-F5344CB8AC3E}">
        <p14:creationId xmlns:p14="http://schemas.microsoft.com/office/powerpoint/2010/main" val="11702610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8278</TotalTime>
  <Words>1448</Words>
  <Application>Microsoft Office PowerPoint</Application>
  <PresentationFormat>On-screen Show (4:3)</PresentationFormat>
  <Paragraphs>217</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Myriad Pro</vt:lpstr>
      <vt:lpstr>Wingdings</vt:lpstr>
      <vt:lpstr>20140311PresentationUWTSDTemplate</vt:lpstr>
      <vt:lpstr>Facilitation continued….  Heron’s Modes and Dimensions</vt:lpstr>
      <vt:lpstr>PowerPoint Presentation</vt:lpstr>
      <vt:lpstr>PowerPoint Presentation</vt:lpstr>
      <vt:lpstr>PowerPoint Presentation</vt:lpstr>
      <vt:lpstr>PowerPoint Presentation</vt:lpstr>
      <vt:lpstr>Dulliau a Dimensiynau Modes &amp; Dimensions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Cyfeiriadau     /      References</vt:lpstr>
      <vt:lpstr>Cyfeiriadau    /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50</cp:revision>
  <dcterms:created xsi:type="dcterms:W3CDTF">2020-02-02T10:05:04Z</dcterms:created>
  <dcterms:modified xsi:type="dcterms:W3CDTF">2020-02-03T09:41:38Z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