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3" r:id="rId1"/>
  </p:sldMasterIdLst>
  <p:sldIdLst>
    <p:sldId id="256" r:id="rId2"/>
    <p:sldId id="257" r:id="rId3"/>
    <p:sldId id="258" r:id="rId4"/>
    <p:sldId id="259" r:id="rId5"/>
    <p:sldId id="267" r:id="rId6"/>
    <p:sldId id="260" r:id="rId7"/>
    <p:sldId id="266" r:id="rId8"/>
    <p:sldId id="261" r:id="rId9"/>
    <p:sldId id="262" r:id="rId10"/>
    <p:sldId id="263" r:id="rId11"/>
    <p:sldId id="264" r:id="rId12"/>
    <p:sldId id="265"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Dani Georgieva" initials="DG" lastIdx="1" clrIdx="0">
    <p:extLst>
      <p:ext uri="{19B8F6BF-5375-455C-9EA6-DF929625EA0E}">
        <p15:presenceInfo xmlns:p15="http://schemas.microsoft.com/office/powerpoint/2012/main" userId="8c6ca4f8b34d6565"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1763627-1257-4820-A783-A314FE0C4E19}" v="15" dt="2022-08-19T12:49:14.4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979" autoAdjust="0"/>
    <p:restoredTop sz="94660"/>
  </p:normalViewPr>
  <p:slideViewPr>
    <p:cSldViewPr snapToGrid="0">
      <p:cViewPr varScale="1">
        <p:scale>
          <a:sx n="66" d="100"/>
          <a:sy n="66" d="100"/>
        </p:scale>
        <p:origin x="48" y="47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ksandra Hristova" userId="0cf1130e583f983f" providerId="LiveId" clId="{91763627-1257-4820-A783-A314FE0C4E19}"/>
    <pc:docChg chg="undo custSel addSld modSld">
      <pc:chgData name="Aleksandra Hristova" userId="0cf1130e583f983f" providerId="LiveId" clId="{91763627-1257-4820-A783-A314FE0C4E19}" dt="2022-08-19T12:56:25.988" v="1663" actId="20577"/>
      <pc:docMkLst>
        <pc:docMk/>
      </pc:docMkLst>
      <pc:sldChg chg="modSp mod">
        <pc:chgData name="Aleksandra Hristova" userId="0cf1130e583f983f" providerId="LiveId" clId="{91763627-1257-4820-A783-A314FE0C4E19}" dt="2022-08-19T12:11:17.832" v="62" actId="20577"/>
        <pc:sldMkLst>
          <pc:docMk/>
          <pc:sldMk cId="492194026" sldId="256"/>
        </pc:sldMkLst>
        <pc:spChg chg="mod">
          <ac:chgData name="Aleksandra Hristova" userId="0cf1130e583f983f" providerId="LiveId" clId="{91763627-1257-4820-A783-A314FE0C4E19}" dt="2022-08-19T12:11:17.832" v="62" actId="20577"/>
          <ac:spMkLst>
            <pc:docMk/>
            <pc:sldMk cId="492194026" sldId="256"/>
            <ac:spMk id="3" creationId="{B3FE35E7-491D-06D0-60CD-0DC090AEABF1}"/>
          </ac:spMkLst>
        </pc:spChg>
      </pc:sldChg>
      <pc:sldChg chg="modSp mod">
        <pc:chgData name="Aleksandra Hristova" userId="0cf1130e583f983f" providerId="LiveId" clId="{91763627-1257-4820-A783-A314FE0C4E19}" dt="2022-08-19T12:08:26.340" v="21" actId="20577"/>
        <pc:sldMkLst>
          <pc:docMk/>
          <pc:sldMk cId="784770299" sldId="257"/>
        </pc:sldMkLst>
        <pc:spChg chg="mod">
          <ac:chgData name="Aleksandra Hristova" userId="0cf1130e583f983f" providerId="LiveId" clId="{91763627-1257-4820-A783-A314FE0C4E19}" dt="2022-08-19T12:08:26.340" v="21" actId="20577"/>
          <ac:spMkLst>
            <pc:docMk/>
            <pc:sldMk cId="784770299" sldId="257"/>
            <ac:spMk id="2" creationId="{529EE665-878D-3F61-6F48-AFEF074CC1E7}"/>
          </ac:spMkLst>
        </pc:spChg>
      </pc:sldChg>
      <pc:sldChg chg="modSp mod">
        <pc:chgData name="Aleksandra Hristova" userId="0cf1130e583f983f" providerId="LiveId" clId="{91763627-1257-4820-A783-A314FE0C4E19}" dt="2022-08-19T12:41:11.410" v="1605" actId="20577"/>
        <pc:sldMkLst>
          <pc:docMk/>
          <pc:sldMk cId="2441584104" sldId="259"/>
        </pc:sldMkLst>
        <pc:spChg chg="mod">
          <ac:chgData name="Aleksandra Hristova" userId="0cf1130e583f983f" providerId="LiveId" clId="{91763627-1257-4820-A783-A314FE0C4E19}" dt="2022-08-19T12:41:11.410" v="1605" actId="20577"/>
          <ac:spMkLst>
            <pc:docMk/>
            <pc:sldMk cId="2441584104" sldId="259"/>
            <ac:spMk id="4126" creationId="{84026EF3-B745-3E26-0FA1-F196876D8576}"/>
          </ac:spMkLst>
        </pc:spChg>
      </pc:sldChg>
      <pc:sldChg chg="modSp mod">
        <pc:chgData name="Aleksandra Hristova" userId="0cf1130e583f983f" providerId="LiveId" clId="{91763627-1257-4820-A783-A314FE0C4E19}" dt="2022-08-19T12:20:16.457" v="436" actId="27636"/>
        <pc:sldMkLst>
          <pc:docMk/>
          <pc:sldMk cId="14799621" sldId="260"/>
        </pc:sldMkLst>
        <pc:spChg chg="mod">
          <ac:chgData name="Aleksandra Hristova" userId="0cf1130e583f983f" providerId="LiveId" clId="{91763627-1257-4820-A783-A314FE0C4E19}" dt="2022-08-19T12:20:16.457" v="436" actId="27636"/>
          <ac:spMkLst>
            <pc:docMk/>
            <pc:sldMk cId="14799621" sldId="260"/>
            <ac:spMk id="5126" creationId="{C31195D0-9A6F-54BD-864A-6BCF39904BD4}"/>
          </ac:spMkLst>
        </pc:spChg>
      </pc:sldChg>
      <pc:sldChg chg="modSp mod">
        <pc:chgData name="Aleksandra Hristova" userId="0cf1130e583f983f" providerId="LiveId" clId="{91763627-1257-4820-A783-A314FE0C4E19}" dt="2022-08-19T12:08:04.417" v="9" actId="20577"/>
        <pc:sldMkLst>
          <pc:docMk/>
          <pc:sldMk cId="2579318450" sldId="265"/>
        </pc:sldMkLst>
        <pc:spChg chg="mod">
          <ac:chgData name="Aleksandra Hristova" userId="0cf1130e583f983f" providerId="LiveId" clId="{91763627-1257-4820-A783-A314FE0C4E19}" dt="2022-08-19T12:08:04.417" v="9" actId="20577"/>
          <ac:spMkLst>
            <pc:docMk/>
            <pc:sldMk cId="2579318450" sldId="265"/>
            <ac:spMk id="2" creationId="{8F791E4D-BD1E-B91E-E963-4A190A43C541}"/>
          </ac:spMkLst>
        </pc:spChg>
      </pc:sldChg>
      <pc:sldChg chg="addSp delSp modSp new mod">
        <pc:chgData name="Aleksandra Hristova" userId="0cf1130e583f983f" providerId="LiveId" clId="{91763627-1257-4820-A783-A314FE0C4E19}" dt="2022-08-19T12:40:51.726" v="1602" actId="207"/>
        <pc:sldMkLst>
          <pc:docMk/>
          <pc:sldMk cId="2713248205" sldId="266"/>
        </pc:sldMkLst>
        <pc:spChg chg="mod">
          <ac:chgData name="Aleksandra Hristova" userId="0cf1130e583f983f" providerId="LiveId" clId="{91763627-1257-4820-A783-A314FE0C4E19}" dt="2022-08-19T12:40:51.726" v="1602" actId="207"/>
          <ac:spMkLst>
            <pc:docMk/>
            <pc:sldMk cId="2713248205" sldId="266"/>
            <ac:spMk id="2" creationId="{AB637C90-36EA-B4BA-10C7-BDDFEBB82152}"/>
          </ac:spMkLst>
        </pc:spChg>
        <pc:spChg chg="add del mod">
          <ac:chgData name="Aleksandra Hristova" userId="0cf1130e583f983f" providerId="LiveId" clId="{91763627-1257-4820-A783-A314FE0C4E19}" dt="2022-08-19T12:19:52.297" v="420" actId="21"/>
          <ac:spMkLst>
            <pc:docMk/>
            <pc:sldMk cId="2713248205" sldId="266"/>
            <ac:spMk id="3" creationId="{02AB0D06-4D0B-B830-560A-CA9F85A9C8B2}"/>
          </ac:spMkLst>
        </pc:spChg>
        <pc:spChg chg="add del mod">
          <ac:chgData name="Aleksandra Hristova" userId="0cf1130e583f983f" providerId="LiveId" clId="{91763627-1257-4820-A783-A314FE0C4E19}" dt="2022-08-19T12:18:29.763" v="371" actId="767"/>
          <ac:spMkLst>
            <pc:docMk/>
            <pc:sldMk cId="2713248205" sldId="266"/>
            <ac:spMk id="4" creationId="{D71D600D-A729-D298-9BF6-F37833B3C098}"/>
          </ac:spMkLst>
        </pc:spChg>
        <pc:spChg chg="add del mod">
          <ac:chgData name="Aleksandra Hristova" userId="0cf1130e583f983f" providerId="LiveId" clId="{91763627-1257-4820-A783-A314FE0C4E19}" dt="2022-08-19T12:19:43.004" v="418" actId="767"/>
          <ac:spMkLst>
            <pc:docMk/>
            <pc:sldMk cId="2713248205" sldId="266"/>
            <ac:spMk id="5" creationId="{25CA6360-EEDD-F552-C448-C4EECAFFE228}"/>
          </ac:spMkLst>
        </pc:spChg>
        <pc:spChg chg="add mod">
          <ac:chgData name="Aleksandra Hristova" userId="0cf1130e583f983f" providerId="LiveId" clId="{91763627-1257-4820-A783-A314FE0C4E19}" dt="2022-08-19T12:35:11.023" v="1291" actId="20577"/>
          <ac:spMkLst>
            <pc:docMk/>
            <pc:sldMk cId="2713248205" sldId="266"/>
            <ac:spMk id="6" creationId="{8E583256-CA4D-FE23-C662-339267B51A2A}"/>
          </ac:spMkLst>
        </pc:spChg>
        <pc:spChg chg="add mod">
          <ac:chgData name="Aleksandra Hristova" userId="0cf1130e583f983f" providerId="LiveId" clId="{91763627-1257-4820-A783-A314FE0C4E19}" dt="2022-08-19T12:22:40.741" v="517" actId="3062"/>
          <ac:spMkLst>
            <pc:docMk/>
            <pc:sldMk cId="2713248205" sldId="266"/>
            <ac:spMk id="7" creationId="{875EF654-5312-8BC8-B530-BF953D49F4A0}"/>
          </ac:spMkLst>
        </pc:spChg>
        <pc:spChg chg="add mod">
          <ac:chgData name="Aleksandra Hristova" userId="0cf1130e583f983f" providerId="LiveId" clId="{91763627-1257-4820-A783-A314FE0C4E19}" dt="2022-08-19T12:33:27.394" v="1181" actId="1076"/>
          <ac:spMkLst>
            <pc:docMk/>
            <pc:sldMk cId="2713248205" sldId="266"/>
            <ac:spMk id="8" creationId="{2DDAA17E-A203-A91F-FCCD-3DEEEC5E8F81}"/>
          </ac:spMkLst>
        </pc:spChg>
        <pc:spChg chg="add mod">
          <ac:chgData name="Aleksandra Hristova" userId="0cf1130e583f983f" providerId="LiveId" clId="{91763627-1257-4820-A783-A314FE0C4E19}" dt="2022-08-19T12:33:18.700" v="1180" actId="13822"/>
          <ac:spMkLst>
            <pc:docMk/>
            <pc:sldMk cId="2713248205" sldId="266"/>
            <ac:spMk id="9" creationId="{9B747261-DA1A-3138-8B1A-B8C908240E53}"/>
          </ac:spMkLst>
        </pc:spChg>
        <pc:spChg chg="add mod">
          <ac:chgData name="Aleksandra Hristova" userId="0cf1130e583f983f" providerId="LiveId" clId="{91763627-1257-4820-A783-A314FE0C4E19}" dt="2022-08-19T12:37:25.608" v="1405" actId="207"/>
          <ac:spMkLst>
            <pc:docMk/>
            <pc:sldMk cId="2713248205" sldId="266"/>
            <ac:spMk id="10" creationId="{6159CD35-224A-68AA-2489-88D92B113F5B}"/>
          </ac:spMkLst>
        </pc:spChg>
        <pc:spChg chg="add mod">
          <ac:chgData name="Aleksandra Hristova" userId="0cf1130e583f983f" providerId="LiveId" clId="{91763627-1257-4820-A783-A314FE0C4E19}" dt="2022-08-19T12:39:36.150" v="1598" actId="208"/>
          <ac:spMkLst>
            <pc:docMk/>
            <pc:sldMk cId="2713248205" sldId="266"/>
            <ac:spMk id="11" creationId="{13BA78B4-962A-A425-A873-A260DAD504BA}"/>
          </ac:spMkLst>
        </pc:spChg>
      </pc:sldChg>
      <pc:sldChg chg="addSp delSp modSp new mod setBg">
        <pc:chgData name="Aleksandra Hristova" userId="0cf1130e583f983f" providerId="LiveId" clId="{91763627-1257-4820-A783-A314FE0C4E19}" dt="2022-08-19T12:56:25.988" v="1663" actId="20577"/>
        <pc:sldMkLst>
          <pc:docMk/>
          <pc:sldMk cId="4292805693" sldId="267"/>
        </pc:sldMkLst>
        <pc:spChg chg="mod">
          <ac:chgData name="Aleksandra Hristova" userId="0cf1130e583f983f" providerId="LiveId" clId="{91763627-1257-4820-A783-A314FE0C4E19}" dt="2022-08-19T12:56:25.988" v="1663" actId="20577"/>
          <ac:spMkLst>
            <pc:docMk/>
            <pc:sldMk cId="4292805693" sldId="267"/>
            <ac:spMk id="2" creationId="{4E514924-B3D6-2601-F5FD-2BE5C4D9EBD9}"/>
          </ac:spMkLst>
        </pc:spChg>
        <pc:spChg chg="del">
          <ac:chgData name="Aleksandra Hristova" userId="0cf1130e583f983f" providerId="LiveId" clId="{91763627-1257-4820-A783-A314FE0C4E19}" dt="2022-08-19T12:48:56.510" v="1620"/>
          <ac:spMkLst>
            <pc:docMk/>
            <pc:sldMk cId="4292805693" sldId="267"/>
            <ac:spMk id="3" creationId="{FFE1C97E-C391-1212-61DD-252786E55021}"/>
          </ac:spMkLst>
        </pc:spChg>
        <pc:spChg chg="add">
          <ac:chgData name="Aleksandra Hristova" userId="0cf1130e583f983f" providerId="LiveId" clId="{91763627-1257-4820-A783-A314FE0C4E19}" dt="2022-08-19T12:49:29.174" v="1623" actId="26606"/>
          <ac:spMkLst>
            <pc:docMk/>
            <pc:sldMk cId="4292805693" sldId="267"/>
            <ac:spMk id="1031" creationId="{665DBBEF-238B-476B-96AB-8AAC3224ECEA}"/>
          </ac:spMkLst>
        </pc:spChg>
        <pc:spChg chg="add">
          <ac:chgData name="Aleksandra Hristova" userId="0cf1130e583f983f" providerId="LiveId" clId="{91763627-1257-4820-A783-A314FE0C4E19}" dt="2022-08-19T12:49:29.174" v="1623" actId="26606"/>
          <ac:spMkLst>
            <pc:docMk/>
            <pc:sldMk cId="4292805693" sldId="267"/>
            <ac:spMk id="1033" creationId="{3FCFB1DE-0B7E-48CC-BA90-B2AB0889F9D6}"/>
          </ac:spMkLst>
        </pc:spChg>
        <pc:picChg chg="add mod">
          <ac:chgData name="Aleksandra Hristova" userId="0cf1130e583f983f" providerId="LiveId" clId="{91763627-1257-4820-A783-A314FE0C4E19}" dt="2022-08-19T12:49:29.174" v="1623" actId="26606"/>
          <ac:picMkLst>
            <pc:docMk/>
            <pc:sldMk cId="4292805693" sldId="267"/>
            <ac:picMk id="1026" creationId="{E299920B-FE59-4BB9-3FD2-E6BF7BC7D561}"/>
          </ac:picMkLst>
        </pc:picChg>
      </pc:sldChg>
      <pc:sldChg chg="addSp modSp new mod setBg">
        <pc:chgData name="Aleksandra Hristova" userId="0cf1130e583f983f" providerId="LiveId" clId="{91763627-1257-4820-A783-A314FE0C4E19}" dt="2022-08-19T12:56:04.631" v="1657" actId="26606"/>
        <pc:sldMkLst>
          <pc:docMk/>
          <pc:sldMk cId="3774534787" sldId="268"/>
        </pc:sldMkLst>
        <pc:spChg chg="mod">
          <ac:chgData name="Aleksandra Hristova" userId="0cf1130e583f983f" providerId="LiveId" clId="{91763627-1257-4820-A783-A314FE0C4E19}" dt="2022-08-19T12:56:04.631" v="1657" actId="26606"/>
          <ac:spMkLst>
            <pc:docMk/>
            <pc:sldMk cId="3774534787" sldId="268"/>
            <ac:spMk id="2" creationId="{FF71D793-D44A-AD79-C81D-CA8A21035F27}"/>
          </ac:spMkLst>
        </pc:spChg>
        <pc:spChg chg="mod">
          <ac:chgData name="Aleksandra Hristova" userId="0cf1130e583f983f" providerId="LiveId" clId="{91763627-1257-4820-A783-A314FE0C4E19}" dt="2022-08-19T12:56:04.631" v="1657" actId="26606"/>
          <ac:spMkLst>
            <pc:docMk/>
            <pc:sldMk cId="3774534787" sldId="268"/>
            <ac:spMk id="3" creationId="{578A1347-AAEE-A631-02D9-3854E8BC95DF}"/>
          </ac:spMkLst>
        </pc:spChg>
        <pc:spChg chg="add">
          <ac:chgData name="Aleksandra Hristova" userId="0cf1130e583f983f" providerId="LiveId" clId="{91763627-1257-4820-A783-A314FE0C4E19}" dt="2022-08-19T12:56:04.631" v="1657" actId="26606"/>
          <ac:spMkLst>
            <pc:docMk/>
            <pc:sldMk cId="3774534787" sldId="268"/>
            <ac:spMk id="8" creationId="{907EF6B7-1338-4443-8C46-6A318D952DFD}"/>
          </ac:spMkLst>
        </pc:spChg>
        <pc:spChg chg="add">
          <ac:chgData name="Aleksandra Hristova" userId="0cf1130e583f983f" providerId="LiveId" clId="{91763627-1257-4820-A783-A314FE0C4E19}" dt="2022-08-19T12:56:04.631" v="1657" actId="26606"/>
          <ac:spMkLst>
            <pc:docMk/>
            <pc:sldMk cId="3774534787" sldId="268"/>
            <ac:spMk id="10" creationId="{DAAE4CDD-124C-4DCF-9584-B6033B545DD5}"/>
          </ac:spMkLst>
        </pc:spChg>
        <pc:spChg chg="add">
          <ac:chgData name="Aleksandra Hristova" userId="0cf1130e583f983f" providerId="LiveId" clId="{91763627-1257-4820-A783-A314FE0C4E19}" dt="2022-08-19T12:56:04.631" v="1657" actId="26606"/>
          <ac:spMkLst>
            <pc:docMk/>
            <pc:sldMk cId="3774534787" sldId="268"/>
            <ac:spMk id="12" creationId="{081E4A58-353D-44AE-B2FC-2A74E2E400F7}"/>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2C6F2AB-AD79-4050-ACC5-AC9CC2308F2A}" type="doc">
      <dgm:prSet loTypeId="urn:microsoft.com/office/officeart/2008/layout/LinedList" loCatId="list" qsTypeId="urn:microsoft.com/office/officeart/2005/8/quickstyle/simple2" qsCatId="simple" csTypeId="urn:microsoft.com/office/officeart/2005/8/colors/colorful1" csCatId="colorful"/>
      <dgm:spPr/>
      <dgm:t>
        <a:bodyPr/>
        <a:lstStyle/>
        <a:p>
          <a:endParaRPr lang="en-US"/>
        </a:p>
      </dgm:t>
    </dgm:pt>
    <dgm:pt modelId="{7C87D313-9CD9-469C-BF2E-015815C71FC2}">
      <dgm:prSet/>
      <dgm:spPr/>
      <dgm:t>
        <a:bodyPr/>
        <a:lstStyle/>
        <a:p>
          <a:r>
            <a:rPr lang="en-US" dirty="0"/>
            <a:t>Georgia has had a successful development record for the past decade, showing significant improvement in GDP growth and external debt decrease. </a:t>
          </a:r>
        </a:p>
      </dgm:t>
    </dgm:pt>
    <dgm:pt modelId="{0A21D5B3-0056-4F25-BA25-21A6377D13B4}" type="parTrans" cxnId="{E792003A-7EFC-47A8-8124-D7EF4368A478}">
      <dgm:prSet/>
      <dgm:spPr/>
      <dgm:t>
        <a:bodyPr/>
        <a:lstStyle/>
        <a:p>
          <a:endParaRPr lang="en-US"/>
        </a:p>
      </dgm:t>
    </dgm:pt>
    <dgm:pt modelId="{40BC34AC-66E0-45F3-9A20-A912D4363025}" type="sibTrans" cxnId="{E792003A-7EFC-47A8-8124-D7EF4368A478}">
      <dgm:prSet/>
      <dgm:spPr/>
      <dgm:t>
        <a:bodyPr/>
        <a:lstStyle/>
        <a:p>
          <a:endParaRPr lang="en-US"/>
        </a:p>
      </dgm:t>
    </dgm:pt>
    <dgm:pt modelId="{CD2DCF6B-09D8-44A2-A94F-559D4425F9C5}">
      <dgm:prSet/>
      <dgm:spPr/>
      <dgm:t>
        <a:bodyPr/>
        <a:lstStyle/>
        <a:p>
          <a:r>
            <a:rPr lang="en-US" dirty="0"/>
            <a:t>The poverty of the country has been decreasing as well, from a reported 59% in 2011 to 42% in 2021. </a:t>
          </a:r>
        </a:p>
      </dgm:t>
    </dgm:pt>
    <dgm:pt modelId="{EC956CAA-2D1C-4FE7-8805-4D066FC7913D}" type="parTrans" cxnId="{C65D0AB1-AF92-48CE-AB9A-0BD8C218793C}">
      <dgm:prSet/>
      <dgm:spPr/>
      <dgm:t>
        <a:bodyPr/>
        <a:lstStyle/>
        <a:p>
          <a:endParaRPr lang="en-US"/>
        </a:p>
      </dgm:t>
    </dgm:pt>
    <dgm:pt modelId="{D9BF14D3-D0DE-4367-A4A8-ADB8A9E63B05}" type="sibTrans" cxnId="{C65D0AB1-AF92-48CE-AB9A-0BD8C218793C}">
      <dgm:prSet/>
      <dgm:spPr/>
      <dgm:t>
        <a:bodyPr/>
        <a:lstStyle/>
        <a:p>
          <a:endParaRPr lang="en-US"/>
        </a:p>
      </dgm:t>
    </dgm:pt>
    <dgm:pt modelId="{2C6F0C6A-AEA5-412D-AF57-336F6F383AAF}">
      <dgm:prSet/>
      <dgm:spPr/>
      <dgm:t>
        <a:bodyPr/>
        <a:lstStyle/>
        <a:p>
          <a:r>
            <a:rPr lang="en-US" dirty="0"/>
            <a:t>The major issue occurring with Georgia’s economic state is the lack of high-quality jobs on the labor market. </a:t>
          </a:r>
        </a:p>
      </dgm:t>
    </dgm:pt>
    <dgm:pt modelId="{20D76C7A-B445-473B-B38A-D293B92EE287}" type="parTrans" cxnId="{CCB7109F-818E-45BE-B32B-9780EB2CFB78}">
      <dgm:prSet/>
      <dgm:spPr/>
      <dgm:t>
        <a:bodyPr/>
        <a:lstStyle/>
        <a:p>
          <a:endParaRPr lang="en-US"/>
        </a:p>
      </dgm:t>
    </dgm:pt>
    <dgm:pt modelId="{26A6DBD2-38C0-4B8E-AF6A-FB97A70C04C7}" type="sibTrans" cxnId="{CCB7109F-818E-45BE-B32B-9780EB2CFB78}">
      <dgm:prSet/>
      <dgm:spPr/>
      <dgm:t>
        <a:bodyPr/>
        <a:lstStyle/>
        <a:p>
          <a:endParaRPr lang="en-US"/>
        </a:p>
      </dgm:t>
    </dgm:pt>
    <dgm:pt modelId="{AABEA35E-06EB-4997-A91E-FF7E0C04D08A}" type="pres">
      <dgm:prSet presAssocID="{42C6F2AB-AD79-4050-ACC5-AC9CC2308F2A}" presName="vert0" presStyleCnt="0">
        <dgm:presLayoutVars>
          <dgm:dir/>
          <dgm:animOne val="branch"/>
          <dgm:animLvl val="lvl"/>
        </dgm:presLayoutVars>
      </dgm:prSet>
      <dgm:spPr/>
    </dgm:pt>
    <dgm:pt modelId="{716F3128-CA5C-4CD3-880B-12FBA321C2C7}" type="pres">
      <dgm:prSet presAssocID="{7C87D313-9CD9-469C-BF2E-015815C71FC2}" presName="thickLine" presStyleLbl="alignNode1" presStyleIdx="0" presStyleCnt="3"/>
      <dgm:spPr/>
    </dgm:pt>
    <dgm:pt modelId="{19ED0055-6EAE-47AA-B63E-C8FC1E35BEB1}" type="pres">
      <dgm:prSet presAssocID="{7C87D313-9CD9-469C-BF2E-015815C71FC2}" presName="horz1" presStyleCnt="0"/>
      <dgm:spPr/>
    </dgm:pt>
    <dgm:pt modelId="{D535ACA8-9FBD-498F-AD28-30AE4122EEC7}" type="pres">
      <dgm:prSet presAssocID="{7C87D313-9CD9-469C-BF2E-015815C71FC2}" presName="tx1" presStyleLbl="revTx" presStyleIdx="0" presStyleCnt="3"/>
      <dgm:spPr/>
    </dgm:pt>
    <dgm:pt modelId="{48E093B0-ED2F-4D38-83F6-BCE22DCBFC6A}" type="pres">
      <dgm:prSet presAssocID="{7C87D313-9CD9-469C-BF2E-015815C71FC2}" presName="vert1" presStyleCnt="0"/>
      <dgm:spPr/>
    </dgm:pt>
    <dgm:pt modelId="{617AE4AA-8F08-4512-8F23-369F4FE3C8A2}" type="pres">
      <dgm:prSet presAssocID="{CD2DCF6B-09D8-44A2-A94F-559D4425F9C5}" presName="thickLine" presStyleLbl="alignNode1" presStyleIdx="1" presStyleCnt="3"/>
      <dgm:spPr/>
    </dgm:pt>
    <dgm:pt modelId="{869ED0CA-1196-40B8-8B18-2CE2D8A6552D}" type="pres">
      <dgm:prSet presAssocID="{CD2DCF6B-09D8-44A2-A94F-559D4425F9C5}" presName="horz1" presStyleCnt="0"/>
      <dgm:spPr/>
    </dgm:pt>
    <dgm:pt modelId="{159B28D4-C621-4139-ABBB-3A48D1445CCD}" type="pres">
      <dgm:prSet presAssocID="{CD2DCF6B-09D8-44A2-A94F-559D4425F9C5}" presName="tx1" presStyleLbl="revTx" presStyleIdx="1" presStyleCnt="3"/>
      <dgm:spPr/>
    </dgm:pt>
    <dgm:pt modelId="{5A7A7290-735C-450A-BD48-87C5356B7412}" type="pres">
      <dgm:prSet presAssocID="{CD2DCF6B-09D8-44A2-A94F-559D4425F9C5}" presName="vert1" presStyleCnt="0"/>
      <dgm:spPr/>
    </dgm:pt>
    <dgm:pt modelId="{EDC3B417-DF5F-4F97-8A3A-CE358503CB37}" type="pres">
      <dgm:prSet presAssocID="{2C6F0C6A-AEA5-412D-AF57-336F6F383AAF}" presName="thickLine" presStyleLbl="alignNode1" presStyleIdx="2" presStyleCnt="3"/>
      <dgm:spPr/>
    </dgm:pt>
    <dgm:pt modelId="{BF151DFC-C7D5-487A-945C-721A4BC04F34}" type="pres">
      <dgm:prSet presAssocID="{2C6F0C6A-AEA5-412D-AF57-336F6F383AAF}" presName="horz1" presStyleCnt="0"/>
      <dgm:spPr/>
    </dgm:pt>
    <dgm:pt modelId="{599BC579-E74F-4542-A1E0-8856E3EED545}" type="pres">
      <dgm:prSet presAssocID="{2C6F0C6A-AEA5-412D-AF57-336F6F383AAF}" presName="tx1" presStyleLbl="revTx" presStyleIdx="2" presStyleCnt="3"/>
      <dgm:spPr/>
    </dgm:pt>
    <dgm:pt modelId="{BE06424C-3301-404C-8658-0C54D45E57D3}" type="pres">
      <dgm:prSet presAssocID="{2C6F0C6A-AEA5-412D-AF57-336F6F383AAF}" presName="vert1" presStyleCnt="0"/>
      <dgm:spPr/>
    </dgm:pt>
  </dgm:ptLst>
  <dgm:cxnLst>
    <dgm:cxn modelId="{E792003A-7EFC-47A8-8124-D7EF4368A478}" srcId="{42C6F2AB-AD79-4050-ACC5-AC9CC2308F2A}" destId="{7C87D313-9CD9-469C-BF2E-015815C71FC2}" srcOrd="0" destOrd="0" parTransId="{0A21D5B3-0056-4F25-BA25-21A6377D13B4}" sibTransId="{40BC34AC-66E0-45F3-9A20-A912D4363025}"/>
    <dgm:cxn modelId="{6130643A-71B3-4BFF-A5ED-8C673BC9D824}" type="presOf" srcId="{7C87D313-9CD9-469C-BF2E-015815C71FC2}" destId="{D535ACA8-9FBD-498F-AD28-30AE4122EEC7}" srcOrd="0" destOrd="0" presId="urn:microsoft.com/office/officeart/2008/layout/LinedList"/>
    <dgm:cxn modelId="{9B709E3B-A1DA-478B-9750-5B26165578F9}" type="presOf" srcId="{CD2DCF6B-09D8-44A2-A94F-559D4425F9C5}" destId="{159B28D4-C621-4139-ABBB-3A48D1445CCD}" srcOrd="0" destOrd="0" presId="urn:microsoft.com/office/officeart/2008/layout/LinedList"/>
    <dgm:cxn modelId="{CCB7109F-818E-45BE-B32B-9780EB2CFB78}" srcId="{42C6F2AB-AD79-4050-ACC5-AC9CC2308F2A}" destId="{2C6F0C6A-AEA5-412D-AF57-336F6F383AAF}" srcOrd="2" destOrd="0" parTransId="{20D76C7A-B445-473B-B38A-D293B92EE287}" sibTransId="{26A6DBD2-38C0-4B8E-AF6A-FB97A70C04C7}"/>
    <dgm:cxn modelId="{C65D0AB1-AF92-48CE-AB9A-0BD8C218793C}" srcId="{42C6F2AB-AD79-4050-ACC5-AC9CC2308F2A}" destId="{CD2DCF6B-09D8-44A2-A94F-559D4425F9C5}" srcOrd="1" destOrd="0" parTransId="{EC956CAA-2D1C-4FE7-8805-4D066FC7913D}" sibTransId="{D9BF14D3-D0DE-4367-A4A8-ADB8A9E63B05}"/>
    <dgm:cxn modelId="{D6109DC1-F6D6-4FB0-A5D4-F6BA0534EFFD}" type="presOf" srcId="{2C6F0C6A-AEA5-412D-AF57-336F6F383AAF}" destId="{599BC579-E74F-4542-A1E0-8856E3EED545}" srcOrd="0" destOrd="0" presId="urn:microsoft.com/office/officeart/2008/layout/LinedList"/>
    <dgm:cxn modelId="{A2A389C7-1151-4337-802A-F54BB84C41D0}" type="presOf" srcId="{42C6F2AB-AD79-4050-ACC5-AC9CC2308F2A}" destId="{AABEA35E-06EB-4997-A91E-FF7E0C04D08A}" srcOrd="0" destOrd="0" presId="urn:microsoft.com/office/officeart/2008/layout/LinedList"/>
    <dgm:cxn modelId="{5A72A133-C0AF-4C0C-9C50-58ED3BCFFD4E}" type="presParOf" srcId="{AABEA35E-06EB-4997-A91E-FF7E0C04D08A}" destId="{716F3128-CA5C-4CD3-880B-12FBA321C2C7}" srcOrd="0" destOrd="0" presId="urn:microsoft.com/office/officeart/2008/layout/LinedList"/>
    <dgm:cxn modelId="{1AF24D19-4043-4E26-8606-9F66EF76E71A}" type="presParOf" srcId="{AABEA35E-06EB-4997-A91E-FF7E0C04D08A}" destId="{19ED0055-6EAE-47AA-B63E-C8FC1E35BEB1}" srcOrd="1" destOrd="0" presId="urn:microsoft.com/office/officeart/2008/layout/LinedList"/>
    <dgm:cxn modelId="{D7A34EA0-760C-4F5F-8497-E5590E0CDF89}" type="presParOf" srcId="{19ED0055-6EAE-47AA-B63E-C8FC1E35BEB1}" destId="{D535ACA8-9FBD-498F-AD28-30AE4122EEC7}" srcOrd="0" destOrd="0" presId="urn:microsoft.com/office/officeart/2008/layout/LinedList"/>
    <dgm:cxn modelId="{9BC44E6C-BDD7-4E89-B7A2-F43DAB62E3F0}" type="presParOf" srcId="{19ED0055-6EAE-47AA-B63E-C8FC1E35BEB1}" destId="{48E093B0-ED2F-4D38-83F6-BCE22DCBFC6A}" srcOrd="1" destOrd="0" presId="urn:microsoft.com/office/officeart/2008/layout/LinedList"/>
    <dgm:cxn modelId="{22962B0A-2008-4ABD-92F1-C3DC3FC8E83A}" type="presParOf" srcId="{AABEA35E-06EB-4997-A91E-FF7E0C04D08A}" destId="{617AE4AA-8F08-4512-8F23-369F4FE3C8A2}" srcOrd="2" destOrd="0" presId="urn:microsoft.com/office/officeart/2008/layout/LinedList"/>
    <dgm:cxn modelId="{EA98BDD7-69B7-4F17-8E8E-DB8F3B79AA8C}" type="presParOf" srcId="{AABEA35E-06EB-4997-A91E-FF7E0C04D08A}" destId="{869ED0CA-1196-40B8-8B18-2CE2D8A6552D}" srcOrd="3" destOrd="0" presId="urn:microsoft.com/office/officeart/2008/layout/LinedList"/>
    <dgm:cxn modelId="{6999598E-C9EF-4453-AC53-4D057BB6559C}" type="presParOf" srcId="{869ED0CA-1196-40B8-8B18-2CE2D8A6552D}" destId="{159B28D4-C621-4139-ABBB-3A48D1445CCD}" srcOrd="0" destOrd="0" presId="urn:microsoft.com/office/officeart/2008/layout/LinedList"/>
    <dgm:cxn modelId="{5B0B7029-8018-45AC-9D48-FF7B340279F0}" type="presParOf" srcId="{869ED0CA-1196-40B8-8B18-2CE2D8A6552D}" destId="{5A7A7290-735C-450A-BD48-87C5356B7412}" srcOrd="1" destOrd="0" presId="urn:microsoft.com/office/officeart/2008/layout/LinedList"/>
    <dgm:cxn modelId="{11E90CBB-4CCF-4C23-980C-CA631A17A923}" type="presParOf" srcId="{AABEA35E-06EB-4997-A91E-FF7E0C04D08A}" destId="{EDC3B417-DF5F-4F97-8A3A-CE358503CB37}" srcOrd="4" destOrd="0" presId="urn:microsoft.com/office/officeart/2008/layout/LinedList"/>
    <dgm:cxn modelId="{A5002FAD-F2CF-4E37-AF33-E3F696847693}" type="presParOf" srcId="{AABEA35E-06EB-4997-A91E-FF7E0C04D08A}" destId="{BF151DFC-C7D5-487A-945C-721A4BC04F34}" srcOrd="5" destOrd="0" presId="urn:microsoft.com/office/officeart/2008/layout/LinedList"/>
    <dgm:cxn modelId="{2D358505-63AC-4F49-A49A-C84562507518}" type="presParOf" srcId="{BF151DFC-C7D5-487A-945C-721A4BC04F34}" destId="{599BC579-E74F-4542-A1E0-8856E3EED545}" srcOrd="0" destOrd="0" presId="urn:microsoft.com/office/officeart/2008/layout/LinedList"/>
    <dgm:cxn modelId="{C770B0B8-0D20-4C79-BF36-EB2862EFA484}" type="presParOf" srcId="{BF151DFC-C7D5-487A-945C-721A4BC04F34}" destId="{BE06424C-3301-404C-8658-0C54D45E57D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6F3128-CA5C-4CD3-880B-12FBA321C2C7}">
      <dsp:nvSpPr>
        <dsp:cNvPr id="0" name=""/>
        <dsp:cNvSpPr/>
      </dsp:nvSpPr>
      <dsp:spPr>
        <a:xfrm>
          <a:off x="0" y="1732"/>
          <a:ext cx="481888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D535ACA8-9FBD-498F-AD28-30AE4122EEC7}">
      <dsp:nvSpPr>
        <dsp:cNvPr id="0" name=""/>
        <dsp:cNvSpPr/>
      </dsp:nvSpPr>
      <dsp:spPr>
        <a:xfrm>
          <a:off x="0" y="1732"/>
          <a:ext cx="4818888" cy="11814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Georgia has had a successful development record for the past decade, showing significant improvement in GDP growth and external debt decrease. </a:t>
          </a:r>
        </a:p>
      </dsp:txBody>
      <dsp:txXfrm>
        <a:off x="0" y="1732"/>
        <a:ext cx="4818888" cy="1181469"/>
      </dsp:txXfrm>
    </dsp:sp>
    <dsp:sp modelId="{617AE4AA-8F08-4512-8F23-369F4FE3C8A2}">
      <dsp:nvSpPr>
        <dsp:cNvPr id="0" name=""/>
        <dsp:cNvSpPr/>
      </dsp:nvSpPr>
      <dsp:spPr>
        <a:xfrm>
          <a:off x="0" y="1183201"/>
          <a:ext cx="4818888"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159B28D4-C621-4139-ABBB-3A48D1445CCD}">
      <dsp:nvSpPr>
        <dsp:cNvPr id="0" name=""/>
        <dsp:cNvSpPr/>
      </dsp:nvSpPr>
      <dsp:spPr>
        <a:xfrm>
          <a:off x="0" y="1183201"/>
          <a:ext cx="4818888" cy="11814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The poverty of the country has been decreasing as well, from a reported 59% in 2011 to 42% in 2021. </a:t>
          </a:r>
        </a:p>
      </dsp:txBody>
      <dsp:txXfrm>
        <a:off x="0" y="1183201"/>
        <a:ext cx="4818888" cy="1181469"/>
      </dsp:txXfrm>
    </dsp:sp>
    <dsp:sp modelId="{EDC3B417-DF5F-4F97-8A3A-CE358503CB37}">
      <dsp:nvSpPr>
        <dsp:cNvPr id="0" name=""/>
        <dsp:cNvSpPr/>
      </dsp:nvSpPr>
      <dsp:spPr>
        <a:xfrm>
          <a:off x="0" y="2364670"/>
          <a:ext cx="4818888"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99BC579-E74F-4542-A1E0-8856E3EED545}">
      <dsp:nvSpPr>
        <dsp:cNvPr id="0" name=""/>
        <dsp:cNvSpPr/>
      </dsp:nvSpPr>
      <dsp:spPr>
        <a:xfrm>
          <a:off x="0" y="2364670"/>
          <a:ext cx="4818888" cy="11814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The major issue occurring with Georgia’s economic state is the lack of high-quality jobs on the labor market. </a:t>
          </a:r>
        </a:p>
      </dsp:txBody>
      <dsp:txXfrm>
        <a:off x="0" y="2364670"/>
        <a:ext cx="4818888" cy="118146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CFF0E-4620-056A-611D-C8E420C2A25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FB80FE5-FB3F-E3F6-F9C4-CC4AD4AB450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FD30145-225E-FF56-B175-0B919545317C}"/>
              </a:ext>
            </a:extLst>
          </p:cNvPr>
          <p:cNvSpPr>
            <a:spLocks noGrp="1"/>
          </p:cNvSpPr>
          <p:nvPr>
            <p:ph type="dt" sz="half" idx="10"/>
          </p:nvPr>
        </p:nvSpPr>
        <p:spPr/>
        <p:txBody>
          <a:bodyPr/>
          <a:lstStyle/>
          <a:p>
            <a:fld id="{3CADBD16-5BFB-4D9F-9646-C75D1B53BBB6}" type="datetimeFigureOut">
              <a:rPr lang="en-US" smtClean="0"/>
              <a:t>8/19/2022</a:t>
            </a:fld>
            <a:endParaRPr lang="en-US"/>
          </a:p>
        </p:txBody>
      </p:sp>
      <p:sp>
        <p:nvSpPr>
          <p:cNvPr id="5" name="Footer Placeholder 4">
            <a:extLst>
              <a:ext uri="{FF2B5EF4-FFF2-40B4-BE49-F238E27FC236}">
                <a16:creationId xmlns:a16="http://schemas.microsoft.com/office/drawing/2014/main" id="{9BFA3362-AF75-A345-6773-EC9EB5CE911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AA86134-0023-0915-C0F1-1A5083A9055A}"/>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4163490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02F4A-C880-3145-90C5-809AD11EB9E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912D82D-3020-8A07-303E-DF73D8D8CB1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967ABAD-0304-8BFE-C052-4ABA7A1C0B41}"/>
              </a:ext>
            </a:extLst>
          </p:cNvPr>
          <p:cNvSpPr>
            <a:spLocks noGrp="1"/>
          </p:cNvSpPr>
          <p:nvPr>
            <p:ph type="dt" sz="half" idx="10"/>
          </p:nvPr>
        </p:nvSpPr>
        <p:spPr/>
        <p:txBody>
          <a:bodyPr/>
          <a:lstStyle/>
          <a:p>
            <a:fld id="{3CADBD16-5BFB-4D9F-9646-C75D1B53BBB6}" type="datetimeFigureOut">
              <a:rPr lang="en-US" smtClean="0"/>
              <a:t>8/19/2022</a:t>
            </a:fld>
            <a:endParaRPr lang="en-US"/>
          </a:p>
        </p:txBody>
      </p:sp>
      <p:sp>
        <p:nvSpPr>
          <p:cNvPr id="5" name="Footer Placeholder 4">
            <a:extLst>
              <a:ext uri="{FF2B5EF4-FFF2-40B4-BE49-F238E27FC236}">
                <a16:creationId xmlns:a16="http://schemas.microsoft.com/office/drawing/2014/main" id="{A0737A71-A8F8-3A6B-3BF4-46ED8AB8EBA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2303C3-D8B7-8897-C4BE-E18ACA309A16}"/>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7704269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39E649-76CD-1ED5-35FE-98B097C229C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AD07888-30B8-9308-6FCB-57CF4875F91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65A2782-38CB-7294-690C-5B531EEEA5D4}"/>
              </a:ext>
            </a:extLst>
          </p:cNvPr>
          <p:cNvSpPr>
            <a:spLocks noGrp="1"/>
          </p:cNvSpPr>
          <p:nvPr>
            <p:ph type="dt" sz="half" idx="10"/>
          </p:nvPr>
        </p:nvSpPr>
        <p:spPr/>
        <p:txBody>
          <a:bodyPr/>
          <a:lstStyle/>
          <a:p>
            <a:fld id="{3CADBD16-5BFB-4D9F-9646-C75D1B53BBB6}" type="datetimeFigureOut">
              <a:rPr lang="en-US" smtClean="0"/>
              <a:t>8/19/2022</a:t>
            </a:fld>
            <a:endParaRPr lang="en-US"/>
          </a:p>
        </p:txBody>
      </p:sp>
      <p:sp>
        <p:nvSpPr>
          <p:cNvPr id="5" name="Footer Placeholder 4">
            <a:extLst>
              <a:ext uri="{FF2B5EF4-FFF2-40B4-BE49-F238E27FC236}">
                <a16:creationId xmlns:a16="http://schemas.microsoft.com/office/drawing/2014/main" id="{27DDC6BD-B1AA-92DD-B8A8-7455757457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9696DCA-8CC9-698A-EC2D-ACB27EF1AAFB}"/>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41813812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332FB-9013-EAC9-EE61-73A891E8B9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3B0F0A6-9F5C-DFE3-2756-CA8557B879C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2BEBE29-0E9A-DA0D-A519-9044678BDB4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364C190-258D-90DC-15D5-04339F826A72}"/>
              </a:ext>
            </a:extLst>
          </p:cNvPr>
          <p:cNvSpPr>
            <a:spLocks noGrp="1"/>
          </p:cNvSpPr>
          <p:nvPr>
            <p:ph type="dt" sz="half" idx="10"/>
          </p:nvPr>
        </p:nvSpPr>
        <p:spPr/>
        <p:txBody>
          <a:bodyPr/>
          <a:lstStyle/>
          <a:p>
            <a:fld id="{3CADBD16-5BFB-4D9F-9646-C75D1B53BBB6}" type="datetimeFigureOut">
              <a:rPr lang="en-US" smtClean="0"/>
              <a:t>8/19/2022</a:t>
            </a:fld>
            <a:endParaRPr lang="en-US"/>
          </a:p>
        </p:txBody>
      </p:sp>
      <p:sp>
        <p:nvSpPr>
          <p:cNvPr id="6" name="Footer Placeholder 5">
            <a:extLst>
              <a:ext uri="{FF2B5EF4-FFF2-40B4-BE49-F238E27FC236}">
                <a16:creationId xmlns:a16="http://schemas.microsoft.com/office/drawing/2014/main" id="{6DF5F109-4E0E-304B-ABC6-79233FFEA81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7FF240C-8072-EEFF-4A48-8C26232266CB}"/>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8246995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E14F7-A13A-8B3A-D264-4D1DB748F36B}"/>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96FB1E63-2A1C-83AB-4487-A6D32A2A98C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B83AA5C-8B0D-7E03-2C4A-58497FFD48A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F644EC3-4D8F-34D0-C986-717E3CA8C46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5D5070B-F719-F372-240B-C51985ED66E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A2D9068-FFF7-FDF4-746C-CEFF20B269B7}"/>
              </a:ext>
            </a:extLst>
          </p:cNvPr>
          <p:cNvSpPr>
            <a:spLocks noGrp="1"/>
          </p:cNvSpPr>
          <p:nvPr>
            <p:ph type="dt" sz="half" idx="10"/>
          </p:nvPr>
        </p:nvSpPr>
        <p:spPr/>
        <p:txBody>
          <a:bodyPr/>
          <a:lstStyle/>
          <a:p>
            <a:fld id="{3CADBD16-5BFB-4D9F-9646-C75D1B53BBB6}" type="datetimeFigureOut">
              <a:rPr lang="en-US" smtClean="0"/>
              <a:t>8/19/2022</a:t>
            </a:fld>
            <a:endParaRPr lang="en-US"/>
          </a:p>
        </p:txBody>
      </p:sp>
      <p:sp>
        <p:nvSpPr>
          <p:cNvPr id="8" name="Footer Placeholder 7">
            <a:extLst>
              <a:ext uri="{FF2B5EF4-FFF2-40B4-BE49-F238E27FC236}">
                <a16:creationId xmlns:a16="http://schemas.microsoft.com/office/drawing/2014/main" id="{13311FD2-B152-0257-28EE-722CB031B29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80383B0-661A-D244-C6D3-3D7D72924755}"/>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0005337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85F158-732A-7D6D-B818-FCC26E3E695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DC1EC9A-719E-CC45-FBA1-82CA36C20C61}"/>
              </a:ext>
            </a:extLst>
          </p:cNvPr>
          <p:cNvSpPr>
            <a:spLocks noGrp="1"/>
          </p:cNvSpPr>
          <p:nvPr>
            <p:ph type="dt" sz="half" idx="10"/>
          </p:nvPr>
        </p:nvSpPr>
        <p:spPr/>
        <p:txBody>
          <a:bodyPr/>
          <a:lstStyle/>
          <a:p>
            <a:fld id="{3CADBD16-5BFB-4D9F-9646-C75D1B53BBB6}" type="datetimeFigureOut">
              <a:rPr lang="en-US" smtClean="0"/>
              <a:t>8/19/2022</a:t>
            </a:fld>
            <a:endParaRPr lang="en-US"/>
          </a:p>
        </p:txBody>
      </p:sp>
      <p:sp>
        <p:nvSpPr>
          <p:cNvPr id="4" name="Footer Placeholder 3">
            <a:extLst>
              <a:ext uri="{FF2B5EF4-FFF2-40B4-BE49-F238E27FC236}">
                <a16:creationId xmlns:a16="http://schemas.microsoft.com/office/drawing/2014/main" id="{43ED0134-BE8C-7D8E-CDD8-522931C1C2C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8167D49-1505-E995-51BC-99BDA73037DE}"/>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6866409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C5FC492-787B-3D4A-175E-A19247AAA12C}"/>
              </a:ext>
            </a:extLst>
          </p:cNvPr>
          <p:cNvSpPr>
            <a:spLocks noGrp="1"/>
          </p:cNvSpPr>
          <p:nvPr>
            <p:ph type="dt" sz="half" idx="10"/>
          </p:nvPr>
        </p:nvSpPr>
        <p:spPr/>
        <p:txBody>
          <a:bodyPr/>
          <a:lstStyle/>
          <a:p>
            <a:fld id="{3CADBD16-5BFB-4D9F-9646-C75D1B53BBB6}" type="datetimeFigureOut">
              <a:rPr lang="en-US" smtClean="0"/>
              <a:t>8/19/2022</a:t>
            </a:fld>
            <a:endParaRPr lang="en-US"/>
          </a:p>
        </p:txBody>
      </p:sp>
      <p:sp>
        <p:nvSpPr>
          <p:cNvPr id="3" name="Footer Placeholder 2">
            <a:extLst>
              <a:ext uri="{FF2B5EF4-FFF2-40B4-BE49-F238E27FC236}">
                <a16:creationId xmlns:a16="http://schemas.microsoft.com/office/drawing/2014/main" id="{0948DE03-8B6A-35BB-4B29-B08CEA440BC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FF78CF4-A9F0-F505-D4B6-B0B5A4042D72}"/>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4063872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D6541-BD38-6754-D859-61130F4F66E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59A4A4DC-BE56-C5AE-EC4C-E68CCFA356D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B0D12C80-F895-A39F-2876-F85121E0FF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FDD78FE-F096-FB01-E483-00CA6241CFB4}"/>
              </a:ext>
            </a:extLst>
          </p:cNvPr>
          <p:cNvSpPr>
            <a:spLocks noGrp="1"/>
          </p:cNvSpPr>
          <p:nvPr>
            <p:ph type="dt" sz="half" idx="10"/>
          </p:nvPr>
        </p:nvSpPr>
        <p:spPr/>
        <p:txBody>
          <a:bodyPr/>
          <a:lstStyle/>
          <a:p>
            <a:fld id="{3CADBD16-5BFB-4D9F-9646-C75D1B53BBB6}" type="datetimeFigureOut">
              <a:rPr lang="en-US" smtClean="0"/>
              <a:t>8/19/2022</a:t>
            </a:fld>
            <a:endParaRPr lang="en-US"/>
          </a:p>
        </p:txBody>
      </p:sp>
      <p:sp>
        <p:nvSpPr>
          <p:cNvPr id="6" name="Footer Placeholder 5">
            <a:extLst>
              <a:ext uri="{FF2B5EF4-FFF2-40B4-BE49-F238E27FC236}">
                <a16:creationId xmlns:a16="http://schemas.microsoft.com/office/drawing/2014/main" id="{713C53D9-75B2-08BF-4ADB-C5CD8D3151D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92E29B5-4B0F-237F-0FA1-4B891C5D77EE}"/>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4315446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8CE60A-347C-A26B-3B4E-778B74F05DB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06DAB59-431A-4F85-C4B0-706C2231C72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D8E0935-043D-AA3B-6824-F72B609ADB5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E5DFDF3-9757-19CB-DE3A-2B5AFD8E565A}"/>
              </a:ext>
            </a:extLst>
          </p:cNvPr>
          <p:cNvSpPr>
            <a:spLocks noGrp="1"/>
          </p:cNvSpPr>
          <p:nvPr>
            <p:ph type="dt" sz="half" idx="10"/>
          </p:nvPr>
        </p:nvSpPr>
        <p:spPr/>
        <p:txBody>
          <a:bodyPr/>
          <a:lstStyle/>
          <a:p>
            <a:fld id="{3CADBD16-5BFB-4D9F-9646-C75D1B53BBB6}" type="datetimeFigureOut">
              <a:rPr lang="en-US" smtClean="0"/>
              <a:t>8/19/2022</a:t>
            </a:fld>
            <a:endParaRPr lang="en-US"/>
          </a:p>
        </p:txBody>
      </p:sp>
      <p:sp>
        <p:nvSpPr>
          <p:cNvPr id="6" name="Footer Placeholder 5">
            <a:extLst>
              <a:ext uri="{FF2B5EF4-FFF2-40B4-BE49-F238E27FC236}">
                <a16:creationId xmlns:a16="http://schemas.microsoft.com/office/drawing/2014/main" id="{83E507A8-5E75-4613-F2FD-F3F78398203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C275AF2-6409-E89B-CCCA-4366E4C35F0D}"/>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4476037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60BA1-07D8-BACF-9DB9-A7CA3A23422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3EAD056-2C8D-6FCC-D27E-B9E6A4D0F6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068CBC4-047E-1399-59AD-CB4D8BB96A21}"/>
              </a:ext>
            </a:extLst>
          </p:cNvPr>
          <p:cNvSpPr>
            <a:spLocks noGrp="1"/>
          </p:cNvSpPr>
          <p:nvPr>
            <p:ph type="dt" sz="half" idx="10"/>
          </p:nvPr>
        </p:nvSpPr>
        <p:spPr/>
        <p:txBody>
          <a:bodyPr/>
          <a:lstStyle/>
          <a:p>
            <a:fld id="{3CADBD16-5BFB-4D9F-9646-C75D1B53BBB6}" type="datetimeFigureOut">
              <a:rPr lang="en-US" smtClean="0"/>
              <a:t>8/19/2022</a:t>
            </a:fld>
            <a:endParaRPr lang="en-US"/>
          </a:p>
        </p:txBody>
      </p:sp>
      <p:sp>
        <p:nvSpPr>
          <p:cNvPr id="5" name="Footer Placeholder 4">
            <a:extLst>
              <a:ext uri="{FF2B5EF4-FFF2-40B4-BE49-F238E27FC236}">
                <a16:creationId xmlns:a16="http://schemas.microsoft.com/office/drawing/2014/main" id="{CEB0C267-7B84-24BC-F2CC-C0FDFA16C54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3B89E0-7ECE-99BD-CF8B-2C12362A4306}"/>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8719739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54E78D-1EDF-2808-55B3-C029A3FF8AB0}"/>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C33D9E4-0732-DC42-8114-14755B4C99E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9D55A00-D85D-FF5C-0522-347FB6FA411F}"/>
              </a:ext>
            </a:extLst>
          </p:cNvPr>
          <p:cNvSpPr>
            <a:spLocks noGrp="1"/>
          </p:cNvSpPr>
          <p:nvPr>
            <p:ph type="dt" sz="half" idx="10"/>
          </p:nvPr>
        </p:nvSpPr>
        <p:spPr/>
        <p:txBody>
          <a:bodyPr/>
          <a:lstStyle/>
          <a:p>
            <a:fld id="{3CADBD16-5BFB-4D9F-9646-C75D1B53BBB6}" type="datetimeFigureOut">
              <a:rPr lang="en-US" smtClean="0"/>
              <a:t>8/19/2022</a:t>
            </a:fld>
            <a:endParaRPr lang="en-US"/>
          </a:p>
        </p:txBody>
      </p:sp>
      <p:sp>
        <p:nvSpPr>
          <p:cNvPr id="5" name="Footer Placeholder 4">
            <a:extLst>
              <a:ext uri="{FF2B5EF4-FFF2-40B4-BE49-F238E27FC236}">
                <a16:creationId xmlns:a16="http://schemas.microsoft.com/office/drawing/2014/main" id="{C4D32C4E-9BE9-BA4E-3D6E-773B7DA7604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6820FB7-A4C2-0A28-2D27-44A6E2B0D47A}"/>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1720144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D0768E-BE64-6C9F-2833-6C1B8C0C0D1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45C28B4-D6FD-E3C7-CB34-0460DD3DB3F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AA9DAAE-0345-C604-AD7A-88F53FB7FB3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ADBD16-5BFB-4D9F-9646-C75D1B53BBB6}" type="datetimeFigureOut">
              <a:rPr lang="en-US" smtClean="0"/>
              <a:pPr/>
              <a:t>8/19/2022</a:t>
            </a:fld>
            <a:endParaRPr lang="en-US" dirty="0"/>
          </a:p>
        </p:txBody>
      </p:sp>
      <p:sp>
        <p:nvSpPr>
          <p:cNvPr id="5" name="Footer Placeholder 4">
            <a:extLst>
              <a:ext uri="{FF2B5EF4-FFF2-40B4-BE49-F238E27FC236}">
                <a16:creationId xmlns:a16="http://schemas.microsoft.com/office/drawing/2014/main" id="{226E0E69-88DF-32C4-004F-A9863958C0E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5366F625-3186-8450-4DD2-C3710AC51D5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0722274-0FAA-4649-AA4E-4210F4F32167}" type="slidenum">
              <a:rPr lang="en-US" smtClean="0"/>
              <a:pPr/>
              <a:t>‹#›</a:t>
            </a:fld>
            <a:endParaRPr lang="en-US" dirty="0"/>
          </a:p>
        </p:txBody>
      </p:sp>
    </p:spTree>
    <p:extLst>
      <p:ext uri="{BB962C8B-B14F-4D97-AF65-F5344CB8AC3E}">
        <p14:creationId xmlns:p14="http://schemas.microsoft.com/office/powerpoint/2010/main" val="1642177630"/>
      </p:ext>
    </p:extLst>
  </p:cSld>
  <p:clrMap bg1="lt1" tx1="dk1" bg2="lt2" tx2="dk2" accent1="accent1" accent2="accent2" accent3="accent3" accent4="accent4" accent5="accent5" accent6="accent6" hlink="hlink" folHlink="folHlink"/>
  <p:sldLayoutIdLst>
    <p:sldLayoutId id="2147483794" r:id="rId1"/>
    <p:sldLayoutId id="2147483795" r:id="rId2"/>
    <p:sldLayoutId id="2147483796" r:id="rId3"/>
    <p:sldLayoutId id="2147483797" r:id="rId4"/>
    <p:sldLayoutId id="2147483798" r:id="rId5"/>
    <p:sldLayoutId id="2147483799" r:id="rId6"/>
    <p:sldLayoutId id="2147483800" r:id="rId7"/>
    <p:sldLayoutId id="2147483801" r:id="rId8"/>
    <p:sldLayoutId id="2147483802" r:id="rId9"/>
    <p:sldLayoutId id="2147483803" r:id="rId10"/>
    <p:sldLayoutId id="214748380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53" name="Rectangle 1030">
            <a:extLst>
              <a:ext uri="{FF2B5EF4-FFF2-40B4-BE49-F238E27FC236}">
                <a16:creationId xmlns:a16="http://schemas.microsoft.com/office/drawing/2014/main" id="{3301E07F-4F79-4B58-8698-EF24DC1ECD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55" name="Arc 1032">
            <a:extLst>
              <a:ext uri="{FF2B5EF4-FFF2-40B4-BE49-F238E27FC236}">
                <a16:creationId xmlns:a16="http://schemas.microsoft.com/office/drawing/2014/main" id="{E58B2195-5055-402F-A3E7-53FF0E4980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91583" y="775849"/>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1057" name="Oval 1034">
            <a:extLst>
              <a:ext uri="{FF2B5EF4-FFF2-40B4-BE49-F238E27FC236}">
                <a16:creationId xmlns:a16="http://schemas.microsoft.com/office/drawing/2014/main" id="{9EE6F773-742A-491A-9A00-A2A150DF50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9419" y="366810"/>
            <a:ext cx="6124381" cy="612438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7FC19C-1FD9-2C3C-F59B-A7C5250C08EB}"/>
              </a:ext>
            </a:extLst>
          </p:cNvPr>
          <p:cNvSpPr>
            <a:spLocks noGrp="1"/>
          </p:cNvSpPr>
          <p:nvPr>
            <p:ph type="ctrTitle"/>
          </p:nvPr>
        </p:nvSpPr>
        <p:spPr>
          <a:xfrm>
            <a:off x="838200" y="647593"/>
            <a:ext cx="4467792" cy="3060541"/>
          </a:xfrm>
        </p:spPr>
        <p:txBody>
          <a:bodyPr vert="horz" lIns="91440" tIns="45720" rIns="91440" bIns="45720" rtlCol="0">
            <a:normAutofit/>
          </a:bodyPr>
          <a:lstStyle/>
          <a:p>
            <a:r>
              <a:rPr lang="en-US">
                <a:solidFill>
                  <a:srgbClr val="FFFFFF"/>
                </a:solidFill>
              </a:rPr>
              <a:t>Evaluation of Business Environment</a:t>
            </a:r>
          </a:p>
        </p:txBody>
      </p:sp>
      <p:sp>
        <p:nvSpPr>
          <p:cNvPr id="3" name="Subtitle 2">
            <a:extLst>
              <a:ext uri="{FF2B5EF4-FFF2-40B4-BE49-F238E27FC236}">
                <a16:creationId xmlns:a16="http://schemas.microsoft.com/office/drawing/2014/main" id="{B3FE35E7-491D-06D0-60CD-0DC090AEABF1}"/>
              </a:ext>
            </a:extLst>
          </p:cNvPr>
          <p:cNvSpPr>
            <a:spLocks noGrp="1"/>
          </p:cNvSpPr>
          <p:nvPr>
            <p:ph type="subTitle" idx="1"/>
          </p:nvPr>
        </p:nvSpPr>
        <p:spPr>
          <a:xfrm>
            <a:off x="838200" y="3800209"/>
            <a:ext cx="4467792" cy="2410198"/>
          </a:xfrm>
        </p:spPr>
        <p:txBody>
          <a:bodyPr vert="horz" lIns="91440" tIns="45720" rIns="91440" bIns="45720" rtlCol="0">
            <a:normAutofit fontScale="92500"/>
          </a:bodyPr>
          <a:lstStyle/>
          <a:p>
            <a:pPr indent="-228600">
              <a:buFont typeface="Arial" panose="020B0604020202020204" pitchFamily="34" charset="0"/>
              <a:buChar char="•"/>
            </a:pPr>
            <a:r>
              <a:rPr lang="en-US" sz="2200" dirty="0">
                <a:solidFill>
                  <a:srgbClr val="FFFFFF"/>
                </a:solidFill>
              </a:rPr>
              <a:t>Module: Global Business Environment</a:t>
            </a:r>
          </a:p>
          <a:p>
            <a:pPr indent="-228600">
              <a:buFont typeface="Arial" panose="020B0604020202020204" pitchFamily="34" charset="0"/>
              <a:buChar char="•"/>
            </a:pPr>
            <a:r>
              <a:rPr lang="en-US" sz="2200" dirty="0">
                <a:solidFill>
                  <a:srgbClr val="FFFFFF"/>
                </a:solidFill>
              </a:rPr>
              <a:t>Name: Daniela Georgieva</a:t>
            </a:r>
          </a:p>
          <a:p>
            <a:pPr indent="-228600">
              <a:buFont typeface="Arial" panose="020B0604020202020204" pitchFamily="34" charset="0"/>
              <a:buChar char="•"/>
            </a:pPr>
            <a:r>
              <a:rPr lang="en-US" sz="2200" dirty="0">
                <a:solidFill>
                  <a:srgbClr val="FFFFFF"/>
                </a:solidFill>
              </a:rPr>
              <a:t>Student ID: 1915925</a:t>
            </a:r>
          </a:p>
          <a:p>
            <a:pPr indent="-228600">
              <a:buFont typeface="Arial" panose="020B0604020202020204" pitchFamily="34" charset="0"/>
              <a:buChar char="•"/>
            </a:pPr>
            <a:r>
              <a:rPr lang="en-US" sz="2200" dirty="0">
                <a:solidFill>
                  <a:srgbClr val="FFFFFF"/>
                </a:solidFill>
              </a:rPr>
              <a:t>Module Leader: Dr. </a:t>
            </a:r>
            <a:r>
              <a:rPr lang="en-US" sz="2200" dirty="0" err="1">
                <a:solidFill>
                  <a:srgbClr val="FFFFFF"/>
                </a:solidFill>
              </a:rPr>
              <a:t>Rexon</a:t>
            </a:r>
            <a:r>
              <a:rPr lang="en-US" sz="2200" dirty="0">
                <a:solidFill>
                  <a:srgbClr val="FFFFFF"/>
                </a:solidFill>
              </a:rPr>
              <a:t> </a:t>
            </a:r>
            <a:r>
              <a:rPr lang="en-US" sz="2200" dirty="0" err="1">
                <a:solidFill>
                  <a:srgbClr val="FFFFFF"/>
                </a:solidFill>
              </a:rPr>
              <a:t>Nting</a:t>
            </a:r>
            <a:endParaRPr lang="en-US" sz="2200" dirty="0">
              <a:solidFill>
                <a:srgbClr val="FFFFFF"/>
              </a:solidFill>
            </a:endParaRPr>
          </a:p>
          <a:p>
            <a:pPr indent="-228600">
              <a:buFont typeface="Arial" panose="020B0604020202020204" pitchFamily="34" charset="0"/>
              <a:buChar char="•"/>
            </a:pPr>
            <a:r>
              <a:rPr lang="en-US" sz="2200" dirty="0">
                <a:solidFill>
                  <a:srgbClr val="FFFFFF"/>
                </a:solidFill>
              </a:rPr>
              <a:t>Lecturer: </a:t>
            </a:r>
            <a:r>
              <a:rPr lang="en-US" sz="2200" dirty="0" err="1">
                <a:solidFill>
                  <a:srgbClr val="FFFFFF"/>
                </a:solidFill>
              </a:rPr>
              <a:t>Olusoyi</a:t>
            </a:r>
            <a:r>
              <a:rPr lang="en-US" sz="2200" dirty="0">
                <a:solidFill>
                  <a:srgbClr val="FFFFFF"/>
                </a:solidFill>
              </a:rPr>
              <a:t> Richard </a:t>
            </a:r>
            <a:r>
              <a:rPr lang="en-US" sz="2200" dirty="0" err="1">
                <a:solidFill>
                  <a:srgbClr val="FFFFFF"/>
                </a:solidFill>
              </a:rPr>
              <a:t>Ashaye</a:t>
            </a:r>
            <a:endParaRPr lang="en-US" sz="2200" dirty="0">
              <a:solidFill>
                <a:srgbClr val="FFFFFF"/>
              </a:solidFill>
            </a:endParaRPr>
          </a:p>
          <a:p>
            <a:pPr indent="-228600">
              <a:buFont typeface="Arial" panose="020B0604020202020204" pitchFamily="34" charset="0"/>
              <a:buChar char="•"/>
            </a:pPr>
            <a:r>
              <a:rPr lang="en-US" sz="2200" dirty="0">
                <a:solidFill>
                  <a:srgbClr val="FFFFFF"/>
                </a:solidFill>
              </a:rPr>
              <a:t>Module Code: LCBB4005</a:t>
            </a:r>
          </a:p>
          <a:p>
            <a:pPr indent="-228600">
              <a:buFont typeface="Arial" panose="020B0604020202020204" pitchFamily="34" charset="0"/>
              <a:buChar char="•"/>
            </a:pPr>
            <a:endParaRPr lang="en-US" sz="2200" dirty="0">
              <a:solidFill>
                <a:srgbClr val="FFFFFF"/>
              </a:solidFill>
            </a:endParaRPr>
          </a:p>
          <a:p>
            <a:pPr indent="-228600">
              <a:buFont typeface="Arial" panose="020B0604020202020204" pitchFamily="34" charset="0"/>
              <a:buChar char="•"/>
            </a:pPr>
            <a:endParaRPr lang="en-US" sz="2200" dirty="0">
              <a:solidFill>
                <a:srgbClr val="FFFFFF"/>
              </a:solidFill>
            </a:endParaRPr>
          </a:p>
        </p:txBody>
      </p:sp>
      <p:pic>
        <p:nvPicPr>
          <p:cNvPr id="1026" name="Picture 2" descr="University of Wales Trinity Saint David | British Council">
            <a:extLst>
              <a:ext uri="{FF2B5EF4-FFF2-40B4-BE49-F238E27FC236}">
                <a16:creationId xmlns:a16="http://schemas.microsoft.com/office/drawing/2014/main" id="{DD87C3D7-FCD9-1311-2C14-47EA8A80B57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151798" y="2233110"/>
            <a:ext cx="4252055" cy="2391780"/>
          </a:xfrm>
          <a:custGeom>
            <a:avLst/>
            <a:gdLst/>
            <a:ahLst/>
            <a:cxnLst/>
            <a:rect l="l" t="t" r="r" b="b"/>
            <a:pathLst>
              <a:path w="4273177" h="4470400">
                <a:moveTo>
                  <a:pt x="75080" y="0"/>
                </a:moveTo>
                <a:lnTo>
                  <a:pt x="4198097" y="0"/>
                </a:lnTo>
                <a:cubicBezTo>
                  <a:pt x="4239563" y="0"/>
                  <a:pt x="4273177" y="33614"/>
                  <a:pt x="4273177" y="75080"/>
                </a:cubicBezTo>
                <a:lnTo>
                  <a:pt x="4273177" y="4395320"/>
                </a:lnTo>
                <a:cubicBezTo>
                  <a:pt x="4273177" y="4436786"/>
                  <a:pt x="4239563" y="4470400"/>
                  <a:pt x="4198097" y="4470400"/>
                </a:cubicBezTo>
                <a:lnTo>
                  <a:pt x="75080" y="4470400"/>
                </a:lnTo>
                <a:cubicBezTo>
                  <a:pt x="33614" y="4470400"/>
                  <a:pt x="0" y="4436786"/>
                  <a:pt x="0" y="4395320"/>
                </a:cubicBezTo>
                <a:lnTo>
                  <a:pt x="0" y="75080"/>
                </a:lnTo>
                <a:cubicBezTo>
                  <a:pt x="0" y="33614"/>
                  <a:pt x="33614" y="0"/>
                  <a:pt x="75080"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21940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07" name="Rectangle 2106">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9EE665-878D-3F61-6F48-AFEF074CC1E7}"/>
              </a:ext>
            </a:extLst>
          </p:cNvPr>
          <p:cNvSpPr>
            <a:spLocks noGrp="1"/>
          </p:cNvSpPr>
          <p:nvPr>
            <p:ph type="title"/>
          </p:nvPr>
        </p:nvSpPr>
        <p:spPr>
          <a:xfrm>
            <a:off x="838201" y="345810"/>
            <a:ext cx="5120561" cy="1325563"/>
          </a:xfrm>
        </p:spPr>
        <p:txBody>
          <a:bodyPr>
            <a:normAutofit/>
          </a:bodyPr>
          <a:lstStyle/>
          <a:p>
            <a:r>
              <a:rPr lang="en-US" dirty="0" err="1"/>
              <a:t>Intoduction</a:t>
            </a:r>
            <a:r>
              <a:rPr lang="en-US" dirty="0"/>
              <a:t> </a:t>
            </a:r>
          </a:p>
        </p:txBody>
      </p:sp>
      <p:sp>
        <p:nvSpPr>
          <p:cNvPr id="2054" name="Content Placeholder 2053">
            <a:extLst>
              <a:ext uri="{FF2B5EF4-FFF2-40B4-BE49-F238E27FC236}">
                <a16:creationId xmlns:a16="http://schemas.microsoft.com/office/drawing/2014/main" id="{B735C039-95E8-3C0A-01F6-5A6345A05736}"/>
              </a:ext>
            </a:extLst>
          </p:cNvPr>
          <p:cNvSpPr>
            <a:spLocks noGrp="1"/>
          </p:cNvSpPr>
          <p:nvPr>
            <p:ph idx="1"/>
          </p:nvPr>
        </p:nvSpPr>
        <p:spPr>
          <a:xfrm>
            <a:off x="838201" y="1825625"/>
            <a:ext cx="5092194" cy="4351338"/>
          </a:xfrm>
        </p:spPr>
        <p:txBody>
          <a:bodyPr>
            <a:normAutofit/>
          </a:bodyPr>
          <a:lstStyle/>
          <a:p>
            <a:r>
              <a:rPr lang="en-US" sz="2400" dirty="0"/>
              <a:t>1916 is the year when Boeing’s origins were placed, focused on developing flying boats for the U.S. Navy, during WWI. </a:t>
            </a:r>
          </a:p>
          <a:p>
            <a:r>
              <a:rPr lang="en-US" sz="2400" dirty="0"/>
              <a:t>The founder of the company is William E. Boeing. </a:t>
            </a:r>
          </a:p>
          <a:p>
            <a:r>
              <a:rPr lang="en-US" sz="2400" dirty="0"/>
              <a:t>Throughout the years of development, the company expanded in Air Mail, apart from all Navy related alternatives like pursuit planes, observation craft, torpedo planes and patrol bombers </a:t>
            </a:r>
          </a:p>
        </p:txBody>
      </p:sp>
      <p:sp>
        <p:nvSpPr>
          <p:cNvPr id="2109" name="Oval 2108">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Picture 8" descr="Boeing, William E | Catalog #: BIOB00403 Last Name: Boeing F… | Flickr">
            <a:extLst>
              <a:ext uri="{FF2B5EF4-FFF2-40B4-BE49-F238E27FC236}">
                <a16:creationId xmlns:a16="http://schemas.microsoft.com/office/drawing/2014/main" id="{5B94C375-C4D1-3352-9A72-F573632808A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 b="23235"/>
          <a:stretch/>
        </p:blipFill>
        <p:spPr bwMode="auto">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sp>
        <p:nvSpPr>
          <p:cNvPr id="2111" name="Arc 2110">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4" name="Picture 6" descr="Boeing's history reveals connections and disconnections in the West's  economy (The perils of placelessness) — High Country News – Know the West">
            <a:extLst>
              <a:ext uri="{FF2B5EF4-FFF2-40B4-BE49-F238E27FC236}">
                <a16:creationId xmlns:a16="http://schemas.microsoft.com/office/drawing/2014/main" id="{1E7C44B8-8579-8643-0D57-FDFF955A251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9613" b="-3"/>
          <a:stretch/>
        </p:blipFill>
        <p:spPr bwMode="auto">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E03675D4-FF7C-A1FD-0F2B-8FC32A31C944}"/>
              </a:ext>
            </a:extLst>
          </p:cNvPr>
          <p:cNvSpPr txBox="1"/>
          <p:nvPr/>
        </p:nvSpPr>
        <p:spPr>
          <a:xfrm>
            <a:off x="6624233" y="5258694"/>
            <a:ext cx="914400" cy="923330"/>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i="1" dirty="0"/>
              <a:t>William Edward Boeing </a:t>
            </a:r>
          </a:p>
        </p:txBody>
      </p:sp>
      <p:cxnSp>
        <p:nvCxnSpPr>
          <p:cNvPr id="8" name="Straight Arrow Connector 7">
            <a:extLst>
              <a:ext uri="{FF2B5EF4-FFF2-40B4-BE49-F238E27FC236}">
                <a16:creationId xmlns:a16="http://schemas.microsoft.com/office/drawing/2014/main" id="{8CBEE328-BEC5-B448-7154-971F05268358}"/>
              </a:ext>
            </a:extLst>
          </p:cNvPr>
          <p:cNvCxnSpPr>
            <a:stCxn id="6" idx="3"/>
          </p:cNvCxnSpPr>
          <p:nvPr/>
        </p:nvCxnSpPr>
        <p:spPr>
          <a:xfrm flipV="1">
            <a:off x="7538633" y="5524500"/>
            <a:ext cx="652867" cy="195859"/>
          </a:xfrm>
          <a:prstGeom prst="straightConnector1">
            <a:avLst/>
          </a:prstGeom>
          <a:ln>
            <a:tailEnd type="triangle"/>
          </a:ln>
        </p:spPr>
        <p:style>
          <a:lnRef idx="3">
            <a:schemeClr val="accent2"/>
          </a:lnRef>
          <a:fillRef idx="0">
            <a:schemeClr val="accent2"/>
          </a:fillRef>
          <a:effectRef idx="2">
            <a:schemeClr val="accent2"/>
          </a:effectRef>
          <a:fontRef idx="minor">
            <a:schemeClr val="tx1"/>
          </a:fontRef>
        </p:style>
      </p:cxnSp>
    </p:spTree>
    <p:extLst>
      <p:ext uri="{BB962C8B-B14F-4D97-AF65-F5344CB8AC3E}">
        <p14:creationId xmlns:p14="http://schemas.microsoft.com/office/powerpoint/2010/main" val="7847702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6" name="Rectangle 3085">
            <a:extLst>
              <a:ext uri="{FF2B5EF4-FFF2-40B4-BE49-F238E27FC236}">
                <a16:creationId xmlns:a16="http://schemas.microsoft.com/office/drawing/2014/main" id="{6CCA5F87-1D1E-45CB-8D83-FC7EEFAD9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Europe to start Boeing 737 Max test flights - BBC News">
            <a:extLst>
              <a:ext uri="{FF2B5EF4-FFF2-40B4-BE49-F238E27FC236}">
                <a16:creationId xmlns:a16="http://schemas.microsoft.com/office/drawing/2014/main" id="{59E2FF24-043E-D70A-3715-08C3AD1D7E7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1978" t="9091" r="3386"/>
          <a:stretch/>
        </p:blipFill>
        <p:spPr bwMode="auto">
          <a:xfrm>
            <a:off x="20" y="10"/>
            <a:ext cx="8668492" cy="6857990"/>
          </a:xfrm>
          <a:prstGeom prst="rect">
            <a:avLst/>
          </a:prstGeom>
          <a:noFill/>
          <a:extLst>
            <a:ext uri="{909E8E84-426E-40DD-AFC4-6F175D3DCCD1}">
              <a14:hiddenFill xmlns:a14="http://schemas.microsoft.com/office/drawing/2010/main">
                <a:solidFill>
                  <a:srgbClr val="FFFFFF"/>
                </a:solidFill>
              </a14:hiddenFill>
            </a:ext>
          </a:extLst>
        </p:spPr>
      </p:pic>
      <p:sp>
        <p:nvSpPr>
          <p:cNvPr id="3088" name="Rectangle 3087">
            <a:extLst>
              <a:ext uri="{FF2B5EF4-FFF2-40B4-BE49-F238E27FC236}">
                <a16:creationId xmlns:a16="http://schemas.microsoft.com/office/drawing/2014/main" id="{7CCFC2C6-6238-4A2F-93DE-2ADF74AF6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711652" y="0"/>
            <a:ext cx="8480347"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7E859BB-D0F0-43B6-FF50-3D86B36A4FE9}"/>
              </a:ext>
            </a:extLst>
          </p:cNvPr>
          <p:cNvSpPr>
            <a:spLocks noGrp="1"/>
          </p:cNvSpPr>
          <p:nvPr>
            <p:ph type="ctrTitle"/>
          </p:nvPr>
        </p:nvSpPr>
        <p:spPr>
          <a:xfrm>
            <a:off x="7951825" y="430668"/>
            <a:ext cx="3882771" cy="1901143"/>
          </a:xfrm>
        </p:spPr>
        <p:txBody>
          <a:bodyPr anchor="b">
            <a:normAutofit/>
          </a:bodyPr>
          <a:lstStyle/>
          <a:p>
            <a:pPr algn="l"/>
            <a:r>
              <a:rPr lang="en-US" sz="4800" dirty="0"/>
              <a:t>The Beginning of the future</a:t>
            </a:r>
          </a:p>
        </p:txBody>
      </p:sp>
      <p:sp>
        <p:nvSpPr>
          <p:cNvPr id="3" name="Subtitle 2">
            <a:extLst>
              <a:ext uri="{FF2B5EF4-FFF2-40B4-BE49-F238E27FC236}">
                <a16:creationId xmlns:a16="http://schemas.microsoft.com/office/drawing/2014/main" id="{763728FA-3A5B-49FA-880C-D967A10FCDB5}"/>
              </a:ext>
            </a:extLst>
          </p:cNvPr>
          <p:cNvSpPr>
            <a:spLocks noGrp="1"/>
          </p:cNvSpPr>
          <p:nvPr>
            <p:ph type="subTitle" idx="1"/>
          </p:nvPr>
        </p:nvSpPr>
        <p:spPr>
          <a:xfrm>
            <a:off x="7848600" y="2436466"/>
            <a:ext cx="4023360" cy="3644597"/>
          </a:xfrm>
        </p:spPr>
        <p:txBody>
          <a:bodyPr>
            <a:normAutofit/>
          </a:bodyPr>
          <a:lstStyle/>
          <a:p>
            <a:pPr algn="l"/>
            <a:r>
              <a:rPr lang="en-US" sz="1600" dirty="0"/>
              <a:t>Boeing aircraft are the origin of the air transport we know nowadays. All air transportation companies are using those aircraft or got the idea from the company to develop similar transportation facilities. However, developing such an impactful invention led to major profitability for the company, reported 149bn USD in May 2021</a:t>
            </a:r>
          </a:p>
          <a:p>
            <a:pPr algn="l"/>
            <a:r>
              <a:rPr lang="en-US" sz="1600" dirty="0"/>
              <a:t>Nowadays, Boeing still produces manifests for major air transportation carriers like Qatar Airlines and Lufthansa.  Some of the other market leaders in manifest manufacturing are Raytheon Technologies (United Technologies) and United Aircraft Corporation, which in the 1930s were part of the Boeing Family </a:t>
            </a:r>
          </a:p>
          <a:p>
            <a:pPr algn="l"/>
            <a:endParaRPr lang="en-US" sz="1600" dirty="0"/>
          </a:p>
          <a:p>
            <a:pPr algn="l"/>
            <a:endParaRPr lang="en-US" sz="1600" dirty="0"/>
          </a:p>
        </p:txBody>
      </p:sp>
      <p:sp>
        <p:nvSpPr>
          <p:cNvPr id="3090" name="Rectangle 3089">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305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092" name="Rectangle 3091">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1648"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490207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24" name="Rectangle 411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25" name="Freeform: Shape 412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30FC1E4-9BEA-98E4-8E7C-8A3B792B83DA}"/>
              </a:ext>
            </a:extLst>
          </p:cNvPr>
          <p:cNvSpPr>
            <a:spLocks noGrp="1"/>
          </p:cNvSpPr>
          <p:nvPr>
            <p:ph type="title"/>
          </p:nvPr>
        </p:nvSpPr>
        <p:spPr>
          <a:xfrm>
            <a:off x="1137034" y="609597"/>
            <a:ext cx="9392421" cy="1330841"/>
          </a:xfrm>
        </p:spPr>
        <p:txBody>
          <a:bodyPr>
            <a:normAutofit/>
          </a:bodyPr>
          <a:lstStyle/>
          <a:p>
            <a:r>
              <a:rPr lang="en-US" dirty="0"/>
              <a:t>Manufacturing Locations</a:t>
            </a:r>
          </a:p>
        </p:txBody>
      </p:sp>
      <p:sp>
        <p:nvSpPr>
          <p:cNvPr id="4126" name="Content Placeholder 4101">
            <a:extLst>
              <a:ext uri="{FF2B5EF4-FFF2-40B4-BE49-F238E27FC236}">
                <a16:creationId xmlns:a16="http://schemas.microsoft.com/office/drawing/2014/main" id="{84026EF3-B745-3E26-0FA1-F196876D8576}"/>
              </a:ext>
            </a:extLst>
          </p:cNvPr>
          <p:cNvSpPr>
            <a:spLocks noGrp="1"/>
          </p:cNvSpPr>
          <p:nvPr>
            <p:ph idx="1"/>
          </p:nvPr>
        </p:nvSpPr>
        <p:spPr>
          <a:xfrm>
            <a:off x="1137034" y="2198362"/>
            <a:ext cx="4958966" cy="3917773"/>
          </a:xfrm>
        </p:spPr>
        <p:txBody>
          <a:bodyPr>
            <a:normAutofit/>
          </a:bodyPr>
          <a:lstStyle/>
          <a:p>
            <a:r>
              <a:rPr lang="en-US" sz="2000" dirty="0"/>
              <a:t>The company has more than 50 manufacturing locations worldwide, the majority of which are based in the U.S. and China. The company leaders have had the time to develop multiple development strategies, however, with the changing pace of time, technology developments, and various customer demands, Boeing could benefit from moving part of or completely developing a manufacturing location to a developing country. </a:t>
            </a:r>
          </a:p>
        </p:txBody>
      </p:sp>
      <p:pic>
        <p:nvPicPr>
          <p:cNvPr id="4098" name="Picture 2" descr="Boeing: 2014 Environment Report">
            <a:extLst>
              <a:ext uri="{FF2B5EF4-FFF2-40B4-BE49-F238E27FC236}">
                <a16:creationId xmlns:a16="http://schemas.microsoft.com/office/drawing/2014/main" id="{6C255AED-9786-1AAA-28B8-C506051614F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5382" r="233"/>
          <a:stretch/>
        </p:blipFill>
        <p:spPr bwMode="auto">
          <a:xfrm>
            <a:off x="6719367" y="2376887"/>
            <a:ext cx="4788505" cy="3371968"/>
          </a:xfrm>
          <a:prstGeom prst="rect">
            <a:avLst/>
          </a:prstGeom>
          <a:noFill/>
          <a:extLst>
            <a:ext uri="{909E8E84-426E-40DD-AFC4-6F175D3DCCD1}">
              <a14:hiddenFill xmlns:a14="http://schemas.microsoft.com/office/drawing/2010/main">
                <a:solidFill>
                  <a:srgbClr val="FFFFFF"/>
                </a:solidFill>
              </a14:hiddenFill>
            </a:ext>
          </a:extLst>
        </p:spPr>
      </p:pic>
      <p:sp>
        <p:nvSpPr>
          <p:cNvPr id="4123" name="Freeform: Shape 412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4415841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514924-B3D6-2601-F5FD-2BE5C4D9EBD9}"/>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600" kern="1200">
                <a:solidFill>
                  <a:schemeClr val="tx1"/>
                </a:solidFill>
                <a:latin typeface="+mj-lt"/>
                <a:ea typeface="+mj-ea"/>
                <a:cs typeface="+mj-cs"/>
              </a:rPr>
              <a:t>SWOT Analysis - USA</a:t>
            </a:r>
          </a:p>
        </p:txBody>
      </p:sp>
      <p:sp>
        <p:nvSpPr>
          <p:cNvPr id="1033"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Business Dynamics: Trump has Pro-Business Policies but Companies Remain  Sceptical - Euromonitor.com">
            <a:extLst>
              <a:ext uri="{FF2B5EF4-FFF2-40B4-BE49-F238E27FC236}">
                <a16:creationId xmlns:a16="http://schemas.microsoft.com/office/drawing/2014/main" id="{E299920B-FE59-4BB9-3FD2-E6BF7BC7D561}"/>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5651" r="255" b="9960"/>
          <a:stretch/>
        </p:blipFill>
        <p:spPr bwMode="auto">
          <a:xfrm>
            <a:off x="4686321" y="1487205"/>
            <a:ext cx="7214616" cy="40354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928056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38" name="Rectangle 5137">
            <a:extLst>
              <a:ext uri="{FF2B5EF4-FFF2-40B4-BE49-F238E27FC236}">
                <a16:creationId xmlns:a16="http://schemas.microsoft.com/office/drawing/2014/main" id="{6D24BC9E-AC6A-42EE-AFD8-B290720B84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140" name="Rectangle 5139">
            <a:extLst>
              <a:ext uri="{FF2B5EF4-FFF2-40B4-BE49-F238E27FC236}">
                <a16:creationId xmlns:a16="http://schemas.microsoft.com/office/drawing/2014/main" id="{0990C621-3B8B-4820-8328-D47EF7CE8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4107624"/>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4E8813-D11F-A68A-518B-C8E9B844A9C3}"/>
              </a:ext>
            </a:extLst>
          </p:cNvPr>
          <p:cNvSpPr>
            <a:spLocks noGrp="1"/>
          </p:cNvSpPr>
          <p:nvPr>
            <p:ph type="title"/>
          </p:nvPr>
        </p:nvSpPr>
        <p:spPr>
          <a:xfrm>
            <a:off x="1051560" y="4329321"/>
            <a:ext cx="3657600" cy="1645920"/>
          </a:xfrm>
        </p:spPr>
        <p:txBody>
          <a:bodyPr>
            <a:normAutofit/>
          </a:bodyPr>
          <a:lstStyle/>
          <a:p>
            <a:r>
              <a:rPr lang="en-US" sz="3200"/>
              <a:t>Georgia </a:t>
            </a:r>
          </a:p>
        </p:txBody>
      </p:sp>
      <p:pic>
        <p:nvPicPr>
          <p:cNvPr id="5122" name="Picture 2" descr="Georgia flag on button Royalty Free Vector Image">
            <a:extLst>
              <a:ext uri="{FF2B5EF4-FFF2-40B4-BE49-F238E27FC236}">
                <a16:creationId xmlns:a16="http://schemas.microsoft.com/office/drawing/2014/main" id="{A9486613-680D-30D3-E274-199502A5239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13" b="9515"/>
          <a:stretch/>
        </p:blipFill>
        <p:spPr bwMode="auto">
          <a:xfrm>
            <a:off x="1514688" y="361910"/>
            <a:ext cx="3572590" cy="3483864"/>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Georgia, political map, with capital Tbilisi, and international borders.  Republic and transcontinental country in Eurasia Stock Photo - Alamy">
            <a:extLst>
              <a:ext uri="{FF2B5EF4-FFF2-40B4-BE49-F238E27FC236}">
                <a16:creationId xmlns:a16="http://schemas.microsoft.com/office/drawing/2014/main" id="{B55F2F0A-B1FC-52C6-162B-2FD3F9DF0F7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13" b="5705"/>
          <a:stretch/>
        </p:blipFill>
        <p:spPr bwMode="auto">
          <a:xfrm>
            <a:off x="6303595" y="357251"/>
            <a:ext cx="5313560" cy="3483864"/>
          </a:xfrm>
          <a:prstGeom prst="rect">
            <a:avLst/>
          </a:prstGeom>
          <a:noFill/>
          <a:extLst>
            <a:ext uri="{909E8E84-426E-40DD-AFC4-6F175D3DCCD1}">
              <a14:hiddenFill xmlns:a14="http://schemas.microsoft.com/office/drawing/2010/main">
                <a:solidFill>
                  <a:srgbClr val="FFFFFF"/>
                </a:solidFill>
              </a14:hiddenFill>
            </a:ext>
          </a:extLst>
        </p:spPr>
      </p:pic>
      <p:sp>
        <p:nvSpPr>
          <p:cNvPr id="5142" name="Rectangle 5141">
            <a:extLst>
              <a:ext uri="{FF2B5EF4-FFF2-40B4-BE49-F238E27FC236}">
                <a16:creationId xmlns:a16="http://schemas.microsoft.com/office/drawing/2014/main" id="{C1A2385B-1D2A-4E17-84FA-6CB7F0AAE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480023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5144" name="Rectangle 5143">
            <a:extLst>
              <a:ext uri="{FF2B5EF4-FFF2-40B4-BE49-F238E27FC236}">
                <a16:creationId xmlns:a16="http://schemas.microsoft.com/office/drawing/2014/main" id="{5E791F2F-79DB-4CC0-9FA1-001E3E91E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3541" y="5143137"/>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126" name="Content Placeholder 5125">
            <a:extLst>
              <a:ext uri="{FF2B5EF4-FFF2-40B4-BE49-F238E27FC236}">
                <a16:creationId xmlns:a16="http://schemas.microsoft.com/office/drawing/2014/main" id="{C31195D0-9A6F-54BD-864A-6BCF39904BD4}"/>
              </a:ext>
            </a:extLst>
          </p:cNvPr>
          <p:cNvSpPr>
            <a:spLocks noGrp="1"/>
          </p:cNvSpPr>
          <p:nvPr>
            <p:ph idx="1"/>
          </p:nvPr>
        </p:nvSpPr>
        <p:spPr>
          <a:xfrm>
            <a:off x="5250106" y="4329321"/>
            <a:ext cx="6106742" cy="1645920"/>
          </a:xfrm>
        </p:spPr>
        <p:txBody>
          <a:bodyPr anchor="ctr">
            <a:normAutofit/>
          </a:bodyPr>
          <a:lstStyle/>
          <a:p>
            <a:r>
              <a:rPr lang="en-US" sz="1800" dirty="0"/>
              <a:t>Georgia has a great strategic location on the Black Sea’s east coast, easily connecting with Europe, Russia, The Arabian Peninsula (one of the most used locations for business trading), and Asia. </a:t>
            </a:r>
          </a:p>
        </p:txBody>
      </p:sp>
    </p:spTree>
    <p:extLst>
      <p:ext uri="{BB962C8B-B14F-4D97-AF65-F5344CB8AC3E}">
        <p14:creationId xmlns:p14="http://schemas.microsoft.com/office/powerpoint/2010/main" val="147996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37C90-36EA-B4BA-10C7-BDDFEBB82152}"/>
              </a:ext>
            </a:extLst>
          </p:cNvPr>
          <p:cNvSpPr>
            <a:spLocks noGrp="1"/>
          </p:cNvSpPr>
          <p:nvPr>
            <p:ph type="title"/>
          </p:nvPr>
        </p:nvSpPr>
        <p:spPr>
          <a:xfrm>
            <a:off x="522516" y="365125"/>
            <a:ext cx="5141166" cy="1101725"/>
          </a:xfrm>
          <a:ln>
            <a:solidFill>
              <a:srgbClr val="7030A0"/>
            </a:solidFill>
          </a:ln>
        </p:spPr>
        <p:txBody>
          <a:bodyPr/>
          <a:lstStyle/>
          <a:p>
            <a:r>
              <a:rPr lang="en-US" dirty="0">
                <a:solidFill>
                  <a:srgbClr val="7030A0"/>
                </a:solidFill>
              </a:rPr>
              <a:t>PESTLE</a:t>
            </a:r>
          </a:p>
        </p:txBody>
      </p:sp>
      <p:sp>
        <p:nvSpPr>
          <p:cNvPr id="6" name="TextBox 5">
            <a:extLst>
              <a:ext uri="{FF2B5EF4-FFF2-40B4-BE49-F238E27FC236}">
                <a16:creationId xmlns:a16="http://schemas.microsoft.com/office/drawing/2014/main" id="{8E583256-CA4D-FE23-C662-339267B51A2A}"/>
              </a:ext>
            </a:extLst>
          </p:cNvPr>
          <p:cNvSpPr txBox="1"/>
          <p:nvPr/>
        </p:nvSpPr>
        <p:spPr>
          <a:xfrm>
            <a:off x="522515" y="1690688"/>
            <a:ext cx="2230016" cy="5078313"/>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b="1" dirty="0">
                <a:solidFill>
                  <a:srgbClr val="FFC000"/>
                </a:solidFill>
              </a:rPr>
              <a:t>Political </a:t>
            </a:r>
          </a:p>
          <a:p>
            <a:pPr marL="0" indent="0">
              <a:buNone/>
            </a:pPr>
            <a:endParaRPr lang="en-US" sz="1800" dirty="0"/>
          </a:p>
          <a:p>
            <a:pPr marL="285750" indent="-285750">
              <a:lnSpc>
                <a:spcPct val="150000"/>
              </a:lnSpc>
              <a:buFont typeface="Arial" panose="020B0604020202020204" pitchFamily="34" charset="0"/>
              <a:buChar char="•"/>
            </a:pPr>
            <a:r>
              <a:rPr lang="en-US" sz="1800" dirty="0"/>
              <a:t>Good Trading Policy</a:t>
            </a:r>
          </a:p>
          <a:p>
            <a:pPr marL="285750" indent="-285750">
              <a:lnSpc>
                <a:spcPct val="150000"/>
              </a:lnSpc>
              <a:buFont typeface="Arial" panose="020B0604020202020204" pitchFamily="34" charset="0"/>
              <a:buChar char="•"/>
            </a:pPr>
            <a:r>
              <a:rPr lang="en-US" sz="1800" dirty="0"/>
              <a:t>Administrative Division </a:t>
            </a:r>
          </a:p>
          <a:p>
            <a:pPr marL="285750" indent="-285750">
              <a:lnSpc>
                <a:spcPct val="150000"/>
              </a:lnSpc>
              <a:buFont typeface="Arial" panose="020B0604020202020204" pitchFamily="34" charset="0"/>
              <a:buChar char="•"/>
            </a:pPr>
            <a:r>
              <a:rPr lang="en-US" sz="1800" dirty="0"/>
              <a:t>Wars, Terrorism, and Conflicts </a:t>
            </a:r>
          </a:p>
          <a:p>
            <a:pPr marL="285750" indent="-285750">
              <a:lnSpc>
                <a:spcPct val="150000"/>
              </a:lnSpc>
              <a:buFont typeface="Arial" panose="020B0604020202020204" pitchFamily="34" charset="0"/>
              <a:buChar char="•"/>
            </a:pPr>
            <a:r>
              <a:rPr lang="en-US" sz="1800" dirty="0"/>
              <a:t>Elections and Political Trends</a:t>
            </a:r>
          </a:p>
          <a:p>
            <a:pPr marL="285750" indent="-285750">
              <a:lnSpc>
                <a:spcPct val="150000"/>
              </a:lnSpc>
              <a:buFont typeface="Arial" panose="020B0604020202020204" pitchFamily="34" charset="0"/>
              <a:buChar char="•"/>
            </a:pPr>
            <a:r>
              <a:rPr lang="en-US" sz="1800" dirty="0"/>
              <a:t>Corruption Bureaucracy</a:t>
            </a:r>
          </a:p>
          <a:p>
            <a:endParaRPr lang="en-US" dirty="0"/>
          </a:p>
        </p:txBody>
      </p:sp>
      <p:sp>
        <p:nvSpPr>
          <p:cNvPr id="7" name="TextBox 6">
            <a:extLst>
              <a:ext uri="{FF2B5EF4-FFF2-40B4-BE49-F238E27FC236}">
                <a16:creationId xmlns:a16="http://schemas.microsoft.com/office/drawing/2014/main" id="{875EF654-5312-8BC8-B530-BF953D49F4A0}"/>
              </a:ext>
            </a:extLst>
          </p:cNvPr>
          <p:cNvSpPr txBox="1"/>
          <p:nvPr/>
        </p:nvSpPr>
        <p:spPr>
          <a:xfrm>
            <a:off x="3433665" y="1690688"/>
            <a:ext cx="2230016" cy="18498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US" dirty="0">
                <a:ln w="0"/>
                <a:solidFill>
                  <a:schemeClr val="accent1"/>
                </a:solidFill>
                <a:effectLst>
                  <a:outerShdw blurRad="38100" dist="25400" dir="5400000" algn="ctr" rotWithShape="0">
                    <a:srgbClr val="6E747A">
                      <a:alpha val="43000"/>
                    </a:srgbClr>
                  </a:outerShdw>
                </a:effectLst>
              </a:rPr>
              <a:t>Economic </a:t>
            </a:r>
          </a:p>
          <a:p>
            <a:endParaRPr lang="en-US" dirty="0"/>
          </a:p>
          <a:p>
            <a:pPr>
              <a:lnSpc>
                <a:spcPct val="150000"/>
              </a:lnSpc>
            </a:pPr>
            <a:r>
              <a:rPr lang="en-US" dirty="0"/>
              <a:t>Local Economy </a:t>
            </a:r>
          </a:p>
          <a:p>
            <a:pPr>
              <a:lnSpc>
                <a:spcPct val="150000"/>
              </a:lnSpc>
            </a:pPr>
            <a:r>
              <a:rPr lang="en-US" dirty="0"/>
              <a:t>Inflation </a:t>
            </a:r>
          </a:p>
          <a:p>
            <a:pPr>
              <a:lnSpc>
                <a:spcPct val="150000"/>
              </a:lnSpc>
            </a:pPr>
            <a:r>
              <a:rPr lang="en-US" dirty="0"/>
              <a:t>International Trade</a:t>
            </a:r>
          </a:p>
        </p:txBody>
      </p:sp>
      <p:sp>
        <p:nvSpPr>
          <p:cNvPr id="8" name="TextBox 7">
            <a:extLst>
              <a:ext uri="{FF2B5EF4-FFF2-40B4-BE49-F238E27FC236}">
                <a16:creationId xmlns:a16="http://schemas.microsoft.com/office/drawing/2014/main" id="{2DDAA17E-A203-A91F-FCCD-3DEEEC5E8F81}"/>
              </a:ext>
            </a:extLst>
          </p:cNvPr>
          <p:cNvSpPr txBox="1"/>
          <p:nvPr/>
        </p:nvSpPr>
        <p:spPr>
          <a:xfrm>
            <a:off x="3433665" y="3689985"/>
            <a:ext cx="7920134" cy="1477328"/>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r>
              <a:rPr lang="en-US" dirty="0"/>
              <a:t>Social </a:t>
            </a:r>
          </a:p>
          <a:p>
            <a:endParaRPr lang="en-US" dirty="0"/>
          </a:p>
          <a:p>
            <a:r>
              <a:rPr lang="en-US" dirty="0"/>
              <a:t>Georgia has a rich culture and long life of traditions. Citizens might apply cultural diversity to incoming businesses, however, there are possibilities of occurring language barriers.    </a:t>
            </a:r>
          </a:p>
        </p:txBody>
      </p:sp>
      <p:sp>
        <p:nvSpPr>
          <p:cNvPr id="9" name="TextBox 8">
            <a:extLst>
              <a:ext uri="{FF2B5EF4-FFF2-40B4-BE49-F238E27FC236}">
                <a16:creationId xmlns:a16="http://schemas.microsoft.com/office/drawing/2014/main" id="{9B747261-DA1A-3138-8B1A-B8C908240E53}"/>
              </a:ext>
            </a:extLst>
          </p:cNvPr>
          <p:cNvSpPr txBox="1"/>
          <p:nvPr/>
        </p:nvSpPr>
        <p:spPr>
          <a:xfrm>
            <a:off x="3433664" y="5253135"/>
            <a:ext cx="7920135" cy="1200329"/>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US" dirty="0"/>
              <a:t>Environmental</a:t>
            </a:r>
          </a:p>
          <a:p>
            <a:endParaRPr lang="en-US" dirty="0"/>
          </a:p>
          <a:p>
            <a:r>
              <a:rPr lang="en-US" dirty="0"/>
              <a:t>Environmental issues caused by poor recycling methods and overflow with manufacturing, which causes air pollution </a:t>
            </a:r>
          </a:p>
        </p:txBody>
      </p:sp>
      <p:sp>
        <p:nvSpPr>
          <p:cNvPr id="10" name="TextBox 9">
            <a:extLst>
              <a:ext uri="{FF2B5EF4-FFF2-40B4-BE49-F238E27FC236}">
                <a16:creationId xmlns:a16="http://schemas.microsoft.com/office/drawing/2014/main" id="{6159CD35-224A-68AA-2489-88D92B113F5B}"/>
              </a:ext>
            </a:extLst>
          </p:cNvPr>
          <p:cNvSpPr txBox="1"/>
          <p:nvPr/>
        </p:nvSpPr>
        <p:spPr>
          <a:xfrm>
            <a:off x="5979366" y="678231"/>
            <a:ext cx="2230016" cy="2862322"/>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nSpc>
                <a:spcPct val="150000"/>
              </a:lnSpc>
            </a:pPr>
            <a:r>
              <a:rPr lang="en-US" dirty="0">
                <a:solidFill>
                  <a:srgbClr val="92D050"/>
                </a:solidFill>
              </a:rPr>
              <a:t>Technological </a:t>
            </a:r>
          </a:p>
          <a:p>
            <a:pPr>
              <a:lnSpc>
                <a:spcPct val="150000"/>
              </a:lnSpc>
            </a:pPr>
            <a:endParaRPr lang="en-US" dirty="0"/>
          </a:p>
          <a:p>
            <a:pPr>
              <a:lnSpc>
                <a:spcPct val="150000"/>
              </a:lnSpc>
            </a:pPr>
            <a:r>
              <a:rPr lang="en-US" dirty="0"/>
              <a:t>Georgia does not have diversity in technological inventions. </a:t>
            </a:r>
          </a:p>
          <a:p>
            <a:endParaRPr lang="en-US" dirty="0"/>
          </a:p>
        </p:txBody>
      </p:sp>
      <p:sp>
        <p:nvSpPr>
          <p:cNvPr id="11" name="TextBox 10">
            <a:extLst>
              <a:ext uri="{FF2B5EF4-FFF2-40B4-BE49-F238E27FC236}">
                <a16:creationId xmlns:a16="http://schemas.microsoft.com/office/drawing/2014/main" id="{13BA78B4-962A-A425-A873-A260DAD504BA}"/>
              </a:ext>
            </a:extLst>
          </p:cNvPr>
          <p:cNvSpPr txBox="1"/>
          <p:nvPr/>
        </p:nvSpPr>
        <p:spPr>
          <a:xfrm>
            <a:off x="8518849" y="678231"/>
            <a:ext cx="2752531" cy="2862322"/>
          </a:xfrm>
          <a:prstGeom prst="rect">
            <a:avLst/>
          </a:prstGeom>
          <a:noFill/>
          <a:ln>
            <a:solidFill>
              <a:srgbClr val="FF0000"/>
            </a:solidFill>
          </a:ln>
        </p:spPr>
        <p:txBody>
          <a:bodyPr wrap="square" rtlCol="0">
            <a:spAutoFit/>
          </a:bodyPr>
          <a:lstStyle/>
          <a:p>
            <a:r>
              <a:rPr lang="en-US" dirty="0">
                <a:solidFill>
                  <a:srgbClr val="FF0000"/>
                </a:solidFill>
              </a:rPr>
              <a:t>Legal </a:t>
            </a:r>
          </a:p>
          <a:p>
            <a:endParaRPr lang="en-US" dirty="0"/>
          </a:p>
          <a:p>
            <a:r>
              <a:rPr lang="en-US" dirty="0"/>
              <a:t>Georgia is an independent country since 1995, which is the year when the current constitution was released </a:t>
            </a:r>
          </a:p>
          <a:p>
            <a:r>
              <a:rPr lang="en-US" dirty="0"/>
              <a:t>Laws and legislations applying to FDI’s are liberal in structure</a:t>
            </a:r>
          </a:p>
        </p:txBody>
      </p:sp>
    </p:spTree>
    <p:extLst>
      <p:ext uri="{BB962C8B-B14F-4D97-AF65-F5344CB8AC3E}">
        <p14:creationId xmlns:p14="http://schemas.microsoft.com/office/powerpoint/2010/main" val="27132482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2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C1BDE8-26FF-CA8B-7D23-B353721879AA}"/>
              </a:ext>
            </a:extLst>
          </p:cNvPr>
          <p:cNvSpPr>
            <a:spLocks noGrp="1"/>
          </p:cNvSpPr>
          <p:nvPr>
            <p:ph type="title"/>
          </p:nvPr>
        </p:nvSpPr>
        <p:spPr>
          <a:xfrm>
            <a:off x="630936" y="640080"/>
            <a:ext cx="4818888" cy="1481328"/>
          </a:xfrm>
        </p:spPr>
        <p:txBody>
          <a:bodyPr anchor="b">
            <a:normAutofit/>
          </a:bodyPr>
          <a:lstStyle/>
          <a:p>
            <a:r>
              <a:rPr lang="en-US" sz="5400"/>
              <a:t>Economy </a:t>
            </a:r>
          </a:p>
        </p:txBody>
      </p:sp>
      <p:sp>
        <p:nvSpPr>
          <p:cNvPr id="36"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4D20214C-7D63-41A6-1230-BE5E5AAF9D85}"/>
              </a:ext>
            </a:extLst>
          </p:cNvPr>
          <p:cNvPicPr>
            <a:picLocks noChangeAspect="1"/>
          </p:cNvPicPr>
          <p:nvPr/>
        </p:nvPicPr>
        <p:blipFill>
          <a:blip r:embed="rId2"/>
          <a:stretch>
            <a:fillRect/>
          </a:stretch>
        </p:blipFill>
        <p:spPr>
          <a:xfrm>
            <a:off x="6785648" y="640080"/>
            <a:ext cx="4085767" cy="5577840"/>
          </a:xfrm>
          <a:prstGeom prst="rect">
            <a:avLst/>
          </a:prstGeom>
        </p:spPr>
      </p:pic>
      <p:graphicFrame>
        <p:nvGraphicFramePr>
          <p:cNvPr id="18" name="Content Placeholder 6">
            <a:extLst>
              <a:ext uri="{FF2B5EF4-FFF2-40B4-BE49-F238E27FC236}">
                <a16:creationId xmlns:a16="http://schemas.microsoft.com/office/drawing/2014/main" id="{D2A67B52-47DB-0D38-FCBE-476691EC7E03}"/>
              </a:ext>
            </a:extLst>
          </p:cNvPr>
          <p:cNvGraphicFramePr>
            <a:graphicFrameLocks noGrp="1"/>
          </p:cNvGraphicFramePr>
          <p:nvPr>
            <p:ph idx="1"/>
            <p:extLst>
              <p:ext uri="{D42A27DB-BD31-4B8C-83A1-F6EECF244321}">
                <p14:modId xmlns:p14="http://schemas.microsoft.com/office/powerpoint/2010/main" val="1332190098"/>
              </p:ext>
            </p:extLst>
          </p:nvPr>
        </p:nvGraphicFramePr>
        <p:xfrm>
          <a:off x="630936" y="2670048"/>
          <a:ext cx="4818888" cy="35478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584064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0">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E8AF74-9B8B-BF07-BEB2-DC7CDB47C115}"/>
              </a:ext>
            </a:extLst>
          </p:cNvPr>
          <p:cNvSpPr>
            <a:spLocks noGrp="1"/>
          </p:cNvSpPr>
          <p:nvPr>
            <p:ph type="title"/>
          </p:nvPr>
        </p:nvSpPr>
        <p:spPr>
          <a:xfrm>
            <a:off x="6739128" y="642325"/>
            <a:ext cx="4818888" cy="1476801"/>
          </a:xfrm>
        </p:spPr>
        <p:txBody>
          <a:bodyPr vert="horz" lIns="91440" tIns="45720" rIns="91440" bIns="45720" rtlCol="0" anchor="b">
            <a:normAutofit/>
          </a:bodyPr>
          <a:lstStyle/>
          <a:p>
            <a:r>
              <a:rPr lang="en-US" sz="5000" kern="1200">
                <a:solidFill>
                  <a:schemeClr val="tx1"/>
                </a:solidFill>
                <a:latin typeface="+mj-lt"/>
                <a:ea typeface="+mj-ea"/>
                <a:cs typeface="+mj-cs"/>
              </a:rPr>
              <a:t>Pro-Business Environment </a:t>
            </a:r>
          </a:p>
        </p:txBody>
      </p:sp>
      <p:pic>
        <p:nvPicPr>
          <p:cNvPr id="5" name="Content Placeholder 4">
            <a:extLst>
              <a:ext uri="{FF2B5EF4-FFF2-40B4-BE49-F238E27FC236}">
                <a16:creationId xmlns:a16="http://schemas.microsoft.com/office/drawing/2014/main" id="{FDFA70F0-978D-3B3C-DE3A-204A0F56D4E9}"/>
              </a:ext>
            </a:extLst>
          </p:cNvPr>
          <p:cNvPicPr>
            <a:picLocks noGrp="1" noChangeAspect="1"/>
          </p:cNvPicPr>
          <p:nvPr>
            <p:ph idx="1"/>
          </p:nvPr>
        </p:nvPicPr>
        <p:blipFill>
          <a:blip r:embed="rId2"/>
          <a:stretch>
            <a:fillRect/>
          </a:stretch>
        </p:blipFill>
        <p:spPr>
          <a:xfrm>
            <a:off x="630936" y="781401"/>
            <a:ext cx="5458968" cy="5295198"/>
          </a:xfrm>
          <a:prstGeom prst="rect">
            <a:avLst/>
          </a:prstGeom>
        </p:spPr>
      </p:pic>
      <p:sp>
        <p:nvSpPr>
          <p:cNvPr id="16"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EB514A9B-7B0E-4B49-2A0B-31D3E0D197AF}"/>
              </a:ext>
            </a:extLst>
          </p:cNvPr>
          <p:cNvSpPr txBox="1"/>
          <p:nvPr/>
        </p:nvSpPr>
        <p:spPr>
          <a:xfrm>
            <a:off x="6739128" y="2664886"/>
            <a:ext cx="4818888" cy="3550789"/>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200" dirty="0"/>
              <a:t>Georgia is part of the EU Free Trade Area since 2014, which makes the country more welcoming for FDI’s. </a:t>
            </a:r>
          </a:p>
          <a:p>
            <a:pPr indent="-228600">
              <a:lnSpc>
                <a:spcPct val="90000"/>
              </a:lnSpc>
              <a:spcAft>
                <a:spcPts val="600"/>
              </a:spcAft>
              <a:buFont typeface="Arial" panose="020B0604020202020204" pitchFamily="34" charset="0"/>
              <a:buChar char="•"/>
            </a:pPr>
            <a:r>
              <a:rPr lang="en-US" sz="2200" dirty="0"/>
              <a:t>The corporate taxation in 2021 was deducted to 5.75%, which makes the country even more hospitable for business development or franchise.</a:t>
            </a:r>
          </a:p>
          <a:p>
            <a:pPr indent="-228600">
              <a:lnSpc>
                <a:spcPct val="90000"/>
              </a:lnSpc>
              <a:spcAft>
                <a:spcPts val="600"/>
              </a:spcAft>
              <a:buFont typeface="Arial" panose="020B0604020202020204" pitchFamily="34" charset="0"/>
              <a:buChar char="•"/>
            </a:pPr>
            <a:r>
              <a:rPr lang="en-US" sz="2200" dirty="0"/>
              <a:t>Georgia has the lowest number of procedures required to start a business. </a:t>
            </a:r>
          </a:p>
        </p:txBody>
      </p:sp>
    </p:spTree>
    <p:extLst>
      <p:ext uri="{BB962C8B-B14F-4D97-AF65-F5344CB8AC3E}">
        <p14:creationId xmlns:p14="http://schemas.microsoft.com/office/powerpoint/2010/main" val="42425764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658C8-01E5-B88F-CB1C-C9EF579ADEBB}"/>
              </a:ext>
            </a:extLst>
          </p:cNvPr>
          <p:cNvSpPr>
            <a:spLocks noGrp="1"/>
          </p:cNvSpPr>
          <p:nvPr>
            <p:ph type="title"/>
          </p:nvPr>
        </p:nvSpPr>
        <p:spPr>
          <a:xfrm>
            <a:off x="481013" y="3752849"/>
            <a:ext cx="3290887" cy="2452687"/>
          </a:xfrm>
        </p:spPr>
        <p:txBody>
          <a:bodyPr vert="horz" lIns="91440" tIns="45720" rIns="91440" bIns="45720" rtlCol="0" anchor="ctr">
            <a:normAutofit/>
          </a:bodyPr>
          <a:lstStyle/>
          <a:p>
            <a:r>
              <a:rPr lang="en-US" sz="3600"/>
              <a:t>Boeing’s benefits </a:t>
            </a:r>
          </a:p>
        </p:txBody>
      </p:sp>
      <p:pic>
        <p:nvPicPr>
          <p:cNvPr id="5" name="Picture 4" descr="Plane on tarmac">
            <a:extLst>
              <a:ext uri="{FF2B5EF4-FFF2-40B4-BE49-F238E27FC236}">
                <a16:creationId xmlns:a16="http://schemas.microsoft.com/office/drawing/2014/main" id="{50A9EDA4-011E-E0BF-B687-E1BA33753D37}"/>
              </a:ext>
            </a:extLst>
          </p:cNvPr>
          <p:cNvPicPr>
            <a:picLocks noChangeAspect="1"/>
          </p:cNvPicPr>
          <p:nvPr/>
        </p:nvPicPr>
        <p:blipFill rotWithShape="1">
          <a:blip r:embed="rId2"/>
          <a:srcRect t="3534" b="34982"/>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4" name="TextBox 3">
            <a:extLst>
              <a:ext uri="{FF2B5EF4-FFF2-40B4-BE49-F238E27FC236}">
                <a16:creationId xmlns:a16="http://schemas.microsoft.com/office/drawing/2014/main" id="{D474559A-A78E-8A02-EA08-C694B57CDB43}"/>
              </a:ext>
            </a:extLst>
          </p:cNvPr>
          <p:cNvSpPr txBox="1"/>
          <p:nvPr/>
        </p:nvSpPr>
        <p:spPr>
          <a:xfrm>
            <a:off x="4223982" y="3752850"/>
            <a:ext cx="7485413" cy="2452687"/>
          </a:xfrm>
          <a:prstGeom prst="rect">
            <a:avLst/>
          </a:prstGeom>
        </p:spPr>
        <p:txBody>
          <a:bodyPr vert="horz" lIns="91440" tIns="45720" rIns="91440" bIns="45720" rtlCol="0" anchor="ctr">
            <a:normAutofit lnSpcReduction="10000"/>
          </a:bodyPr>
          <a:lstStyle/>
          <a:p>
            <a:pPr indent="-228600">
              <a:lnSpc>
                <a:spcPct val="90000"/>
              </a:lnSpc>
              <a:spcAft>
                <a:spcPts val="600"/>
              </a:spcAft>
              <a:buFont typeface="Arial" panose="020B0604020202020204" pitchFamily="34" charset="0"/>
              <a:buChar char="•"/>
            </a:pPr>
            <a:r>
              <a:rPr lang="en-US" sz="1700" dirty="0"/>
              <a:t>The company has been significantly developing, measured in annual profit reports, however, establishing a manufacturing facility in Georgia could be a profitable and logistically considered decision. </a:t>
            </a:r>
          </a:p>
          <a:p>
            <a:pPr indent="-228600">
              <a:lnSpc>
                <a:spcPct val="90000"/>
              </a:lnSpc>
              <a:spcAft>
                <a:spcPts val="600"/>
              </a:spcAft>
              <a:buFont typeface="Arial" panose="020B0604020202020204" pitchFamily="34" charset="0"/>
              <a:buChar char="•"/>
            </a:pPr>
            <a:r>
              <a:rPr lang="en-US" sz="1700" dirty="0"/>
              <a:t>The company has already multiple manufacturing locations, but also considering the latest shifts and changes in the transportation and logistics industry caused by the Covid-19 pandemic, Brexit, and the War actions of Russia against Ukraine, the Global Economy state was shaken, causing disturbing in many businesses. </a:t>
            </a:r>
          </a:p>
          <a:p>
            <a:pPr indent="-228600">
              <a:lnSpc>
                <a:spcPct val="90000"/>
              </a:lnSpc>
              <a:spcAft>
                <a:spcPts val="600"/>
              </a:spcAft>
              <a:buFont typeface="Arial" panose="020B0604020202020204" pitchFamily="34" charset="0"/>
              <a:buChar char="•"/>
            </a:pPr>
            <a:r>
              <a:rPr lang="en-US" sz="1700" dirty="0"/>
              <a:t>The current state of the Global Economy might affect the prosperity of the company. Therefore, expansion can increase the productivity of the factories, in addition to which most likely contribute to the improvement of the manifests. </a:t>
            </a:r>
          </a:p>
        </p:txBody>
      </p:sp>
    </p:spTree>
    <p:extLst>
      <p:ext uri="{BB962C8B-B14F-4D97-AF65-F5344CB8AC3E}">
        <p14:creationId xmlns:p14="http://schemas.microsoft.com/office/powerpoint/2010/main" val="2213302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18">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E6BC0E9D-C18B-3665-1887-845D7E4BF74F}"/>
              </a:ext>
            </a:extLst>
          </p:cNvPr>
          <p:cNvSpPr>
            <a:spLocks noGrp="1"/>
          </p:cNvSpPr>
          <p:nvPr>
            <p:ph type="title"/>
          </p:nvPr>
        </p:nvSpPr>
        <p:spPr>
          <a:xfrm>
            <a:off x="838200" y="365125"/>
            <a:ext cx="5393361" cy="1325563"/>
          </a:xfrm>
        </p:spPr>
        <p:txBody>
          <a:bodyPr>
            <a:normAutofit/>
          </a:bodyPr>
          <a:lstStyle/>
          <a:p>
            <a:r>
              <a:rPr lang="en-US" dirty="0"/>
              <a:t>Profitability </a:t>
            </a:r>
          </a:p>
        </p:txBody>
      </p:sp>
      <p:sp>
        <p:nvSpPr>
          <p:cNvPr id="3" name="Content Placeholder 2">
            <a:extLst>
              <a:ext uri="{FF2B5EF4-FFF2-40B4-BE49-F238E27FC236}">
                <a16:creationId xmlns:a16="http://schemas.microsoft.com/office/drawing/2014/main" id="{ED92CE1F-4BAB-3814-915C-4A6643C43064}"/>
              </a:ext>
            </a:extLst>
          </p:cNvPr>
          <p:cNvSpPr>
            <a:spLocks noGrp="1"/>
          </p:cNvSpPr>
          <p:nvPr>
            <p:ph idx="1"/>
          </p:nvPr>
        </p:nvSpPr>
        <p:spPr>
          <a:xfrm>
            <a:off x="838200" y="1825625"/>
            <a:ext cx="5393361" cy="4351338"/>
          </a:xfrm>
        </p:spPr>
        <p:txBody>
          <a:bodyPr>
            <a:normAutofit fontScale="92500" lnSpcReduction="20000"/>
          </a:bodyPr>
          <a:lstStyle/>
          <a:p>
            <a:r>
              <a:rPr lang="en-US" sz="2400" dirty="0"/>
              <a:t>The company can benefit from the low tax rates and PPP, which will lead to a decrease in salary expenses, considering the 5.50$ average income per day. The quick and easy process will ease the company’s expansion. </a:t>
            </a:r>
          </a:p>
          <a:p>
            <a:r>
              <a:rPr lang="en-US" sz="2400" dirty="0"/>
              <a:t>Boeing might have the chance to reach Europe, the same way it has reached the rest of the world, and highly increased its profit, whilst contributed to Georgia’s development. </a:t>
            </a:r>
          </a:p>
          <a:p>
            <a:r>
              <a:rPr lang="en-US" sz="2400" dirty="0"/>
              <a:t> On many occasions have been reported that Georgia is highly supportive of businesses and their development in the form of liberal laws and legislations, as well as financial support and taxation rates.  </a:t>
            </a:r>
          </a:p>
          <a:p>
            <a:endParaRPr lang="en-US" sz="2400" dirty="0"/>
          </a:p>
        </p:txBody>
      </p:sp>
      <p:pic>
        <p:nvPicPr>
          <p:cNvPr id="5" name="Picture 4" descr="Codes on papers">
            <a:extLst>
              <a:ext uri="{FF2B5EF4-FFF2-40B4-BE49-F238E27FC236}">
                <a16:creationId xmlns:a16="http://schemas.microsoft.com/office/drawing/2014/main" id="{11A862A9-0A9C-8C20-CE28-EC73FB55536D}"/>
              </a:ext>
            </a:extLst>
          </p:cNvPr>
          <p:cNvPicPr>
            <a:picLocks noChangeAspect="1"/>
          </p:cNvPicPr>
          <p:nvPr/>
        </p:nvPicPr>
        <p:blipFill rotWithShape="1">
          <a:blip r:embed="rId2"/>
          <a:srcRect l="17897" r="15352" b="-2"/>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25"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587341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82" name="Rectangle 6177">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791E4D-BD1E-B91E-E963-4A190A43C541}"/>
              </a:ext>
            </a:extLst>
          </p:cNvPr>
          <p:cNvSpPr>
            <a:spLocks noGrp="1"/>
          </p:cNvSpPr>
          <p:nvPr>
            <p:ph type="title"/>
          </p:nvPr>
        </p:nvSpPr>
        <p:spPr>
          <a:xfrm>
            <a:off x="640080" y="325369"/>
            <a:ext cx="4368602" cy="1956841"/>
          </a:xfrm>
        </p:spPr>
        <p:txBody>
          <a:bodyPr anchor="b">
            <a:normAutofit/>
          </a:bodyPr>
          <a:lstStyle/>
          <a:p>
            <a:r>
              <a:rPr lang="en-US" sz="5400" dirty="0"/>
              <a:t>Conclusion</a:t>
            </a:r>
          </a:p>
        </p:txBody>
      </p:sp>
      <p:sp>
        <p:nvSpPr>
          <p:cNvPr id="618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C338B94-D5AB-F3DD-953C-62650CDD7FA2}"/>
              </a:ext>
            </a:extLst>
          </p:cNvPr>
          <p:cNvSpPr>
            <a:spLocks noGrp="1"/>
          </p:cNvSpPr>
          <p:nvPr>
            <p:ph idx="1"/>
          </p:nvPr>
        </p:nvSpPr>
        <p:spPr>
          <a:xfrm>
            <a:off x="640080" y="2872899"/>
            <a:ext cx="4243589" cy="3320668"/>
          </a:xfrm>
        </p:spPr>
        <p:txBody>
          <a:bodyPr>
            <a:normAutofit lnSpcReduction="10000"/>
          </a:bodyPr>
          <a:lstStyle/>
          <a:p>
            <a:r>
              <a:rPr lang="en-US" sz="1900" dirty="0"/>
              <a:t>Boeing will benefit from Georgia, the same way Georgia will benefit from its FDI </a:t>
            </a:r>
          </a:p>
          <a:p>
            <a:r>
              <a:rPr lang="en-US" sz="1900" dirty="0"/>
              <a:t>Improving international relations, can lead to increased annual revenue. </a:t>
            </a:r>
          </a:p>
          <a:p>
            <a:r>
              <a:rPr lang="en-US" sz="1900" dirty="0"/>
              <a:t>The capacity for production will be widened, therefore most likely the company will have the possibility to expand its product and activity </a:t>
            </a:r>
            <a:r>
              <a:rPr lang="en-US" sz="1900"/>
              <a:t>range.</a:t>
            </a:r>
            <a:br>
              <a:rPr lang="en-US" sz="1900"/>
            </a:br>
            <a:endParaRPr lang="en-US" sz="1900" dirty="0"/>
          </a:p>
          <a:p>
            <a:r>
              <a:rPr lang="en-US" sz="1900" dirty="0"/>
              <a:t>Any question?</a:t>
            </a:r>
          </a:p>
        </p:txBody>
      </p:sp>
      <p:pic>
        <p:nvPicPr>
          <p:cNvPr id="6146" name="Picture 2" descr="Boeing plans 82% more planes in the sky by 2041 - Morocco Latest News">
            <a:extLst>
              <a:ext uri="{FF2B5EF4-FFF2-40B4-BE49-F238E27FC236}">
                <a16:creationId xmlns:a16="http://schemas.microsoft.com/office/drawing/2014/main" id="{1F0049D1-25B8-E6B9-9A81-0A13E60B94E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260" r="20038"/>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793184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71D793-D44A-AD79-C81D-CA8A21035F27}"/>
              </a:ext>
            </a:extLst>
          </p:cNvPr>
          <p:cNvSpPr>
            <a:spLocks noGrp="1"/>
          </p:cNvSpPr>
          <p:nvPr>
            <p:ph type="title"/>
          </p:nvPr>
        </p:nvSpPr>
        <p:spPr>
          <a:xfrm>
            <a:off x="686834" y="1153572"/>
            <a:ext cx="3200400" cy="4461163"/>
          </a:xfrm>
        </p:spPr>
        <p:txBody>
          <a:bodyPr>
            <a:normAutofit/>
          </a:bodyPr>
          <a:lstStyle/>
          <a:p>
            <a:r>
              <a:rPr lang="en-US">
                <a:solidFill>
                  <a:srgbClr val="FFFFFF"/>
                </a:solidFill>
              </a:rPr>
              <a:t>References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78A1347-AAEE-A631-02D9-3854E8BC95DF}"/>
              </a:ext>
            </a:extLst>
          </p:cNvPr>
          <p:cNvSpPr>
            <a:spLocks noGrp="1"/>
          </p:cNvSpPr>
          <p:nvPr>
            <p:ph idx="1"/>
          </p:nvPr>
        </p:nvSpPr>
        <p:spPr>
          <a:xfrm>
            <a:off x="4447308" y="591344"/>
            <a:ext cx="6906491" cy="5585619"/>
          </a:xfrm>
        </p:spPr>
        <p:txBody>
          <a:bodyPr anchor="ctr">
            <a:normAutofit/>
          </a:bodyPr>
          <a:lstStyle/>
          <a:p>
            <a:pPr marL="0" indent="0">
              <a:buNone/>
            </a:pPr>
            <a:endParaRPr lang="en-US" sz="1500" b="0" i="0" dirty="0">
              <a:effectLst/>
              <a:latin typeface="Times New Roman" panose="02020603050405020304" pitchFamily="18" charset="0"/>
            </a:endParaRPr>
          </a:p>
          <a:p>
            <a:r>
              <a:rPr lang="en-US" sz="1500" b="0" i="0" dirty="0">
                <a:effectLst/>
                <a:latin typeface="Times New Roman" panose="02020603050405020304" pitchFamily="18" charset="0"/>
              </a:rPr>
              <a:t>Encyclopedia Britannica. 2022. </a:t>
            </a:r>
            <a:r>
              <a:rPr lang="en-US" sz="1500" b="0" i="1" dirty="0">
                <a:effectLst/>
                <a:latin typeface="Times New Roman" panose="02020603050405020304" pitchFamily="18" charset="0"/>
              </a:rPr>
              <a:t>Boeing Company | Description, History, &amp; Aircraft</a:t>
            </a:r>
            <a:r>
              <a:rPr lang="en-US" sz="1500" b="0" i="0" dirty="0">
                <a:effectLst/>
                <a:latin typeface="Times New Roman" panose="02020603050405020304" pitchFamily="18" charset="0"/>
              </a:rPr>
              <a:t>. [online] Available at: &lt;https://www.britannica.com/topic/Boeing-Company&gt; [Accessed 9 August 2022].</a:t>
            </a:r>
          </a:p>
          <a:p>
            <a:r>
              <a:rPr lang="en-US" sz="1500" b="0" i="0" dirty="0">
                <a:effectLst/>
                <a:latin typeface="Times New Roman" panose="02020603050405020304" pitchFamily="18" charset="0"/>
              </a:rPr>
              <a:t>Fdiintelligence.com. 2022. </a:t>
            </a:r>
            <a:r>
              <a:rPr lang="en-US" sz="1500" b="0" i="1" dirty="0">
                <a:effectLst/>
                <a:latin typeface="Times New Roman" panose="02020603050405020304" pitchFamily="18" charset="0"/>
              </a:rPr>
              <a:t>Georgia proves fertile ground for foreign </a:t>
            </a:r>
            <a:r>
              <a:rPr lang="en-US" sz="1500" b="0" i="1" dirty="0" err="1">
                <a:effectLst/>
                <a:latin typeface="Times New Roman" panose="02020603050405020304" pitchFamily="18" charset="0"/>
              </a:rPr>
              <a:t>fintechs</a:t>
            </a:r>
            <a:r>
              <a:rPr lang="en-US" sz="1500" b="0" i="0" dirty="0">
                <a:effectLst/>
                <a:latin typeface="Times New Roman" panose="02020603050405020304" pitchFamily="18" charset="0"/>
              </a:rPr>
              <a:t>. [online] Available at: &lt;https://www.fdiintelligence.com/content/feature/georgia-proves-fertile-ground-for-foreign-fintechs-79879&gt; [Accessed 9 August 2022].</a:t>
            </a:r>
          </a:p>
          <a:p>
            <a:r>
              <a:rPr lang="en-US" sz="1500" b="0" i="0" dirty="0" err="1">
                <a:effectLst/>
                <a:latin typeface="Times New Roman" panose="02020603050405020304" pitchFamily="18" charset="0"/>
              </a:rPr>
              <a:t>FocusEconomics</a:t>
            </a:r>
            <a:r>
              <a:rPr lang="en-US" sz="1500" b="0" i="0" dirty="0">
                <a:effectLst/>
                <a:latin typeface="Times New Roman" panose="02020603050405020304" pitchFamily="18" charset="0"/>
              </a:rPr>
              <a:t> | Economic Forecasts from the World's Leading Economists. 2022. </a:t>
            </a:r>
            <a:r>
              <a:rPr lang="en-US" sz="1500" b="0" i="1" dirty="0">
                <a:effectLst/>
                <a:latin typeface="Times New Roman" panose="02020603050405020304" pitchFamily="18" charset="0"/>
              </a:rPr>
              <a:t>Georgia Economy - GDP, Inflation, CPI and Interest Rate</a:t>
            </a:r>
            <a:r>
              <a:rPr lang="en-US" sz="1500" b="0" i="0" dirty="0">
                <a:effectLst/>
                <a:latin typeface="Times New Roman" panose="02020603050405020304" pitchFamily="18" charset="0"/>
              </a:rPr>
              <a:t>. [online] Available at: &lt;https://www.focus-economics.com/countries/georgia&gt; [Accessed 8 August 2022].</a:t>
            </a:r>
          </a:p>
          <a:p>
            <a:r>
              <a:rPr lang="en-US" sz="1500" b="0" i="0" dirty="0">
                <a:effectLst/>
                <a:latin typeface="Times New Roman" panose="02020603050405020304" pitchFamily="18" charset="0"/>
              </a:rPr>
              <a:t>Georgia.org. 2022. </a:t>
            </a:r>
            <a:r>
              <a:rPr lang="en-US" sz="1500" b="0" i="1" dirty="0">
                <a:effectLst/>
                <a:latin typeface="Times New Roman" panose="02020603050405020304" pitchFamily="18" charset="0"/>
              </a:rPr>
              <a:t>Pro-Business Environment | Georgia Department of Economic Development</a:t>
            </a:r>
            <a:r>
              <a:rPr lang="en-US" sz="1500" b="0" i="0" dirty="0">
                <a:effectLst/>
                <a:latin typeface="Times New Roman" panose="02020603050405020304" pitchFamily="18" charset="0"/>
              </a:rPr>
              <a:t>. [online] Available at: &lt;https://www.georgia.org/competitive-advantages/pro-business-environment#:~:text=Georgia's%20consistent%20'best%20state%20for,survey%20of%20site%20selection%20professionals.&gt; [Accessed 11 August 2022].</a:t>
            </a:r>
          </a:p>
          <a:p>
            <a:r>
              <a:rPr lang="en-US" sz="1500" b="0" i="0" dirty="0">
                <a:effectLst/>
                <a:latin typeface="Times New Roman" panose="02020603050405020304" pitchFamily="18" charset="0"/>
              </a:rPr>
              <a:t>World Bank. 2022. </a:t>
            </a:r>
            <a:r>
              <a:rPr lang="en-US" sz="1500" b="0" i="1" dirty="0">
                <a:effectLst/>
                <a:latin typeface="Times New Roman" panose="02020603050405020304" pitchFamily="18" charset="0"/>
              </a:rPr>
              <a:t>Country Context</a:t>
            </a:r>
            <a:r>
              <a:rPr lang="en-US" sz="1500" b="0" i="0" dirty="0">
                <a:effectLst/>
                <a:latin typeface="Times New Roman" panose="02020603050405020304" pitchFamily="18" charset="0"/>
              </a:rPr>
              <a:t>. [online] Available at: &lt;https://www.worldbank.org/en/country/georgia/overview&gt; [Accessed 11 August 2022].</a:t>
            </a:r>
          </a:p>
          <a:p>
            <a:endParaRPr lang="en-US" sz="1500" dirty="0"/>
          </a:p>
        </p:txBody>
      </p:sp>
    </p:spTree>
    <p:extLst>
      <p:ext uri="{BB962C8B-B14F-4D97-AF65-F5344CB8AC3E}">
        <p14:creationId xmlns:p14="http://schemas.microsoft.com/office/powerpoint/2010/main" val="377453478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908</TotalTime>
  <Words>1089</Words>
  <Application>Microsoft Office PowerPoint</Application>
  <PresentationFormat>Widescreen</PresentationFormat>
  <Paragraphs>74</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Times New Roman</vt:lpstr>
      <vt:lpstr>Office Theme</vt:lpstr>
      <vt:lpstr>Evaluation of Business Environment</vt:lpstr>
      <vt:lpstr>Intoduction </vt:lpstr>
      <vt:lpstr>The Beginning of the future</vt:lpstr>
      <vt:lpstr>Manufacturing Locations</vt:lpstr>
      <vt:lpstr>SWOT Analysis - USA</vt:lpstr>
      <vt:lpstr>Georgia </vt:lpstr>
      <vt:lpstr>PESTLE</vt:lpstr>
      <vt:lpstr>Economy </vt:lpstr>
      <vt:lpstr>Pro-Business Environment </vt:lpstr>
      <vt:lpstr>Boeing’s benefits </vt:lpstr>
      <vt:lpstr>Profitability </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Evaluation of Business Environment</dc:title>
  <dc:creator>Aleksandra Hristova</dc:creator>
  <cp:lastModifiedBy>Dani Georgieva</cp:lastModifiedBy>
  <cp:revision>4</cp:revision>
  <dcterms:created xsi:type="dcterms:W3CDTF">2022-08-18T21:31:38Z</dcterms:created>
  <dcterms:modified xsi:type="dcterms:W3CDTF">2022-08-19T16:18:11Z</dcterms:modified>
</cp:coreProperties>
</file>