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3" r:id="rId1"/>
  </p:sldMasterIdLst>
  <p:sldIdLst>
    <p:sldId id="256" r:id="rId2"/>
    <p:sldId id="258" r:id="rId3"/>
    <p:sldId id="259" r:id="rId4"/>
    <p:sldId id="260" r:id="rId5"/>
    <p:sldId id="266" r:id="rId6"/>
    <p:sldId id="261" r:id="rId7"/>
    <p:sldId id="262" r:id="rId8"/>
    <p:sldId id="263" r:id="rId9"/>
    <p:sldId id="264" r:id="rId10"/>
    <p:sldId id="267" r:id="rId11"/>
    <p:sldId id="268" r:id="rId12"/>
    <p:sldId id="265"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3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3/17/2024</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139560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50530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96778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99715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59908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47375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95959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234038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79618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32872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3/17/2024</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6501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3/17/2024</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95276441"/>
      </p:ext>
    </p:extLst>
  </p:cSld>
  <p:clrMap bg1="lt1" tx1="dk1" bg2="lt2" tx2="dk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26" r:id="rId6"/>
    <p:sldLayoutId id="2147483922" r:id="rId7"/>
    <p:sldLayoutId id="2147483923" r:id="rId8"/>
    <p:sldLayoutId id="2147483924" r:id="rId9"/>
    <p:sldLayoutId id="2147483925" r:id="rId10"/>
    <p:sldLayoutId id="214748392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images/feed?form=HDRSC4" TargetMode="External"/><Relationship Id="rId2" Type="http://schemas.openxmlformats.org/officeDocument/2006/relationships/hyperlink" Target="https://www.starterstory.com/ideas/pet-hotel-business/pros-and-cons" TargetMode="External"/><Relationship Id="rId1" Type="http://schemas.openxmlformats.org/officeDocument/2006/relationships/slideLayout" Target="../slideLayouts/slideLayout1.xml"/><Relationship Id="rId4" Type="http://schemas.openxmlformats.org/officeDocument/2006/relationships/hyperlink" Target="https://www.managementstudyhq.com/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4C986-710D-72DE-0C84-4F65693B2850}"/>
              </a:ext>
            </a:extLst>
          </p:cNvPr>
          <p:cNvSpPr>
            <a:spLocks noGrp="1"/>
          </p:cNvSpPr>
          <p:nvPr>
            <p:ph type="ctrTitle"/>
          </p:nvPr>
        </p:nvSpPr>
        <p:spPr>
          <a:xfrm>
            <a:off x="1078992" y="1143000"/>
            <a:ext cx="5920896" cy="3546179"/>
          </a:xfrm>
        </p:spPr>
        <p:txBody>
          <a:bodyPr>
            <a:normAutofit/>
          </a:bodyPr>
          <a:lstStyle/>
          <a:p>
            <a:r>
              <a:rPr lang="en-GB" sz="2900">
                <a:latin typeface="Arial Black" panose="020B0A04020102020204" pitchFamily="34" charset="0"/>
              </a:rPr>
              <a:t>BA Business Management </a:t>
            </a:r>
            <a:br>
              <a:rPr lang="en-GB" sz="2900">
                <a:latin typeface="Arial Black" panose="020B0A04020102020204" pitchFamily="34" charset="0"/>
              </a:rPr>
            </a:br>
            <a:r>
              <a:rPr lang="en-GB" sz="2900">
                <a:latin typeface="Arial Black" panose="020B0A04020102020204" pitchFamily="34" charset="0"/>
              </a:rPr>
              <a:t>Entrepreneurship</a:t>
            </a:r>
            <a:br>
              <a:rPr lang="en-GB" sz="2900">
                <a:latin typeface="Arial Black" panose="020B0A04020102020204" pitchFamily="34" charset="0"/>
              </a:rPr>
            </a:br>
            <a:r>
              <a:rPr lang="en-GB" sz="2900">
                <a:latin typeface="Arial Black" panose="020B0A04020102020204" pitchFamily="34" charset="0"/>
              </a:rPr>
              <a:t>LCBB5001</a:t>
            </a:r>
            <a:br>
              <a:rPr lang="en-GB" sz="2900">
                <a:latin typeface="Arial Black" panose="020B0A04020102020204" pitchFamily="34" charset="0"/>
              </a:rPr>
            </a:br>
            <a:r>
              <a:rPr lang="en-GB" sz="2900">
                <a:latin typeface="Arial Black" panose="020B0A04020102020204" pitchFamily="34" charset="0"/>
              </a:rPr>
              <a:t>Raluca Manda(2127848)</a:t>
            </a:r>
            <a:br>
              <a:rPr lang="en-GB" sz="2900">
                <a:latin typeface="Arial Black" panose="020B0A04020102020204" pitchFamily="34" charset="0"/>
              </a:rPr>
            </a:br>
            <a:r>
              <a:rPr lang="en-GB" sz="2900">
                <a:latin typeface="Arial Black" panose="020B0A04020102020204" pitchFamily="34" charset="0"/>
              </a:rPr>
              <a:t>Lecturer: Vasilios </a:t>
            </a:r>
            <a:r>
              <a:rPr lang="en-GB" sz="2900" err="1">
                <a:latin typeface="Arial Black" panose="020B0A04020102020204" pitchFamily="34" charset="0"/>
              </a:rPr>
              <a:t>Tavlaridis</a:t>
            </a:r>
            <a:endParaRPr lang="en-GB" sz="2900">
              <a:latin typeface="Arial Black" panose="020B0A04020102020204" pitchFamily="34" charset="0"/>
            </a:endParaRPr>
          </a:p>
        </p:txBody>
      </p:sp>
      <p:sp>
        <p:nvSpPr>
          <p:cNvPr id="3" name="Subtitle 2">
            <a:extLst>
              <a:ext uri="{FF2B5EF4-FFF2-40B4-BE49-F238E27FC236}">
                <a16:creationId xmlns:a16="http://schemas.microsoft.com/office/drawing/2014/main" id="{B2330324-C1BE-D01B-262B-6CE0E7B1F8F7}"/>
              </a:ext>
            </a:extLst>
          </p:cNvPr>
          <p:cNvSpPr>
            <a:spLocks noGrp="1"/>
          </p:cNvSpPr>
          <p:nvPr>
            <p:ph type="subTitle" idx="1"/>
          </p:nvPr>
        </p:nvSpPr>
        <p:spPr>
          <a:xfrm>
            <a:off x="1078992" y="5010912"/>
            <a:ext cx="5920894" cy="704088"/>
          </a:xfrm>
        </p:spPr>
        <p:txBody>
          <a:bodyPr>
            <a:normAutofit/>
          </a:bodyPr>
          <a:lstStyle/>
          <a:p>
            <a:r>
              <a:rPr lang="en-GB" i="1" dirty="0">
                <a:latin typeface="Arial Black" panose="020B0A04020102020204" pitchFamily="34" charset="0"/>
              </a:rPr>
              <a:t>Happy Tail Hotel</a:t>
            </a:r>
          </a:p>
        </p:txBody>
      </p:sp>
      <p:cxnSp>
        <p:nvCxnSpPr>
          <p:cNvPr id="11" name="Straight Connector 10">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colorful light bulb with business icons">
            <a:extLst>
              <a:ext uri="{FF2B5EF4-FFF2-40B4-BE49-F238E27FC236}">
                <a16:creationId xmlns:a16="http://schemas.microsoft.com/office/drawing/2014/main" id="{FEFC86BA-7869-575A-D8C3-C4A2D5D7B0E3}"/>
              </a:ext>
            </a:extLst>
          </p:cNvPr>
          <p:cNvPicPr>
            <a:picLocks noChangeAspect="1"/>
          </p:cNvPicPr>
          <p:nvPr/>
        </p:nvPicPr>
        <p:blipFill rotWithShape="1">
          <a:blip r:embed="rId2"/>
          <a:srcRect l="24786" r="27901" b="1"/>
          <a:stretch/>
        </p:blipFill>
        <p:spPr>
          <a:xfrm>
            <a:off x="7556686" y="10"/>
            <a:ext cx="4635314" cy="6857990"/>
          </a:xfrm>
          <a:prstGeom prst="rect">
            <a:avLst/>
          </a:prstGeom>
        </p:spPr>
      </p:pic>
      <p:sp>
        <p:nvSpPr>
          <p:cNvPr id="13"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6" name="Graphic 5" descr="Dog with solid fill">
            <a:extLst>
              <a:ext uri="{FF2B5EF4-FFF2-40B4-BE49-F238E27FC236}">
                <a16:creationId xmlns:a16="http://schemas.microsoft.com/office/drawing/2014/main" id="{80573A8A-68B6-D710-0404-FE761E877E4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931918" y="4834890"/>
            <a:ext cx="880109" cy="880109"/>
          </a:xfrm>
          <a:prstGeom prst="rect">
            <a:avLst/>
          </a:prstGeom>
        </p:spPr>
      </p:pic>
    </p:spTree>
    <p:extLst>
      <p:ext uri="{BB962C8B-B14F-4D97-AF65-F5344CB8AC3E}">
        <p14:creationId xmlns:p14="http://schemas.microsoft.com/office/powerpoint/2010/main" val="1834237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6" name="Picture Placeholder 5" descr="A hotel with many animals in the windows&#10;&#10;Description automatically generated">
            <a:extLst>
              <a:ext uri="{FF2B5EF4-FFF2-40B4-BE49-F238E27FC236}">
                <a16:creationId xmlns:a16="http://schemas.microsoft.com/office/drawing/2014/main" id="{DEE14CB4-599A-E98C-B413-87A5DFB4755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1934" b="11934"/>
          <a:stretch>
            <a:fillRect/>
          </a:stretch>
        </p:blipFill>
        <p:spPr>
          <a:xfrm>
            <a:off x="434104" y="1154431"/>
            <a:ext cx="4696661" cy="4423409"/>
          </a:xfrm>
          <a:prstGeom prst="rect">
            <a:avLst/>
          </a:prstGeom>
        </p:spPr>
      </p:pic>
      <p:sp>
        <p:nvSpPr>
          <p:cNvPr id="4" name="Title 3">
            <a:extLst>
              <a:ext uri="{FF2B5EF4-FFF2-40B4-BE49-F238E27FC236}">
                <a16:creationId xmlns:a16="http://schemas.microsoft.com/office/drawing/2014/main" id="{914C5765-4EFB-9083-FBEC-04B4571077FE}"/>
              </a:ext>
            </a:extLst>
          </p:cNvPr>
          <p:cNvSpPr>
            <a:spLocks noGrp="1"/>
          </p:cNvSpPr>
          <p:nvPr>
            <p:ph type="title"/>
          </p:nvPr>
        </p:nvSpPr>
        <p:spPr>
          <a:xfrm>
            <a:off x="5978914" y="468633"/>
            <a:ext cx="5364937" cy="3764692"/>
          </a:xfrm>
        </p:spPr>
        <p:txBody>
          <a:bodyPr vert="horz" lIns="91440" tIns="45720" rIns="91440" bIns="45720" rtlCol="0" anchor="ctr">
            <a:normAutofit fontScale="90000"/>
          </a:bodyPr>
          <a:lstStyle/>
          <a:p>
            <a:pPr algn="ctr">
              <a:lnSpc>
                <a:spcPct val="100000"/>
              </a:lnSpc>
            </a:pPr>
            <a:r>
              <a:rPr lang="en-US" sz="2000" i="1" kern="1200" spc="100" baseline="0" dirty="0">
                <a:solidFill>
                  <a:schemeClr val="bg1">
                    <a:lumMod val="95000"/>
                    <a:lumOff val="5000"/>
                  </a:schemeClr>
                </a:solidFill>
                <a:latin typeface="Arial Black" panose="020B0A04020102020204" pitchFamily="34" charset="0"/>
              </a:rPr>
              <a:t>Table of content </a:t>
            </a:r>
            <a:br>
              <a:rPr lang="en-US" sz="2000" i="1" kern="1200" spc="100" baseline="0" dirty="0">
                <a:solidFill>
                  <a:schemeClr val="tx1"/>
                </a:solidFill>
                <a:latin typeface="Arial Black" panose="020B0A04020102020204" pitchFamily="34" charset="0"/>
              </a:rPr>
            </a:b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1.</a:t>
            </a:r>
            <a:r>
              <a:rPr lang="en-US" sz="2000" i="1" kern="1200" spc="100" baseline="0" dirty="0">
                <a:solidFill>
                  <a:schemeClr val="tx1"/>
                </a:solidFill>
                <a:latin typeface="Arial Black" panose="020B0A04020102020204" pitchFamily="34" charset="0"/>
              </a:rPr>
              <a:t> Introduction</a:t>
            </a: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2.</a:t>
            </a:r>
            <a:r>
              <a:rPr lang="en-US" sz="2000" i="1" kern="1200" spc="100" baseline="0" dirty="0">
                <a:solidFill>
                  <a:schemeClr val="tx1"/>
                </a:solidFill>
                <a:latin typeface="Arial Black" panose="020B0A04020102020204" pitchFamily="34" charset="0"/>
              </a:rPr>
              <a:t>Overview of the business idea and service</a:t>
            </a: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3.</a:t>
            </a:r>
            <a:r>
              <a:rPr lang="en-US" sz="2000" i="1" kern="1200" spc="100" baseline="0" dirty="0">
                <a:solidFill>
                  <a:schemeClr val="tx1"/>
                </a:solidFill>
                <a:latin typeface="Arial Black" panose="020B0A04020102020204" pitchFamily="34" charset="0"/>
              </a:rPr>
              <a:t>Legal format</a:t>
            </a: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4.</a:t>
            </a:r>
            <a:r>
              <a:rPr lang="en-US" sz="2000" i="1" kern="1200" spc="100" baseline="0" dirty="0">
                <a:solidFill>
                  <a:schemeClr val="tx1"/>
                </a:solidFill>
                <a:latin typeface="Arial Black" panose="020B0A04020102020204" pitchFamily="34" charset="0"/>
              </a:rPr>
              <a:t>Management of the company </a:t>
            </a: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5.</a:t>
            </a:r>
            <a:r>
              <a:rPr lang="en-US" sz="2000" i="1" kern="1200" spc="100" baseline="0" dirty="0">
                <a:solidFill>
                  <a:schemeClr val="tx1"/>
                </a:solidFill>
                <a:latin typeface="Arial Black" panose="020B0A04020102020204" pitchFamily="34" charset="0"/>
              </a:rPr>
              <a:t>SWOT analysis of the company</a:t>
            </a: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6.</a:t>
            </a:r>
            <a:r>
              <a:rPr lang="en-US" sz="2000" i="1" kern="1200" spc="100" baseline="0" dirty="0">
                <a:solidFill>
                  <a:schemeClr val="tx1"/>
                </a:solidFill>
                <a:latin typeface="Arial Black" panose="020B0A04020102020204" pitchFamily="34" charset="0"/>
              </a:rPr>
              <a:t>Cash flow for the first 12 months</a:t>
            </a:r>
            <a:br>
              <a:rPr lang="en-US" sz="2000" i="1" kern="1200" spc="100" baseline="0" dirty="0">
                <a:solidFill>
                  <a:schemeClr val="tx1"/>
                </a:solidFill>
                <a:latin typeface="Arial Black" panose="020B0A04020102020204" pitchFamily="34" charset="0"/>
              </a:rPr>
            </a:br>
            <a:r>
              <a:rPr lang="en-US" sz="2000" i="1" kern="1200" spc="100" baseline="0" dirty="0">
                <a:solidFill>
                  <a:schemeClr val="accent1">
                    <a:lumMod val="50000"/>
                  </a:schemeClr>
                </a:solidFill>
                <a:latin typeface="Arial Black" panose="020B0A04020102020204" pitchFamily="34" charset="0"/>
              </a:rPr>
              <a:t>7.</a:t>
            </a:r>
            <a:r>
              <a:rPr lang="en-US" sz="2000" i="1" kern="1200" spc="100" baseline="0" dirty="0">
                <a:solidFill>
                  <a:schemeClr val="tx1"/>
                </a:solidFill>
                <a:latin typeface="Arial Black" panose="020B0A04020102020204" pitchFamily="34" charset="0"/>
              </a:rPr>
              <a:t>Pros and Cons </a:t>
            </a:r>
            <a:br>
              <a:rPr lang="en-US" sz="2000" i="1" kern="1200" spc="100" baseline="0" dirty="0">
                <a:solidFill>
                  <a:schemeClr val="tx1"/>
                </a:solidFill>
                <a:latin typeface="Arial Black" panose="020B0A04020102020204" pitchFamily="34" charset="0"/>
              </a:rPr>
            </a:br>
            <a:r>
              <a:rPr lang="en-US" sz="2000" dirty="0">
                <a:solidFill>
                  <a:schemeClr val="accent1">
                    <a:lumMod val="50000"/>
                  </a:schemeClr>
                </a:solidFill>
                <a:latin typeface="Arial Black" panose="020B0A04020102020204" pitchFamily="34" charset="0"/>
              </a:rPr>
              <a:t>8.</a:t>
            </a:r>
            <a:r>
              <a:rPr lang="en-US" sz="2000" i="1" kern="1200" spc="100" baseline="0" dirty="0">
                <a:solidFill>
                  <a:schemeClr val="tx1"/>
                </a:solidFill>
                <a:latin typeface="Arial Black" panose="020B0A04020102020204" pitchFamily="34" charset="0"/>
              </a:rPr>
              <a:t>Questions</a:t>
            </a:r>
            <a:br>
              <a:rPr lang="en-US" sz="2000" i="1" kern="1200" spc="100" baseline="0" dirty="0">
                <a:solidFill>
                  <a:schemeClr val="tx1"/>
                </a:solidFill>
                <a:latin typeface="Arial Black" panose="020B0A04020102020204" pitchFamily="34" charset="0"/>
              </a:rPr>
            </a:br>
            <a:r>
              <a:rPr lang="en-US" sz="2000" dirty="0">
                <a:solidFill>
                  <a:schemeClr val="accent1">
                    <a:lumMod val="50000"/>
                  </a:schemeClr>
                </a:solidFill>
                <a:latin typeface="Arial Black" panose="020B0A04020102020204" pitchFamily="34" charset="0"/>
              </a:rPr>
              <a:t>9.</a:t>
            </a:r>
            <a:r>
              <a:rPr lang="en-US" sz="2000" i="1" kern="1200" spc="100" baseline="0" dirty="0">
                <a:solidFill>
                  <a:schemeClr val="tx1"/>
                </a:solidFill>
                <a:latin typeface="Arial Black" panose="020B0A04020102020204" pitchFamily="34" charset="0"/>
              </a:rPr>
              <a:t> Reference List</a:t>
            </a:r>
          </a:p>
        </p:txBody>
      </p:sp>
    </p:spTree>
    <p:extLst>
      <p:ext uri="{BB962C8B-B14F-4D97-AF65-F5344CB8AC3E}">
        <p14:creationId xmlns:p14="http://schemas.microsoft.com/office/powerpoint/2010/main" val="190779143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66DB8-5B2F-98EA-43FA-72868B154569}"/>
              </a:ext>
            </a:extLst>
          </p:cNvPr>
          <p:cNvSpPr>
            <a:spLocks noGrp="1"/>
          </p:cNvSpPr>
          <p:nvPr>
            <p:ph type="title"/>
          </p:nvPr>
        </p:nvSpPr>
        <p:spPr>
          <a:xfrm>
            <a:off x="758952" y="758952"/>
            <a:ext cx="5470398" cy="4754880"/>
          </a:xfrm>
        </p:spPr>
        <p:txBody>
          <a:bodyPr>
            <a:normAutofit fontScale="90000"/>
          </a:bodyPr>
          <a:lstStyle/>
          <a:p>
            <a:r>
              <a:rPr lang="en-GB" sz="1600" dirty="0">
                <a:latin typeface="Arial Black" panose="020B0A04020102020204" pitchFamily="34" charset="0"/>
              </a:rPr>
              <a:t>Introduction</a:t>
            </a:r>
            <a:br>
              <a:rPr lang="en-GB" sz="1600" dirty="0">
                <a:latin typeface="Arial Black" panose="020B0A04020102020204" pitchFamily="34" charset="0"/>
              </a:rPr>
            </a:br>
            <a:br>
              <a:rPr lang="en-GB" sz="1600" dirty="0">
                <a:latin typeface="Arial Black" panose="020B0A04020102020204" pitchFamily="34" charset="0"/>
              </a:rPr>
            </a:br>
            <a:r>
              <a:rPr lang="en-GB" sz="1400" b="1" i="0" dirty="0">
                <a:latin typeface="Arial Black" panose="020B0A04020102020204" pitchFamily="34" charset="0"/>
              </a:rPr>
              <a:t>Greetings everyone and Welcome to my presentation , of my business idea, which is a dog hotel, called Happy tails.</a:t>
            </a:r>
            <a:br>
              <a:rPr lang="en-GB" sz="1400" b="1" i="0" dirty="0">
                <a:latin typeface="Arial Black" panose="020B0A04020102020204" pitchFamily="34" charset="0"/>
              </a:rPr>
            </a:br>
            <a:r>
              <a:rPr lang="en-GB" sz="1400" b="1" i="0" dirty="0">
                <a:latin typeface="Arial Black" panose="020B0A04020102020204" pitchFamily="34" charset="0"/>
              </a:rPr>
              <a:t>My name is Raluca Manda , and today I will present step by step the concept and how and why I decide to come with this idea , in the city where am I living , Worcester.</a:t>
            </a:r>
            <a:br>
              <a:rPr lang="en-GB" sz="1400" b="1" i="0" dirty="0">
                <a:latin typeface="Arial Black" panose="020B0A04020102020204" pitchFamily="34" charset="0"/>
              </a:rPr>
            </a:br>
            <a:r>
              <a:rPr lang="en-GB" sz="1400" b="1" i="0" dirty="0">
                <a:latin typeface="Arial Black" panose="020B0A04020102020204" pitchFamily="34" charset="0"/>
              </a:rPr>
              <a:t>Before to start I do have to mention that this business concept start with the budget of £25.000</a:t>
            </a:r>
            <a:br>
              <a:rPr lang="en-GB" sz="1400" b="1" i="0" dirty="0">
                <a:latin typeface="Arial Black" panose="020B0A04020102020204" pitchFamily="34" charset="0"/>
              </a:rPr>
            </a:br>
            <a:br>
              <a:rPr lang="en-GB" sz="1400" b="1" i="0" dirty="0">
                <a:latin typeface="Arial Black" panose="020B0A04020102020204" pitchFamily="34" charset="0"/>
              </a:rPr>
            </a:br>
            <a:r>
              <a:rPr lang="en-GB" sz="1400" b="1" i="0" dirty="0">
                <a:latin typeface="Arial Black" panose="020B0A04020102020204" pitchFamily="34" charset="0"/>
              </a:rPr>
              <a:t>Firstly, I do have to admit that I do love dogs and I own one, so this idea came so easily in my mind to open a hotel for the little fur and at the same time I am coming in hand of the owners who are struggling to go on holidays\work, and they must live the dog alone\ friends.</a:t>
            </a:r>
            <a:br>
              <a:rPr lang="en-GB" sz="1400" b="1" i="0" dirty="0">
                <a:latin typeface="Arial Black" panose="020B0A04020102020204" pitchFamily="34" charset="0"/>
              </a:rPr>
            </a:br>
            <a:r>
              <a:rPr lang="en-GB" sz="1400" b="1" i="0" dirty="0">
                <a:latin typeface="Arial Black" panose="020B0A04020102020204" pitchFamily="34" charset="0"/>
              </a:rPr>
              <a:t>Secondly it will be ideal in the community where am I living and locally as currently is nobody came with this idea .</a:t>
            </a:r>
            <a:br>
              <a:rPr lang="en-GB" sz="1400" b="1" i="0" dirty="0">
                <a:latin typeface="Arial Black" panose="020B0A04020102020204" pitchFamily="34" charset="0"/>
              </a:rPr>
            </a:br>
            <a:r>
              <a:rPr lang="en-GB" sz="1400" b="1" i="0" dirty="0">
                <a:latin typeface="Arial Black" panose="020B0A04020102020204" pitchFamily="34" charset="0"/>
              </a:rPr>
              <a:t>Thirdly ,as in 2024, this business , will bring profit as pets' owner are growing.</a:t>
            </a:r>
            <a:br>
              <a:rPr lang="en-GB" sz="1400" b="1" i="0" dirty="0">
                <a:latin typeface="Arial Black" panose="020B0A04020102020204" pitchFamily="34" charset="0"/>
              </a:rPr>
            </a:br>
            <a:endParaRPr lang="en-GB" sz="1400" b="1" i="0" dirty="0">
              <a:latin typeface="Arial Black" panose="020B0A04020102020204" pitchFamily="34" charset="0"/>
            </a:endParaRPr>
          </a:p>
        </p:txBody>
      </p:sp>
      <p:pic>
        <p:nvPicPr>
          <p:cNvPr id="6" name="Content Placeholder 5">
            <a:extLst>
              <a:ext uri="{FF2B5EF4-FFF2-40B4-BE49-F238E27FC236}">
                <a16:creationId xmlns:a16="http://schemas.microsoft.com/office/drawing/2014/main" id="{14DF3FA9-375A-B310-1AFD-8252528E6A34}"/>
              </a:ext>
              <a:ext uri="{C183D7F6-B498-43B3-948B-1728B52AA6E4}">
                <adec:decorative xmlns:adec="http://schemas.microsoft.com/office/drawing/2017/decorative" val="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70167" y="758825"/>
            <a:ext cx="2674441" cy="47545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1542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CDFB7AA-2FC0-23B5-8C1B-796D8F2722AE}"/>
              </a:ext>
            </a:extLst>
          </p:cNvPr>
          <p:cNvSpPr>
            <a:spLocks noGrp="1"/>
          </p:cNvSpPr>
          <p:nvPr>
            <p:ph sz="half" idx="1"/>
          </p:nvPr>
        </p:nvSpPr>
        <p:spPr>
          <a:xfrm>
            <a:off x="1068497" y="2933390"/>
            <a:ext cx="5312254" cy="2861349"/>
          </a:xfrm>
        </p:spPr>
        <p:txBody>
          <a:bodyPr vert="horz" lIns="91440" tIns="45720" rIns="91440" bIns="45720" rtlCol="0">
            <a:normAutofit/>
          </a:bodyPr>
          <a:lstStyle/>
          <a:p>
            <a:pPr>
              <a:lnSpc>
                <a:spcPct val="100000"/>
              </a:lnSpc>
            </a:pPr>
            <a:r>
              <a:rPr lang="en-US" sz="1300" dirty="0"/>
              <a:t>Services offered by Happy Tails Hotel</a:t>
            </a:r>
          </a:p>
          <a:p>
            <a:pPr indent="-457200">
              <a:lnSpc>
                <a:spcPct val="100000"/>
              </a:lnSpc>
              <a:buFont typeface="Arial" panose="020B0604020202020204" pitchFamily="34" charset="0"/>
              <a:buAutoNum type="arabicPeriod"/>
            </a:pPr>
            <a:r>
              <a:rPr lang="en-US" sz="1300" dirty="0"/>
              <a:t>Accommodation</a:t>
            </a:r>
          </a:p>
          <a:p>
            <a:pPr indent="-457200">
              <a:lnSpc>
                <a:spcPct val="100000"/>
              </a:lnSpc>
              <a:buFont typeface="Arial" panose="020B0604020202020204" pitchFamily="34" charset="0"/>
              <a:buAutoNum type="arabicPeriod"/>
            </a:pPr>
            <a:r>
              <a:rPr lang="en-US" sz="1300" dirty="0"/>
              <a:t>Feeding and hydration provide by Happy tail</a:t>
            </a:r>
          </a:p>
          <a:p>
            <a:pPr indent="-457200">
              <a:lnSpc>
                <a:spcPct val="100000"/>
              </a:lnSpc>
              <a:buFont typeface="Arial" panose="020B0604020202020204" pitchFamily="34" charset="0"/>
              <a:buAutoNum type="arabicPeriod"/>
            </a:pPr>
            <a:r>
              <a:rPr lang="en-US" sz="1300" dirty="0"/>
              <a:t>Exercises and play time</a:t>
            </a:r>
          </a:p>
          <a:p>
            <a:pPr indent="-457200">
              <a:lnSpc>
                <a:spcPct val="100000"/>
              </a:lnSpc>
              <a:buFont typeface="Arial" panose="020B0604020202020204" pitchFamily="34" charset="0"/>
              <a:buAutoNum type="arabicPeriod"/>
            </a:pPr>
            <a:r>
              <a:rPr lang="en-US" sz="1300" dirty="0"/>
              <a:t>Socializing opportunities </a:t>
            </a:r>
          </a:p>
          <a:p>
            <a:pPr indent="-457200">
              <a:lnSpc>
                <a:spcPct val="100000"/>
              </a:lnSpc>
              <a:buFont typeface="Arial" panose="020B0604020202020204" pitchFamily="34" charset="0"/>
              <a:buAutoNum type="arabicPeriod"/>
            </a:pPr>
            <a:r>
              <a:rPr lang="en-US" sz="1300" dirty="0"/>
              <a:t>Grooming provided by Happy tail</a:t>
            </a:r>
          </a:p>
          <a:p>
            <a:pPr indent="-457200">
              <a:lnSpc>
                <a:spcPct val="100000"/>
              </a:lnSpc>
              <a:buFont typeface="Arial" panose="020B0604020202020204" pitchFamily="34" charset="0"/>
              <a:buAutoNum type="arabicPeriod"/>
            </a:pPr>
            <a:r>
              <a:rPr lang="en-US" sz="1300" dirty="0"/>
              <a:t>Medical care and monitoring</a:t>
            </a:r>
          </a:p>
          <a:p>
            <a:pPr indent="-457200">
              <a:lnSpc>
                <a:spcPct val="100000"/>
              </a:lnSpc>
              <a:buFont typeface="Arial" panose="020B0604020202020204" pitchFamily="34" charset="0"/>
              <a:buAutoNum type="arabicPeriod"/>
            </a:pPr>
            <a:r>
              <a:rPr lang="en-US" sz="1300" dirty="0"/>
              <a:t>24\7 Supervision and security </a:t>
            </a:r>
          </a:p>
          <a:p>
            <a:pPr indent="-457200">
              <a:lnSpc>
                <a:spcPct val="100000"/>
              </a:lnSpc>
              <a:buFont typeface="Arial" panose="020B0604020202020204" pitchFamily="34" charset="0"/>
              <a:buAutoNum type="arabicPeriod"/>
            </a:pPr>
            <a:r>
              <a:rPr lang="en-US" sz="1300" dirty="0"/>
              <a:t>Additional services </a:t>
            </a:r>
          </a:p>
          <a:p>
            <a:pPr indent="-457200">
              <a:lnSpc>
                <a:spcPct val="100000"/>
              </a:lnSpc>
              <a:buFont typeface="Arial" panose="020B0604020202020204" pitchFamily="34" charset="0"/>
              <a:buAutoNum type="arabicPeriod"/>
            </a:pPr>
            <a:endParaRPr lang="en-US" sz="1300" dirty="0"/>
          </a:p>
          <a:p>
            <a:pPr indent="-457200">
              <a:lnSpc>
                <a:spcPct val="100000"/>
              </a:lnSpc>
              <a:buFont typeface="Arial" panose="020B0604020202020204" pitchFamily="34" charset="0"/>
              <a:buAutoNum type="arabicPeriod"/>
            </a:pPr>
            <a:endParaRPr lang="en-US" sz="1300" dirty="0"/>
          </a:p>
        </p:txBody>
      </p:sp>
      <p:sp>
        <p:nvSpPr>
          <p:cNvPr id="4" name="Title 3">
            <a:extLst>
              <a:ext uri="{FF2B5EF4-FFF2-40B4-BE49-F238E27FC236}">
                <a16:creationId xmlns:a16="http://schemas.microsoft.com/office/drawing/2014/main" id="{4BE66FC2-78FF-6C49-E072-DEF3803B5517}"/>
              </a:ext>
            </a:extLst>
          </p:cNvPr>
          <p:cNvSpPr>
            <a:spLocks noGrp="1"/>
          </p:cNvSpPr>
          <p:nvPr>
            <p:ph type="title"/>
          </p:nvPr>
        </p:nvSpPr>
        <p:spPr>
          <a:xfrm>
            <a:off x="1068497" y="1063256"/>
            <a:ext cx="5312254" cy="2011414"/>
          </a:xfrm>
        </p:spPr>
        <p:txBody>
          <a:bodyPr vert="horz" lIns="91440" tIns="45720" rIns="91440" bIns="45720" rtlCol="0" anchor="t">
            <a:normAutofit fontScale="90000"/>
          </a:bodyPr>
          <a:lstStyle/>
          <a:p>
            <a:r>
              <a:rPr lang="en-US" sz="1500" i="1" kern="1200" spc="100" baseline="0" dirty="0">
                <a:solidFill>
                  <a:schemeClr val="tx1">
                    <a:lumMod val="85000"/>
                    <a:lumOff val="15000"/>
                  </a:schemeClr>
                </a:solidFill>
                <a:latin typeface="+mj-lt"/>
                <a:ea typeface="+mj-ea"/>
                <a:cs typeface="+mj-cs"/>
              </a:rPr>
              <a:t>Overview of the business idea and service</a:t>
            </a:r>
            <a:br>
              <a:rPr lang="en-US" sz="1500" i="1" kern="1200" spc="100" baseline="0" dirty="0">
                <a:solidFill>
                  <a:schemeClr val="tx1">
                    <a:lumMod val="85000"/>
                    <a:lumOff val="15000"/>
                  </a:schemeClr>
                </a:solidFill>
                <a:latin typeface="+mj-lt"/>
                <a:ea typeface="+mj-ea"/>
                <a:cs typeface="+mj-cs"/>
              </a:rPr>
            </a:br>
            <a:r>
              <a:rPr lang="en-US" sz="1500" i="1" kern="1200" spc="100" baseline="0" dirty="0">
                <a:solidFill>
                  <a:schemeClr val="tx1">
                    <a:lumMod val="85000"/>
                    <a:lumOff val="15000"/>
                  </a:schemeClr>
                </a:solidFill>
                <a:latin typeface="+mj-lt"/>
                <a:ea typeface="+mj-ea"/>
                <a:cs typeface="+mj-cs"/>
              </a:rPr>
              <a:t> </a:t>
            </a:r>
            <a:br>
              <a:rPr lang="en-US" sz="1500" i="1" kern="1200" spc="100" baseline="0" dirty="0">
                <a:solidFill>
                  <a:schemeClr val="tx1">
                    <a:lumMod val="85000"/>
                    <a:lumOff val="15000"/>
                  </a:schemeClr>
                </a:solidFill>
                <a:latin typeface="+mj-lt"/>
                <a:ea typeface="+mj-ea"/>
                <a:cs typeface="+mj-cs"/>
              </a:rPr>
            </a:br>
            <a:r>
              <a:rPr lang="en-US" sz="1500" i="1" kern="1200" spc="100" baseline="0" dirty="0">
                <a:solidFill>
                  <a:schemeClr val="tx1">
                    <a:lumMod val="85000"/>
                    <a:lumOff val="15000"/>
                  </a:schemeClr>
                </a:solidFill>
                <a:latin typeface="+mj-lt"/>
                <a:ea typeface="+mj-ea"/>
                <a:cs typeface="+mj-cs"/>
              </a:rPr>
              <a:t>An overview </a:t>
            </a:r>
            <a:r>
              <a:rPr lang="en-US" sz="1500" dirty="0"/>
              <a:t>of the business is simple and unique , trying to provide the best services to the owners and pets , trying to come in hand for those who needs.</a:t>
            </a: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br>
              <a:rPr lang="en-US" sz="1500" i="1" kern="1200" spc="100" baseline="0" dirty="0">
                <a:solidFill>
                  <a:schemeClr val="tx1">
                    <a:lumMod val="85000"/>
                    <a:lumOff val="15000"/>
                  </a:schemeClr>
                </a:solidFill>
                <a:latin typeface="+mj-lt"/>
                <a:ea typeface="+mj-ea"/>
                <a:cs typeface="+mj-cs"/>
              </a:rPr>
            </a:br>
            <a:r>
              <a:rPr lang="en-US" sz="1500" i="1" kern="1200" spc="100" baseline="0" dirty="0">
                <a:solidFill>
                  <a:schemeClr val="tx1">
                    <a:lumMod val="85000"/>
                    <a:lumOff val="15000"/>
                  </a:schemeClr>
                </a:solidFill>
                <a:latin typeface="+mj-lt"/>
                <a:ea typeface="+mj-ea"/>
                <a:cs typeface="+mj-cs"/>
              </a:rPr>
              <a:t> </a:t>
            </a:r>
          </a:p>
        </p:txBody>
      </p:sp>
      <p:pic>
        <p:nvPicPr>
          <p:cNvPr id="16" name="Picture 15">
            <a:extLst>
              <a:ext uri="{FF2B5EF4-FFF2-40B4-BE49-F238E27FC236}">
                <a16:creationId xmlns:a16="http://schemas.microsoft.com/office/drawing/2014/main" id="{068F6B9F-A04E-4229-006D-AD6E465CD37E}"/>
              </a:ext>
            </a:extLst>
          </p:cNvPr>
          <p:cNvPicPr>
            <a:picLocks noChangeAspect="1"/>
          </p:cNvPicPr>
          <p:nvPr/>
        </p:nvPicPr>
        <p:blipFill>
          <a:blip r:embed="rId2"/>
          <a:stretch>
            <a:fillRect/>
          </a:stretch>
        </p:blipFill>
        <p:spPr>
          <a:xfrm>
            <a:off x="7187042" y="3074670"/>
            <a:ext cx="4800963" cy="1800361"/>
          </a:xfrm>
          <a:prstGeom prst="rect">
            <a:avLst/>
          </a:prstGeom>
        </p:spPr>
      </p:pic>
    </p:spTree>
    <p:extLst>
      <p:ext uri="{BB962C8B-B14F-4D97-AF65-F5344CB8AC3E}">
        <p14:creationId xmlns:p14="http://schemas.microsoft.com/office/powerpoint/2010/main" val="24649635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A white background with black text&#10;&#10;Description automatically generated">
            <a:extLst>
              <a:ext uri="{FF2B5EF4-FFF2-40B4-BE49-F238E27FC236}">
                <a16:creationId xmlns:a16="http://schemas.microsoft.com/office/drawing/2014/main" id="{758FFDFB-4092-9701-771C-ACB70337CB7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97630" y="3429000"/>
            <a:ext cx="8294370" cy="3298507"/>
          </a:xfrm>
        </p:spPr>
      </p:pic>
      <p:sp>
        <p:nvSpPr>
          <p:cNvPr id="4" name="Title 3">
            <a:extLst>
              <a:ext uri="{FF2B5EF4-FFF2-40B4-BE49-F238E27FC236}">
                <a16:creationId xmlns:a16="http://schemas.microsoft.com/office/drawing/2014/main" id="{123AC532-5D44-2862-8E59-9ECE3C1C4DDF}"/>
              </a:ext>
            </a:extLst>
          </p:cNvPr>
          <p:cNvSpPr>
            <a:spLocks noGrp="1"/>
          </p:cNvSpPr>
          <p:nvPr>
            <p:ph type="title"/>
          </p:nvPr>
        </p:nvSpPr>
        <p:spPr>
          <a:xfrm>
            <a:off x="274320" y="262890"/>
            <a:ext cx="3531870" cy="4434840"/>
          </a:xfrm>
        </p:spPr>
        <p:txBody>
          <a:bodyPr>
            <a:normAutofit/>
          </a:bodyPr>
          <a:lstStyle/>
          <a:p>
            <a:r>
              <a:rPr lang="en-GB" sz="1800" dirty="0">
                <a:latin typeface="Arial Black" panose="020B0A04020102020204" pitchFamily="34" charset="0"/>
              </a:rPr>
              <a:t>In this slide it is presented some of the offers and prices according to the customer need and dog breed </a:t>
            </a:r>
          </a:p>
        </p:txBody>
      </p:sp>
      <p:pic>
        <p:nvPicPr>
          <p:cNvPr id="10" name="Content Placeholder 9" descr="A screenshot of a computer&#10;&#10;Description automatically generated">
            <a:extLst>
              <a:ext uri="{FF2B5EF4-FFF2-40B4-BE49-F238E27FC236}">
                <a16:creationId xmlns:a16="http://schemas.microsoft.com/office/drawing/2014/main" id="{E8B83B28-E470-C120-60CD-5613BB0913C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897630" y="64134"/>
            <a:ext cx="8294370" cy="3364866"/>
          </a:xfrm>
        </p:spPr>
      </p:pic>
    </p:spTree>
    <p:extLst>
      <p:ext uri="{BB962C8B-B14F-4D97-AF65-F5344CB8AC3E}">
        <p14:creationId xmlns:p14="http://schemas.microsoft.com/office/powerpoint/2010/main" val="3953377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24" name="Picture 23" descr="High angle view of a rolled paper, brown notebook, and black notepad on a wooden table">
            <a:extLst>
              <a:ext uri="{FF2B5EF4-FFF2-40B4-BE49-F238E27FC236}">
                <a16:creationId xmlns:a16="http://schemas.microsoft.com/office/drawing/2014/main" id="{91547156-BAC7-FE44-3BA3-380042B02B6E}"/>
              </a:ext>
            </a:extLst>
          </p:cNvPr>
          <p:cNvPicPr>
            <a:picLocks noChangeAspect="1"/>
          </p:cNvPicPr>
          <p:nvPr/>
        </p:nvPicPr>
        <p:blipFill rotWithShape="1">
          <a:blip r:embed="rId2"/>
          <a:srcRect t="6998" b="8732"/>
          <a:stretch/>
        </p:blipFill>
        <p:spPr>
          <a:xfrm>
            <a:off x="1" y="10"/>
            <a:ext cx="12191999" cy="6857990"/>
          </a:xfrm>
          <a:prstGeom prst="rect">
            <a:avLst/>
          </a:prstGeom>
        </p:spPr>
      </p:pic>
      <p:sp>
        <p:nvSpPr>
          <p:cNvPr id="2" name="Title 1">
            <a:extLst>
              <a:ext uri="{FF2B5EF4-FFF2-40B4-BE49-F238E27FC236}">
                <a16:creationId xmlns:a16="http://schemas.microsoft.com/office/drawing/2014/main" id="{0177214F-9539-0726-DE7A-A14703876F29}"/>
              </a:ext>
            </a:extLst>
          </p:cNvPr>
          <p:cNvSpPr>
            <a:spLocks noGrp="1"/>
          </p:cNvSpPr>
          <p:nvPr>
            <p:ph type="title"/>
          </p:nvPr>
        </p:nvSpPr>
        <p:spPr>
          <a:xfrm>
            <a:off x="1078992" y="1143000"/>
            <a:ext cx="9052560" cy="3546179"/>
          </a:xfrm>
        </p:spPr>
        <p:txBody>
          <a:bodyPr vert="horz" lIns="91440" tIns="45720" rIns="91440" bIns="45720" rtlCol="0" anchor="t">
            <a:normAutofit fontScale="90000"/>
          </a:bodyPr>
          <a:lstStyle/>
          <a:p>
            <a:r>
              <a:rPr lang="en-US" sz="1800" dirty="0">
                <a:solidFill>
                  <a:srgbClr val="FFFFFF"/>
                </a:solidFill>
                <a:latin typeface="Arial Black" panose="020B0A04020102020204" pitchFamily="34" charset="0"/>
              </a:rPr>
              <a:t>Legal Format </a:t>
            </a:r>
            <a:br>
              <a:rPr lang="en-US" sz="1800" dirty="0">
                <a:solidFill>
                  <a:srgbClr val="FFFFFF"/>
                </a:solidFill>
                <a:latin typeface="Arial Black" panose="020B0A04020102020204" pitchFamily="34" charset="0"/>
              </a:rPr>
            </a:b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Before opening a dog hotel, it will be required to follow the legislation in UK:</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-apply for a dog license</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-apply for a planning permission</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-display your license number and license</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-ensure your paperwork are in order</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-implement health and safety</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-registered as self-employ for HMRC</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-purchase  insurance</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-employment legislation</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apply for Process personal data</a:t>
            </a:r>
            <a:br>
              <a:rPr lang="en-US" sz="1800" dirty="0">
                <a:solidFill>
                  <a:srgbClr val="FFFFFF"/>
                </a:solidFill>
                <a:latin typeface="Arial Black" panose="020B0A04020102020204" pitchFamily="34" charset="0"/>
              </a:rPr>
            </a:br>
            <a:r>
              <a:rPr lang="en-US" sz="1800" dirty="0">
                <a:solidFill>
                  <a:srgbClr val="FFFFFF"/>
                </a:solidFill>
                <a:latin typeface="Arial Black" panose="020B0A04020102020204" pitchFamily="34" charset="0"/>
              </a:rPr>
              <a:t> </a:t>
            </a:r>
            <a:br>
              <a:rPr lang="en-US" sz="1800" dirty="0">
                <a:solidFill>
                  <a:srgbClr val="FFFFFF"/>
                </a:solidFill>
                <a:latin typeface="Arial Black" panose="020B0A04020102020204" pitchFamily="34" charset="0"/>
              </a:rPr>
            </a:br>
            <a:br>
              <a:rPr lang="en-US" sz="7200" dirty="0">
                <a:solidFill>
                  <a:srgbClr val="FFFFFF"/>
                </a:solidFill>
              </a:rPr>
            </a:br>
            <a:endParaRPr lang="en-US" sz="7200" dirty="0">
              <a:solidFill>
                <a:srgbClr val="FFFFFF"/>
              </a:solidFill>
            </a:endParaRPr>
          </a:p>
        </p:txBody>
      </p:sp>
    </p:spTree>
    <p:extLst>
      <p:ext uri="{BB962C8B-B14F-4D97-AF65-F5344CB8AC3E}">
        <p14:creationId xmlns:p14="http://schemas.microsoft.com/office/powerpoint/2010/main" val="373394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B88B-C3F1-1608-D615-9547314E8F8C}"/>
              </a:ext>
            </a:extLst>
          </p:cNvPr>
          <p:cNvSpPr>
            <a:spLocks noGrp="1"/>
          </p:cNvSpPr>
          <p:nvPr>
            <p:ph type="title"/>
          </p:nvPr>
        </p:nvSpPr>
        <p:spPr>
          <a:xfrm>
            <a:off x="308610" y="582930"/>
            <a:ext cx="6195060" cy="2628900"/>
          </a:xfrm>
        </p:spPr>
        <p:txBody>
          <a:bodyPr>
            <a:normAutofit/>
          </a:bodyPr>
          <a:lstStyle/>
          <a:p>
            <a:r>
              <a:rPr lang="en-GB" sz="2000" dirty="0">
                <a:latin typeface="Arial Black" panose="020B0A04020102020204" pitchFamily="34" charset="0"/>
              </a:rPr>
              <a:t>Management of the company</a:t>
            </a:r>
            <a:br>
              <a:rPr lang="en-GB" sz="3300" dirty="0">
                <a:latin typeface="Arial Black" panose="020B0A04020102020204" pitchFamily="34" charset="0"/>
              </a:rPr>
            </a:br>
            <a:br>
              <a:rPr lang="en-GB" sz="1800" dirty="0">
                <a:latin typeface="Arial Black" panose="020B0A04020102020204" pitchFamily="34" charset="0"/>
              </a:rPr>
            </a:br>
            <a:r>
              <a:rPr lang="en-US" sz="1800" b="1" i="0" dirty="0">
                <a:solidFill>
                  <a:srgbClr val="2F3D3C"/>
                </a:solidFill>
                <a:effectLst/>
                <a:latin typeface="-apple-system"/>
              </a:rPr>
              <a:t>“Management is a set of principles relating to the functions of planning, organizing, directing, and controlling, and the applications of these principles in harnessing physical, financial, human, and informational resources efficiently and effectively to achieve organizational goals”.(www.managementstudyhq.com, 2013)</a:t>
            </a:r>
            <a:br>
              <a:rPr lang="en-US" sz="1800" b="1" i="0" dirty="0">
                <a:solidFill>
                  <a:srgbClr val="2F3D3C"/>
                </a:solidFill>
                <a:effectLst/>
                <a:latin typeface="-apple-system"/>
              </a:rPr>
            </a:br>
            <a:endParaRPr lang="en-GB" sz="1800" dirty="0">
              <a:latin typeface="Arial Black" panose="020B0A04020102020204" pitchFamily="34" charset="0"/>
            </a:endParaRPr>
          </a:p>
        </p:txBody>
      </p:sp>
      <p:pic>
        <p:nvPicPr>
          <p:cNvPr id="5" name="Picture 4" descr="A white dog standing on a brown rug&#10;&#10;Description automatically generated">
            <a:extLst>
              <a:ext uri="{FF2B5EF4-FFF2-40B4-BE49-F238E27FC236}">
                <a16:creationId xmlns:a16="http://schemas.microsoft.com/office/drawing/2014/main" id="{3402E75F-102A-E60D-9588-3B8D7891C806}"/>
              </a:ext>
            </a:extLst>
          </p:cNvPr>
          <p:cNvPicPr>
            <a:picLocks noChangeAspect="1"/>
          </p:cNvPicPr>
          <p:nvPr/>
        </p:nvPicPr>
        <p:blipFill rotWithShape="1">
          <a:blip r:embed="rId2">
            <a:extLst>
              <a:ext uri="{28A0092B-C50C-407E-A947-70E740481C1C}">
                <a14:useLocalDpi xmlns:a14="http://schemas.microsoft.com/office/drawing/2010/main" val="0"/>
              </a:ext>
            </a:extLst>
          </a:blip>
          <a:srcRect t="19271" r="2" b="33627"/>
          <a:stretch/>
        </p:blipFill>
        <p:spPr>
          <a:xfrm>
            <a:off x="6707795" y="10"/>
            <a:ext cx="5484205" cy="3444271"/>
          </a:xfrm>
          <a:custGeom>
            <a:avLst/>
            <a:gdLst/>
            <a:ahLst/>
            <a:cxnLst/>
            <a:rect l="l" t="t" r="r" b="b"/>
            <a:pathLst>
              <a:path w="5484204" h="3440130">
                <a:moveTo>
                  <a:pt x="1896542" y="0"/>
                </a:moveTo>
                <a:lnTo>
                  <a:pt x="5484204" y="0"/>
                </a:lnTo>
                <a:lnTo>
                  <a:pt x="5484204" y="3440130"/>
                </a:lnTo>
                <a:lnTo>
                  <a:pt x="0" y="3440130"/>
                </a:lnTo>
                <a:lnTo>
                  <a:pt x="1141" y="3395024"/>
                </a:lnTo>
                <a:cubicBezTo>
                  <a:pt x="69584" y="2044806"/>
                  <a:pt x="746545" y="855134"/>
                  <a:pt x="1763241" y="94793"/>
                </a:cubicBezTo>
                <a:close/>
              </a:path>
            </a:pathLst>
          </a:custGeom>
        </p:spPr>
      </p:pic>
      <p:pic>
        <p:nvPicPr>
          <p:cNvPr id="4" name="Content Placeholder 3" descr="A diagram of performance management&#10;&#10;Description automatically generated">
            <a:extLst>
              <a:ext uri="{FF2B5EF4-FFF2-40B4-BE49-F238E27FC236}">
                <a16:creationId xmlns:a16="http://schemas.microsoft.com/office/drawing/2014/main" id="{F39D028B-B2BD-8AA0-5B49-785D91B76D57}"/>
              </a:ext>
            </a:extLst>
          </p:cNvPr>
          <p:cNvPicPr>
            <a:picLocks noChangeAspect="1"/>
          </p:cNvPicPr>
          <p:nvPr/>
        </p:nvPicPr>
        <p:blipFill rotWithShape="1">
          <a:blip r:embed="rId3"/>
          <a:srcRect t="16357" r="4" b="20841"/>
          <a:stretch/>
        </p:blipFill>
        <p:spPr>
          <a:xfrm>
            <a:off x="6707795" y="3444281"/>
            <a:ext cx="5484205" cy="3444281"/>
          </a:xfrm>
          <a:custGeom>
            <a:avLst/>
            <a:gdLst/>
            <a:ahLst/>
            <a:cxnLst/>
            <a:rect l="l" t="t" r="r" b="b"/>
            <a:pathLst>
              <a:path w="5496962" h="3440130">
                <a:moveTo>
                  <a:pt x="5150" y="0"/>
                </a:moveTo>
                <a:lnTo>
                  <a:pt x="5496962" y="0"/>
                </a:lnTo>
                <a:lnTo>
                  <a:pt x="5496962" y="3440130"/>
                </a:lnTo>
                <a:lnTo>
                  <a:pt x="1419601" y="3440130"/>
                </a:lnTo>
                <a:lnTo>
                  <a:pt x="1289035" y="3315647"/>
                </a:lnTo>
                <a:cubicBezTo>
                  <a:pt x="492603" y="2519215"/>
                  <a:pt x="0" y="1418956"/>
                  <a:pt x="0" y="203642"/>
                </a:cubicBezTo>
                <a:close/>
              </a:path>
            </a:pathLst>
          </a:custGeom>
        </p:spPr>
      </p:pic>
    </p:spTree>
    <p:extLst>
      <p:ext uri="{BB962C8B-B14F-4D97-AF65-F5344CB8AC3E}">
        <p14:creationId xmlns:p14="http://schemas.microsoft.com/office/powerpoint/2010/main" val="543194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56DE-2D24-54B3-4BAA-75CB209F52C9}"/>
              </a:ext>
            </a:extLst>
          </p:cNvPr>
          <p:cNvSpPr>
            <a:spLocks noGrp="1"/>
          </p:cNvSpPr>
          <p:nvPr>
            <p:ph type="title"/>
          </p:nvPr>
        </p:nvSpPr>
        <p:spPr>
          <a:xfrm>
            <a:off x="1068497" y="422910"/>
            <a:ext cx="5312254" cy="1218890"/>
          </a:xfrm>
        </p:spPr>
        <p:txBody>
          <a:bodyPr>
            <a:normAutofit fontScale="90000"/>
          </a:bodyPr>
          <a:lstStyle/>
          <a:p>
            <a:r>
              <a:rPr lang="en-GB" sz="4200" dirty="0">
                <a:latin typeface="Arial Black" panose="020B0A04020102020204" pitchFamily="34" charset="0"/>
              </a:rPr>
              <a:t>SWOT ANALYSIS </a:t>
            </a:r>
            <a:br>
              <a:rPr lang="en-GB" sz="4200" dirty="0">
                <a:latin typeface="Arial Black" panose="020B0A04020102020204" pitchFamily="34" charset="0"/>
              </a:rPr>
            </a:br>
            <a:endParaRPr lang="en-GB" sz="4200" dirty="0">
              <a:latin typeface="Arial Black" panose="020B0A04020102020204" pitchFamily="34" charset="0"/>
            </a:endParaRPr>
          </a:p>
        </p:txBody>
      </p:sp>
      <p:sp>
        <p:nvSpPr>
          <p:cNvPr id="8" name="Content Placeholder 7">
            <a:extLst>
              <a:ext uri="{FF2B5EF4-FFF2-40B4-BE49-F238E27FC236}">
                <a16:creationId xmlns:a16="http://schemas.microsoft.com/office/drawing/2014/main" id="{8AFC2D45-2300-249A-7FDB-C7C38C952BFA}"/>
              </a:ext>
            </a:extLst>
          </p:cNvPr>
          <p:cNvSpPr>
            <a:spLocks noGrp="1"/>
          </p:cNvSpPr>
          <p:nvPr>
            <p:ph idx="1"/>
          </p:nvPr>
        </p:nvSpPr>
        <p:spPr>
          <a:xfrm>
            <a:off x="1068496" y="937260"/>
            <a:ext cx="5995235" cy="5920740"/>
          </a:xfrm>
        </p:spPr>
        <p:txBody>
          <a:bodyPr>
            <a:normAutofit fontScale="92500" lnSpcReduction="10000"/>
          </a:bodyPr>
          <a:lstStyle/>
          <a:p>
            <a:r>
              <a:rPr lang="en-US" sz="1400" dirty="0">
                <a:latin typeface="Arial Black" panose="020B0A04020102020204" pitchFamily="34" charset="0"/>
              </a:rPr>
              <a:t>Strengths</a:t>
            </a:r>
          </a:p>
          <a:p>
            <a:pPr marL="0" indent="0">
              <a:buNone/>
            </a:pPr>
            <a:r>
              <a:rPr lang="en-US" sz="1400" dirty="0">
                <a:latin typeface="Arial Black" panose="020B0A04020102020204" pitchFamily="34" charset="0"/>
              </a:rPr>
              <a:t>-veterinary nurse</a:t>
            </a:r>
          </a:p>
          <a:p>
            <a:pPr marL="0" indent="0">
              <a:buNone/>
            </a:pPr>
            <a:r>
              <a:rPr lang="en-US" sz="1400" dirty="0">
                <a:latin typeface="Arial Black" panose="020B0A04020102020204" pitchFamily="34" charset="0"/>
              </a:rPr>
              <a:t>-friendly environment</a:t>
            </a:r>
          </a:p>
          <a:p>
            <a:pPr marL="0" indent="0">
              <a:buNone/>
            </a:pPr>
            <a:r>
              <a:rPr lang="en-US" sz="1400" dirty="0">
                <a:latin typeface="Arial Black" panose="020B0A04020102020204" pitchFamily="34" charset="0"/>
              </a:rPr>
              <a:t>-training classes</a:t>
            </a:r>
          </a:p>
          <a:p>
            <a:pPr marL="0" indent="0">
              <a:buNone/>
            </a:pPr>
            <a:r>
              <a:rPr lang="en-US" sz="1400" dirty="0">
                <a:latin typeface="Arial Black" panose="020B0A04020102020204" pitchFamily="34" charset="0"/>
              </a:rPr>
              <a:t>- full-time services</a:t>
            </a:r>
          </a:p>
          <a:p>
            <a:r>
              <a:rPr lang="en-US" sz="1400" dirty="0">
                <a:latin typeface="Arial Black" panose="020B0A04020102020204" pitchFamily="34" charset="0"/>
              </a:rPr>
              <a:t>Weaknesses</a:t>
            </a:r>
          </a:p>
          <a:p>
            <a:pPr marL="0" indent="0">
              <a:buNone/>
            </a:pPr>
            <a:r>
              <a:rPr lang="en-US" sz="1400" dirty="0">
                <a:latin typeface="Arial Black" panose="020B0A04020102020204" pitchFamily="34" charset="0"/>
              </a:rPr>
              <a:t>-season fluctuation</a:t>
            </a:r>
          </a:p>
          <a:p>
            <a:pPr marL="0" indent="0">
              <a:buNone/>
            </a:pPr>
            <a:r>
              <a:rPr lang="en-US" sz="1400" dirty="0">
                <a:latin typeface="Arial Black" panose="020B0A04020102020204" pitchFamily="34" charset="0"/>
              </a:rPr>
              <a:t>-high investment</a:t>
            </a:r>
          </a:p>
          <a:p>
            <a:pPr marL="0" indent="0">
              <a:buNone/>
            </a:pPr>
            <a:r>
              <a:rPr lang="en-US" sz="1400" dirty="0">
                <a:latin typeface="Arial Black" panose="020B0A04020102020204" pitchFamily="34" charset="0"/>
              </a:rPr>
              <a:t>-competition</a:t>
            </a:r>
          </a:p>
          <a:p>
            <a:pPr marL="0" indent="0">
              <a:buNone/>
            </a:pPr>
            <a:r>
              <a:rPr lang="en-US" sz="1400" dirty="0">
                <a:latin typeface="Arial Black" panose="020B0A04020102020204" pitchFamily="34" charset="0"/>
              </a:rPr>
              <a:t>-health and safety concern</a:t>
            </a:r>
          </a:p>
          <a:p>
            <a:r>
              <a:rPr lang="en-US" sz="1400" dirty="0">
                <a:latin typeface="Arial Black" panose="020B0A04020102020204" pitchFamily="34" charset="0"/>
              </a:rPr>
              <a:t>Opportunities</a:t>
            </a:r>
          </a:p>
          <a:p>
            <a:pPr marL="0" indent="0">
              <a:buNone/>
            </a:pPr>
            <a:r>
              <a:rPr lang="en-US" sz="1400" dirty="0">
                <a:latin typeface="Arial Black" panose="020B0A04020102020204" pitchFamily="34" charset="0"/>
              </a:rPr>
              <a:t>-unique services and packages </a:t>
            </a:r>
          </a:p>
          <a:p>
            <a:pPr marL="0" indent="0">
              <a:buNone/>
            </a:pPr>
            <a:r>
              <a:rPr lang="en-US" sz="1400" dirty="0">
                <a:latin typeface="Arial Black" panose="020B0A04020102020204" pitchFamily="34" charset="0"/>
              </a:rPr>
              <a:t>-demographic changes</a:t>
            </a:r>
          </a:p>
          <a:p>
            <a:pPr marL="0" indent="0">
              <a:buNone/>
            </a:pPr>
            <a:r>
              <a:rPr lang="en-US" sz="1400" dirty="0">
                <a:latin typeface="Arial Black" panose="020B0A04020102020204" pitchFamily="34" charset="0"/>
              </a:rPr>
              <a:t>-pet’s owner busy schedule</a:t>
            </a:r>
          </a:p>
          <a:p>
            <a:pPr marL="0" indent="0">
              <a:buNone/>
            </a:pPr>
            <a:r>
              <a:rPr lang="en-US" sz="1400" dirty="0">
                <a:latin typeface="Arial Black" panose="020B0A04020102020204" pitchFamily="34" charset="0"/>
              </a:rPr>
              <a:t>-increase activities</a:t>
            </a:r>
          </a:p>
          <a:p>
            <a:r>
              <a:rPr lang="en-US" sz="1400" dirty="0">
                <a:latin typeface="Arial Black" panose="020B0A04020102020204" pitchFamily="34" charset="0"/>
              </a:rPr>
              <a:t>Threats</a:t>
            </a:r>
          </a:p>
          <a:p>
            <a:pPr marL="0" indent="0">
              <a:buNone/>
            </a:pPr>
            <a:r>
              <a:rPr lang="en-US" sz="1400" dirty="0">
                <a:latin typeface="Arial Black" panose="020B0A04020102020204" pitchFamily="34" charset="0"/>
              </a:rPr>
              <a:t>-economic downturns</a:t>
            </a:r>
          </a:p>
          <a:p>
            <a:pPr marL="0" indent="0">
              <a:buNone/>
            </a:pPr>
            <a:r>
              <a:rPr lang="en-US" sz="1400" dirty="0">
                <a:latin typeface="Arial Black" panose="020B0A04020102020204" pitchFamily="34" charset="0"/>
              </a:rPr>
              <a:t>-regulations</a:t>
            </a:r>
          </a:p>
          <a:p>
            <a:pPr marL="0" indent="0">
              <a:buNone/>
            </a:pPr>
            <a:r>
              <a:rPr lang="en-US" sz="1400" dirty="0">
                <a:latin typeface="Arial Black" panose="020B0A04020102020204" pitchFamily="34" charset="0"/>
              </a:rPr>
              <a:t>-unexpected expenses</a:t>
            </a:r>
          </a:p>
          <a:p>
            <a:pPr marL="0" indent="0">
              <a:buNone/>
            </a:pPr>
            <a:endParaRPr lang="en-US" sz="1400" dirty="0">
              <a:latin typeface="Arial Black" panose="020B0A04020102020204" pitchFamily="34" charset="0"/>
            </a:endParaRPr>
          </a:p>
          <a:p>
            <a:pPr marL="0" indent="0">
              <a:buNone/>
            </a:pPr>
            <a:endParaRPr lang="en-US" sz="1400" dirty="0">
              <a:latin typeface="Arial Black" panose="020B0A04020102020204" pitchFamily="34" charset="0"/>
            </a:endParaRPr>
          </a:p>
          <a:p>
            <a:pPr marL="0" indent="0">
              <a:buNone/>
            </a:pPr>
            <a:endParaRPr lang="en-US" sz="1400" dirty="0">
              <a:latin typeface="Arial Black" panose="020B0A04020102020204" pitchFamily="34" charset="0"/>
            </a:endParaRPr>
          </a:p>
        </p:txBody>
      </p:sp>
      <p:pic>
        <p:nvPicPr>
          <p:cNvPr id="4" name="Content Placeholder 3">
            <a:extLst>
              <a:ext uri="{FF2B5EF4-FFF2-40B4-BE49-F238E27FC236}">
                <a16:creationId xmlns:a16="http://schemas.microsoft.com/office/drawing/2014/main" id="{E4AF5CCE-86BE-3353-B3E1-B41A37795D0E}"/>
              </a:ext>
            </a:extLst>
          </p:cNvPr>
          <p:cNvPicPr>
            <a:picLocks noChangeAspect="1"/>
          </p:cNvPicPr>
          <p:nvPr/>
        </p:nvPicPr>
        <p:blipFill>
          <a:blip r:embed="rId2"/>
          <a:stretch>
            <a:fillRect/>
          </a:stretch>
        </p:blipFill>
        <p:spPr>
          <a:xfrm>
            <a:off x="6774266" y="1379834"/>
            <a:ext cx="5327905" cy="2797149"/>
          </a:xfrm>
          <a:prstGeom prst="rect">
            <a:avLst/>
          </a:prstGeom>
        </p:spPr>
      </p:pic>
    </p:spTree>
    <p:extLst>
      <p:ext uri="{BB962C8B-B14F-4D97-AF65-F5344CB8AC3E}">
        <p14:creationId xmlns:p14="http://schemas.microsoft.com/office/powerpoint/2010/main" val="234615182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D9645-6813-D279-983A-57054E00DE7D}"/>
              </a:ext>
            </a:extLst>
          </p:cNvPr>
          <p:cNvSpPr>
            <a:spLocks noGrp="1"/>
          </p:cNvSpPr>
          <p:nvPr>
            <p:ph type="title"/>
          </p:nvPr>
        </p:nvSpPr>
        <p:spPr>
          <a:xfrm>
            <a:off x="758952" y="194310"/>
            <a:ext cx="3831336" cy="754380"/>
          </a:xfrm>
        </p:spPr>
        <p:txBody>
          <a:bodyPr>
            <a:normAutofit/>
          </a:bodyPr>
          <a:lstStyle/>
          <a:p>
            <a:r>
              <a:rPr lang="en-GB" sz="1400" dirty="0">
                <a:latin typeface="Arial Black" panose="020B0A04020102020204" pitchFamily="34" charset="0"/>
              </a:rPr>
              <a:t>Cashflow of the company for the first 12 months</a:t>
            </a:r>
            <a:br>
              <a:rPr lang="en-GB" sz="1400" dirty="0">
                <a:latin typeface="Arial Black" panose="020B0A04020102020204" pitchFamily="34" charset="0"/>
              </a:rPr>
            </a:br>
            <a:endParaRPr lang="en-GB" sz="1400" dirty="0">
              <a:latin typeface="Arial Black" panose="020B0A04020102020204" pitchFamily="34" charset="0"/>
            </a:endParaRPr>
          </a:p>
        </p:txBody>
      </p:sp>
      <p:pic>
        <p:nvPicPr>
          <p:cNvPr id="8" name="Content Placeholder 7">
            <a:extLst>
              <a:ext uri="{FF2B5EF4-FFF2-40B4-BE49-F238E27FC236}">
                <a16:creationId xmlns:a16="http://schemas.microsoft.com/office/drawing/2014/main" id="{EC76039E-66A5-9405-4EE2-A7EC1BB50D12}"/>
              </a:ext>
            </a:extLst>
          </p:cNvPr>
          <p:cNvPicPr>
            <a:picLocks noGrp="1" noChangeAspect="1"/>
          </p:cNvPicPr>
          <p:nvPr>
            <p:ph idx="1"/>
          </p:nvPr>
        </p:nvPicPr>
        <p:blipFill>
          <a:blip r:embed="rId2"/>
          <a:stretch>
            <a:fillRect/>
          </a:stretch>
        </p:blipFill>
        <p:spPr>
          <a:xfrm>
            <a:off x="191168" y="765810"/>
            <a:ext cx="12278962" cy="6484543"/>
          </a:xfrm>
          <a:prstGeom prst="rect">
            <a:avLst/>
          </a:prstGeom>
        </p:spPr>
      </p:pic>
    </p:spTree>
    <p:extLst>
      <p:ext uri="{BB962C8B-B14F-4D97-AF65-F5344CB8AC3E}">
        <p14:creationId xmlns:p14="http://schemas.microsoft.com/office/powerpoint/2010/main" val="4159780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7CF32B-37F2-E730-2B5A-00E86F345865}"/>
              </a:ext>
            </a:extLst>
          </p:cNvPr>
          <p:cNvSpPr>
            <a:spLocks noGrp="1"/>
          </p:cNvSpPr>
          <p:nvPr>
            <p:ph type="body" idx="1"/>
          </p:nvPr>
        </p:nvSpPr>
        <p:spPr/>
        <p:txBody>
          <a:bodyPr/>
          <a:lstStyle/>
          <a:p>
            <a:r>
              <a:rPr lang="en-GB" dirty="0"/>
              <a:t>Pros</a:t>
            </a:r>
          </a:p>
        </p:txBody>
      </p:sp>
      <p:sp>
        <p:nvSpPr>
          <p:cNvPr id="3" name="Content Placeholder 2">
            <a:extLst>
              <a:ext uri="{FF2B5EF4-FFF2-40B4-BE49-F238E27FC236}">
                <a16:creationId xmlns:a16="http://schemas.microsoft.com/office/drawing/2014/main" id="{5F8AE74D-B25F-324D-5248-4F7338CA4DC7}"/>
              </a:ext>
            </a:extLst>
          </p:cNvPr>
          <p:cNvSpPr>
            <a:spLocks noGrp="1"/>
          </p:cNvSpPr>
          <p:nvPr>
            <p:ph sz="half" idx="2"/>
          </p:nvPr>
        </p:nvSpPr>
        <p:spPr/>
        <p:txBody>
          <a:bodyPr>
            <a:normAutofit fontScale="92500" lnSpcReduction="20000"/>
          </a:bodyPr>
          <a:lstStyle/>
          <a:p>
            <a:r>
              <a:rPr lang="en-GB" dirty="0"/>
              <a:t>Meaningful business connections</a:t>
            </a:r>
          </a:p>
          <a:p>
            <a:r>
              <a:rPr lang="en-GB" dirty="0"/>
              <a:t>Daily physically activity </a:t>
            </a:r>
          </a:p>
          <a:p>
            <a:r>
              <a:rPr lang="en-GB" dirty="0"/>
              <a:t>Local community</a:t>
            </a:r>
          </a:p>
          <a:p>
            <a:r>
              <a:rPr lang="en-GB" dirty="0"/>
              <a:t>You get to do something you love</a:t>
            </a:r>
          </a:p>
          <a:p>
            <a:r>
              <a:rPr lang="en-GB" dirty="0"/>
              <a:t>Easy to learn the business  </a:t>
            </a:r>
          </a:p>
        </p:txBody>
      </p:sp>
      <p:sp>
        <p:nvSpPr>
          <p:cNvPr id="4" name="Text Placeholder 3">
            <a:extLst>
              <a:ext uri="{FF2B5EF4-FFF2-40B4-BE49-F238E27FC236}">
                <a16:creationId xmlns:a16="http://schemas.microsoft.com/office/drawing/2014/main" id="{ACC52C60-BC46-0443-833E-98D94CBBE97C}"/>
              </a:ext>
            </a:extLst>
          </p:cNvPr>
          <p:cNvSpPr>
            <a:spLocks noGrp="1"/>
          </p:cNvSpPr>
          <p:nvPr>
            <p:ph type="body" sz="quarter" idx="3"/>
          </p:nvPr>
        </p:nvSpPr>
        <p:spPr/>
        <p:txBody>
          <a:bodyPr/>
          <a:lstStyle/>
          <a:p>
            <a:r>
              <a:rPr lang="en-GB" dirty="0"/>
              <a:t>Cons</a:t>
            </a:r>
          </a:p>
        </p:txBody>
      </p:sp>
      <p:sp>
        <p:nvSpPr>
          <p:cNvPr id="5" name="Content Placeholder 4">
            <a:extLst>
              <a:ext uri="{FF2B5EF4-FFF2-40B4-BE49-F238E27FC236}">
                <a16:creationId xmlns:a16="http://schemas.microsoft.com/office/drawing/2014/main" id="{96A2AA8B-35D4-B0EA-1956-0B41B322C07C}"/>
              </a:ext>
            </a:extLst>
          </p:cNvPr>
          <p:cNvSpPr>
            <a:spLocks noGrp="1"/>
          </p:cNvSpPr>
          <p:nvPr>
            <p:ph sz="quarter" idx="4"/>
          </p:nvPr>
        </p:nvSpPr>
        <p:spPr/>
        <p:txBody>
          <a:bodyPr/>
          <a:lstStyle/>
          <a:p>
            <a:r>
              <a:rPr lang="en-GB" dirty="0"/>
              <a:t>Crowed space</a:t>
            </a:r>
          </a:p>
          <a:p>
            <a:r>
              <a:rPr lang="en-GB" dirty="0"/>
              <a:t>Finding the right supplier</a:t>
            </a:r>
          </a:p>
          <a:p>
            <a:r>
              <a:rPr lang="en-GB" dirty="0"/>
              <a:t>Low margins</a:t>
            </a:r>
          </a:p>
          <a:p>
            <a:r>
              <a:rPr lang="en-GB" dirty="0"/>
              <a:t>Taxes </a:t>
            </a:r>
          </a:p>
        </p:txBody>
      </p:sp>
      <p:sp>
        <p:nvSpPr>
          <p:cNvPr id="6" name="Title 5">
            <a:extLst>
              <a:ext uri="{FF2B5EF4-FFF2-40B4-BE49-F238E27FC236}">
                <a16:creationId xmlns:a16="http://schemas.microsoft.com/office/drawing/2014/main" id="{20DE0151-F86F-1955-FE86-33318D70BFD7}"/>
              </a:ext>
            </a:extLst>
          </p:cNvPr>
          <p:cNvSpPr>
            <a:spLocks noGrp="1"/>
          </p:cNvSpPr>
          <p:nvPr>
            <p:ph type="title"/>
          </p:nvPr>
        </p:nvSpPr>
        <p:spPr/>
        <p:txBody>
          <a:bodyPr>
            <a:normAutofit/>
          </a:bodyPr>
          <a:lstStyle/>
          <a:p>
            <a:r>
              <a:rPr lang="en-GB" sz="2000" dirty="0">
                <a:latin typeface="Arial Black" panose="020B0A04020102020204" pitchFamily="34" charset="0"/>
              </a:rPr>
              <a:t>Pros and cons of opening a dog hotel in 2024</a:t>
            </a:r>
          </a:p>
        </p:txBody>
      </p:sp>
    </p:spTree>
    <p:extLst>
      <p:ext uri="{BB962C8B-B14F-4D97-AF65-F5344CB8AC3E}">
        <p14:creationId xmlns:p14="http://schemas.microsoft.com/office/powerpoint/2010/main" val="81993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8646A-3A8F-4817-10E3-FA683E408D2F}"/>
              </a:ext>
            </a:extLst>
          </p:cNvPr>
          <p:cNvSpPr>
            <a:spLocks noGrp="1"/>
          </p:cNvSpPr>
          <p:nvPr>
            <p:ph type="title"/>
          </p:nvPr>
        </p:nvSpPr>
        <p:spPr>
          <a:xfrm>
            <a:off x="1078992" y="1143000"/>
            <a:ext cx="5920896" cy="3546179"/>
          </a:xfrm>
        </p:spPr>
        <p:txBody>
          <a:bodyPr vert="horz" lIns="91440" tIns="45720" rIns="91440" bIns="45720" rtlCol="0" anchor="t">
            <a:normAutofit/>
          </a:bodyPr>
          <a:lstStyle/>
          <a:p>
            <a:r>
              <a:rPr lang="en-US" sz="7200"/>
              <a:t>Thank you for your attention !</a:t>
            </a:r>
          </a:p>
        </p:txBody>
      </p:sp>
      <p:cxnSp>
        <p:nvCxnSpPr>
          <p:cNvPr id="16" name="Straight Connector 15">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erson holding a dog&#10;&#10;Description automatically generated">
            <a:extLst>
              <a:ext uri="{FF2B5EF4-FFF2-40B4-BE49-F238E27FC236}">
                <a16:creationId xmlns:a16="http://schemas.microsoft.com/office/drawing/2014/main" id="{E084F6A4-8296-E814-DD86-B504A2D9439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9880"/>
          <a:stretch/>
        </p:blipFill>
        <p:spPr>
          <a:xfrm>
            <a:off x="6968646" y="0"/>
            <a:ext cx="4751065" cy="6297930"/>
          </a:xfrm>
          <a:prstGeom prst="rect">
            <a:avLst/>
          </a:prstGeom>
        </p:spPr>
      </p:pic>
      <p:sp>
        <p:nvSpPr>
          <p:cNvPr id="18"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819156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151E0-2566-A13D-959C-3723D8A69898}"/>
              </a:ext>
            </a:extLst>
          </p:cNvPr>
          <p:cNvSpPr>
            <a:spLocks noGrp="1"/>
          </p:cNvSpPr>
          <p:nvPr>
            <p:ph type="title"/>
          </p:nvPr>
        </p:nvSpPr>
        <p:spPr>
          <a:xfrm>
            <a:off x="1068497" y="1063256"/>
            <a:ext cx="5312254" cy="1540106"/>
          </a:xfrm>
        </p:spPr>
        <p:txBody>
          <a:bodyPr>
            <a:normAutofit/>
          </a:bodyPr>
          <a:lstStyle/>
          <a:p>
            <a:r>
              <a:rPr lang="en-GB" sz="5100"/>
              <a:t>Questions</a:t>
            </a:r>
            <a:br>
              <a:rPr lang="en-GB" sz="5100"/>
            </a:br>
            <a:endParaRPr lang="en-GB" sz="5100"/>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8FFEB4-30FD-239C-44E6-45880FFDF925}"/>
              </a:ext>
            </a:extLst>
          </p:cNvPr>
          <p:cNvSpPr>
            <a:spLocks noGrp="1"/>
          </p:cNvSpPr>
          <p:nvPr>
            <p:ph idx="1"/>
          </p:nvPr>
        </p:nvSpPr>
        <p:spPr>
          <a:xfrm>
            <a:off x="1068497" y="2933390"/>
            <a:ext cx="5312254" cy="2861349"/>
          </a:xfrm>
        </p:spPr>
        <p:txBody>
          <a:bodyPr>
            <a:normAutofit/>
          </a:bodyPr>
          <a:lstStyle/>
          <a:p>
            <a:pPr marL="0" indent="0">
              <a:buNone/>
            </a:pPr>
            <a:r>
              <a:rPr lang="en-GB"/>
              <a:t>It is time for questions if you do have regarding my presentation or about the business on purpose.</a:t>
            </a:r>
          </a:p>
          <a:p>
            <a:pPr marL="0" indent="0">
              <a:buNone/>
            </a:pPr>
            <a:endParaRPr lang="en-GB"/>
          </a:p>
          <a:p>
            <a:pPr marL="0" indent="0">
              <a:buNone/>
            </a:pPr>
            <a:endParaRPr lang="en-GB" dirty="0"/>
          </a:p>
          <a:p>
            <a:pPr marL="0" indent="0">
              <a:buNone/>
            </a:pPr>
            <a:endParaRPr lang="en-GB" dirty="0"/>
          </a:p>
        </p:txBody>
      </p:sp>
      <p:sp>
        <p:nvSpPr>
          <p:cNvPr id="14" name="Freeform: Shape 1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Question Mark with solid fill">
            <a:extLst>
              <a:ext uri="{FF2B5EF4-FFF2-40B4-BE49-F238E27FC236}">
                <a16:creationId xmlns:a16="http://schemas.microsoft.com/office/drawing/2014/main" id="{5D98F3A9-399E-196F-484C-99491A19C0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3085211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EDC11-D135-AC48-FA67-81112ED720BE}"/>
              </a:ext>
            </a:extLst>
          </p:cNvPr>
          <p:cNvSpPr>
            <a:spLocks noGrp="1"/>
          </p:cNvSpPr>
          <p:nvPr>
            <p:ph type="ctrTitle"/>
          </p:nvPr>
        </p:nvSpPr>
        <p:spPr>
          <a:xfrm>
            <a:off x="1463040" y="1360170"/>
            <a:ext cx="8046720" cy="4526280"/>
          </a:xfrm>
        </p:spPr>
        <p:txBody>
          <a:bodyPr>
            <a:normAutofit/>
          </a:bodyPr>
          <a:lstStyle/>
          <a:p>
            <a:r>
              <a:rPr lang="en-GB" sz="1800" dirty="0">
                <a:latin typeface="Arial Black" panose="020B0A04020102020204" pitchFamily="34" charset="0"/>
              </a:rPr>
              <a:t>Reference list:</a:t>
            </a:r>
            <a:br>
              <a:rPr lang="en-GB" sz="1800" dirty="0">
                <a:latin typeface="Arial Black" panose="020B0A04020102020204" pitchFamily="34" charset="0"/>
              </a:rPr>
            </a:br>
            <a:r>
              <a:rPr lang="en-GB" sz="1800" dirty="0">
                <a:latin typeface="Arial Black" panose="020B0A04020102020204" pitchFamily="34" charset="0"/>
              </a:rPr>
              <a:t>1. Raluca Manda 2023</a:t>
            </a:r>
            <a:br>
              <a:rPr lang="en-GB" sz="1800" dirty="0">
                <a:latin typeface="Arial Black" panose="020B0A04020102020204" pitchFamily="34" charset="0"/>
              </a:rPr>
            </a:br>
            <a:r>
              <a:rPr lang="en-GB" sz="1800" dirty="0">
                <a:latin typeface="Arial Black" panose="020B0A04020102020204" pitchFamily="34" charset="0"/>
              </a:rPr>
              <a:t>2. Raluca assignment 2024, cash flow</a:t>
            </a:r>
            <a:br>
              <a:rPr lang="en-GB" sz="1800" dirty="0">
                <a:latin typeface="Arial Black" panose="020B0A04020102020204" pitchFamily="34" charset="0"/>
              </a:rPr>
            </a:br>
            <a:r>
              <a:rPr lang="en-GB" sz="1800" dirty="0">
                <a:latin typeface="Arial Black" panose="020B0A04020102020204" pitchFamily="34" charset="0"/>
              </a:rPr>
              <a:t>3. </a:t>
            </a:r>
            <a:r>
              <a:rPr lang="en-GB" sz="1800" dirty="0">
                <a:latin typeface="Arial Black" panose="020B0A04020102020204" pitchFamily="34" charset="0"/>
                <a:hlinkClick r:id="rId2"/>
              </a:rPr>
              <a:t>https://www.starterstory.com/ideas/pet-hotel-business/pros-and-cons</a:t>
            </a:r>
            <a:br>
              <a:rPr lang="en-GB" sz="1800" dirty="0">
                <a:latin typeface="Arial Black" panose="020B0A04020102020204" pitchFamily="34" charset="0"/>
              </a:rPr>
            </a:br>
            <a:r>
              <a:rPr lang="en-GB" sz="1800" dirty="0">
                <a:latin typeface="Arial Black" panose="020B0A04020102020204" pitchFamily="34" charset="0"/>
              </a:rPr>
              <a:t>4.https://www.managementstudyhq.com/functions-of-management.html?utm_content=cmp-true 5.https://www.bing.com/images/search?q=swot+analysis&amp;form=HDRSC4&amp;first=1</a:t>
            </a:r>
            <a:br>
              <a:rPr lang="en-GB" sz="1800" dirty="0">
                <a:latin typeface="Arial Black" panose="020B0A04020102020204" pitchFamily="34" charset="0"/>
              </a:rPr>
            </a:br>
            <a:r>
              <a:rPr lang="en-GB" sz="1800" dirty="0">
                <a:latin typeface="Arial Black" panose="020B0A04020102020204" pitchFamily="34" charset="0"/>
              </a:rPr>
              <a:t>6.https://goodspaguide.co.uk/features/dog-friendly-spa-hotels</a:t>
            </a:r>
            <a:br>
              <a:rPr lang="en-GB" sz="1800" dirty="0">
                <a:latin typeface="Arial Black" panose="020B0A04020102020204" pitchFamily="34" charset="0"/>
              </a:rPr>
            </a:br>
            <a:r>
              <a:rPr lang="en-GB" sz="1800" dirty="0">
                <a:latin typeface="Arial Black" panose="020B0A04020102020204" pitchFamily="34" charset="0"/>
              </a:rPr>
              <a:t>7. </a:t>
            </a:r>
            <a:r>
              <a:rPr lang="en-GB" sz="1800" dirty="0">
                <a:latin typeface="Arial Black" panose="020B0A04020102020204" pitchFamily="34" charset="0"/>
                <a:hlinkClick r:id="rId3"/>
              </a:rPr>
              <a:t>https://www.bing.com/images/feed?form=HDRSC4</a:t>
            </a:r>
            <a:br>
              <a:rPr lang="en-GB" sz="1800" dirty="0">
                <a:latin typeface="Arial Black" panose="020B0A04020102020204" pitchFamily="34" charset="0"/>
              </a:rPr>
            </a:br>
            <a:r>
              <a:rPr lang="en-GB" sz="1800" dirty="0">
                <a:latin typeface="Arial Black" panose="020B0A04020102020204" pitchFamily="34" charset="0"/>
              </a:rPr>
              <a:t>8. </a:t>
            </a:r>
            <a:r>
              <a:rPr lang="en-GB" sz="1800" dirty="0">
                <a:latin typeface="Arial Black" panose="020B0A04020102020204" pitchFamily="34" charset="0"/>
                <a:hlinkClick r:id="rId4"/>
              </a:rPr>
              <a:t>https://www.managementstudyhq.com/about</a:t>
            </a:r>
            <a:r>
              <a:rPr lang="en-GB" sz="1800" dirty="0">
                <a:latin typeface="Arial Black" panose="020B0A04020102020204" pitchFamily="34" charset="0"/>
              </a:rPr>
              <a:t> 9.https://www.bing.com/images/search?q=dog+hotel+pictures&amp;form=HDRSC4&amp;first=1</a:t>
            </a:r>
            <a:br>
              <a:rPr lang="en-GB" sz="1800" dirty="0">
                <a:latin typeface="Arial Black" panose="020B0A04020102020204" pitchFamily="34" charset="0"/>
              </a:rPr>
            </a:br>
            <a:br>
              <a:rPr lang="en-GB" sz="1800" dirty="0">
                <a:latin typeface="Arial Black" panose="020B0A04020102020204" pitchFamily="34" charset="0"/>
              </a:rPr>
            </a:br>
            <a:endParaRPr lang="en-GB" sz="1800" dirty="0">
              <a:latin typeface="Arial Black" panose="020B0A04020102020204" pitchFamily="34" charset="0"/>
            </a:endParaRPr>
          </a:p>
        </p:txBody>
      </p:sp>
    </p:spTree>
    <p:extLst>
      <p:ext uri="{BB962C8B-B14F-4D97-AF65-F5344CB8AC3E}">
        <p14:creationId xmlns:p14="http://schemas.microsoft.com/office/powerpoint/2010/main" val="2140086287"/>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
  <TotalTime>692</TotalTime>
  <Words>831</Words>
  <Application>Microsoft Office PowerPoint</Application>
  <PresentationFormat>Widescreen</PresentationFormat>
  <Paragraphs>56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-apple-system</vt:lpstr>
      <vt:lpstr>Arial</vt:lpstr>
      <vt:lpstr>Arial Black</vt:lpstr>
      <vt:lpstr>Avenir Next LT Pro</vt:lpstr>
      <vt:lpstr>Sitka Banner</vt:lpstr>
      <vt:lpstr>HeadlinesVTI</vt:lpstr>
      <vt:lpstr>BA Business Management  Entrepreneurship LCBB5001 Raluca Manda(2127848) Lecturer: Vasilios Tavlaridis</vt:lpstr>
      <vt:lpstr>Table of content   1. Introduction 2.Overview of the business idea and service 3.Legal format 4.Management of the company  5.SWOT analysis of the company 6.Cash flow for the first 12 months 7.Pros and Cons  8.Questions 9. Reference List</vt:lpstr>
      <vt:lpstr>Introduction  Greetings everyone and Welcome to my presentation , of my business idea, which is a dog hotel, called Happy tails. My name is Raluca Manda , and today I will present step by step the concept and how and why I decide to come with this idea , in the city where am I living , Worcester. Before to start I do have to mention that this business concept start with the budget of £25.000  Firstly, I do have to admit that I do love dogs and I own one, so this idea came so easily in my mind to open a hotel for the little fur and at the same time I am coming in hand of the owners who are struggling to go on holidays\work, and they must live the dog alone\ friends. Secondly it will be ideal in the community where am I living and locally as currently is nobody came with this idea . Thirdly ,as in 2024, this business , will bring profit as pets' owner are growing. </vt:lpstr>
      <vt:lpstr>Overview of the business idea and service   An overview of the business is simple and unique , trying to provide the best services to the owners and pets , trying to come in hand for those who needs.                  </vt:lpstr>
      <vt:lpstr>In this slide it is presented some of the offers and prices according to the customer need and dog breed </vt:lpstr>
      <vt:lpstr>Legal Format   Before opening a dog hotel, it will be required to follow the legislation in UK: -apply for a dog license -apply for a planning permission -display your license number and license -ensure your paperwork are in order -implement health and safety -registered as self-employ for HMRC -purchase  insurance -employment legislation apply for Process personal data    </vt:lpstr>
      <vt:lpstr>Management of the company  “Management is a set of principles relating to the functions of planning, organizing, directing, and controlling, and the applications of these principles in harnessing physical, financial, human, and informational resources efficiently and effectively to achieve organizational goals”.(www.managementstudyhq.com, 2013) </vt:lpstr>
      <vt:lpstr>SWOT ANALYSIS  </vt:lpstr>
      <vt:lpstr>Cashflow of the company for the first 12 months </vt:lpstr>
      <vt:lpstr>Pros and cons of opening a dog hotel in 2024</vt:lpstr>
      <vt:lpstr>Thank you for your attention !</vt:lpstr>
      <vt:lpstr>Questions </vt:lpstr>
      <vt:lpstr>Reference list: 1. Raluca Manda 2023 2. Raluca assignment 2024, cash flow 3. https://www.starterstory.com/ideas/pet-hotel-business/pros-and-cons 4.https://www.managementstudyhq.com/functions-of-management.html?utm_content=cmp-true 5.https://www.bing.com/images/search?q=swot+analysis&amp;form=HDRSC4&amp;first=1 6.https://goodspaguide.co.uk/features/dog-friendly-spa-hotels 7. https://www.bing.com/images/feed?form=HDRSC4 8. https://www.managementstudyhq.com/about 9.https://www.bing.com/images/search?q=dog+hotel+pictures&amp;form=HDRSC4&amp;first=1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Entrepreneurship LCBB5001 Raluca Manda(2127848) Lecturer: Vasilios Tavlaridis</dc:title>
  <dc:creator>Raluca-Maria Manda</dc:creator>
  <cp:lastModifiedBy>Raluca-Maria Manda</cp:lastModifiedBy>
  <cp:revision>3</cp:revision>
  <dcterms:created xsi:type="dcterms:W3CDTF">2024-03-17T22:56:31Z</dcterms:created>
  <dcterms:modified xsi:type="dcterms:W3CDTF">2024-03-18T10:29:18Z</dcterms:modified>
</cp:coreProperties>
</file>