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17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E957AC-E89C-4272-A4B8-2A7CBF72B6DD}" type="datetimeFigureOut">
              <a:rPr lang="en-GB" smtClean="0"/>
              <a:pPr/>
              <a:t>21/05/2018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A6A0B-3256-4F54-BD96-DA65E371809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.uk/url?sa=i&amp;source=images&amp;cd=&amp;cad=rja&amp;uact=8&amp;ved=2ahUKEwjd1en_vpHbAhXHSBQKHUmmCmkQjRx6BAgBEAU&amp;url=http://diversityandsocialinclusiondestiny.weebly.com/&amp;psig=AOvVaw3-DoazZyDc1O70qdOcT9I9&amp;ust=152680955584004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topics/health/socialcare/act/code-of-practice/?lang=en" TargetMode="External"/><Relationship Id="rId13" Type="http://schemas.openxmlformats.org/officeDocument/2006/relationships/hyperlink" Target="https://www.thines-talks.co.uk/blog/uncrc-what-is-it-why-is-it-so-important" TargetMode="External"/><Relationship Id="rId3" Type="http://schemas.openxmlformats.org/officeDocument/2006/relationships/hyperlink" Target="http://www.childreninwales.org.uk/our-work/rights/" TargetMode="External"/><Relationship Id="rId7" Type="http://schemas.openxmlformats.org/officeDocument/2006/relationships/hyperlink" Target="https://gov.wales/topics/people-and-communities/people/children-and-young-people/rights/commissioner/?lang=cy" TargetMode="External"/><Relationship Id="rId12" Type="http://schemas.openxmlformats.org/officeDocument/2006/relationships/hyperlink" Target="https://www.economist.com/the-economist-explains/2013/10/06/why-wont-america-ratify-the-un-convention-on-childrens-rights" TargetMode="External"/><Relationship Id="rId2" Type="http://schemas.openxmlformats.org/officeDocument/2006/relationships/hyperlink" Target="http://diversityandsocialinclusiondestiny.weebl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topics/educationandskills/foundation-phase/action-plan/?lang=cy" TargetMode="External"/><Relationship Id="rId11" Type="http://schemas.openxmlformats.org/officeDocument/2006/relationships/hyperlink" Target="https://www.unicef.org/french/adolescence/files/Every_Childs_Right_to_be_Heard.pdf" TargetMode="External"/><Relationship Id="rId5" Type="http://schemas.openxmlformats.org/officeDocument/2006/relationships/hyperlink" Target="http://learning.gov.wales/resources/browse-all/foundation-phase-framework/?lang=cy" TargetMode="External"/><Relationship Id="rId15" Type="http://schemas.openxmlformats.org/officeDocument/2006/relationships/hyperlink" Target="https://www.unicef.org.uk/what-we-do/un-convention-child-rights/" TargetMode="External"/><Relationship Id="rId10" Type="http://schemas.openxmlformats.org/officeDocument/2006/relationships/hyperlink" Target="https://www.nspcc.org.uk/preventing-abuse/child-protection-system/wales/legislation-policy-guidance/" TargetMode="External"/><Relationship Id="rId4" Type="http://schemas.openxmlformats.org/officeDocument/2006/relationships/hyperlink" Target="https://www.childcomwales.org.uk/" TargetMode="External"/><Relationship Id="rId9" Type="http://schemas.openxmlformats.org/officeDocument/2006/relationships/hyperlink" Target="http://www.childrensrights.wales/index.php/children-young-people/right" TargetMode="External"/><Relationship Id="rId14" Type="http://schemas.openxmlformats.org/officeDocument/2006/relationships/hyperlink" Target="https://www.unicef.org/crc/index_30229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nolfanpeniarth.org/news/?pt=new-tric-a-chlic-app" TargetMode="External"/><Relationship Id="rId13" Type="http://schemas.openxmlformats.org/officeDocument/2006/relationships/hyperlink" Target="https://www.nspcc.org.uk/" TargetMode="External"/><Relationship Id="rId3" Type="http://schemas.openxmlformats.org/officeDocument/2006/relationships/hyperlink" Target="http://talkingpoint.org.uk/" TargetMode="External"/><Relationship Id="rId7" Type="http://schemas.openxmlformats.org/officeDocument/2006/relationships/hyperlink" Target="https://www.gov.uk/apply-needs-assessment-social-services" TargetMode="External"/><Relationship Id="rId12" Type="http://schemas.openxmlformats.org/officeDocument/2006/relationships/hyperlink" Target="https://www.nspcc.org.uk/preventing-abuse/child-protection-system/wales/legislation-policy-guidance/" TargetMode="External"/><Relationship Id="rId2" Type="http://schemas.openxmlformats.org/officeDocument/2006/relationships/hyperlink" Target="https://learningtheoriesandfamily.wordpress.com/2013/01/29/33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ingerbread.org.uk/what-we-do/where-we-work/wales/" TargetMode="External"/><Relationship Id="rId11" Type="http://schemas.openxmlformats.org/officeDocument/2006/relationships/hyperlink" Target="https://www.meithrin.cymru/inclusion/" TargetMode="External"/><Relationship Id="rId5" Type="http://schemas.openxmlformats.org/officeDocument/2006/relationships/hyperlink" Target="https://www.familylives.org.uk/about/" TargetMode="External"/><Relationship Id="rId10" Type="http://schemas.openxmlformats.org/officeDocument/2006/relationships/hyperlink" Target="https://gov.wales/topics/people-and-communities/people/children-and-young-people/parenting-support-guidance/help/flyingstart/?lang=en" TargetMode="External"/><Relationship Id="rId4" Type="http://schemas.openxmlformats.org/officeDocument/2006/relationships/hyperlink" Target="http://www.earlyyearscareers.com/eyc/latest-news/the-role-of-the-key-person/" TargetMode="External"/><Relationship Id="rId9" Type="http://schemas.openxmlformats.org/officeDocument/2006/relationships/hyperlink" Target="https://www.lawcentreni.org/data-protection.html" TargetMode="External"/><Relationship Id="rId14" Type="http://schemas.openxmlformats.org/officeDocument/2006/relationships/hyperlink" Target="http://sielearning.tafensw.edu.a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Beth </a:t>
            </a:r>
            <a:r>
              <a:rPr lang="en-GB" sz="1200" b="1" u="sng" dirty="0" err="1"/>
              <a:t>yw</a:t>
            </a:r>
            <a:r>
              <a:rPr lang="en-GB" sz="1200" b="1" u="sng" dirty="0"/>
              <a:t> yr CCUHP?</a:t>
            </a:r>
            <a:endParaRPr lang="en-GB" sz="1200" b="1" dirty="0"/>
          </a:p>
          <a:p>
            <a:pPr algn="just"/>
            <a:r>
              <a:rPr lang="en-GB" sz="1100" dirty="0" err="1"/>
              <a:t>Ystyr</a:t>
            </a:r>
            <a:r>
              <a:rPr lang="en-GB" sz="1100" dirty="0"/>
              <a:t> yr CCUHP </a:t>
            </a:r>
            <a:r>
              <a:rPr lang="en-GB" sz="1100" dirty="0" err="1"/>
              <a:t>ydy</a:t>
            </a:r>
            <a:r>
              <a:rPr lang="en-GB" sz="1100" dirty="0"/>
              <a:t> </a:t>
            </a:r>
            <a:r>
              <a:rPr lang="en-GB" sz="1100" dirty="0" err="1"/>
              <a:t>Confensiwn</a:t>
            </a:r>
            <a:r>
              <a:rPr lang="en-GB" sz="1100" dirty="0"/>
              <a:t> Y </a:t>
            </a:r>
            <a:r>
              <a:rPr lang="en-GB" sz="1100" dirty="0" err="1"/>
              <a:t>Cenhedloedd</a:t>
            </a:r>
            <a:r>
              <a:rPr lang="en-GB" sz="1100" dirty="0"/>
              <a:t> </a:t>
            </a:r>
            <a:r>
              <a:rPr lang="en-GB" sz="1100" dirty="0" err="1"/>
              <a:t>Unedig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Confensiwn</a:t>
            </a:r>
            <a:r>
              <a:rPr lang="en-GB" sz="1100" dirty="0"/>
              <a:t> Y </a:t>
            </a:r>
            <a:r>
              <a:rPr lang="en-GB" sz="1100" dirty="0" err="1"/>
              <a:t>Cenhedloedd</a:t>
            </a:r>
            <a:r>
              <a:rPr lang="en-GB" sz="1100" dirty="0"/>
              <a:t> </a:t>
            </a:r>
            <a:r>
              <a:rPr lang="en-GB" sz="1100" dirty="0" err="1"/>
              <a:t>Unedig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dogfennu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plant a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ifanc</a:t>
            </a:r>
            <a:r>
              <a:rPr lang="en-GB" sz="1100" dirty="0"/>
              <a:t> </a:t>
            </a:r>
            <a:r>
              <a:rPr lang="en-GB" sz="1100" dirty="0" err="1"/>
              <a:t>hyd</a:t>
            </a:r>
            <a:r>
              <a:rPr lang="en-GB" sz="1100" dirty="0"/>
              <a:t> at yr </a:t>
            </a:r>
            <a:r>
              <a:rPr lang="en-GB" sz="1100" dirty="0" err="1"/>
              <a:t>oedran</a:t>
            </a:r>
            <a:r>
              <a:rPr lang="en-GB" sz="1100" dirty="0"/>
              <a:t> 18 </a:t>
            </a:r>
            <a:r>
              <a:rPr lang="en-GB" sz="1100" dirty="0" err="1"/>
              <a:t>blwydd</a:t>
            </a:r>
            <a:r>
              <a:rPr lang="en-GB" sz="1100" dirty="0"/>
              <a:t> </a:t>
            </a:r>
            <a:r>
              <a:rPr lang="en-GB" sz="1100" dirty="0" err="1"/>
              <a:t>oed</a:t>
            </a:r>
            <a:r>
              <a:rPr lang="en-GB" sz="1100" dirty="0"/>
              <a:t>. Mae </a:t>
            </a:r>
            <a:r>
              <a:rPr lang="en-GB" sz="1100" dirty="0" err="1"/>
              <a:t>gan</a:t>
            </a:r>
            <a:r>
              <a:rPr lang="en-GB" sz="1100" dirty="0"/>
              <a:t> yr CCUHP 54 </a:t>
            </a:r>
            <a:r>
              <a:rPr lang="en-GB" sz="1100" dirty="0" err="1"/>
              <a:t>erthygl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y </a:t>
            </a:r>
            <a:r>
              <a:rPr lang="en-GB" sz="1100" dirty="0" err="1"/>
              <a:t>cyfan</a:t>
            </a:r>
            <a:r>
              <a:rPr lang="en-GB" sz="1100" dirty="0"/>
              <a:t>, </a:t>
            </a:r>
            <a:r>
              <a:rPr lang="en-GB" sz="1100" dirty="0" err="1"/>
              <a:t>allan</a:t>
            </a:r>
            <a:r>
              <a:rPr lang="en-GB" sz="1100" dirty="0"/>
              <a:t> or 54 </a:t>
            </a:r>
            <a:r>
              <a:rPr lang="en-GB" sz="1100" dirty="0" err="1"/>
              <a:t>erthygl</a:t>
            </a:r>
            <a:r>
              <a:rPr lang="en-GB" sz="1100" dirty="0"/>
              <a:t> 42 </a:t>
            </a:r>
            <a:r>
              <a:rPr lang="en-GB" sz="1100" dirty="0" err="1"/>
              <a:t>erthygl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 </a:t>
            </a:r>
            <a:r>
              <a:rPr lang="en-GB" sz="1100" dirty="0" err="1"/>
              <a:t>i</a:t>
            </a:r>
            <a:r>
              <a:rPr lang="en-GB" sz="1100" dirty="0"/>
              <a:t> plant </a:t>
            </a:r>
            <a:r>
              <a:rPr lang="en-GB" sz="1100" dirty="0" err="1"/>
              <a:t>a’i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ac </a:t>
            </a:r>
            <a:r>
              <a:rPr lang="en-GB" sz="1100" dirty="0" err="1"/>
              <a:t>mae’r</a:t>
            </a:r>
            <a:r>
              <a:rPr lang="en-GB" sz="1100" dirty="0"/>
              <a:t>  12 </a:t>
            </a:r>
            <a:r>
              <a:rPr lang="en-GB" sz="1100" dirty="0" err="1"/>
              <a:t>erthygl</a:t>
            </a:r>
            <a:r>
              <a:rPr lang="en-GB" sz="1100" dirty="0"/>
              <a:t> </a:t>
            </a:r>
            <a:r>
              <a:rPr lang="en-GB" sz="1100" dirty="0" err="1"/>
              <a:t>arall</a:t>
            </a:r>
            <a:r>
              <a:rPr lang="en-GB" sz="1100" dirty="0"/>
              <a:t> </a:t>
            </a:r>
            <a:r>
              <a:rPr lang="en-GB" sz="1100" dirty="0" err="1"/>
              <a:t>ymwneud</a:t>
            </a:r>
            <a:r>
              <a:rPr lang="en-GB" sz="1100" dirty="0"/>
              <a:t> â </a:t>
            </a:r>
            <a:r>
              <a:rPr lang="en-GB" sz="1100" dirty="0" err="1"/>
              <a:t>sut</a:t>
            </a:r>
            <a:r>
              <a:rPr lang="en-GB" sz="1100" dirty="0"/>
              <a:t> y </a:t>
            </a:r>
            <a:r>
              <a:rPr lang="en-GB" sz="1100" dirty="0" err="1"/>
              <a:t>dylai</a:t>
            </a:r>
            <a:r>
              <a:rPr lang="en-GB" sz="1100" dirty="0"/>
              <a:t> </a:t>
            </a:r>
            <a:r>
              <a:rPr lang="en-GB" sz="1100" dirty="0" err="1"/>
              <a:t>llywodraethau</a:t>
            </a:r>
            <a:r>
              <a:rPr lang="en-GB" sz="1100" dirty="0"/>
              <a:t> ac </a:t>
            </a:r>
            <a:r>
              <a:rPr lang="en-GB" sz="1100" dirty="0" err="1"/>
              <a:t>oedolion</a:t>
            </a:r>
            <a:r>
              <a:rPr lang="en-GB" sz="1100" dirty="0"/>
              <a:t> </a:t>
            </a:r>
            <a:r>
              <a:rPr lang="en-GB" sz="1100" dirty="0" err="1"/>
              <a:t>gydweithio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</a:t>
            </a:r>
            <a:r>
              <a:rPr lang="en-GB" sz="1100" dirty="0" err="1"/>
              <a:t>bod</a:t>
            </a:r>
            <a:r>
              <a:rPr lang="en-GB" sz="1100" dirty="0"/>
              <a:t> plant a </a:t>
            </a:r>
            <a:r>
              <a:rPr lang="en-GB" sz="1100" dirty="0" err="1"/>
              <a:t>phobl</a:t>
            </a:r>
            <a:r>
              <a:rPr lang="en-GB" sz="1100" dirty="0"/>
              <a:t> </a:t>
            </a:r>
            <a:r>
              <a:rPr lang="en-GB" sz="1100" dirty="0" err="1"/>
              <a:t>ifanc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mynediad</a:t>
            </a:r>
            <a:r>
              <a:rPr lang="en-GB" sz="1100" dirty="0"/>
              <a:t> </a:t>
            </a:r>
            <a:r>
              <a:rPr lang="en-GB" sz="1100" dirty="0" err="1"/>
              <a:t>i'w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. </a:t>
            </a:r>
            <a:r>
              <a:rPr lang="en-GB" sz="1100" dirty="0" err="1" smtClean="0"/>
              <a:t>Pwysigrwydd</a:t>
            </a:r>
            <a:r>
              <a:rPr lang="en-GB" sz="1100" dirty="0" smtClean="0"/>
              <a:t> y CCUHP </a:t>
            </a:r>
            <a:r>
              <a:rPr lang="en-GB" sz="1100" dirty="0" err="1" smtClean="0"/>
              <a:t>ydy</a:t>
            </a:r>
            <a:r>
              <a:rPr lang="en-GB" sz="1100" dirty="0" smtClean="0"/>
              <a:t> </a:t>
            </a:r>
            <a:r>
              <a:rPr lang="en-GB" sz="1100" dirty="0" err="1" smtClean="0"/>
              <a:t>Hawliau</a:t>
            </a:r>
            <a:r>
              <a:rPr lang="en-GB" sz="1100" dirty="0" smtClean="0"/>
              <a:t> plant a </a:t>
            </a:r>
            <a:r>
              <a:rPr lang="en-GB" sz="1100" dirty="0" err="1" smtClean="0"/>
              <a:t>phobl</a:t>
            </a:r>
            <a:r>
              <a:rPr lang="en-GB" sz="1100" dirty="0" smtClean="0"/>
              <a:t> </a:t>
            </a:r>
            <a:r>
              <a:rPr lang="en-GB" sz="1100" dirty="0" err="1" smtClean="0"/>
              <a:t>ifanc</a:t>
            </a:r>
            <a:r>
              <a:rPr lang="en-GB" sz="1100" dirty="0" smtClean="0"/>
              <a:t> </a:t>
            </a:r>
            <a:r>
              <a:rPr lang="en-GB" sz="1100" dirty="0" err="1"/>
              <a:t>sef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ddiogelu</a:t>
            </a:r>
            <a:r>
              <a:rPr lang="en-GB" sz="1100" dirty="0"/>
              <a:t> o </a:t>
            </a:r>
            <a:r>
              <a:rPr lang="en-GB" sz="1100" dirty="0" err="1"/>
              <a:t>niwed</a:t>
            </a:r>
            <a:r>
              <a:rPr lang="en-GB" sz="1100" dirty="0"/>
              <a:t> a cam </a:t>
            </a:r>
            <a:r>
              <a:rPr lang="en-GB" sz="1100" dirty="0" err="1"/>
              <a:t>drin</a:t>
            </a:r>
            <a:r>
              <a:rPr lang="en-GB" sz="1100" dirty="0"/>
              <a:t> </a:t>
            </a:r>
            <a:r>
              <a:rPr lang="en-GB" sz="1100" dirty="0" smtClean="0"/>
              <a:t>, </a:t>
            </a:r>
            <a:r>
              <a:rPr lang="en-GB" sz="1100" dirty="0" err="1" smtClean="0"/>
              <a:t>adnabod</a:t>
            </a:r>
            <a:r>
              <a:rPr lang="en-GB" sz="1100" dirty="0" smtClean="0"/>
              <a:t> </a:t>
            </a:r>
            <a:r>
              <a:rPr lang="en-GB" sz="1100" dirty="0" err="1" smtClean="0"/>
              <a:t>ei</a:t>
            </a:r>
            <a:r>
              <a:rPr lang="en-GB" sz="1100" dirty="0" smtClean="0"/>
              <a:t> </a:t>
            </a:r>
            <a:r>
              <a:rPr lang="en-GB" sz="1100" dirty="0" err="1" smtClean="0"/>
              <a:t>werth</a:t>
            </a:r>
            <a:r>
              <a:rPr lang="en-GB" sz="1100" dirty="0" smtClean="0"/>
              <a:t> </a:t>
            </a:r>
            <a:r>
              <a:rPr lang="en-GB" sz="1100" dirty="0"/>
              <a:t>yr </a:t>
            </a:r>
            <a:r>
              <a:rPr lang="en-GB" sz="1100" dirty="0" err="1"/>
              <a:t>hawl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bwyd</a:t>
            </a:r>
            <a:r>
              <a:rPr lang="en-GB" sz="1100" dirty="0"/>
              <a:t> </a:t>
            </a:r>
            <a:r>
              <a:rPr lang="en-GB" sz="1100" dirty="0" err="1"/>
              <a:t>maethlon</a:t>
            </a:r>
            <a:r>
              <a:rPr lang="en-GB" sz="1100" dirty="0"/>
              <a:t>, </a:t>
            </a:r>
            <a:r>
              <a:rPr lang="en-GB" sz="1100" dirty="0" err="1" smtClean="0"/>
              <a:t>dwr</a:t>
            </a:r>
            <a:r>
              <a:rPr lang="en-GB" sz="1100" dirty="0" smtClean="0"/>
              <a:t>,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ei</a:t>
            </a:r>
            <a:r>
              <a:rPr lang="en-GB" sz="1100" dirty="0" smtClean="0"/>
              <a:t> </a:t>
            </a:r>
            <a:r>
              <a:rPr lang="en-GB" sz="1100" dirty="0" err="1" smtClean="0"/>
              <a:t>llais</a:t>
            </a:r>
            <a:r>
              <a:rPr lang="en-GB" sz="1100" dirty="0" smtClean="0"/>
              <a:t> </a:t>
            </a:r>
            <a:r>
              <a:rPr lang="en-GB" sz="1100" dirty="0" err="1" smtClean="0"/>
              <a:t>ei</a:t>
            </a:r>
            <a:r>
              <a:rPr lang="en-GB" sz="1100" dirty="0" smtClean="0"/>
              <a:t> </a:t>
            </a:r>
            <a:r>
              <a:rPr lang="en-GB" sz="1100" dirty="0" err="1" smtClean="0"/>
              <a:t>clywed</a:t>
            </a:r>
            <a:r>
              <a:rPr lang="en-GB" sz="1100" dirty="0" smtClean="0"/>
              <a:t> a </a:t>
            </a:r>
            <a:r>
              <a:rPr lang="en-GB" sz="1100" dirty="0" err="1"/>
              <a:t>pethau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oroesi</a:t>
            </a:r>
            <a:r>
              <a:rPr lang="en-GB" sz="1100" dirty="0"/>
              <a:t> a </a:t>
            </a:r>
            <a:r>
              <a:rPr lang="en-GB" sz="1100" dirty="0" err="1"/>
              <a:t>datblygu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plentyndod</a:t>
            </a:r>
            <a:r>
              <a:rPr lang="en-GB" sz="1100" dirty="0"/>
              <a:t>,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hawl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chael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 smtClean="0"/>
              <a:t>parchu</a:t>
            </a:r>
            <a:r>
              <a:rPr lang="en-GB" sz="1100" dirty="0" smtClean="0"/>
              <a:t> a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dweud</a:t>
            </a:r>
            <a:r>
              <a:rPr lang="en-GB" sz="1100" dirty="0" smtClean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penderfyniadau</a:t>
            </a:r>
            <a:r>
              <a:rPr lang="en-GB" sz="1100" dirty="0"/>
              <a:t> </a:t>
            </a:r>
            <a:r>
              <a:rPr lang="en-GB" sz="1100" dirty="0" err="1"/>
              <a:t>sy'n</a:t>
            </a:r>
            <a:r>
              <a:rPr lang="en-GB" sz="1100" dirty="0"/>
              <a:t> </a:t>
            </a:r>
            <a:r>
              <a:rPr lang="en-GB" sz="1100" dirty="0" err="1"/>
              <a:t>effeithio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bywydau</a:t>
            </a:r>
            <a:r>
              <a:rPr lang="en-GB" sz="1100" dirty="0"/>
              <a:t>.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1124744"/>
            <a:ext cx="91440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Hanes Yr </a:t>
            </a:r>
            <a:r>
              <a:rPr lang="en-GB" sz="1200" b="1" u="sng" dirty="0" smtClean="0"/>
              <a:t>CCUHP</a:t>
            </a:r>
            <a:endParaRPr lang="en-GB" sz="1200" b="1" dirty="0"/>
          </a:p>
          <a:p>
            <a:pPr algn="just"/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y </a:t>
            </a:r>
            <a:r>
              <a:rPr lang="en-GB" sz="1100" dirty="0" err="1"/>
              <a:t>wefan</a:t>
            </a:r>
            <a:r>
              <a:rPr lang="en-GB" sz="1100" dirty="0"/>
              <a:t> CCUHP </a:t>
            </a:r>
            <a:r>
              <a:rPr lang="en-GB" sz="1100" dirty="0" err="1"/>
              <a:t>Restr</a:t>
            </a:r>
            <a:r>
              <a:rPr lang="en-GB" sz="1100" dirty="0"/>
              <a:t> o </a:t>
            </a:r>
            <a:r>
              <a:rPr lang="en-GB" sz="1100" dirty="0" err="1"/>
              <a:t>hawliau</a:t>
            </a:r>
            <a:r>
              <a:rPr lang="en-GB" sz="1100" dirty="0"/>
              <a:t> plant </a:t>
            </a:r>
            <a:r>
              <a:rPr lang="en-GB" sz="1100" dirty="0" err="1"/>
              <a:t>sydd</a:t>
            </a:r>
            <a:r>
              <a:rPr lang="en-GB" sz="1100" dirty="0"/>
              <a:t>  </a:t>
            </a:r>
            <a:r>
              <a:rPr lang="en-GB" sz="1100" dirty="0" err="1"/>
              <a:t>gan</a:t>
            </a:r>
            <a:r>
              <a:rPr lang="en-GB" sz="1100" dirty="0"/>
              <a:t> bob </a:t>
            </a:r>
            <a:r>
              <a:rPr lang="en-GB" sz="1100" dirty="0" err="1"/>
              <a:t>plentyn</a:t>
            </a:r>
            <a:r>
              <a:rPr lang="en-GB" sz="1100" dirty="0"/>
              <a:t> a </a:t>
            </a:r>
            <a:r>
              <a:rPr lang="en-GB" sz="1100" dirty="0" err="1"/>
              <a:t>pherson</a:t>
            </a:r>
            <a:r>
              <a:rPr lang="en-GB" sz="1100" dirty="0"/>
              <a:t> </a:t>
            </a:r>
            <a:r>
              <a:rPr lang="en-GB" sz="1100" dirty="0" err="1"/>
              <a:t>ifanc</a:t>
            </a:r>
            <a:r>
              <a:rPr lang="en-GB" sz="1100" dirty="0"/>
              <a:t> , </a:t>
            </a:r>
            <a:r>
              <a:rPr lang="en-GB" sz="1100" dirty="0" err="1"/>
              <a:t>ym</a:t>
            </a:r>
            <a:r>
              <a:rPr lang="en-GB" sz="1100" dirty="0"/>
              <a:t> </a:t>
            </a:r>
            <a:r>
              <a:rPr lang="en-GB" sz="1100" dirty="0" err="1"/>
              <a:t>mhob</a:t>
            </a:r>
            <a:r>
              <a:rPr lang="en-GB" sz="1100" dirty="0"/>
              <a:t> man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byd</a:t>
            </a:r>
            <a:r>
              <a:rPr lang="en-GB" sz="1100" dirty="0"/>
              <a:t>, </a:t>
            </a:r>
            <a:r>
              <a:rPr lang="en-GB" sz="1100" dirty="0" err="1"/>
              <a:t>pwy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 </a:t>
            </a:r>
            <a:r>
              <a:rPr lang="en-GB" sz="1100" dirty="0" err="1"/>
              <a:t>ydyn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, </a:t>
            </a:r>
            <a:r>
              <a:rPr lang="en-GB" sz="1100" dirty="0" err="1"/>
              <a:t>ble</a:t>
            </a:r>
            <a:r>
              <a:rPr lang="en-GB" sz="1100" dirty="0"/>
              <a:t> </a:t>
            </a:r>
            <a:r>
              <a:rPr lang="en-GB" sz="1100" dirty="0" err="1"/>
              <a:t>maent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byw</a:t>
            </a:r>
            <a:r>
              <a:rPr lang="en-GB" sz="1100" dirty="0"/>
              <a:t> </a:t>
            </a:r>
            <a:r>
              <a:rPr lang="en-GB" sz="1100" dirty="0" err="1"/>
              <a:t>neu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maen</a:t>
            </a:r>
            <a:r>
              <a:rPr lang="en-GB" sz="1100" dirty="0"/>
              <a:t> </a:t>
            </a:r>
            <a:r>
              <a:rPr lang="en-GB" sz="1100" dirty="0" err="1"/>
              <a:t>nhw'n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gredu</a:t>
            </a:r>
            <a:r>
              <a:rPr lang="en-GB" sz="1100" dirty="0"/>
              <a:t> </a:t>
            </a:r>
            <a:r>
              <a:rPr lang="en-GB" sz="1100" dirty="0" err="1"/>
              <a:t>ynddi</a:t>
            </a:r>
            <a:r>
              <a:rPr lang="en-GB" sz="1100" dirty="0"/>
              <a:t>. </a:t>
            </a:r>
            <a:r>
              <a:rPr lang="en-GB" sz="1100" dirty="0" err="1"/>
              <a:t>heb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gwahaniaethu</a:t>
            </a:r>
            <a:r>
              <a:rPr lang="en-GB" sz="1100" dirty="0"/>
              <a:t>, </a:t>
            </a:r>
            <a:r>
              <a:rPr lang="en-GB" sz="1100" dirty="0" err="1"/>
              <a:t>Sefydloedd</a:t>
            </a:r>
            <a:r>
              <a:rPr lang="en-GB" sz="1100" dirty="0"/>
              <a:t> y CCUHP </a:t>
            </a:r>
            <a:r>
              <a:rPr lang="en-GB" sz="1100" dirty="0" err="1"/>
              <a:t>yn</a:t>
            </a:r>
            <a:r>
              <a:rPr lang="en-GB" sz="1100" dirty="0"/>
              <a:t> 1989 </a:t>
            </a:r>
            <a:r>
              <a:rPr lang="en-GB" sz="1100" dirty="0" err="1"/>
              <a:t>yn</a:t>
            </a:r>
            <a:r>
              <a:rPr lang="en-GB" sz="1100" dirty="0"/>
              <a:t> America </a:t>
            </a:r>
            <a:r>
              <a:rPr lang="en-GB" sz="1100" dirty="0" err="1"/>
              <a:t>ble</a:t>
            </a:r>
            <a:r>
              <a:rPr lang="en-GB" sz="1100" dirty="0"/>
              <a:t> </a:t>
            </a:r>
            <a:r>
              <a:rPr lang="en-GB" sz="1100" dirty="0" err="1"/>
              <a:t>wnaeth</a:t>
            </a:r>
            <a:r>
              <a:rPr lang="en-GB" sz="1100" dirty="0"/>
              <a:t> </a:t>
            </a:r>
            <a:r>
              <a:rPr lang="en-GB" sz="1100" dirty="0" err="1"/>
              <a:t>gwledydd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at </a:t>
            </a:r>
            <a:r>
              <a:rPr lang="en-GB" sz="1100" dirty="0" err="1"/>
              <a:t>i’w</a:t>
            </a:r>
            <a:r>
              <a:rPr lang="en-GB" sz="1100" dirty="0"/>
              <a:t> </a:t>
            </a:r>
            <a:r>
              <a:rPr lang="en-GB" sz="1100" dirty="0" err="1"/>
              <a:t>gilydd</a:t>
            </a:r>
            <a:r>
              <a:rPr lang="en-GB" sz="1100" dirty="0"/>
              <a:t> am </a:t>
            </a:r>
            <a:r>
              <a:rPr lang="en-GB" sz="1100" dirty="0" err="1"/>
              <a:t>confensiwn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arwyddo</a:t>
            </a:r>
            <a:r>
              <a:rPr lang="en-GB" sz="1100" dirty="0"/>
              <a:t> </a:t>
            </a:r>
            <a:r>
              <a:rPr lang="en-GB" sz="1100" dirty="0" err="1"/>
              <a:t>datganiad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plant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cymryd</a:t>
            </a:r>
            <a:r>
              <a:rPr lang="en-GB" sz="1100" dirty="0"/>
              <a:t> </a:t>
            </a:r>
            <a:r>
              <a:rPr lang="en-GB" sz="1100" dirty="0" err="1"/>
              <a:t>lle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gwledydd</a:t>
            </a:r>
            <a:r>
              <a:rPr lang="en-GB" sz="1100" dirty="0"/>
              <a:t> am </a:t>
            </a:r>
            <a:r>
              <a:rPr lang="en-GB" sz="1100" dirty="0" err="1"/>
              <a:t>lles</a:t>
            </a:r>
            <a:r>
              <a:rPr lang="en-GB" sz="1100" dirty="0"/>
              <a:t> y plant </a:t>
            </a:r>
            <a:r>
              <a:rPr lang="en-GB" sz="1100" dirty="0" err="1"/>
              <a:t>dros</a:t>
            </a:r>
            <a:r>
              <a:rPr lang="en-GB" sz="1100" dirty="0"/>
              <a:t> y </a:t>
            </a:r>
            <a:r>
              <a:rPr lang="en-GB" sz="1100" dirty="0" err="1"/>
              <a:t>byd</a:t>
            </a:r>
            <a:r>
              <a:rPr lang="en-GB" sz="1100" dirty="0"/>
              <a:t>.  </a:t>
            </a:r>
            <a:r>
              <a:rPr lang="en-GB" sz="1100" dirty="0" err="1"/>
              <a:t>Daeth</a:t>
            </a:r>
            <a:r>
              <a:rPr lang="en-GB" sz="1100" dirty="0"/>
              <a:t> I </a:t>
            </a:r>
            <a:r>
              <a:rPr lang="en-GB" sz="1100" dirty="0" err="1"/>
              <a:t>rym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yr ail o </a:t>
            </a:r>
            <a:r>
              <a:rPr lang="en-GB" sz="1100" dirty="0" err="1"/>
              <a:t>Fedi</a:t>
            </a:r>
            <a:r>
              <a:rPr lang="en-GB" sz="1100" dirty="0"/>
              <a:t> 1990 </a:t>
            </a:r>
            <a:r>
              <a:rPr lang="en-GB" sz="1100" dirty="0" err="1"/>
              <a:t>ar</a:t>
            </a:r>
            <a:r>
              <a:rPr lang="en-GB" sz="1100" dirty="0"/>
              <a:t> draws y </a:t>
            </a:r>
            <a:r>
              <a:rPr lang="en-GB" sz="1100" dirty="0" err="1"/>
              <a:t>byd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am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gwledydd</a:t>
            </a:r>
            <a:r>
              <a:rPr lang="en-GB" sz="1100" dirty="0"/>
              <a:t> America a Somalia 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 </a:t>
            </a:r>
            <a:r>
              <a:rPr lang="en-GB" sz="1100" dirty="0" err="1"/>
              <a:t>mynd</a:t>
            </a:r>
            <a:r>
              <a:rPr lang="en-GB" sz="1100" dirty="0"/>
              <a:t> </a:t>
            </a:r>
            <a:r>
              <a:rPr lang="en-GB" sz="1100" dirty="0" err="1"/>
              <a:t>enerbyn</a:t>
            </a:r>
            <a:r>
              <a:rPr lang="en-GB" sz="1100" dirty="0"/>
              <a:t>  </a:t>
            </a:r>
            <a:r>
              <a:rPr lang="en-GB" sz="1100" dirty="0" err="1"/>
              <a:t>pob</a:t>
            </a:r>
            <a:r>
              <a:rPr lang="en-GB" sz="1100" dirty="0"/>
              <a:t> man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byd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statws</a:t>
            </a:r>
            <a:r>
              <a:rPr lang="en-GB" sz="1100" dirty="0"/>
              <a:t> y CCUHP.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roedd</a:t>
            </a:r>
            <a:r>
              <a:rPr lang="en-GB" sz="1100" dirty="0"/>
              <a:t> un or </a:t>
            </a:r>
            <a:r>
              <a:rPr lang="en-GB" sz="1100" dirty="0" err="1"/>
              <a:t>gwledydd</a:t>
            </a:r>
            <a:r>
              <a:rPr lang="en-GB" sz="1100" dirty="0"/>
              <a:t> a </a:t>
            </a:r>
            <a:r>
              <a:rPr lang="en-GB" sz="1100" dirty="0" err="1"/>
              <a:t>wanaeth</a:t>
            </a:r>
            <a:r>
              <a:rPr lang="en-GB" sz="1100" dirty="0"/>
              <a:t> </a:t>
            </a:r>
            <a:r>
              <a:rPr lang="en-GB" sz="1100" dirty="0" err="1"/>
              <a:t>arwyddo</a:t>
            </a:r>
            <a:r>
              <a:rPr lang="en-GB" sz="1100" dirty="0"/>
              <a:t> </a:t>
            </a:r>
            <a:r>
              <a:rPr lang="en-GB" sz="1100" dirty="0" err="1"/>
              <a:t>datgan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plant. Ac </a:t>
            </a:r>
            <a:r>
              <a:rPr lang="en-GB" sz="1100" dirty="0" err="1"/>
              <a:t>yn</a:t>
            </a:r>
            <a:r>
              <a:rPr lang="en-GB" sz="1100" dirty="0"/>
              <a:t> 2011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oedd</a:t>
            </a:r>
            <a:r>
              <a:rPr lang="en-GB" sz="1100" dirty="0"/>
              <a:t> y </a:t>
            </a:r>
            <a:r>
              <a:rPr lang="en-GB" sz="1100" dirty="0" err="1"/>
              <a:t>wlad</a:t>
            </a:r>
            <a:r>
              <a:rPr lang="en-GB" sz="1100" dirty="0"/>
              <a:t> </a:t>
            </a:r>
            <a:r>
              <a:rPr lang="en-GB" sz="1100" dirty="0" err="1"/>
              <a:t>cyntaf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DU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wneud</a:t>
            </a:r>
            <a:r>
              <a:rPr lang="en-GB" sz="1100" dirty="0"/>
              <a:t> y </a:t>
            </a:r>
            <a:r>
              <a:rPr lang="en-GB" sz="1100" dirty="0" err="1"/>
              <a:t>Confensiwn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rhan</a:t>
            </a:r>
            <a:r>
              <a:rPr lang="en-GB" sz="1100" dirty="0"/>
              <a:t> </a:t>
            </a:r>
            <a:r>
              <a:rPr lang="en-GB" sz="1100" dirty="0" err="1"/>
              <a:t>o'i</a:t>
            </a:r>
            <a:r>
              <a:rPr lang="en-GB" sz="1100" dirty="0"/>
              <a:t> </a:t>
            </a:r>
            <a:r>
              <a:rPr lang="en-GB" sz="1100" dirty="0" err="1"/>
              <a:t>gyfraith</a:t>
            </a:r>
            <a:r>
              <a:rPr lang="en-GB" sz="1100" dirty="0"/>
              <a:t> </a:t>
            </a:r>
            <a:r>
              <a:rPr lang="en-GB" sz="1100" dirty="0" err="1"/>
              <a:t>ddomestig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gweld</a:t>
            </a:r>
            <a:r>
              <a:rPr lang="en-GB" sz="1100" dirty="0"/>
              <a:t> plant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dinasyddion</a:t>
            </a:r>
            <a:r>
              <a:rPr lang="en-GB" sz="1100" dirty="0"/>
              <a:t> </a:t>
            </a:r>
            <a:r>
              <a:rPr lang="en-GB" sz="1100" dirty="0" err="1"/>
              <a:t>gweithgar,gyda</a:t>
            </a:r>
            <a:r>
              <a:rPr lang="en-GB" sz="1100" dirty="0"/>
              <a:t> </a:t>
            </a:r>
            <a:r>
              <a:rPr lang="en-GB" sz="1100" dirty="0" err="1"/>
              <a:t>llais</a:t>
            </a:r>
            <a:r>
              <a:rPr lang="en-GB" sz="1100" dirty="0"/>
              <a:t> a </a:t>
            </a:r>
            <a:r>
              <a:rPr lang="en-GB" sz="1100" dirty="0" err="1"/>
              <a:t>chyfraniad</a:t>
            </a:r>
            <a:r>
              <a:rPr lang="en-GB" sz="1100" dirty="0"/>
              <a:t> </a:t>
            </a:r>
            <a:r>
              <a:rPr lang="en-GB" sz="1100" dirty="0" err="1"/>
              <a:t>pwysig</a:t>
            </a:r>
            <a:r>
              <a:rPr lang="en-GB" sz="1100" dirty="0"/>
              <a:t>  </a:t>
            </a:r>
            <a:r>
              <a:rPr lang="en-GB" sz="1100" dirty="0" err="1"/>
              <a:t>iw</a:t>
            </a:r>
            <a:r>
              <a:rPr lang="en-GB" sz="1100" dirty="0"/>
              <a:t> </a:t>
            </a:r>
            <a:r>
              <a:rPr lang="en-GB" sz="1100" dirty="0" err="1"/>
              <a:t>dyfodol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cymuned</a:t>
            </a:r>
            <a:r>
              <a:rPr lang="en-GB" sz="1100" dirty="0"/>
              <a:t> a </a:t>
            </a:r>
            <a:r>
              <a:rPr lang="en-GB" sz="1100" dirty="0" err="1"/>
              <a:t>cenhedlaeth</a:t>
            </a:r>
            <a:r>
              <a:rPr lang="en-GB" sz="11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2420888"/>
            <a:ext cx="91440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 smtClean="0"/>
              <a:t>Comisiynydd</a:t>
            </a:r>
            <a:r>
              <a:rPr lang="en-GB" sz="1200" b="1" u="sng" dirty="0" smtClean="0"/>
              <a:t> </a:t>
            </a:r>
            <a:r>
              <a:rPr lang="en-GB" sz="1200" b="1" u="sng" dirty="0"/>
              <a:t>P</a:t>
            </a:r>
            <a:r>
              <a:rPr lang="en-GB" sz="1200" b="1" u="sng" dirty="0" smtClean="0"/>
              <a:t>lant </a:t>
            </a:r>
            <a:r>
              <a:rPr lang="en-GB" sz="1200" b="1" u="sng" dirty="0" err="1"/>
              <a:t>Cymru</a:t>
            </a:r>
            <a:r>
              <a:rPr lang="en-GB" sz="1200" b="1" u="sng" dirty="0"/>
              <a:t> </a:t>
            </a:r>
            <a:endParaRPr lang="en-GB" sz="1200" b="1" dirty="0"/>
          </a:p>
          <a:p>
            <a:pPr algn="just"/>
            <a:r>
              <a:rPr lang="en-GB" sz="1100" dirty="0"/>
              <a:t>Mae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Comisiynydd</a:t>
            </a:r>
            <a:r>
              <a:rPr lang="en-GB" sz="1100" dirty="0"/>
              <a:t> Plant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, </a:t>
            </a:r>
            <a:r>
              <a:rPr lang="en-GB" sz="1100" dirty="0" err="1"/>
              <a:t>enw</a:t>
            </a:r>
            <a:r>
              <a:rPr lang="en-GB" sz="1100" dirty="0"/>
              <a:t> </a:t>
            </a:r>
            <a:r>
              <a:rPr lang="en-GB" sz="1100" dirty="0" err="1"/>
              <a:t>Comisiynydd</a:t>
            </a:r>
            <a:r>
              <a:rPr lang="en-GB" sz="1100" dirty="0"/>
              <a:t> </a:t>
            </a:r>
            <a:r>
              <a:rPr lang="en-GB" sz="1100" dirty="0" smtClean="0"/>
              <a:t>Plant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ydy</a:t>
            </a:r>
            <a:r>
              <a:rPr lang="en-GB" sz="1100" dirty="0"/>
              <a:t> Sally Holland. Mae </a:t>
            </a:r>
            <a:r>
              <a:rPr lang="en-GB" sz="1100" dirty="0" err="1"/>
              <a:t>gwaith</a:t>
            </a:r>
            <a:r>
              <a:rPr lang="en-GB" sz="1100" dirty="0"/>
              <a:t> </a:t>
            </a:r>
            <a:r>
              <a:rPr lang="en-GB" sz="1100" dirty="0" err="1"/>
              <a:t>Comisiynydd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sail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plant </a:t>
            </a:r>
            <a:r>
              <a:rPr lang="en-GB" sz="1100" dirty="0" err="1"/>
              <a:t>gan</a:t>
            </a:r>
            <a:r>
              <a:rPr lang="en-GB" sz="1100" dirty="0"/>
              <a:t> y CCUHP,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gweithredu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‘</a:t>
            </a:r>
            <a:r>
              <a:rPr lang="en-GB" sz="1100" dirty="0" err="1"/>
              <a:t>hyrwyddwr</a:t>
            </a:r>
            <a:r>
              <a:rPr lang="en-GB" sz="1100" dirty="0"/>
              <a:t> </a:t>
            </a:r>
            <a:r>
              <a:rPr lang="en-GB" sz="1100" dirty="0" err="1"/>
              <a:t>annibynnol</a:t>
            </a:r>
            <a:r>
              <a:rPr lang="en-GB" sz="1100" dirty="0"/>
              <a:t> </a:t>
            </a:r>
            <a:r>
              <a:rPr lang="en-GB" sz="1100" dirty="0" err="1"/>
              <a:t>dros</a:t>
            </a:r>
            <a:r>
              <a:rPr lang="en-GB" sz="1100" dirty="0"/>
              <a:t> plant a </a:t>
            </a:r>
            <a:r>
              <a:rPr lang="en-GB" sz="1100" dirty="0" err="1"/>
              <a:t>phobl</a:t>
            </a:r>
            <a:r>
              <a:rPr lang="en-GB" sz="1100" dirty="0"/>
              <a:t> </a:t>
            </a:r>
            <a:r>
              <a:rPr lang="en-GB" sz="1100" dirty="0" err="1"/>
              <a:t>ifanc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cynrychioli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buddiannau</a:t>
            </a:r>
            <a:r>
              <a:rPr lang="en-GB" sz="1100" dirty="0"/>
              <a:t> a </a:t>
            </a:r>
            <a:r>
              <a:rPr lang="en-GB" sz="1100" dirty="0" err="1"/>
              <a:t>sicrhau</a:t>
            </a:r>
            <a:r>
              <a:rPr lang="en-GB" sz="1100" dirty="0"/>
              <a:t> </a:t>
            </a:r>
            <a:r>
              <a:rPr lang="en-GB" sz="1100" dirty="0" err="1"/>
              <a:t>bod</a:t>
            </a:r>
            <a:r>
              <a:rPr lang="en-GB" sz="1100" dirty="0"/>
              <a:t> </a:t>
            </a:r>
            <a:r>
              <a:rPr lang="en-GB" sz="1100" dirty="0" err="1"/>
              <a:t>lleisiau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 smtClean="0"/>
              <a:t>clywed</a:t>
            </a:r>
            <a:r>
              <a:rPr lang="en-GB" sz="1100" dirty="0" smtClean="0"/>
              <a:t> a </a:t>
            </a:r>
            <a:r>
              <a:rPr lang="en-GB" sz="1100" dirty="0" err="1" smtClean="0"/>
              <a:t>parchu</a:t>
            </a:r>
            <a:r>
              <a:rPr lang="en-GB" sz="1100" dirty="0" smtClean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cendelaethol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rhyngwladol</a:t>
            </a:r>
            <a:r>
              <a:rPr lang="en-GB" sz="1100" dirty="0"/>
              <a:t>’. </a:t>
            </a:r>
            <a:r>
              <a:rPr lang="en-GB" sz="1100" dirty="0" err="1"/>
              <a:t>Rol</a:t>
            </a:r>
            <a:r>
              <a:rPr lang="en-GB" sz="1100" dirty="0"/>
              <a:t> </a:t>
            </a:r>
            <a:r>
              <a:rPr lang="en-GB" sz="1100" dirty="0" err="1"/>
              <a:t>arall</a:t>
            </a:r>
            <a:r>
              <a:rPr lang="en-GB" sz="1100" dirty="0"/>
              <a:t> </a:t>
            </a:r>
            <a:r>
              <a:rPr lang="en-GB" sz="1100" dirty="0" err="1"/>
              <a:t>Comisiynydd</a:t>
            </a:r>
            <a:r>
              <a:rPr lang="en-GB" sz="1100" dirty="0"/>
              <a:t> </a:t>
            </a:r>
            <a:r>
              <a:rPr lang="en-GB" sz="1100" dirty="0" smtClean="0"/>
              <a:t>plant a </a:t>
            </a:r>
            <a:r>
              <a:rPr lang="en-GB" sz="1100" dirty="0" err="1" smtClean="0"/>
              <a:t>pam</a:t>
            </a:r>
            <a:r>
              <a:rPr lang="en-GB" sz="1100" dirty="0" smtClean="0"/>
              <a:t> </a:t>
            </a:r>
            <a:r>
              <a:rPr lang="en-GB" sz="1100" dirty="0" err="1" smtClean="0"/>
              <a:t>bod</a:t>
            </a:r>
            <a:r>
              <a:rPr lang="en-GB" sz="1100" dirty="0" smtClean="0"/>
              <a:t> </a:t>
            </a:r>
            <a:r>
              <a:rPr lang="en-GB" sz="1100" dirty="0" err="1" smtClean="0"/>
              <a:t>angen</a:t>
            </a:r>
            <a:r>
              <a:rPr lang="en-GB" sz="1100" dirty="0" smtClean="0"/>
              <a:t> </a:t>
            </a:r>
            <a:r>
              <a:rPr lang="en-GB" sz="1100" dirty="0" err="1" smtClean="0"/>
              <a:t>Confensiwn</a:t>
            </a:r>
            <a:r>
              <a:rPr lang="en-GB" sz="1100" dirty="0" smtClean="0"/>
              <a:t> Y </a:t>
            </a:r>
            <a:r>
              <a:rPr lang="en-GB" sz="1100" dirty="0" err="1" smtClean="0"/>
              <a:t>Cenhedloedd</a:t>
            </a:r>
            <a:r>
              <a:rPr lang="en-GB" sz="1100" dirty="0" smtClean="0"/>
              <a:t> </a:t>
            </a:r>
            <a:r>
              <a:rPr lang="en-GB" sz="1100" dirty="0" err="1" smtClean="0"/>
              <a:t>Unedig</a:t>
            </a:r>
            <a:r>
              <a:rPr lang="en-GB" sz="1100" dirty="0" smtClean="0"/>
              <a:t>  </a:t>
            </a:r>
            <a:r>
              <a:rPr lang="en-GB" sz="1100" dirty="0" err="1" smtClean="0"/>
              <a:t>Ar</a:t>
            </a:r>
            <a:r>
              <a:rPr lang="en-GB" sz="1100" dirty="0" smtClean="0"/>
              <a:t> </a:t>
            </a:r>
            <a:r>
              <a:rPr lang="en-GB" sz="1100" dirty="0" err="1" smtClean="0"/>
              <a:t>Hawliau</a:t>
            </a:r>
            <a:r>
              <a:rPr lang="en-GB" sz="1100" dirty="0" smtClean="0"/>
              <a:t> plant </a:t>
            </a:r>
            <a:r>
              <a:rPr lang="en-GB" sz="1100" dirty="0" err="1" smtClean="0"/>
              <a:t>ydy</a:t>
            </a:r>
            <a:r>
              <a:rPr lang="en-GB" sz="1100" dirty="0" smtClean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ddiogelu</a:t>
            </a:r>
            <a:r>
              <a:rPr lang="en-GB" sz="1100" dirty="0"/>
              <a:t> a </a:t>
            </a:r>
            <a:r>
              <a:rPr lang="en-GB" sz="1100" dirty="0" err="1"/>
              <a:t>hyrwyddo</a:t>
            </a:r>
            <a:r>
              <a:rPr lang="en-GB" sz="1100" dirty="0"/>
              <a:t> </a:t>
            </a:r>
            <a:r>
              <a:rPr lang="en-GB" sz="1100" dirty="0" err="1"/>
              <a:t>lles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gywir</a:t>
            </a:r>
            <a:r>
              <a:rPr lang="en-GB" sz="1100" dirty="0"/>
              <a:t> a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cyfiawnder</a:t>
            </a:r>
            <a:r>
              <a:rPr lang="en-GB" sz="1100" dirty="0"/>
              <a:t> </a:t>
            </a:r>
            <a:r>
              <a:rPr lang="en-GB" sz="1100" dirty="0" err="1"/>
              <a:t>i'r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maent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 smtClean="0"/>
              <a:t>haeddu</a:t>
            </a:r>
            <a:r>
              <a:rPr lang="en-GB" sz="1100" dirty="0" smtClean="0"/>
              <a:t>. </a:t>
            </a:r>
            <a:endParaRPr lang="en-GB" sz="1100" dirty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0" y="3501008"/>
            <a:ext cx="435597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Y </a:t>
            </a:r>
            <a:r>
              <a:rPr lang="en-GB" sz="1200" b="1" u="sng" dirty="0" err="1"/>
              <a:t>C</a:t>
            </a:r>
            <a:r>
              <a:rPr lang="en-GB" sz="1200" b="1" u="sng" dirty="0" err="1" smtClean="0"/>
              <a:t>yfnod</a:t>
            </a:r>
            <a:r>
              <a:rPr lang="en-GB" sz="1200" b="1" u="sng" dirty="0" smtClean="0"/>
              <a:t> </a:t>
            </a:r>
            <a:r>
              <a:rPr lang="en-GB" sz="1200" b="1" u="sng" dirty="0" err="1"/>
              <a:t>Sylfaen</a:t>
            </a:r>
            <a:r>
              <a:rPr lang="en-GB" sz="1200" b="1" u="sng" dirty="0"/>
              <a:t> </a:t>
            </a:r>
            <a:r>
              <a:rPr lang="en-GB" sz="1200" b="1" u="sng" dirty="0" err="1"/>
              <a:t>yn</a:t>
            </a:r>
            <a:r>
              <a:rPr lang="en-GB" sz="1200" b="1" u="sng" dirty="0"/>
              <a:t> </a:t>
            </a:r>
            <a:r>
              <a:rPr lang="en-GB" sz="1200" b="1" u="sng" dirty="0" err="1" smtClean="0"/>
              <a:t>Cymru</a:t>
            </a:r>
            <a:endParaRPr lang="en-GB" sz="1200" b="1" dirty="0"/>
          </a:p>
          <a:p>
            <a:pPr algn="just"/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cyfnod</a:t>
            </a:r>
            <a:r>
              <a:rPr lang="en-GB" sz="1200" dirty="0"/>
              <a:t> </a:t>
            </a:r>
            <a:r>
              <a:rPr lang="en-GB" sz="1200" dirty="0" err="1"/>
              <a:t>Sylfaen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cwricwlwm</a:t>
            </a:r>
            <a:r>
              <a:rPr lang="en-GB" sz="1200" dirty="0"/>
              <a:t> </a:t>
            </a:r>
            <a:r>
              <a:rPr lang="en-GB" sz="1200" dirty="0" err="1"/>
              <a:t>a’r</a:t>
            </a:r>
            <a:r>
              <a:rPr lang="en-GB" sz="1200" dirty="0"/>
              <a:t> </a:t>
            </a:r>
            <a:r>
              <a:rPr lang="en-GB" sz="1200" dirty="0" err="1"/>
              <a:t>deilliannau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gyfer</a:t>
            </a:r>
            <a:r>
              <a:rPr lang="en-GB" sz="1200" dirty="0"/>
              <a:t> plant 3 </a:t>
            </a:r>
            <a:r>
              <a:rPr lang="en-GB" sz="1200" dirty="0" err="1"/>
              <a:t>i</a:t>
            </a:r>
            <a:r>
              <a:rPr lang="en-GB" sz="1200" dirty="0"/>
              <a:t> 7 </a:t>
            </a:r>
            <a:r>
              <a:rPr lang="en-GB" sz="1200" dirty="0" err="1"/>
              <a:t>oed</a:t>
            </a:r>
            <a:r>
              <a:rPr lang="en-GB" sz="1200" dirty="0"/>
              <a:t>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Nghymru</a:t>
            </a:r>
            <a:r>
              <a:rPr lang="en-GB" sz="1200" dirty="0"/>
              <a:t>,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ynglyn</a:t>
            </a:r>
            <a:r>
              <a:rPr lang="en-GB" sz="1200" dirty="0"/>
              <a:t> a CCUHP,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Llywodraeth</a:t>
            </a:r>
            <a:r>
              <a:rPr lang="en-GB" sz="1200" dirty="0"/>
              <a:t> </a:t>
            </a:r>
            <a:r>
              <a:rPr lang="en-GB" sz="1200" dirty="0" err="1"/>
              <a:t>Cymru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creu</a:t>
            </a:r>
            <a:r>
              <a:rPr lang="en-GB" sz="1200" dirty="0"/>
              <a:t> </a:t>
            </a:r>
            <a:r>
              <a:rPr lang="en-GB" sz="1200" dirty="0" err="1"/>
              <a:t>cwricwlm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cyd</a:t>
            </a:r>
            <a:r>
              <a:rPr lang="en-GB" sz="1200" dirty="0"/>
              <a:t> </a:t>
            </a:r>
            <a:r>
              <a:rPr lang="en-GB" sz="1200" dirty="0" err="1"/>
              <a:t>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hawliau</a:t>
            </a:r>
            <a:r>
              <a:rPr lang="en-GB" sz="1200" dirty="0"/>
              <a:t> plant,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sicrhau</a:t>
            </a:r>
            <a:r>
              <a:rPr lang="en-GB" sz="1200" dirty="0"/>
              <a:t> </a:t>
            </a:r>
            <a:r>
              <a:rPr lang="en-GB" sz="1200" dirty="0" err="1"/>
              <a:t>bod</a:t>
            </a:r>
            <a:r>
              <a:rPr lang="en-GB" sz="1200" dirty="0"/>
              <a:t>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cyfleuoedd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gwhannol</a:t>
            </a:r>
            <a:r>
              <a:rPr lang="en-GB" sz="1200" dirty="0"/>
              <a:t> </a:t>
            </a:r>
            <a:r>
              <a:rPr lang="en-GB" sz="1200" dirty="0" err="1"/>
              <a:t>maes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sy’n</a:t>
            </a:r>
            <a:r>
              <a:rPr lang="en-GB" sz="1200" dirty="0"/>
              <a:t> </a:t>
            </a:r>
            <a:r>
              <a:rPr lang="en-GB" sz="1200" dirty="0" err="1"/>
              <a:t>berthnasol</a:t>
            </a:r>
            <a:r>
              <a:rPr lang="en-GB" sz="1200" dirty="0"/>
              <a:t> </a:t>
            </a:r>
            <a:r>
              <a:rPr lang="en-GB" sz="1200" dirty="0" err="1"/>
              <a:t>iw</a:t>
            </a:r>
            <a:r>
              <a:rPr lang="en-GB" sz="1200" dirty="0"/>
              <a:t> cam </a:t>
            </a:r>
            <a:r>
              <a:rPr lang="en-GB" sz="1200" dirty="0" err="1"/>
              <a:t>datblygu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7 </a:t>
            </a:r>
            <a:r>
              <a:rPr lang="en-GB" sz="1200" dirty="0" err="1"/>
              <a:t>maes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gadael</a:t>
            </a:r>
            <a:r>
              <a:rPr lang="en-GB" sz="1200" dirty="0"/>
              <a:t> plant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dychymyg</a:t>
            </a:r>
            <a:r>
              <a:rPr lang="en-GB" sz="1200" dirty="0"/>
              <a:t>, </a:t>
            </a:r>
            <a:r>
              <a:rPr lang="en-GB" sz="1200" dirty="0" err="1"/>
              <a:t>ymchwilio</a:t>
            </a:r>
            <a:r>
              <a:rPr lang="en-GB" sz="1200" dirty="0"/>
              <a:t>, </a:t>
            </a:r>
            <a:r>
              <a:rPr lang="en-GB" sz="1200" dirty="0" err="1"/>
              <a:t>darganfod</a:t>
            </a:r>
            <a:r>
              <a:rPr lang="en-GB" sz="1200" dirty="0"/>
              <a:t> a </a:t>
            </a:r>
            <a:r>
              <a:rPr lang="en-GB" sz="1200" dirty="0" err="1"/>
              <a:t>datrys</a:t>
            </a:r>
            <a:r>
              <a:rPr lang="en-GB" sz="1200" dirty="0"/>
              <a:t> </a:t>
            </a:r>
            <a:r>
              <a:rPr lang="en-GB" sz="1200" dirty="0" err="1"/>
              <a:t>problemau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byd</a:t>
            </a:r>
            <a:r>
              <a:rPr lang="en-GB" sz="1200" dirty="0"/>
              <a:t> </a:t>
            </a:r>
            <a:r>
              <a:rPr lang="en-GB" sz="1200" dirty="0" err="1"/>
              <a:t>o’u</a:t>
            </a:r>
            <a:r>
              <a:rPr lang="en-GB" sz="1200" dirty="0"/>
              <a:t> </a:t>
            </a:r>
            <a:r>
              <a:rPr lang="en-GB" sz="1200" dirty="0" err="1"/>
              <a:t>gwmpas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paratoi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gyfer</a:t>
            </a:r>
            <a:r>
              <a:rPr lang="en-GB" sz="1200" dirty="0"/>
              <a:t> y </a:t>
            </a:r>
            <a:r>
              <a:rPr lang="en-GB" sz="1200" dirty="0" err="1"/>
              <a:t>dyfodol</a:t>
            </a:r>
            <a:r>
              <a:rPr lang="en-GB" sz="1200" dirty="0" smtClean="0"/>
              <a:t>.</a:t>
            </a:r>
          </a:p>
          <a:p>
            <a:pPr algn="just"/>
            <a:r>
              <a:rPr lang="en-GB" sz="1200" dirty="0" err="1" smtClean="0"/>
              <a:t>Dyma’r</a:t>
            </a:r>
            <a:r>
              <a:rPr lang="en-GB" sz="1200" dirty="0" smtClean="0"/>
              <a:t> 7 </a:t>
            </a:r>
            <a:r>
              <a:rPr lang="en-GB" sz="1200" dirty="0" err="1" smtClean="0"/>
              <a:t>maes</a:t>
            </a:r>
            <a:r>
              <a:rPr lang="en-GB" sz="1200" dirty="0" smtClean="0"/>
              <a:t> </a:t>
            </a:r>
            <a:r>
              <a:rPr lang="en-GB" sz="1200" dirty="0" err="1" smtClean="0"/>
              <a:t>dysgu</a:t>
            </a:r>
            <a:r>
              <a:rPr lang="en-GB" sz="1200" dirty="0" smtClean="0"/>
              <a:t> Y </a:t>
            </a:r>
            <a:r>
              <a:rPr lang="en-GB" sz="1200" dirty="0" err="1" smtClean="0"/>
              <a:t>Cyfnod</a:t>
            </a:r>
            <a:r>
              <a:rPr lang="en-GB" sz="1200" dirty="0" smtClean="0"/>
              <a:t> </a:t>
            </a:r>
            <a:r>
              <a:rPr lang="en-GB" sz="1200" dirty="0" err="1" smtClean="0"/>
              <a:t>Sylfaen</a:t>
            </a:r>
            <a:r>
              <a:rPr lang="en-GB" sz="1200" dirty="0" smtClean="0"/>
              <a:t>:</a:t>
            </a:r>
            <a:endParaRPr lang="en-GB" sz="1200" dirty="0"/>
          </a:p>
          <a:p>
            <a:pPr lvl="0" algn="just">
              <a:buFont typeface="Wingdings" pitchFamily="2" charset="2"/>
              <a:buChar char="v"/>
            </a:pPr>
            <a:r>
              <a:rPr lang="en-GB" sz="1200" dirty="0" err="1"/>
              <a:t>datblygiad</a:t>
            </a:r>
            <a:r>
              <a:rPr lang="en-GB" sz="1200" dirty="0"/>
              <a:t> </a:t>
            </a:r>
            <a:r>
              <a:rPr lang="en-GB" sz="1200" dirty="0" err="1"/>
              <a:t>personol</a:t>
            </a:r>
            <a:r>
              <a:rPr lang="en-GB" sz="1200" dirty="0"/>
              <a:t> a </a:t>
            </a:r>
            <a:r>
              <a:rPr lang="en-GB" sz="1200" dirty="0" err="1"/>
              <a:t>chymdeithasol</a:t>
            </a:r>
            <a:r>
              <a:rPr lang="en-GB" sz="1200" dirty="0"/>
              <a:t>, </a:t>
            </a:r>
            <a:r>
              <a:rPr lang="en-GB" sz="1200" dirty="0" err="1"/>
              <a:t>lles</a:t>
            </a:r>
            <a:r>
              <a:rPr lang="en-GB" sz="1200" dirty="0"/>
              <a:t> ac </a:t>
            </a:r>
            <a:r>
              <a:rPr lang="en-GB" sz="1200" dirty="0" err="1"/>
              <a:t>amrywiaeth</a:t>
            </a:r>
            <a:r>
              <a:rPr lang="en-GB" sz="1200" dirty="0"/>
              <a:t> </a:t>
            </a:r>
            <a:r>
              <a:rPr lang="en-GB" sz="1200" dirty="0" err="1"/>
              <a:t>ddiwylliannol</a:t>
            </a:r>
            <a:endParaRPr lang="en-GB" sz="1200" dirty="0"/>
          </a:p>
          <a:p>
            <a:pPr lvl="0" algn="just">
              <a:buFont typeface="Wingdings" pitchFamily="2" charset="2"/>
              <a:buChar char="v"/>
            </a:pPr>
            <a:r>
              <a:rPr lang="en-GB" sz="1200" dirty="0" err="1"/>
              <a:t>dgiliau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, </a:t>
            </a:r>
            <a:r>
              <a:rPr lang="en-GB" sz="1200" dirty="0" err="1"/>
              <a:t>llythrennedd</a:t>
            </a:r>
            <a:r>
              <a:rPr lang="en-GB" sz="1200" dirty="0"/>
              <a:t> a </a:t>
            </a:r>
            <a:r>
              <a:rPr lang="en-GB" sz="1200" dirty="0" err="1"/>
              <a:t>chyfathrebu</a:t>
            </a:r>
            <a:endParaRPr lang="en-GB" sz="1200" dirty="0"/>
          </a:p>
          <a:p>
            <a:pPr lvl="0" algn="just">
              <a:buFont typeface="Wingdings" pitchFamily="2" charset="2"/>
              <a:buChar char="v"/>
            </a:pPr>
            <a:r>
              <a:rPr lang="en-GB" sz="1200" dirty="0" err="1"/>
              <a:t>datblygiad</a:t>
            </a:r>
            <a:r>
              <a:rPr lang="en-GB" sz="1200" dirty="0"/>
              <a:t> </a:t>
            </a:r>
            <a:r>
              <a:rPr lang="en-GB" sz="1200" dirty="0" err="1"/>
              <a:t>mathemategol</a:t>
            </a:r>
            <a:endParaRPr lang="en-GB" sz="1200" dirty="0"/>
          </a:p>
          <a:p>
            <a:pPr lvl="0" algn="just">
              <a:buFont typeface="Wingdings" pitchFamily="2" charset="2"/>
              <a:buChar char="v"/>
            </a:pPr>
            <a:r>
              <a:rPr lang="en-GB" sz="1200" dirty="0" err="1"/>
              <a:t>datblygu’r</a:t>
            </a:r>
            <a:r>
              <a:rPr lang="en-GB" sz="1200" dirty="0"/>
              <a:t> </a:t>
            </a:r>
            <a:r>
              <a:rPr lang="en-GB" sz="1200" dirty="0" err="1"/>
              <a:t>Gymraeg</a:t>
            </a:r>
            <a:endParaRPr lang="en-GB" sz="1200" dirty="0"/>
          </a:p>
          <a:p>
            <a:pPr lvl="0" algn="just">
              <a:buFont typeface="Wingdings" pitchFamily="2" charset="2"/>
              <a:buChar char="v"/>
            </a:pPr>
            <a:r>
              <a:rPr lang="en-GB" sz="1200" dirty="0" err="1"/>
              <a:t>gwybodaeth</a:t>
            </a:r>
            <a:r>
              <a:rPr lang="en-GB" sz="1200" dirty="0"/>
              <a:t> a </a:t>
            </a:r>
            <a:r>
              <a:rPr lang="en-GB" sz="1200" dirty="0" err="1"/>
              <a:t>dealltwriaeth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byd</a:t>
            </a:r>
            <a:endParaRPr lang="en-GB" sz="1200" dirty="0"/>
          </a:p>
          <a:p>
            <a:pPr lvl="0" algn="just">
              <a:buFont typeface="Wingdings" pitchFamily="2" charset="2"/>
              <a:buChar char="v"/>
            </a:pPr>
            <a:r>
              <a:rPr lang="en-GB" sz="1200" dirty="0" err="1"/>
              <a:t>datblygiad</a:t>
            </a:r>
            <a:r>
              <a:rPr lang="en-GB" sz="1200" dirty="0"/>
              <a:t> </a:t>
            </a:r>
            <a:r>
              <a:rPr lang="en-GB" sz="1200" dirty="0" err="1"/>
              <a:t>corfforol</a:t>
            </a:r>
            <a:endParaRPr lang="en-GB" sz="1200" dirty="0"/>
          </a:p>
          <a:p>
            <a:pPr lvl="0" algn="just">
              <a:buFont typeface="Wingdings" pitchFamily="2" charset="2"/>
              <a:buChar char="v"/>
            </a:pPr>
            <a:r>
              <a:rPr lang="en-GB" sz="1200" dirty="0" err="1"/>
              <a:t>datblygiad</a:t>
            </a:r>
            <a:r>
              <a:rPr lang="en-GB" sz="1200" dirty="0"/>
              <a:t> </a:t>
            </a:r>
            <a:r>
              <a:rPr lang="en-GB" sz="1200" dirty="0" err="1"/>
              <a:t>creadigol</a:t>
            </a:r>
            <a:r>
              <a:rPr lang="en-GB" sz="1200" dirty="0"/>
              <a:t> </a:t>
            </a:r>
            <a:endParaRPr lang="en-GB" sz="1200" dirty="0" smtClean="0"/>
          </a:p>
          <a:p>
            <a:pPr lvl="0" algn="just"/>
            <a:r>
              <a:rPr lang="en-GB" sz="1200" dirty="0" smtClean="0"/>
              <a:t>(</a:t>
            </a:r>
            <a:r>
              <a:rPr lang="en-GB" sz="1200" dirty="0" err="1" smtClean="0"/>
              <a:t>Llywodraeth</a:t>
            </a:r>
            <a:r>
              <a:rPr lang="en-GB" sz="1200" dirty="0" smtClean="0"/>
              <a:t> </a:t>
            </a:r>
            <a:r>
              <a:rPr lang="en-GB" sz="1200" dirty="0" err="1"/>
              <a:t>Cymru</a:t>
            </a:r>
            <a:r>
              <a:rPr lang="en-GB" sz="1200" dirty="0"/>
              <a:t>, </a:t>
            </a:r>
            <a:r>
              <a:rPr lang="en-GB" sz="1200" dirty="0" err="1"/>
              <a:t>Cyfnod</a:t>
            </a:r>
            <a:r>
              <a:rPr lang="en-GB" sz="1200" dirty="0"/>
              <a:t> </a:t>
            </a:r>
            <a:r>
              <a:rPr lang="en-GB" sz="1200" dirty="0" err="1"/>
              <a:t>Sylfaen</a:t>
            </a:r>
            <a:r>
              <a:rPr lang="en-GB" sz="1200" dirty="0"/>
              <a:t> 2017)</a:t>
            </a:r>
          </a:p>
          <a:p>
            <a:endParaRPr lang="en-GB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4283968" y="3457069"/>
            <a:ext cx="486003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7 nod </a:t>
            </a:r>
            <a:r>
              <a:rPr lang="en-GB" sz="1200" b="1" u="sng" dirty="0" err="1"/>
              <a:t>craidd</a:t>
            </a:r>
            <a:r>
              <a:rPr lang="en-GB" sz="1200" b="1" u="sng" dirty="0"/>
              <a:t> </a:t>
            </a:r>
          </a:p>
          <a:p>
            <a:pPr algn="just"/>
            <a:r>
              <a:rPr lang="en-GB" sz="1100" dirty="0" err="1" smtClean="0"/>
              <a:t>Mae’r</a:t>
            </a:r>
            <a:r>
              <a:rPr lang="en-GB" sz="1100" dirty="0" smtClean="0"/>
              <a:t> </a:t>
            </a:r>
            <a:r>
              <a:rPr lang="en-GB" sz="1100" dirty="0"/>
              <a:t>7 nod </a:t>
            </a:r>
            <a:r>
              <a:rPr lang="en-GB" sz="1100" dirty="0" err="1"/>
              <a:t>craidd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rhaglen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gyfer</a:t>
            </a:r>
            <a:r>
              <a:rPr lang="en-GB" sz="1100" dirty="0"/>
              <a:t> plant a </a:t>
            </a:r>
            <a:r>
              <a:rPr lang="en-GB" sz="1100" dirty="0" err="1"/>
              <a:t>phobl</a:t>
            </a:r>
            <a:r>
              <a:rPr lang="en-GB" sz="1100" dirty="0"/>
              <a:t> </a:t>
            </a:r>
            <a:r>
              <a:rPr lang="en-GB" sz="1100" dirty="0" err="1"/>
              <a:t>ifanc</a:t>
            </a:r>
            <a:r>
              <a:rPr lang="en-GB" sz="1100" dirty="0"/>
              <a:t> </a:t>
            </a:r>
            <a:r>
              <a:rPr lang="en-GB" sz="1100" dirty="0" err="1"/>
              <a:t>sy’n</a:t>
            </a:r>
            <a:r>
              <a:rPr lang="en-GB" sz="1100" dirty="0"/>
              <a:t> </a:t>
            </a:r>
            <a:r>
              <a:rPr lang="en-GB" sz="1100" dirty="0" err="1"/>
              <a:t>ffurfio</a:t>
            </a:r>
            <a:r>
              <a:rPr lang="en-GB" sz="1100" dirty="0"/>
              <a:t> </a:t>
            </a:r>
            <a:r>
              <a:rPr lang="en-GB" sz="1100" dirty="0" err="1"/>
              <a:t>sylfaen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gyfer</a:t>
            </a:r>
            <a:r>
              <a:rPr lang="en-GB" sz="1100" dirty="0"/>
              <a:t> </a:t>
            </a:r>
            <a:r>
              <a:rPr lang="en-GB" sz="1100" dirty="0" err="1"/>
              <a:t>penderfyniadau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flaenoriaethau</a:t>
            </a:r>
            <a:r>
              <a:rPr lang="en-GB" sz="1100" dirty="0"/>
              <a:t> ac </a:t>
            </a:r>
            <a:r>
              <a:rPr lang="en-GB" sz="1100" dirty="0" err="1"/>
              <a:t>amcenion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level </a:t>
            </a:r>
            <a:r>
              <a:rPr lang="en-GB" sz="1100" dirty="0" err="1"/>
              <a:t>genedlaethol</a:t>
            </a:r>
            <a:r>
              <a:rPr lang="en-GB" sz="1100" dirty="0"/>
              <a:t>. </a:t>
            </a:r>
            <a:r>
              <a:rPr lang="en-GB" sz="1100" dirty="0" err="1"/>
              <a:t>Cafodd</a:t>
            </a:r>
            <a:r>
              <a:rPr lang="en-GB" sz="1100" dirty="0"/>
              <a:t> y 7 nod </a:t>
            </a:r>
            <a:r>
              <a:rPr lang="en-GB" sz="1100" dirty="0" err="1"/>
              <a:t>craidd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creu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</a:t>
            </a:r>
            <a:r>
              <a:rPr lang="en-GB" sz="1100" dirty="0" err="1"/>
              <a:t>rhaglen</a:t>
            </a:r>
            <a:r>
              <a:rPr lang="en-GB" sz="1100" dirty="0"/>
              <a:t> </a:t>
            </a:r>
            <a:r>
              <a:rPr lang="en-GB" sz="1100" dirty="0" err="1"/>
              <a:t>Llywodraethau</a:t>
            </a:r>
            <a:r>
              <a:rPr lang="en-GB" sz="1100" dirty="0"/>
              <a:t>, </a:t>
            </a:r>
            <a:r>
              <a:rPr lang="en-GB" sz="1100" dirty="0" err="1"/>
              <a:t>nodau</a:t>
            </a:r>
            <a:r>
              <a:rPr lang="en-GB" sz="1100" dirty="0"/>
              <a:t> </a:t>
            </a:r>
            <a:r>
              <a:rPr lang="en-GB" sz="1100" dirty="0" err="1"/>
              <a:t>lles</a:t>
            </a:r>
            <a:r>
              <a:rPr lang="en-GB" sz="1100" dirty="0"/>
              <a:t> plant a </a:t>
            </a:r>
            <a:r>
              <a:rPr lang="en-GB" sz="1100" dirty="0" err="1"/>
              <a:t>phobl</a:t>
            </a:r>
            <a:r>
              <a:rPr lang="en-GB" sz="1100" dirty="0"/>
              <a:t> </a:t>
            </a:r>
            <a:r>
              <a:rPr lang="en-GB" sz="1100" dirty="0" err="1"/>
              <a:t>ifanc</a:t>
            </a:r>
            <a:r>
              <a:rPr lang="en-GB" sz="1100" dirty="0"/>
              <a:t>, </a:t>
            </a:r>
            <a:r>
              <a:rPr lang="en-GB" sz="1100" dirty="0" err="1"/>
              <a:t>deddfwriaethau</a:t>
            </a:r>
            <a:r>
              <a:rPr lang="en-GB" sz="1100" dirty="0"/>
              <a:t>, </a:t>
            </a:r>
            <a:r>
              <a:rPr lang="en-GB" sz="1100" dirty="0" err="1"/>
              <a:t>polisiau</a:t>
            </a:r>
            <a:r>
              <a:rPr lang="en-GB" sz="1100" dirty="0"/>
              <a:t>, </a:t>
            </a:r>
            <a:r>
              <a:rPr lang="en-GB" sz="1100" dirty="0" err="1"/>
              <a:t>rhaglenni</a:t>
            </a:r>
            <a:r>
              <a:rPr lang="en-GB" sz="1100" dirty="0"/>
              <a:t> </a:t>
            </a:r>
            <a:r>
              <a:rPr lang="en-GB" sz="1100" dirty="0" err="1"/>
              <a:t>dangosyddion</a:t>
            </a:r>
            <a:r>
              <a:rPr lang="en-GB" sz="1100" dirty="0"/>
              <a:t> </a:t>
            </a:r>
            <a:r>
              <a:rPr lang="en-GB" sz="1100" dirty="0" err="1" smtClean="0"/>
              <a:t>canlyniadau</a:t>
            </a:r>
            <a:r>
              <a:rPr lang="en-GB" sz="1100" dirty="0" smtClean="0"/>
              <a:t> </a:t>
            </a:r>
            <a:r>
              <a:rPr lang="en-GB" sz="1100" dirty="0"/>
              <a:t>ac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gwrs</a:t>
            </a:r>
            <a:r>
              <a:rPr lang="en-GB" sz="1100" dirty="0"/>
              <a:t> Y </a:t>
            </a:r>
            <a:r>
              <a:rPr lang="en-GB" sz="1100" dirty="0" err="1"/>
              <a:t>Cenhedloedd</a:t>
            </a:r>
            <a:r>
              <a:rPr lang="en-GB" sz="1100" dirty="0"/>
              <a:t> </a:t>
            </a:r>
            <a:r>
              <a:rPr lang="en-GB" sz="1100" dirty="0" err="1"/>
              <a:t>Unedig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(CCUHP). Nod y 7 nod </a:t>
            </a:r>
            <a:r>
              <a:rPr lang="en-GB" sz="1100" dirty="0" err="1"/>
              <a:t>craidd</a:t>
            </a:r>
            <a:r>
              <a:rPr lang="en-GB" sz="1100" dirty="0"/>
              <a:t> </a:t>
            </a:r>
            <a:r>
              <a:rPr lang="en-GB" sz="1100" dirty="0" err="1"/>
              <a:t>ydy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</a:t>
            </a:r>
            <a:r>
              <a:rPr lang="en-GB" sz="1100" dirty="0" err="1"/>
              <a:t>bod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plentynyn</a:t>
            </a:r>
            <a:r>
              <a:rPr lang="en-GB" sz="1100" dirty="0"/>
              <a:t> </a:t>
            </a:r>
            <a:r>
              <a:rPr lang="en-GB" sz="1100" dirty="0" err="1"/>
              <a:t>derbyn</a:t>
            </a:r>
            <a:r>
              <a:rPr lang="en-GB" sz="1100" dirty="0"/>
              <a:t> </a:t>
            </a:r>
            <a:r>
              <a:rPr lang="en-GB" sz="1100" dirty="0" err="1"/>
              <a:t>cyfleuoedd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a </a:t>
            </a:r>
            <a:r>
              <a:rPr lang="en-GB" sz="1100" dirty="0" err="1"/>
              <a:t>adnabod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yw’r</a:t>
            </a:r>
            <a:r>
              <a:rPr lang="en-GB" sz="1100" dirty="0"/>
              <a:t> </a:t>
            </a:r>
            <a:r>
              <a:rPr lang="en-GB" sz="1100" dirty="0" err="1"/>
              <a:t>sefyllfa</a:t>
            </a:r>
            <a:r>
              <a:rPr lang="en-GB" sz="1100" dirty="0"/>
              <a:t> </a:t>
            </a:r>
            <a:r>
              <a:rPr lang="en-GB" sz="1100" dirty="0" err="1"/>
              <a:t>teuluol</a:t>
            </a:r>
            <a:r>
              <a:rPr lang="en-GB" sz="1100" dirty="0"/>
              <a:t>. </a:t>
            </a:r>
            <a:endParaRPr lang="en-GB" sz="1100" dirty="0" smtClean="0"/>
          </a:p>
          <a:p>
            <a:pPr algn="just"/>
            <a:r>
              <a:rPr lang="en-GB" sz="1100" dirty="0" err="1" smtClean="0"/>
              <a:t>Dyma’r</a:t>
            </a:r>
            <a:r>
              <a:rPr lang="en-GB" sz="1100" dirty="0" smtClean="0"/>
              <a:t> 7 Nod </a:t>
            </a:r>
            <a:r>
              <a:rPr lang="en-GB" sz="1100" dirty="0" err="1" smtClean="0"/>
              <a:t>Craidd</a:t>
            </a:r>
            <a:r>
              <a:rPr lang="en-GB" sz="1100" dirty="0" smtClean="0"/>
              <a:t>: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100" dirty="0" smtClean="0"/>
              <a:t> </a:t>
            </a: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dechrau</a:t>
            </a:r>
            <a:r>
              <a:rPr lang="en-GB" sz="1100" dirty="0" smtClean="0"/>
              <a:t> </a:t>
            </a:r>
            <a:r>
              <a:rPr lang="en-GB" sz="1100" dirty="0" err="1" smtClean="0"/>
              <a:t>teg</a:t>
            </a:r>
            <a:r>
              <a:rPr lang="en-GB" sz="1100" dirty="0" smtClean="0"/>
              <a:t> </a:t>
            </a:r>
            <a:r>
              <a:rPr lang="en-GB" sz="1100" dirty="0" err="1" smtClean="0"/>
              <a:t>mewn</a:t>
            </a:r>
            <a:r>
              <a:rPr lang="en-GB" sz="1100" dirty="0" smtClean="0"/>
              <a:t> </a:t>
            </a:r>
            <a:r>
              <a:rPr lang="en-GB" sz="1100" dirty="0" err="1" smtClean="0"/>
              <a:t>bywyd</a:t>
            </a:r>
            <a:r>
              <a:rPr lang="en-GB" sz="1100" dirty="0" smtClean="0"/>
              <a:t> (y </a:t>
            </a:r>
            <a:r>
              <a:rPr lang="en-GB" sz="1100" dirty="0" err="1" smtClean="0"/>
              <a:t>blynyddoedd</a:t>
            </a:r>
            <a:r>
              <a:rPr lang="en-GB" sz="1100" dirty="0" smtClean="0"/>
              <a:t> </a:t>
            </a:r>
            <a:r>
              <a:rPr lang="en-GB" sz="1100" dirty="0" err="1" smtClean="0"/>
              <a:t>cynnar</a:t>
            </a:r>
            <a:r>
              <a:rPr lang="en-GB" sz="1100" dirty="0" smtClean="0"/>
              <a:t>) 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amrywiaeth</a:t>
            </a:r>
            <a:r>
              <a:rPr lang="en-GB" sz="1100" dirty="0" smtClean="0"/>
              <a:t> </a:t>
            </a:r>
            <a:r>
              <a:rPr lang="en-GB" sz="1100" dirty="0" err="1" smtClean="0"/>
              <a:t>gynhwysfawr</a:t>
            </a:r>
            <a:r>
              <a:rPr lang="en-GB" sz="1100" dirty="0" smtClean="0"/>
              <a:t> o </a:t>
            </a:r>
            <a:r>
              <a:rPr lang="en-GB" sz="1100" dirty="0" err="1" smtClean="0"/>
              <a:t>gyfleoedd</a:t>
            </a:r>
            <a:r>
              <a:rPr lang="en-GB" sz="1100" dirty="0" smtClean="0"/>
              <a:t> </a:t>
            </a:r>
            <a:r>
              <a:rPr lang="en-GB" sz="1100" dirty="0" err="1" smtClean="0"/>
              <a:t>addysg</a:t>
            </a:r>
            <a:r>
              <a:rPr lang="en-GB" sz="1100" dirty="0" smtClean="0"/>
              <a:t> a </a:t>
            </a:r>
            <a:r>
              <a:rPr lang="en-GB" sz="1100" dirty="0" err="1" smtClean="0"/>
              <a:t>dysgu</a:t>
            </a:r>
            <a:r>
              <a:rPr lang="en-GB" sz="1100" dirty="0" smtClean="0"/>
              <a:t> 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mwynhau’r</a:t>
            </a:r>
            <a:r>
              <a:rPr lang="en-GB" sz="1100" dirty="0" smtClean="0"/>
              <a:t> </a:t>
            </a:r>
            <a:r>
              <a:rPr lang="en-GB" sz="1100" dirty="0" err="1" smtClean="0"/>
              <a:t>iechyd</a:t>
            </a:r>
            <a:r>
              <a:rPr lang="en-GB" sz="1100" dirty="0" smtClean="0"/>
              <a:t> </a:t>
            </a:r>
            <a:r>
              <a:rPr lang="en-GB" sz="1100" dirty="0" err="1" smtClean="0"/>
              <a:t>gorau</a:t>
            </a:r>
            <a:r>
              <a:rPr lang="en-GB" sz="1100" dirty="0" smtClean="0"/>
              <a:t> </a:t>
            </a:r>
            <a:r>
              <a:rPr lang="en-GB" sz="1100" dirty="0" err="1" smtClean="0"/>
              <a:t>posibl</a:t>
            </a:r>
            <a:r>
              <a:rPr lang="en-GB" sz="1100" dirty="0" smtClean="0"/>
              <a:t> ac </a:t>
            </a:r>
            <a:r>
              <a:rPr lang="en-GB" sz="1100" dirty="0" err="1" smtClean="0"/>
              <a:t>nad</a:t>
            </a:r>
            <a:r>
              <a:rPr lang="en-GB" sz="1100" dirty="0" smtClean="0"/>
              <a:t> </a:t>
            </a:r>
            <a:r>
              <a:rPr lang="en-GB" sz="1100" dirty="0" err="1" smtClean="0"/>
              <a:t>ydynt</a:t>
            </a:r>
            <a:r>
              <a:rPr lang="en-GB" sz="1100" dirty="0" smtClean="0"/>
              <a:t> </a:t>
            </a: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eu</a:t>
            </a:r>
            <a:r>
              <a:rPr lang="en-GB" sz="1100" dirty="0" smtClean="0"/>
              <a:t> </a:t>
            </a:r>
            <a:r>
              <a:rPr lang="en-GB" sz="1100" dirty="0" err="1" smtClean="0"/>
              <a:t>camdrin</a:t>
            </a:r>
            <a:r>
              <a:rPr lang="en-GB" sz="1100" dirty="0" smtClean="0"/>
              <a:t>, </a:t>
            </a:r>
            <a:r>
              <a:rPr lang="en-GB" sz="1100" dirty="0" err="1" smtClean="0"/>
              <a:t>eu</a:t>
            </a:r>
            <a:r>
              <a:rPr lang="en-GB" sz="1100" dirty="0" smtClean="0"/>
              <a:t> </a:t>
            </a:r>
            <a:r>
              <a:rPr lang="en-GB" sz="1100" dirty="0" err="1" smtClean="0"/>
              <a:t>fictimeiddio</a:t>
            </a:r>
            <a:r>
              <a:rPr lang="en-GB" sz="1100" dirty="0" smtClean="0"/>
              <a:t> </a:t>
            </a:r>
            <a:r>
              <a:rPr lang="en-GB" sz="1100" dirty="0" err="1" smtClean="0"/>
              <a:t>na’u</a:t>
            </a:r>
            <a:r>
              <a:rPr lang="en-GB" sz="1100" dirty="0" smtClean="0"/>
              <a:t> </a:t>
            </a:r>
            <a:r>
              <a:rPr lang="en-GB" sz="1100" dirty="0" err="1" smtClean="0"/>
              <a:t>hecsbloitio</a:t>
            </a:r>
            <a:r>
              <a:rPr lang="en-GB" sz="1100" dirty="0" smtClean="0"/>
              <a:t> 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mynediad</a:t>
            </a:r>
            <a:r>
              <a:rPr lang="en-GB" sz="1100" dirty="0" smtClean="0"/>
              <a:t> </a:t>
            </a:r>
            <a:r>
              <a:rPr lang="en-GB" sz="1100" dirty="0" err="1" smtClean="0"/>
              <a:t>i</a:t>
            </a:r>
            <a:r>
              <a:rPr lang="en-GB" sz="1100" dirty="0" smtClean="0"/>
              <a:t> </a:t>
            </a:r>
            <a:r>
              <a:rPr lang="en-GB" sz="1100" dirty="0" err="1" smtClean="0"/>
              <a:t>weithgareddau</a:t>
            </a:r>
            <a:r>
              <a:rPr lang="en-GB" sz="1100" dirty="0" smtClean="0"/>
              <a:t> </a:t>
            </a:r>
            <a:r>
              <a:rPr lang="en-GB" sz="1100" dirty="0" err="1" smtClean="0"/>
              <a:t>chwarae</a:t>
            </a:r>
            <a:r>
              <a:rPr lang="en-GB" sz="1100" dirty="0" smtClean="0"/>
              <a:t>, </a:t>
            </a:r>
            <a:r>
              <a:rPr lang="en-GB" sz="1100" dirty="0" err="1" smtClean="0"/>
              <a:t>hamdden</a:t>
            </a:r>
            <a:r>
              <a:rPr lang="en-GB" sz="1100" dirty="0" smtClean="0"/>
              <a:t>, </a:t>
            </a:r>
            <a:r>
              <a:rPr lang="en-GB" sz="1100" dirty="0" err="1" smtClean="0"/>
              <a:t>chwaraeon</a:t>
            </a:r>
            <a:r>
              <a:rPr lang="en-GB" sz="1100" dirty="0" smtClean="0"/>
              <a:t> a </a:t>
            </a:r>
            <a:r>
              <a:rPr lang="en-GB" sz="1100" dirty="0" err="1" smtClean="0"/>
              <a:t>diwylliannol</a:t>
            </a:r>
            <a:r>
              <a:rPr lang="en-GB" sz="1100" dirty="0" smtClean="0"/>
              <a:t> 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eu</a:t>
            </a:r>
            <a:r>
              <a:rPr lang="en-GB" sz="1100" dirty="0" smtClean="0"/>
              <a:t> </a:t>
            </a:r>
            <a:r>
              <a:rPr lang="en-GB" sz="1100" dirty="0" err="1" smtClean="0"/>
              <a:t>clywed</a:t>
            </a:r>
            <a:r>
              <a:rPr lang="en-GB" sz="1100" dirty="0" smtClean="0"/>
              <a:t>, </a:t>
            </a:r>
            <a:r>
              <a:rPr lang="en-GB" sz="1100" dirty="0" err="1" smtClean="0"/>
              <a:t>eu</a:t>
            </a:r>
            <a:r>
              <a:rPr lang="en-GB" sz="1100" dirty="0" smtClean="0"/>
              <a:t> </a:t>
            </a:r>
            <a:r>
              <a:rPr lang="en-GB" sz="1100" dirty="0" err="1" smtClean="0"/>
              <a:t>trin</a:t>
            </a:r>
            <a:r>
              <a:rPr lang="en-GB" sz="1100" dirty="0" smtClean="0"/>
              <a:t> â </a:t>
            </a:r>
            <a:r>
              <a:rPr lang="en-GB" sz="1100" dirty="0" err="1" smtClean="0"/>
              <a:t>pharch</a:t>
            </a:r>
            <a:r>
              <a:rPr lang="en-GB" sz="1100" dirty="0" smtClean="0"/>
              <a:t> a </a:t>
            </a:r>
            <a:r>
              <a:rPr lang="en-GB" sz="1100" dirty="0" err="1" smtClean="0"/>
              <a:t>bod</a:t>
            </a:r>
            <a:r>
              <a:rPr lang="en-GB" sz="1100" dirty="0" smtClean="0"/>
              <a:t> </a:t>
            </a:r>
            <a:r>
              <a:rPr lang="en-GB" sz="1100" dirty="0" err="1" smtClean="0"/>
              <a:t>eu</a:t>
            </a:r>
            <a:r>
              <a:rPr lang="en-GB" sz="1100" dirty="0" smtClean="0"/>
              <a:t> </a:t>
            </a:r>
            <a:r>
              <a:rPr lang="en-GB" sz="1100" dirty="0" err="1" smtClean="0"/>
              <a:t>hil</a:t>
            </a:r>
            <a:r>
              <a:rPr lang="en-GB" sz="1100" dirty="0" smtClean="0"/>
              <a:t> </a:t>
            </a:r>
            <a:r>
              <a:rPr lang="en-GB" sz="1100" dirty="0" err="1" smtClean="0"/>
              <a:t>a’u</a:t>
            </a:r>
            <a:r>
              <a:rPr lang="en-GB" sz="1100" dirty="0" smtClean="0"/>
              <a:t> </a:t>
            </a:r>
            <a:r>
              <a:rPr lang="en-GB" sz="1100" dirty="0" err="1" smtClean="0"/>
              <a:t>hunaniaeth</a:t>
            </a:r>
            <a:r>
              <a:rPr lang="en-GB" sz="1100" dirty="0" smtClean="0"/>
              <a:t> </a:t>
            </a:r>
            <a:r>
              <a:rPr lang="en-GB" sz="1100" dirty="0" err="1" smtClean="0"/>
              <a:t>ddiwylliannol</a:t>
            </a:r>
            <a:r>
              <a:rPr lang="en-GB" sz="1100" dirty="0" smtClean="0"/>
              <a:t> </a:t>
            </a: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eu</a:t>
            </a:r>
            <a:r>
              <a:rPr lang="en-GB" sz="1100" dirty="0" smtClean="0"/>
              <a:t> </a:t>
            </a:r>
            <a:r>
              <a:rPr lang="en-GB" sz="1100" dirty="0" err="1" smtClean="0"/>
              <a:t>cydnabod</a:t>
            </a:r>
            <a:r>
              <a:rPr lang="en-GB" sz="1100" dirty="0" smtClean="0"/>
              <a:t> (</a:t>
            </a: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gallu</a:t>
            </a:r>
            <a:r>
              <a:rPr lang="en-GB" sz="1100" dirty="0" smtClean="0"/>
              <a:t> </a:t>
            </a:r>
            <a:r>
              <a:rPr lang="en-GB" sz="1100" dirty="0" err="1" smtClean="0"/>
              <a:t>cymryd</a:t>
            </a:r>
            <a:r>
              <a:rPr lang="en-GB" sz="1100" dirty="0" smtClean="0"/>
              <a:t> </a:t>
            </a:r>
            <a:r>
              <a:rPr lang="en-GB" sz="1100" dirty="0" err="1" smtClean="0"/>
              <a:t>rhan</a:t>
            </a:r>
            <a:r>
              <a:rPr lang="en-GB" sz="1100" dirty="0" smtClean="0"/>
              <a:t> </a:t>
            </a:r>
            <a:r>
              <a:rPr lang="en-GB" sz="1100" dirty="0" err="1" smtClean="0"/>
              <a:t>mewn</a:t>
            </a:r>
            <a:r>
              <a:rPr lang="en-GB" sz="1100" dirty="0" smtClean="0"/>
              <a:t> </a:t>
            </a:r>
            <a:r>
              <a:rPr lang="en-GB" sz="1100" dirty="0" err="1" smtClean="0"/>
              <a:t>gwneud</a:t>
            </a:r>
            <a:r>
              <a:rPr lang="en-GB" sz="1100" dirty="0" smtClean="0"/>
              <a:t> </a:t>
            </a:r>
            <a:r>
              <a:rPr lang="en-GB" sz="1100" dirty="0" err="1" smtClean="0"/>
              <a:t>penderfyniadau</a:t>
            </a:r>
            <a:r>
              <a:rPr lang="en-GB" sz="1100" dirty="0" smtClean="0"/>
              <a:t>) 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cael</a:t>
            </a:r>
            <a:r>
              <a:rPr lang="en-GB" sz="1100" dirty="0" smtClean="0"/>
              <a:t> </a:t>
            </a:r>
            <a:r>
              <a:rPr lang="en-GB" sz="1100" dirty="0" err="1" smtClean="0"/>
              <a:t>cartref</a:t>
            </a:r>
            <a:r>
              <a:rPr lang="en-GB" sz="1100" dirty="0" smtClean="0"/>
              <a:t> </a:t>
            </a:r>
            <a:r>
              <a:rPr lang="en-GB" sz="1100" dirty="0" err="1" smtClean="0"/>
              <a:t>diogel</a:t>
            </a:r>
            <a:r>
              <a:rPr lang="en-GB" sz="1100" dirty="0" smtClean="0"/>
              <a:t> a </a:t>
            </a:r>
            <a:r>
              <a:rPr lang="en-GB" sz="1100" dirty="0" err="1" smtClean="0"/>
              <a:t>chymuned</a:t>
            </a:r>
            <a:r>
              <a:rPr lang="en-GB" sz="1100" dirty="0" smtClean="0"/>
              <a:t> </a:t>
            </a:r>
            <a:r>
              <a:rPr lang="en-GB" sz="1100" dirty="0" err="1" smtClean="0"/>
              <a:t>sy’n</a:t>
            </a:r>
            <a:r>
              <a:rPr lang="en-GB" sz="1100" dirty="0" smtClean="0"/>
              <a:t> </a:t>
            </a:r>
            <a:r>
              <a:rPr lang="en-GB" sz="1100" dirty="0" err="1" smtClean="0"/>
              <a:t>cefnogi</a:t>
            </a:r>
            <a:r>
              <a:rPr lang="en-GB" sz="1100" dirty="0" smtClean="0"/>
              <a:t> </a:t>
            </a:r>
            <a:r>
              <a:rPr lang="en-GB" sz="1100" dirty="0" err="1" smtClean="0"/>
              <a:t>eu</a:t>
            </a:r>
            <a:r>
              <a:rPr lang="en-GB" sz="1100" dirty="0" smtClean="0"/>
              <a:t> </a:t>
            </a:r>
            <a:r>
              <a:rPr lang="en-GB" sz="1100" dirty="0" err="1" smtClean="0"/>
              <a:t>lles</a:t>
            </a:r>
            <a:r>
              <a:rPr lang="en-GB" sz="1100" dirty="0" smtClean="0"/>
              <a:t> </a:t>
            </a:r>
            <a:r>
              <a:rPr lang="en-GB" sz="1100" dirty="0" err="1" smtClean="0"/>
              <a:t>corfforol</a:t>
            </a:r>
            <a:r>
              <a:rPr lang="en-GB" sz="1100" dirty="0" smtClean="0"/>
              <a:t> ac </a:t>
            </a:r>
            <a:r>
              <a:rPr lang="en-GB" sz="1100" dirty="0" err="1" smtClean="0"/>
              <a:t>emosiynol</a:t>
            </a:r>
            <a:endParaRPr lang="en-GB" sz="1100" dirty="0" smtClean="0"/>
          </a:p>
          <a:p>
            <a:pPr marL="228600" indent="-228600">
              <a:buFont typeface="+mj-lt"/>
              <a:buAutoNum type="arabicPeriod"/>
            </a:pPr>
            <a:r>
              <a:rPr lang="en-GB" sz="1100" dirty="0" err="1" smtClean="0"/>
              <a:t>yn</a:t>
            </a:r>
            <a:r>
              <a:rPr lang="en-GB" sz="1100" dirty="0" smtClean="0"/>
              <a:t> </a:t>
            </a:r>
            <a:r>
              <a:rPr lang="en-GB" sz="1100" dirty="0" err="1" smtClean="0"/>
              <a:t>osgoi</a:t>
            </a:r>
            <a:r>
              <a:rPr lang="en-GB" sz="1100" dirty="0" smtClean="0"/>
              <a:t> </a:t>
            </a:r>
            <a:r>
              <a:rPr lang="en-GB" sz="1100" dirty="0" err="1" smtClean="0"/>
              <a:t>anfantais</a:t>
            </a:r>
            <a:r>
              <a:rPr lang="en-GB" sz="1100" dirty="0" smtClean="0"/>
              <a:t> </a:t>
            </a:r>
            <a:r>
              <a:rPr lang="en-GB" sz="1100" dirty="0" err="1" smtClean="0"/>
              <a:t>oherwydd</a:t>
            </a:r>
            <a:r>
              <a:rPr lang="en-GB" sz="1100" dirty="0" smtClean="0"/>
              <a:t> </a:t>
            </a:r>
            <a:r>
              <a:rPr lang="en-GB" sz="1100" dirty="0" err="1" smtClean="0"/>
              <a:t>tlodi</a:t>
            </a:r>
            <a:r>
              <a:rPr lang="en-GB" sz="1100" dirty="0"/>
              <a:t> </a:t>
            </a:r>
            <a:r>
              <a:rPr lang="en-GB" sz="1100" dirty="0" smtClean="0"/>
              <a:t>(</a:t>
            </a:r>
            <a:r>
              <a:rPr lang="en-GB" sz="1100" dirty="0" err="1" smtClean="0"/>
              <a:t>Llywodraeth</a:t>
            </a:r>
            <a:r>
              <a:rPr lang="en-GB" sz="1100" dirty="0" smtClean="0"/>
              <a:t> </a:t>
            </a:r>
            <a:r>
              <a:rPr lang="en-GB" sz="1100" dirty="0" err="1" smtClean="0"/>
              <a:t>Cymru</a:t>
            </a:r>
            <a:r>
              <a:rPr lang="en-GB" sz="1100" dirty="0" smtClean="0"/>
              <a:t> 2015)</a:t>
            </a:r>
          </a:p>
          <a:p>
            <a:pPr marL="228600" indent="-228600" algn="just"/>
            <a:endParaRPr lang="en-GB" sz="1100" dirty="0" smtClean="0"/>
          </a:p>
          <a:p>
            <a:pPr marL="228600" indent="-228600" algn="just"/>
            <a:endParaRPr lang="en-GB" sz="1100" dirty="0"/>
          </a:p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0" y="0"/>
            <a:ext cx="15476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1702473</a:t>
            </a:r>
            <a:endParaRPr lang="en-GB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0" y="0"/>
          <a:ext cx="9144000" cy="73783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6858000"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 err="1" smtClean="0"/>
                        <a:t>Erthygl</a:t>
                      </a:r>
                      <a:r>
                        <a:rPr lang="en-GB" sz="1200" u="sng" baseline="0" dirty="0" smtClean="0"/>
                        <a:t> 2 or CCUHP </a:t>
                      </a:r>
                      <a:endParaRPr lang="en-GB" sz="1200" b="0" u="none" baseline="0" dirty="0" smtClean="0"/>
                    </a:p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b="0" u="none" baseline="0" dirty="0" err="1" smtClean="0"/>
                        <a:t>Hawl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plentyn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ol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confensiwn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cenhedloedd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unedig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hawliau</a:t>
                      </a:r>
                      <a:r>
                        <a:rPr lang="en-GB" sz="1200" b="0" u="none" baseline="0" dirty="0" smtClean="0"/>
                        <a:t> plant </a:t>
                      </a:r>
                      <a:r>
                        <a:rPr lang="en-GB" sz="1200" b="0" u="none" baseline="0" dirty="0" err="1" smtClean="0"/>
                        <a:t>ydy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pawb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cynnwys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beth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bynnag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yw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hil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crefydd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alluoedd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beth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mae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nhw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meddwl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neu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ddweud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beth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bynnag</a:t>
                      </a:r>
                      <a:r>
                        <a:rPr lang="en-GB" sz="1200" b="0" u="none" baseline="0" dirty="0" smtClean="0"/>
                        <a:t> o </a:t>
                      </a:r>
                      <a:r>
                        <a:rPr lang="en-GB" sz="1200" b="0" u="none" baseline="0" dirty="0" err="1" smtClean="0"/>
                        <a:t>deulu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mae’n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dod</a:t>
                      </a:r>
                      <a:r>
                        <a:rPr lang="en-GB" sz="1200" b="0" u="none" baseline="0" dirty="0" smtClean="0"/>
                        <a:t> o.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2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cysylltu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gofynion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fod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hawl</a:t>
                      </a:r>
                      <a:r>
                        <a:rPr lang="en-GB" sz="1200" b="0" u="none" baseline="0" dirty="0" smtClean="0"/>
                        <a:t> o </a:t>
                      </a:r>
                      <a:r>
                        <a:rPr lang="en-GB" sz="1200" b="0" u="none" baseline="0" dirty="0" err="1" smtClean="0"/>
                        <a:t>cynhwysiant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sefyllfa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mam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sengl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anhawsterau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cyfathrebu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cymysgu</a:t>
                      </a:r>
                      <a:r>
                        <a:rPr lang="en-GB" sz="1200" b="0" u="none" baseline="0" dirty="0" smtClean="0"/>
                        <a:t> ac </a:t>
                      </a:r>
                      <a:r>
                        <a:rPr lang="en-GB" sz="1200" b="0" u="none" baseline="0" dirty="0" err="1" smtClean="0"/>
                        <a:t>gyda’r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hawl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yma</a:t>
                      </a:r>
                      <a:r>
                        <a:rPr lang="en-GB" sz="1200" b="0" u="none" baseline="0" dirty="0" smtClean="0"/>
                        <a:t> does dim </a:t>
                      </a:r>
                      <a:r>
                        <a:rPr lang="en-GB" sz="1200" b="0" u="none" baseline="0" dirty="0" err="1" smtClean="0"/>
                        <a:t>rheswm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ymadael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allan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2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caniatau</a:t>
                      </a:r>
                      <a:r>
                        <a:rPr lang="en-GB" sz="1200" b="0" u="none" baseline="0" dirty="0" smtClean="0"/>
                        <a:t> I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cylfeuoedd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profiadau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dysgu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lleoliad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pob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plentynyn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cynhwysiant</a:t>
                      </a:r>
                      <a:r>
                        <a:rPr lang="en-GB" sz="1200" b="0" u="none" baseline="0" dirty="0" smtClean="0"/>
                        <a:t>..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2 or CCUHP ac o </a:t>
                      </a:r>
                      <a:r>
                        <a:rPr lang="en-GB" sz="1200" b="0" u="none" baseline="0" dirty="0" err="1" smtClean="0"/>
                        <a:t>dan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Childrens</a:t>
                      </a:r>
                      <a:r>
                        <a:rPr lang="en-GB" sz="1200" b="0" u="none" baseline="0" dirty="0" smtClean="0"/>
                        <a:t> act 2014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sicrhau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egwyddorion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amrywiaeth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cydraddoldeb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cynhwysiad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dim </a:t>
                      </a:r>
                      <a:r>
                        <a:rPr lang="en-GB" sz="1200" b="0" u="none" baseline="0" dirty="0" err="1" smtClean="0"/>
                        <a:t>stereoteipio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digwydd</a:t>
                      </a:r>
                      <a:r>
                        <a:rPr lang="en-GB" sz="1200" b="0" u="none" baseline="0" dirty="0" smtClean="0"/>
                        <a:t>.</a:t>
                      </a:r>
                      <a:endParaRPr lang="en-GB" sz="1200" b="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 err="1" smtClean="0"/>
                        <a:t>Erthygl</a:t>
                      </a:r>
                      <a:r>
                        <a:rPr lang="en-GB" sz="1200" u="sng" dirty="0" smtClean="0"/>
                        <a:t> 3 or CCUHP</a:t>
                      </a:r>
                      <a:endParaRPr lang="en-GB" sz="1200" b="0" u="none" dirty="0" smtClean="0"/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u="none" dirty="0" smtClean="0"/>
                        <a:t>Mae </a:t>
                      </a:r>
                      <a:r>
                        <a:rPr lang="en-GB" sz="1200" b="0" u="none" dirty="0" err="1" smtClean="0"/>
                        <a:t>Erthygl</a:t>
                      </a:r>
                      <a:r>
                        <a:rPr lang="en-GB" sz="1200" b="0" u="none" dirty="0" smtClean="0"/>
                        <a:t> 3 or</a:t>
                      </a:r>
                      <a:r>
                        <a:rPr lang="en-GB" sz="1200" b="0" u="none" baseline="0" dirty="0" smtClean="0"/>
                        <a:t> CCUHP 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rhoi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hawl</a:t>
                      </a:r>
                      <a:r>
                        <a:rPr lang="en-GB" sz="1200" b="0" u="none" baseline="0" dirty="0" smtClean="0"/>
                        <a:t>  o </a:t>
                      </a:r>
                      <a:r>
                        <a:rPr lang="en-GB" sz="1200" b="0" u="none" baseline="0" dirty="0" err="1" smtClean="0"/>
                        <a:t>dan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pob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sefydliad</a:t>
                      </a:r>
                      <a:r>
                        <a:rPr lang="en-GB" sz="1200" b="0" u="none" baseline="0" dirty="0" smtClean="0"/>
                        <a:t>  </a:t>
                      </a:r>
                      <a:r>
                        <a:rPr lang="en-GB" sz="1200" b="0" u="none" baseline="0" dirty="0" err="1" smtClean="0"/>
                        <a:t>sydd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ymwneud</a:t>
                      </a:r>
                      <a:r>
                        <a:rPr lang="en-GB" sz="1200" b="0" u="none" baseline="0" dirty="0" smtClean="0"/>
                        <a:t> a plant </a:t>
                      </a:r>
                      <a:r>
                        <a:rPr lang="en-GB" sz="1200" b="0" u="none" baseline="0" dirty="0" err="1" smtClean="0"/>
                        <a:t>weithio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i’r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sydd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orau</a:t>
                      </a:r>
                      <a:r>
                        <a:rPr lang="en-GB" sz="1200" b="0" u="none" baseline="0" dirty="0" smtClean="0"/>
                        <a:t> am </a:t>
                      </a:r>
                      <a:r>
                        <a:rPr lang="en-GB" sz="1200" b="0" u="none" baseline="0" dirty="0" err="1" smtClean="0"/>
                        <a:t>pob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plentyn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 3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cefnogi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hawl</a:t>
                      </a:r>
                      <a:r>
                        <a:rPr lang="en-GB" sz="1200" b="0" u="none" baseline="0" dirty="0" smtClean="0"/>
                        <a:t> 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derbyn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gofal</a:t>
                      </a:r>
                      <a:r>
                        <a:rPr lang="en-GB" sz="1200" b="0" u="none" baseline="0" dirty="0" smtClean="0"/>
                        <a:t>  </a:t>
                      </a:r>
                      <a:r>
                        <a:rPr lang="en-GB" sz="1200" b="0" u="none" baseline="0" dirty="0" err="1" smtClean="0"/>
                        <a:t>cywir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rhwng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gwasnaethau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gofal</a:t>
                      </a:r>
                      <a:r>
                        <a:rPr lang="en-GB" sz="1200" b="0" u="none" baseline="0" dirty="0" smtClean="0"/>
                        <a:t> plant </a:t>
                      </a:r>
                      <a:r>
                        <a:rPr lang="en-GB" sz="1200" b="0" u="none" baseline="0" dirty="0" err="1" smtClean="0"/>
                        <a:t>ar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Cylch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meithrin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mae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mynychu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3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caniatau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canlyniadau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gorau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possib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lles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datblygiad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darganfod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bywyd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possib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gorau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3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fynd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gweithio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gyda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gwasanaethau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Social Services And Well Being  Wales Act 2014 o </a:t>
                      </a:r>
                      <a:r>
                        <a:rPr lang="en-GB" sz="1200" b="0" u="none" baseline="0" dirty="0" err="1" smtClean="0"/>
                        <a:t>dan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adran</a:t>
                      </a:r>
                      <a:r>
                        <a:rPr lang="en-GB" sz="1200" b="0" u="none" baseline="0" dirty="0" smtClean="0"/>
                        <a:t> 145. </a:t>
                      </a:r>
                      <a:r>
                        <a:rPr lang="en-GB" sz="1200" b="0" u="none" baseline="0" dirty="0" err="1" smtClean="0"/>
                        <a:t>Daeth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yma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fewn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lle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2016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sicrhau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llais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cryfach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unigolion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mwy</a:t>
                      </a:r>
                      <a:r>
                        <a:rPr lang="en-GB" sz="1200" b="0" u="none" baseline="0" dirty="0" smtClean="0"/>
                        <a:t> o </a:t>
                      </a:r>
                      <a:r>
                        <a:rPr lang="en-GB" sz="1200" b="0" u="none" baseline="0" dirty="0" err="1" smtClean="0"/>
                        <a:t>rheolaeth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dros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gofal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mae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nhw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derbyn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a’r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gefnogaeth</a:t>
                      </a:r>
                      <a:r>
                        <a:rPr lang="en-GB" sz="1200" b="0" u="none" baseline="0" dirty="0" smtClean="0"/>
                        <a:t>, ac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annog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ffocws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newydd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atal</a:t>
                      </a:r>
                      <a:r>
                        <a:rPr lang="en-GB" sz="1200" b="0" u="none" baseline="0" dirty="0" smtClean="0"/>
                        <a:t> ac </a:t>
                      </a:r>
                      <a:r>
                        <a:rPr lang="en-GB" sz="1200" b="0" u="none" baseline="0" dirty="0" err="1" smtClean="0"/>
                        <a:t>ymyrraeth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gynnar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smtClean="0"/>
                        <a:t>.</a:t>
                      </a:r>
                      <a:r>
                        <a:rPr lang="en-GB" sz="1200" dirty="0" smtClean="0"/>
                        <a:t> </a:t>
                      </a:r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 smtClean="0"/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 smtClean="0"/>
                    </a:p>
                    <a:p>
                      <a:pPr algn="just">
                        <a:lnSpc>
                          <a:spcPct val="150000"/>
                        </a:lnSpc>
                      </a:pPr>
                      <a:endParaRPr lang="en-GB" sz="1200" b="0" u="none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 err="1" smtClean="0"/>
                        <a:t>Erthygl</a:t>
                      </a:r>
                      <a:r>
                        <a:rPr lang="en-GB" sz="1200" u="sng" dirty="0" smtClean="0"/>
                        <a:t> 19 or</a:t>
                      </a:r>
                      <a:r>
                        <a:rPr lang="en-GB" sz="1200" u="sng" baseline="0" dirty="0" smtClean="0"/>
                        <a:t> CCUHP</a:t>
                      </a:r>
                      <a:endParaRPr lang="en-GB" sz="1200" b="0" u="none" baseline="0" dirty="0" smtClean="0"/>
                    </a:p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ol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confensiwn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cenhedloedd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unedig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hawliau</a:t>
                      </a:r>
                      <a:r>
                        <a:rPr lang="en-GB" sz="1200" b="0" u="none" baseline="0" dirty="0" smtClean="0"/>
                        <a:t> plant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19 </a:t>
                      </a:r>
                      <a:r>
                        <a:rPr lang="en-GB" sz="1200" b="0" u="none" baseline="0" dirty="0" err="1" smtClean="0"/>
                        <a:t>dylai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Llywodraethau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ofalu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plant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gofal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cywir</a:t>
                      </a:r>
                      <a:r>
                        <a:rPr lang="en-GB" sz="1200" b="0" u="none" baseline="0" dirty="0" smtClean="0"/>
                        <a:t>, a </a:t>
                      </a:r>
                      <a:r>
                        <a:rPr lang="en-GB" sz="1200" b="0" u="none" baseline="0" dirty="0" err="1" smtClean="0"/>
                        <a:t>cadw</a:t>
                      </a:r>
                      <a:r>
                        <a:rPr lang="en-GB" sz="1200" b="0" u="none" baseline="0" dirty="0" smtClean="0"/>
                        <a:t> o </a:t>
                      </a:r>
                      <a:r>
                        <a:rPr lang="en-GB" sz="1200" b="0" u="none" baseline="0" dirty="0" err="1" smtClean="0"/>
                        <a:t>camdriniaeth</a:t>
                      </a:r>
                      <a:r>
                        <a:rPr lang="en-GB" sz="1200" b="0" u="none" baseline="0" dirty="0" smtClean="0"/>
                        <a:t>, ac </a:t>
                      </a:r>
                      <a:r>
                        <a:rPr lang="en-GB" sz="1200" b="0" u="none" baseline="0" dirty="0" err="1" smtClean="0"/>
                        <a:t>esgeulustod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rhag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trais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rhienni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neu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unrhyw</a:t>
                      </a:r>
                      <a:r>
                        <a:rPr lang="en-GB" sz="1200" b="0" u="none" baseline="0" dirty="0" smtClean="0"/>
                        <a:t> un </a:t>
                      </a:r>
                      <a:r>
                        <a:rPr lang="en-GB" sz="1200" b="0" u="none" baseline="0" dirty="0" err="1" smtClean="0"/>
                        <a:t>sydd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edrych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ol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19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cysylltu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fod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weld </a:t>
                      </a:r>
                      <a:r>
                        <a:rPr lang="en-GB" sz="1200" b="0" u="none" baseline="0" dirty="0" err="1" smtClean="0"/>
                        <a:t>Sefyllfa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fel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esgeulustod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i’r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plentyn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y fam.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19 </a:t>
                      </a:r>
                      <a:r>
                        <a:rPr lang="en-GB" sz="1200" b="0" u="none" baseline="0" dirty="0" err="1" smtClean="0"/>
                        <a:t>o’r</a:t>
                      </a:r>
                      <a:r>
                        <a:rPr lang="en-GB" sz="1200" b="0" u="none" baseline="0" dirty="0" smtClean="0"/>
                        <a:t> CCUHP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cysylltu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gyda’r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Childrens</a:t>
                      </a:r>
                      <a:r>
                        <a:rPr lang="en-GB" sz="1200" b="0" u="none" baseline="0" dirty="0" smtClean="0"/>
                        <a:t> act 1989 </a:t>
                      </a:r>
                      <a:r>
                        <a:rPr lang="en-GB" sz="1200" b="0" u="none" baseline="0" dirty="0" err="1" smtClean="0"/>
                        <a:t>sydd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nawr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adnabod</a:t>
                      </a:r>
                      <a:r>
                        <a:rPr lang="en-GB" sz="1200" b="0" u="none" baseline="0" dirty="0" smtClean="0"/>
                        <a:t>  </a:t>
                      </a:r>
                      <a:r>
                        <a:rPr lang="en-GB" sz="1200" b="0" u="none" baseline="0" dirty="0" err="1" smtClean="0"/>
                        <a:t>fel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Childrens</a:t>
                      </a:r>
                      <a:r>
                        <a:rPr lang="en-GB" sz="1200" b="0" u="none" baseline="0" dirty="0" smtClean="0"/>
                        <a:t> act 2004.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Childrens</a:t>
                      </a:r>
                      <a:r>
                        <a:rPr lang="en-GB" sz="1200" b="0" u="none" baseline="0" dirty="0" smtClean="0"/>
                        <a:t> Act 1989 </a:t>
                      </a:r>
                      <a:r>
                        <a:rPr lang="en-GB" sz="1200" b="0" u="none" baseline="0" dirty="0" err="1" smtClean="0"/>
                        <a:t>ydy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cefnogi</a:t>
                      </a:r>
                      <a:r>
                        <a:rPr lang="en-GB" sz="1200" b="0" u="none" baseline="0" dirty="0" smtClean="0"/>
                        <a:t> plant, </a:t>
                      </a:r>
                      <a:r>
                        <a:rPr lang="en-GB" sz="1200" b="0" u="none" baseline="0" dirty="0" err="1" smtClean="0"/>
                        <a:t>ystyried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ddylid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cymryd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camau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ddiogelu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neu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hyrwyddo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lles</a:t>
                      </a:r>
                      <a:r>
                        <a:rPr lang="en-GB" sz="1200" b="0" u="none" baseline="0" dirty="0" smtClean="0"/>
                        <a:t> plant a </a:t>
                      </a:r>
                      <a:r>
                        <a:rPr lang="en-GB" sz="1200" b="0" u="none" baseline="0" dirty="0" err="1" smtClean="0"/>
                        <a:t>phryd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gychwyn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achos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gofal</a:t>
                      </a:r>
                      <a:r>
                        <a:rPr lang="en-GB" sz="1200" b="0" u="none" baseline="0" dirty="0" smtClean="0"/>
                        <a:t>. </a:t>
                      </a:r>
                      <a:r>
                        <a:rPr lang="en-GB" sz="1200" b="0" u="none" baseline="0" dirty="0" err="1" smtClean="0"/>
                        <a:t>Mae’r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Childrens</a:t>
                      </a:r>
                      <a:r>
                        <a:rPr lang="en-GB" sz="1200" b="0" u="none" baseline="0" dirty="0" smtClean="0"/>
                        <a:t> Act 2004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newydd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cryfhau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deddf</a:t>
                      </a:r>
                      <a:r>
                        <a:rPr lang="en-GB" sz="1200" b="0" u="none" baseline="0" dirty="0" smtClean="0"/>
                        <a:t> 1989 </a:t>
                      </a:r>
                      <a:r>
                        <a:rPr lang="en-GB" sz="1200" b="0" u="none" baseline="0" dirty="0" err="1" smtClean="0"/>
                        <a:t>trwy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annog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partneriaethau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rhwng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asiantaethau</a:t>
                      </a:r>
                      <a:r>
                        <a:rPr lang="en-GB" sz="1200" b="0" u="none" baseline="0" dirty="0" smtClean="0"/>
                        <a:t> ac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creu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mwy</a:t>
                      </a:r>
                      <a:r>
                        <a:rPr lang="en-GB" sz="1200" b="0" u="none" baseline="0" dirty="0" smtClean="0"/>
                        <a:t> o </a:t>
                      </a:r>
                      <a:r>
                        <a:rPr lang="en-GB" sz="1200" b="0" u="none" baseline="0" dirty="0" err="1" smtClean="0"/>
                        <a:t>atebolrwydd</a:t>
                      </a:r>
                      <a:r>
                        <a:rPr lang="en-GB" sz="1200" b="0" u="none" baseline="0" dirty="0" smtClean="0"/>
                        <a:t>.</a:t>
                      </a:r>
                      <a:endParaRPr lang="en-GB" sz="1200" b="0" u="non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u="sng" dirty="0" err="1" smtClean="0"/>
                        <a:t>Erthygl</a:t>
                      </a:r>
                      <a:r>
                        <a:rPr lang="en-GB" sz="1200" u="sng" dirty="0" smtClean="0"/>
                        <a:t> 24 or CCUHP</a:t>
                      </a:r>
                    </a:p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b="0" u="none" dirty="0" err="1" smtClean="0"/>
                        <a:t>Erthygl</a:t>
                      </a:r>
                      <a:r>
                        <a:rPr lang="en-GB" sz="1200" b="0" u="none" baseline="0" dirty="0" smtClean="0"/>
                        <a:t> 24 or CCUHP </a:t>
                      </a:r>
                      <a:r>
                        <a:rPr lang="en-GB" sz="1200" b="0" u="none" baseline="0" dirty="0" err="1" smtClean="0"/>
                        <a:t>ydy</a:t>
                      </a:r>
                      <a:r>
                        <a:rPr lang="en-GB" sz="1200" b="0" u="none" baseline="0" dirty="0" smtClean="0"/>
                        <a:t> yr </a:t>
                      </a:r>
                      <a:r>
                        <a:rPr lang="en-GB" sz="1200" b="0" u="none" baseline="0" dirty="0" err="1" smtClean="0"/>
                        <a:t>hawl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blant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gofal</a:t>
                      </a:r>
                      <a:r>
                        <a:rPr lang="en-GB" sz="1200" b="0" u="none" baseline="0" dirty="0" smtClean="0"/>
                        <a:t>  </a:t>
                      </a:r>
                      <a:r>
                        <a:rPr lang="en-GB" sz="1200" b="0" u="none" baseline="0" dirty="0" err="1" smtClean="0"/>
                        <a:t>iechyd</a:t>
                      </a:r>
                      <a:r>
                        <a:rPr lang="en-GB" sz="1200" b="0" u="none" baseline="0" dirty="0" smtClean="0"/>
                        <a:t> o </a:t>
                      </a:r>
                      <a:r>
                        <a:rPr lang="en-GB" sz="1200" b="0" u="none" baseline="0" dirty="0" err="1" smtClean="0"/>
                        <a:t>answadd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da</a:t>
                      </a:r>
                      <a:r>
                        <a:rPr lang="en-GB" sz="1200" b="0" u="none" baseline="0" dirty="0" smtClean="0"/>
                        <a:t>, ac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ddwr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glan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bwyd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maethlon</a:t>
                      </a:r>
                      <a:r>
                        <a:rPr lang="en-GB" sz="1200" b="0" u="none" baseline="0" dirty="0" smtClean="0"/>
                        <a:t>, ac </a:t>
                      </a:r>
                      <a:r>
                        <a:rPr lang="en-GB" sz="1200" b="0" u="none" baseline="0" dirty="0" err="1" smtClean="0"/>
                        <a:t>amgylchedd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glan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cadw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iachus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24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cysylltu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bywyd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fod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sicrhau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hawl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derbyn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gofal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cywir</a:t>
                      </a:r>
                      <a:r>
                        <a:rPr lang="en-GB" sz="1200" b="0" u="none" baseline="0" dirty="0" smtClean="0"/>
                        <a:t> o </a:t>
                      </a:r>
                      <a:r>
                        <a:rPr lang="en-GB" sz="1200" b="0" u="none" baseline="0" dirty="0" err="1" smtClean="0"/>
                        <a:t>safon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ol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gyfraith</a:t>
                      </a:r>
                      <a:r>
                        <a:rPr lang="en-GB" sz="1200" b="0" u="none" baseline="0" dirty="0" smtClean="0"/>
                        <a:t>. Mae </a:t>
                      </a:r>
                      <a:r>
                        <a:rPr lang="en-GB" sz="1200" b="0" u="none" baseline="0" dirty="0" err="1" smtClean="0"/>
                        <a:t>Erthygl</a:t>
                      </a:r>
                      <a:r>
                        <a:rPr lang="en-GB" sz="1200" b="0" u="none" baseline="0" dirty="0" smtClean="0"/>
                        <a:t> 24 or </a:t>
                      </a:r>
                      <a:r>
                        <a:rPr lang="en-GB" sz="1200" b="0" u="none" baseline="0" dirty="0" err="1" smtClean="0"/>
                        <a:t>confensiwn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cenhedloedd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unedig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hawliau</a:t>
                      </a:r>
                      <a:r>
                        <a:rPr lang="en-GB" sz="1200" b="0" u="none" baseline="0" dirty="0" smtClean="0"/>
                        <a:t> plant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gadael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gweithio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gyda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gwasanaethau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e.e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gwasanaethau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Cymdeithasol</a:t>
                      </a:r>
                      <a:r>
                        <a:rPr lang="en-GB" sz="1200" b="0" u="none" baseline="0" dirty="0" smtClean="0"/>
                        <a:t>, Yr NSPCC a </a:t>
                      </a:r>
                      <a:r>
                        <a:rPr lang="en-GB" sz="1200" b="0" u="none" baseline="0" dirty="0" err="1" smtClean="0"/>
                        <a:t>Llywodraeth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Cymru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sicrhau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anghenion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Noa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cwrdd</a:t>
                      </a:r>
                      <a:r>
                        <a:rPr lang="en-GB" sz="1200" b="0" u="none" baseline="0" dirty="0" smtClean="0"/>
                        <a:t>, </a:t>
                      </a:r>
                      <a:r>
                        <a:rPr lang="en-GB" sz="1200" b="0" u="none" baseline="0" dirty="0" err="1" smtClean="0"/>
                        <a:t>gan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sicrhau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bod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diddordeb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gorau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i’r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plentyn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yn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cael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ei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cwrdd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ar</a:t>
                      </a:r>
                      <a:r>
                        <a:rPr lang="en-GB" sz="1200" b="0" u="none" baseline="0" dirty="0" smtClean="0"/>
                        <a:t> </a:t>
                      </a:r>
                      <a:r>
                        <a:rPr lang="en-GB" sz="1200" b="0" u="none" baseline="0" dirty="0" err="1" smtClean="0"/>
                        <a:t>lles</a:t>
                      </a:r>
                      <a:r>
                        <a:rPr lang="en-GB" sz="1200" b="0" u="none" baseline="0" dirty="0" smtClean="0"/>
                        <a:t> a </a:t>
                      </a:r>
                      <a:r>
                        <a:rPr lang="en-GB" sz="1200" b="0" u="none" baseline="0" dirty="0" err="1" smtClean="0"/>
                        <a:t>datblygiad</a:t>
                      </a:r>
                      <a:r>
                        <a:rPr lang="en-GB" sz="1200" b="0" u="none" baseline="0" dirty="0" smtClean="0"/>
                        <a:t> y </a:t>
                      </a:r>
                      <a:r>
                        <a:rPr lang="en-GB" sz="1200" b="0" u="none" baseline="0" dirty="0" err="1" smtClean="0"/>
                        <a:t>plentyn</a:t>
                      </a:r>
                      <a:r>
                        <a:rPr lang="en-GB" sz="1200" b="0" u="none" baseline="0" dirty="0" smtClean="0"/>
                        <a:t>.</a:t>
                      </a:r>
                      <a:endParaRPr lang="en-GB" sz="1200" b="0" u="none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2" descr="Image result for uncrc triangl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5482814"/>
            <a:ext cx="1657747" cy="13751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486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 err="1" smtClean="0"/>
              <a:t>Cyfernodi</a:t>
            </a:r>
            <a:endParaRPr lang="en-GB" sz="1200" dirty="0" smtClean="0"/>
          </a:p>
          <a:p>
            <a:pPr algn="just">
              <a:lnSpc>
                <a:spcPct val="150000"/>
              </a:lnSpc>
            </a:pPr>
            <a:r>
              <a:rPr lang="fr-FR" sz="1100" dirty="0" smtClean="0"/>
              <a:t>‘UNCRC </a:t>
            </a:r>
            <a:r>
              <a:rPr lang="fr-FR" sz="1100" dirty="0" err="1" smtClean="0"/>
              <a:t>Principles</a:t>
            </a:r>
            <a:r>
              <a:rPr lang="fr-FR" sz="1100" dirty="0" smtClean="0"/>
              <a:t>’ (</a:t>
            </a:r>
            <a:r>
              <a:rPr lang="fr-FR" sz="1100" dirty="0" err="1" smtClean="0"/>
              <a:t>LLun</a:t>
            </a:r>
            <a:r>
              <a:rPr lang="fr-FR" sz="1100" dirty="0" smtClean="0"/>
              <a:t>) </a:t>
            </a:r>
            <a:r>
              <a:rPr lang="cy-GB" sz="1100" u="sng" dirty="0" smtClean="0">
                <a:hlinkClick r:id="rId2"/>
              </a:rPr>
              <a:t>http://diversityandsocialinclusiondestiny.weebly.com/</a:t>
            </a:r>
            <a:r>
              <a:rPr lang="fr-FR" sz="1100" dirty="0" smtClean="0"/>
              <a:t>[</a:t>
            </a:r>
            <a:r>
              <a:rPr lang="fr-FR" sz="1100" dirty="0" err="1" smtClean="0"/>
              <a:t>Accessed</a:t>
            </a:r>
            <a:r>
              <a:rPr lang="fr-FR" sz="1100" dirty="0" smtClean="0"/>
              <a:t> 18/05/18].</a:t>
            </a:r>
            <a:endParaRPr lang="en-GB" sz="1100" dirty="0" smtClean="0"/>
          </a:p>
          <a:p>
            <a:pPr algn="just">
              <a:lnSpc>
                <a:spcPct val="150000"/>
              </a:lnSpc>
            </a:pPr>
            <a:r>
              <a:rPr lang="en-GB" sz="1100" dirty="0" smtClean="0"/>
              <a:t>Children in Wales (2014) ‘Rights’ </a:t>
            </a:r>
            <a:r>
              <a:rPr lang="cy-GB" sz="1100" u="sng" dirty="0" smtClean="0">
                <a:hlinkClick r:id="rId3"/>
              </a:rPr>
              <a:t>http://www.childreninwales.org.uk/our-work/rights/</a:t>
            </a:r>
            <a:r>
              <a:rPr lang="en-GB" sz="1100" dirty="0" smtClean="0"/>
              <a:t> [Accessed 14/05/18].</a:t>
            </a:r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Comisiynydd Plant Cymru (2008) ‘Comisiynydd Plant Cymru’ https://www.childcomwales.org.uk/wp-content/uploads/2017/10/CCfWPowersPaper_Final_E.pdf </a:t>
            </a:r>
            <a:r>
              <a:rPr lang="en-GB" sz="1100" dirty="0" smtClean="0"/>
              <a:t>[Accessed 15/05/18].</a:t>
            </a:r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Comisiynydd Plant Cymru (2018) ‘UNCRC – Childrens rights’</a:t>
            </a:r>
            <a:r>
              <a:rPr lang="cy-GB" sz="1100" u="sng" dirty="0" smtClean="0">
                <a:hlinkClick r:id="rId4"/>
              </a:rPr>
              <a:t>https://www.childcomwales.org.uk/</a:t>
            </a:r>
            <a:r>
              <a:rPr lang="en-GB" sz="1100" dirty="0" smtClean="0"/>
              <a:t> [Accessed 14/05/18].</a:t>
            </a:r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Llywodraeth Cymru (2015) ‘Fframwaith Y Cyfnod Sylfaen’ </a:t>
            </a:r>
            <a:r>
              <a:rPr lang="cy-GB" sz="1100" u="sng" dirty="0" smtClean="0">
                <a:hlinkClick r:id="rId5"/>
              </a:rPr>
              <a:t>http://learning.gov.wales/resources/browse-all/foundation-phase-framework/?lang=cy</a:t>
            </a:r>
            <a:r>
              <a:rPr lang="en-GB" sz="1100" dirty="0" smtClean="0"/>
              <a:t> </a:t>
            </a:r>
            <a:r>
              <a:rPr lang="cy-GB" sz="1100" dirty="0" smtClean="0"/>
              <a:t>[Accessed 17/05/18].</a:t>
            </a:r>
            <a:endParaRPr lang="en-GB" sz="1100" dirty="0" smtClean="0"/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Llywodraeth Cymru (2016) ‘Cynllun gweithredu’r Cyfnod Sylfaen’ </a:t>
            </a:r>
            <a:r>
              <a:rPr lang="cy-GB" sz="1100" u="sng" dirty="0" smtClean="0">
                <a:hlinkClick r:id="rId6"/>
              </a:rPr>
              <a:t>https://gov.wales/topics/educationandskills/foundation-phase/action-plan/?lang=cy</a:t>
            </a:r>
            <a:r>
              <a:rPr lang="cy-GB" sz="1100" dirty="0" smtClean="0"/>
              <a:t>[Accessed 20/05/18].</a:t>
            </a:r>
            <a:endParaRPr lang="en-GB" sz="1100" dirty="0" smtClean="0"/>
          </a:p>
          <a:p>
            <a:pPr algn="just">
              <a:lnSpc>
                <a:spcPct val="150000"/>
              </a:lnSpc>
            </a:pPr>
            <a:r>
              <a:rPr lang="en-GB" sz="1100" dirty="0" err="1" smtClean="0"/>
              <a:t>Llywodraeth</a:t>
            </a:r>
            <a:r>
              <a:rPr lang="en-GB" sz="1100" dirty="0" smtClean="0"/>
              <a:t> </a:t>
            </a:r>
            <a:r>
              <a:rPr lang="en-GB" sz="1100" dirty="0" err="1" smtClean="0"/>
              <a:t>Cymru</a:t>
            </a:r>
            <a:r>
              <a:rPr lang="en-GB" sz="1100" dirty="0" smtClean="0"/>
              <a:t> (2017) ‘</a:t>
            </a:r>
            <a:r>
              <a:rPr lang="en-GB" sz="1100" dirty="0" err="1" smtClean="0"/>
              <a:t>Comisiynydd</a:t>
            </a:r>
            <a:r>
              <a:rPr lang="en-GB" sz="1100" dirty="0" smtClean="0"/>
              <a:t> Plant’ </a:t>
            </a:r>
            <a:r>
              <a:rPr lang="cy-GB" sz="1100" u="sng" dirty="0" smtClean="0">
                <a:hlinkClick r:id="rId7"/>
              </a:rPr>
              <a:t>https://gov.wales/topics/people-and-communities/people/children-and-young-people/rights/commissioner/?lang=cy</a:t>
            </a:r>
            <a:r>
              <a:rPr lang="en-GB" sz="1100" dirty="0" smtClean="0"/>
              <a:t> [Accessed 15/05/18].</a:t>
            </a:r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Llywodraeth Cymru (2018) ‘Codes of practice and statutory gudience’   </a:t>
            </a:r>
            <a:r>
              <a:rPr lang="cy-GB" sz="1100" u="sng" dirty="0" smtClean="0">
                <a:hlinkClick r:id="rId8"/>
              </a:rPr>
              <a:t>https://gov.wales/topics/health/socialcare/act/code-of-practice/?lang=en</a:t>
            </a:r>
            <a:r>
              <a:rPr lang="en-GB" sz="1100" dirty="0" smtClean="0"/>
              <a:t>[Accessed 20/05/18]</a:t>
            </a:r>
          </a:p>
          <a:p>
            <a:pPr algn="just">
              <a:lnSpc>
                <a:spcPct val="150000"/>
              </a:lnSpc>
            </a:pPr>
            <a:r>
              <a:rPr lang="en-GB" sz="1100" dirty="0" err="1" smtClean="0"/>
              <a:t>Llywodraeth</a:t>
            </a:r>
            <a:r>
              <a:rPr lang="en-GB" sz="1100" dirty="0" smtClean="0"/>
              <a:t> </a:t>
            </a:r>
            <a:r>
              <a:rPr lang="en-GB" sz="1100" dirty="0" err="1" smtClean="0"/>
              <a:t>Cymru</a:t>
            </a:r>
            <a:r>
              <a:rPr lang="en-GB" sz="1100" dirty="0" smtClean="0"/>
              <a:t> (2018) ‘Rights’ </a:t>
            </a:r>
            <a:r>
              <a:rPr lang="cy-GB" sz="1100" u="sng" dirty="0" smtClean="0">
                <a:hlinkClick r:id="rId9"/>
              </a:rPr>
              <a:t>http://www.childrensrights.wales/index.php/children-young-people/right</a:t>
            </a:r>
            <a:r>
              <a:rPr lang="en-GB" sz="1100" dirty="0" smtClean="0"/>
              <a:t> [Accessed 14/05/18].</a:t>
            </a:r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NSPCC (2018) ‘Child Protection In Wales’ </a:t>
            </a:r>
            <a:r>
              <a:rPr lang="cy-GB" sz="1100" u="sng" dirty="0" smtClean="0">
                <a:hlinkClick r:id="rId10"/>
              </a:rPr>
              <a:t>https://www.nspcc.org.uk/preventing-abuse/child-protection-system/wales/legislation-policy-guidance/</a:t>
            </a:r>
            <a:r>
              <a:rPr lang="en-GB" sz="1100" dirty="0" smtClean="0"/>
              <a:t>[Accessed 19/05/18].</a:t>
            </a:r>
          </a:p>
          <a:p>
            <a:pPr algn="just">
              <a:lnSpc>
                <a:spcPct val="150000"/>
              </a:lnSpc>
            </a:pPr>
            <a:r>
              <a:rPr lang="en-GB" sz="1100" dirty="0" smtClean="0"/>
              <a:t>Save the children UNICEF (2011) ‘Every child’s right to be heard’ </a:t>
            </a:r>
            <a:r>
              <a:rPr lang="cy-GB" sz="1100" u="sng" dirty="0" smtClean="0">
                <a:hlinkClick r:id="rId11"/>
              </a:rPr>
              <a:t>https://www.unicef.org/french/adolescence/files/Every_Childs_Right_to_be_Heard.pdf</a:t>
            </a:r>
            <a:r>
              <a:rPr lang="en-GB" sz="1100" dirty="0" smtClean="0"/>
              <a:t> [Accessed 13/05/18].</a:t>
            </a:r>
          </a:p>
          <a:p>
            <a:pPr algn="just">
              <a:lnSpc>
                <a:spcPct val="150000"/>
              </a:lnSpc>
            </a:pPr>
            <a:r>
              <a:rPr lang="en-GB" sz="1100" dirty="0" smtClean="0"/>
              <a:t>The Economist (2013) ‘Why won’t America Ratify the Un Convention on children’s rights’ </a:t>
            </a:r>
            <a:r>
              <a:rPr lang="cy-GB" sz="1100" u="sng" dirty="0" smtClean="0">
                <a:hlinkClick r:id="rId12"/>
              </a:rPr>
              <a:t>https://www.economist.com/the-economist-explains/2013/10/06/why-wont-america-ratify-the-un-convention-on-childrens-rights</a:t>
            </a:r>
            <a:r>
              <a:rPr lang="en-GB" sz="1100" dirty="0" smtClean="0"/>
              <a:t>[Accessed 16/05/18].</a:t>
            </a:r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Thines-talks (2014) ‘UNCRC what is it, why is it so important’</a:t>
            </a:r>
            <a:r>
              <a:rPr lang="cy-GB" sz="1100" u="sng" dirty="0" smtClean="0">
                <a:hlinkClick r:id="rId13"/>
              </a:rPr>
              <a:t>https://www.thines-talks.co.uk/blog/uncrc-what-is-it-why-is-it-so-important</a:t>
            </a:r>
            <a:r>
              <a:rPr lang="en-GB" sz="1100" dirty="0" smtClean="0"/>
              <a:t>[Accessed 19/05/18].</a:t>
            </a:r>
          </a:p>
          <a:p>
            <a:pPr algn="just">
              <a:lnSpc>
                <a:spcPct val="150000"/>
              </a:lnSpc>
            </a:pPr>
            <a:r>
              <a:rPr lang="en-GB" sz="1100" dirty="0" smtClean="0"/>
              <a:t>UNICEF (dim </a:t>
            </a:r>
            <a:r>
              <a:rPr lang="en-GB" sz="1100" dirty="0" err="1" smtClean="0"/>
              <a:t>dyddiad</a:t>
            </a:r>
            <a:r>
              <a:rPr lang="en-GB" sz="1100" dirty="0" smtClean="0"/>
              <a:t>) ‘Frequently asked questions’</a:t>
            </a:r>
            <a:r>
              <a:rPr lang="cy-GB" sz="1100" u="sng" dirty="0" smtClean="0">
                <a:hlinkClick r:id="rId14"/>
              </a:rPr>
              <a:t>https://www.unicef.org/crc/index_30229.html</a:t>
            </a:r>
            <a:r>
              <a:rPr lang="en-GB" sz="1100" dirty="0" smtClean="0"/>
              <a:t>  [Accessed 16/05/18].</a:t>
            </a:r>
          </a:p>
          <a:p>
            <a:pPr algn="just">
              <a:lnSpc>
                <a:spcPct val="150000"/>
              </a:lnSpc>
            </a:pPr>
            <a:r>
              <a:rPr lang="cy-GB" sz="1100" dirty="0" smtClean="0"/>
              <a:t>UNICEF (Dim dyddiad) ‘How we protect children’s rights’ </a:t>
            </a:r>
            <a:r>
              <a:rPr lang="cy-GB" sz="1100" u="sng" dirty="0" smtClean="0">
                <a:hlinkClick r:id="rId15"/>
              </a:rPr>
              <a:t>https://www.unicef.org.uk/what-we-do/un-convention-child-rights/</a:t>
            </a:r>
            <a:r>
              <a:rPr lang="cy-GB" sz="1100" dirty="0" smtClean="0"/>
              <a:t> </a:t>
            </a:r>
            <a:r>
              <a:rPr lang="en-GB" sz="1100" dirty="0" smtClean="0"/>
              <a:t>[Accessed 19/05/18].</a:t>
            </a:r>
          </a:p>
          <a:p>
            <a:pPr algn="ctr"/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Cyfernodi</a:t>
            </a:r>
            <a:r>
              <a:rPr lang="en-GB" dirty="0" smtClean="0"/>
              <a:t> y </a:t>
            </a:r>
            <a:r>
              <a:rPr lang="en-GB" dirty="0" err="1" smtClean="0"/>
              <a:t>Trafodaeth</a:t>
            </a:r>
            <a:endParaRPr lang="en-GB" dirty="0" smtClean="0"/>
          </a:p>
          <a:p>
            <a:r>
              <a:rPr lang="en-GB" dirty="0" smtClean="0"/>
              <a:t>Cyfernodi2: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Dim </a:t>
            </a:r>
            <a:r>
              <a:rPr lang="en-GB" sz="1200" dirty="0" err="1" smtClean="0"/>
              <a:t>awdur</a:t>
            </a:r>
            <a:r>
              <a:rPr lang="en-GB" sz="1200" dirty="0" smtClean="0"/>
              <a:t> (2013) ‘Learning Theories and the family Theories by Freud and </a:t>
            </a:r>
            <a:r>
              <a:rPr lang="en-GB" sz="1200" dirty="0" err="1" smtClean="0"/>
              <a:t>Vygotsky</a:t>
            </a:r>
            <a:r>
              <a:rPr lang="en-GB" sz="1200" dirty="0" smtClean="0"/>
              <a:t>’ </a:t>
            </a:r>
            <a:r>
              <a:rPr lang="en-GB" sz="1200" u="sng" dirty="0" smtClean="0">
                <a:hlinkClick r:id="rId2"/>
              </a:rPr>
              <a:t>https://learningtheoriesandfamily.wordpress.com/2013/01/29/33</a:t>
            </a:r>
            <a:r>
              <a:rPr lang="en-GB" sz="1200" dirty="0" smtClean="0"/>
              <a:t> [Accessed 06/05/18].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Dim </a:t>
            </a:r>
            <a:r>
              <a:rPr lang="en-GB" sz="1200" dirty="0" err="1" smtClean="0"/>
              <a:t>Awdur</a:t>
            </a:r>
            <a:r>
              <a:rPr lang="en-GB" sz="1200" dirty="0" smtClean="0"/>
              <a:t> (2013) ‘The first stop </a:t>
            </a:r>
            <a:r>
              <a:rPr lang="en-GB" sz="1200" dirty="0" err="1" smtClean="0"/>
              <a:t>forinformation</a:t>
            </a:r>
            <a:r>
              <a:rPr lang="en-GB" sz="1200" dirty="0" smtClean="0"/>
              <a:t> on children’s communication’ </a:t>
            </a:r>
            <a:r>
              <a:rPr lang="en-GB" sz="1200" u="sng" dirty="0" smtClean="0">
                <a:hlinkClick r:id="rId3"/>
              </a:rPr>
              <a:t>http://Talkingpoint.org.uk/</a:t>
            </a:r>
            <a:r>
              <a:rPr lang="en-GB" sz="1200" dirty="0" smtClean="0"/>
              <a:t> [Accessed 04/05/18].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Early Years Careers (2015) ‘The role of the Key Person’ </a:t>
            </a:r>
            <a:r>
              <a:rPr lang="en-GB" sz="1200" u="sng" dirty="0" smtClean="0">
                <a:hlinkClick r:id="rId4"/>
              </a:rPr>
              <a:t>http://www.earlyyearscareers.com/eyc/latest-news/the-role-of-the-key-person/</a:t>
            </a:r>
            <a:r>
              <a:rPr lang="en-GB" sz="1200" dirty="0" smtClean="0"/>
              <a:t>[Accessed 03/05/18]. 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Evans, E., Jones, LL, C. (2006) </a:t>
            </a:r>
            <a:r>
              <a:rPr lang="en-GB" sz="1200" dirty="0" err="1" smtClean="0"/>
              <a:t>Gofal</a:t>
            </a:r>
            <a:r>
              <a:rPr lang="en-GB" sz="1200" dirty="0" smtClean="0"/>
              <a:t> plant </a:t>
            </a:r>
            <a:r>
              <a:rPr lang="en-GB" sz="1200" dirty="0" err="1" smtClean="0"/>
              <a:t>a’r</a:t>
            </a:r>
            <a:r>
              <a:rPr lang="en-GB" sz="1200" dirty="0" smtClean="0"/>
              <a:t> </a:t>
            </a:r>
            <a:r>
              <a:rPr lang="en-GB" sz="1200" dirty="0" err="1" smtClean="0"/>
              <a:t>Gyfraith</a:t>
            </a:r>
            <a:r>
              <a:rPr lang="en-GB" sz="1200" dirty="0" smtClean="0"/>
              <a:t>. </a:t>
            </a:r>
            <a:r>
              <a:rPr lang="en-GB" sz="1200" dirty="0" err="1" smtClean="0"/>
              <a:t>Caerdydd</a:t>
            </a:r>
            <a:r>
              <a:rPr lang="en-GB" sz="1200" dirty="0" smtClean="0"/>
              <a:t>: </a:t>
            </a:r>
            <a:r>
              <a:rPr lang="en-GB" sz="1200" dirty="0" err="1" smtClean="0"/>
              <a:t>Wasg</a:t>
            </a:r>
            <a:r>
              <a:rPr lang="en-GB" sz="1200" dirty="0" smtClean="0"/>
              <a:t> APCC.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Family Lives. (Dim </a:t>
            </a:r>
            <a:r>
              <a:rPr lang="en-GB" sz="1200" dirty="0" err="1" smtClean="0"/>
              <a:t>Dyddiad</a:t>
            </a:r>
            <a:r>
              <a:rPr lang="en-GB" sz="1200" dirty="0" smtClean="0"/>
              <a:t>) ‘Listening, supportive and non-judgemental’ </a:t>
            </a:r>
            <a:r>
              <a:rPr lang="en-GB" sz="1200" u="sng" dirty="0" smtClean="0">
                <a:hlinkClick r:id="rId5"/>
              </a:rPr>
              <a:t>https://www.familylives.org.uk/about/</a:t>
            </a:r>
            <a:r>
              <a:rPr lang="en-GB" sz="1200" dirty="0" smtClean="0"/>
              <a:t> [Accessed 12/05/18]. 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Gingerbread (2017) ‘Gingerbread’ </a:t>
            </a:r>
            <a:r>
              <a:rPr lang="en-GB" sz="1200" u="sng" dirty="0" smtClean="0">
                <a:hlinkClick r:id="rId6"/>
              </a:rPr>
              <a:t>https://www.gingerbread.org.uk/what-we-do/where-we-work/wales/</a:t>
            </a:r>
            <a:r>
              <a:rPr lang="en-GB" sz="1200" dirty="0" smtClean="0"/>
              <a:t> [Accessed 07/05/18].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Gov.com (2018) ‘Apply for a needs assessment by social </a:t>
            </a:r>
            <a:r>
              <a:rPr lang="en-GB" sz="1200" dirty="0" err="1" smtClean="0"/>
              <a:t>services’</a:t>
            </a:r>
            <a:r>
              <a:rPr lang="en-GB" sz="1200" u="sng" dirty="0" err="1" smtClean="0">
                <a:hlinkClick r:id="rId7"/>
              </a:rPr>
              <a:t>https</a:t>
            </a:r>
            <a:r>
              <a:rPr lang="en-GB" sz="1200" u="sng" dirty="0" smtClean="0">
                <a:hlinkClick r:id="rId7"/>
              </a:rPr>
              <a:t>://</a:t>
            </a:r>
            <a:r>
              <a:rPr lang="en-GB" sz="1200" u="sng" dirty="0" err="1" smtClean="0">
                <a:hlinkClick r:id="rId7"/>
              </a:rPr>
              <a:t>www.gov.uk</a:t>
            </a:r>
            <a:r>
              <a:rPr lang="en-GB" sz="1200" u="sng" dirty="0" smtClean="0">
                <a:hlinkClick r:id="rId7"/>
              </a:rPr>
              <a:t>/apply-needs-assessment-social-services</a:t>
            </a:r>
            <a:r>
              <a:rPr lang="en-GB" sz="1200" dirty="0" smtClean="0"/>
              <a:t> [Accessed 01/05/18].</a:t>
            </a:r>
          </a:p>
          <a:p>
            <a:pPr>
              <a:lnSpc>
                <a:spcPct val="150000"/>
              </a:lnSpc>
            </a:pPr>
            <a:r>
              <a:rPr lang="en-GB" sz="1200" dirty="0" err="1" smtClean="0"/>
              <a:t>Hornby</a:t>
            </a:r>
            <a:r>
              <a:rPr lang="en-GB" sz="1200" dirty="0" smtClean="0"/>
              <a:t>, G. (2011) Parental Involvement in Childhood Education: Building Effective school- family Partnership. New York: Springer</a:t>
            </a:r>
          </a:p>
          <a:p>
            <a:pPr>
              <a:lnSpc>
                <a:spcPct val="150000"/>
              </a:lnSpc>
            </a:pPr>
            <a:r>
              <a:rPr lang="en-GB" sz="1200" dirty="0" err="1" smtClean="0"/>
              <a:t>Ifan</a:t>
            </a:r>
            <a:r>
              <a:rPr lang="en-GB" sz="1200" dirty="0" smtClean="0"/>
              <a:t>. G. (2016) ‘New </a:t>
            </a:r>
            <a:r>
              <a:rPr lang="en-GB" sz="1200" dirty="0" err="1" smtClean="0"/>
              <a:t>Tric</a:t>
            </a:r>
            <a:r>
              <a:rPr lang="en-GB" sz="1200" dirty="0" smtClean="0"/>
              <a:t> a </a:t>
            </a:r>
            <a:r>
              <a:rPr lang="en-GB" sz="1200" dirty="0" err="1" smtClean="0"/>
              <a:t>Chlic</a:t>
            </a:r>
            <a:r>
              <a:rPr lang="en-GB" sz="1200" dirty="0" smtClean="0"/>
              <a:t> app’ </a:t>
            </a:r>
            <a:r>
              <a:rPr lang="en-GB" sz="1200" u="sng" dirty="0" smtClean="0">
                <a:hlinkClick r:id="rId8"/>
              </a:rPr>
              <a:t>https://www.canolfanpeniarth.org/news/?pt=new-tric-a-chlic-app</a:t>
            </a:r>
            <a:r>
              <a:rPr lang="en-GB" sz="1200" dirty="0" smtClean="0"/>
              <a:t> [Accessed 10/05/18].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Law Centre (2010) ‘Data Protection and Confidentiality’ </a:t>
            </a:r>
            <a:r>
              <a:rPr lang="en-GB" sz="1200" u="sng" dirty="0" smtClean="0">
                <a:hlinkClick r:id="rId9"/>
              </a:rPr>
              <a:t>https://www.lawcentreni.org/data-protection.html</a:t>
            </a:r>
            <a:r>
              <a:rPr lang="en-GB" sz="1200" dirty="0" smtClean="0"/>
              <a:t>[Accessed 06/05/18]</a:t>
            </a:r>
          </a:p>
          <a:p>
            <a:pPr>
              <a:lnSpc>
                <a:spcPct val="150000"/>
              </a:lnSpc>
            </a:pPr>
            <a:r>
              <a:rPr lang="en-GB" sz="1200" dirty="0" err="1" smtClean="0"/>
              <a:t>Llywodraeth</a:t>
            </a:r>
            <a:r>
              <a:rPr lang="en-GB" sz="1200" dirty="0" smtClean="0"/>
              <a:t> </a:t>
            </a:r>
            <a:r>
              <a:rPr lang="en-GB" sz="1200" dirty="0" err="1" smtClean="0"/>
              <a:t>Cymru</a:t>
            </a:r>
            <a:r>
              <a:rPr lang="en-GB" sz="1200" dirty="0" smtClean="0"/>
              <a:t> (2017) ‘Flying Start’ </a:t>
            </a:r>
            <a:r>
              <a:rPr lang="en-GB" sz="1200" u="sng" dirty="0" smtClean="0">
                <a:hlinkClick r:id="rId10"/>
              </a:rPr>
              <a:t>https://gov.wales/topics/people-and-communities/people/children-and-young-people/parenting-support-guidance/help/flyingstart/?lang=en</a:t>
            </a:r>
            <a:r>
              <a:rPr lang="en-GB" sz="1200" dirty="0" smtClean="0"/>
              <a:t> [Accessed 07/05/18].</a:t>
            </a:r>
          </a:p>
          <a:p>
            <a:pPr>
              <a:lnSpc>
                <a:spcPct val="150000"/>
              </a:lnSpc>
            </a:pPr>
            <a:r>
              <a:rPr lang="en-GB" sz="1200" dirty="0" err="1" smtClean="0"/>
              <a:t>Mudiad</a:t>
            </a:r>
            <a:r>
              <a:rPr lang="en-GB" sz="1200" dirty="0" smtClean="0"/>
              <a:t> </a:t>
            </a:r>
            <a:r>
              <a:rPr lang="en-GB" sz="1200" dirty="0" err="1" smtClean="0"/>
              <a:t>Meithrin</a:t>
            </a:r>
            <a:r>
              <a:rPr lang="en-GB" sz="1200" dirty="0" smtClean="0"/>
              <a:t> (Dim </a:t>
            </a:r>
            <a:r>
              <a:rPr lang="en-GB" sz="1200" dirty="0" err="1" smtClean="0"/>
              <a:t>Dyddiad</a:t>
            </a:r>
            <a:r>
              <a:rPr lang="en-GB" sz="1200" dirty="0" smtClean="0"/>
              <a:t>) ‘</a:t>
            </a:r>
            <a:r>
              <a:rPr lang="en-GB" sz="1200" dirty="0" err="1" smtClean="0"/>
              <a:t>Polisiau</a:t>
            </a:r>
            <a:r>
              <a:rPr lang="en-GB" sz="1200" dirty="0" smtClean="0"/>
              <a:t>’ </a:t>
            </a:r>
            <a:r>
              <a:rPr lang="en-GB" sz="1200" u="sng" dirty="0" smtClean="0">
                <a:hlinkClick r:id="rId11"/>
              </a:rPr>
              <a:t>https://www.meithrin.cymru/inclusion/</a:t>
            </a:r>
            <a:r>
              <a:rPr lang="en-GB" sz="1200" dirty="0" smtClean="0"/>
              <a:t>[Accessed 04/05/18]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NSPCC (2018) ‘Child protection in </a:t>
            </a:r>
            <a:r>
              <a:rPr lang="en-GB" sz="1200" dirty="0" err="1" smtClean="0"/>
              <a:t>Wales’</a:t>
            </a:r>
            <a:r>
              <a:rPr lang="en-GB" sz="1200" u="sng" dirty="0" err="1" smtClean="0">
                <a:hlinkClick r:id="rId12"/>
              </a:rPr>
              <a:t>https</a:t>
            </a:r>
            <a:r>
              <a:rPr lang="en-GB" sz="1200" u="sng" dirty="0" smtClean="0">
                <a:hlinkClick r:id="rId12"/>
              </a:rPr>
              <a:t>://</a:t>
            </a:r>
            <a:r>
              <a:rPr lang="en-GB" sz="1200" u="sng" dirty="0" err="1" smtClean="0">
                <a:hlinkClick r:id="rId12"/>
              </a:rPr>
              <a:t>www.nspcc.org.uk</a:t>
            </a:r>
            <a:r>
              <a:rPr lang="en-GB" sz="1200" u="sng" dirty="0" smtClean="0">
                <a:hlinkClick r:id="rId12"/>
              </a:rPr>
              <a:t>/preventing-abuse/child-protection-system/</a:t>
            </a:r>
            <a:r>
              <a:rPr lang="en-GB" sz="1200" u="sng" dirty="0" err="1" smtClean="0">
                <a:hlinkClick r:id="rId12"/>
              </a:rPr>
              <a:t>wales</a:t>
            </a:r>
            <a:r>
              <a:rPr lang="en-GB" sz="1200" u="sng" dirty="0" smtClean="0">
                <a:hlinkClick r:id="rId12"/>
              </a:rPr>
              <a:t>/legislation-policy-guidance/</a:t>
            </a:r>
            <a:r>
              <a:rPr lang="en-GB" sz="1200" dirty="0" smtClean="0"/>
              <a:t>[Accessed 05/05/18].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NSPCC (2018) ‘What we do’ </a:t>
            </a:r>
            <a:r>
              <a:rPr lang="en-GB" sz="1200" u="sng" dirty="0" smtClean="0">
                <a:hlinkClick r:id="rId13"/>
              </a:rPr>
              <a:t>https://www.nspcc.org.uk</a:t>
            </a:r>
            <a:r>
              <a:rPr lang="en-GB" sz="1200" dirty="0" smtClean="0"/>
              <a:t>[Accessed 01/05/18].</a:t>
            </a:r>
          </a:p>
          <a:p>
            <a:pPr>
              <a:lnSpc>
                <a:spcPct val="150000"/>
              </a:lnSpc>
            </a:pPr>
            <a:r>
              <a:rPr lang="fr-FR" sz="1200" dirty="0" err="1" smtClean="0"/>
              <a:t>Urie</a:t>
            </a:r>
            <a:r>
              <a:rPr lang="fr-FR" sz="1200" dirty="0" smtClean="0"/>
              <a:t> </a:t>
            </a:r>
            <a:r>
              <a:rPr lang="fr-FR" sz="1200" dirty="0" err="1" smtClean="0"/>
              <a:t>Bronfenbrenner</a:t>
            </a:r>
            <a:r>
              <a:rPr lang="fr-FR" sz="1200" dirty="0" smtClean="0"/>
              <a:t> (Dim </a:t>
            </a:r>
            <a:r>
              <a:rPr lang="fr-FR" sz="1200" dirty="0" err="1" smtClean="0"/>
              <a:t>dyddiad</a:t>
            </a:r>
            <a:r>
              <a:rPr lang="fr-FR" sz="1200" dirty="0" smtClean="0"/>
              <a:t>) </a:t>
            </a:r>
            <a:r>
              <a:rPr lang="fr-FR" sz="1200" u="sng" dirty="0" smtClean="0">
                <a:hlinkClick r:id="rId14"/>
              </a:rPr>
              <a:t>http://Sielearning.tafensw.edu.au</a:t>
            </a:r>
            <a:r>
              <a:rPr lang="fr-FR" sz="1100" u="sng" dirty="0" smtClean="0">
                <a:hlinkClick r:id="rId14"/>
              </a:rPr>
              <a:t>/</a:t>
            </a:r>
            <a:r>
              <a:rPr lang="en-GB" sz="1100" dirty="0" smtClean="0"/>
              <a:t>   </a:t>
            </a:r>
          </a:p>
          <a:p>
            <a:pPr algn="ctr"/>
            <a:r>
              <a:rPr lang="en-GB" dirty="0" smtClean="0"/>
              <a:t> </a:t>
            </a:r>
            <a:endParaRPr lang="en-GB" dirty="0" smtClean="0"/>
          </a:p>
          <a:p>
            <a:pPr algn="ctr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2216</TotalTime>
  <Words>1888</Words>
  <Application>Microsoft Office PowerPoint</Application>
  <PresentationFormat>On-screen Show (4:3)</PresentationFormat>
  <Paragraphs>72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Slide 1</vt:lpstr>
      <vt:lpstr>Slide 2</vt:lpstr>
      <vt:lpstr>Slide 3</vt:lpstr>
      <vt:lpstr>Slide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RAY THOMAS</dc:creator>
  <cp:lastModifiedBy>RAY THOMAS</cp:lastModifiedBy>
  <cp:revision>76</cp:revision>
  <dcterms:created xsi:type="dcterms:W3CDTF">2018-05-17T12:41:49Z</dcterms:created>
  <dcterms:modified xsi:type="dcterms:W3CDTF">2018-05-21T09:11:01Z</dcterms:modified>
</cp:coreProperties>
</file>