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die.care/blog/communication-health-social-care" TargetMode="External"/><Relationship Id="rId2" Type="http://schemas.openxmlformats.org/officeDocument/2006/relationships/hyperlink" Target="http://www.birdie.c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ishjournalofcommunitynursing.com/content/professional/effective-communication-between-nurses-and-patients-an-evolutionary-concept-analysis" TargetMode="External"/><Relationship Id="rId5" Type="http://schemas.openxmlformats.org/officeDocument/2006/relationships/hyperlink" Target="https://reflection.ed.ac.uk/reflectors-toolkit/reflecting-on-experience/gibbs-reflective-cycle" TargetMode="External"/><Relationship Id="rId4" Type="http://schemas.openxmlformats.org/officeDocument/2006/relationships/hyperlink" Target="https://www.stevenson.edu/online/about-us/news/importance-effective-communic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11408"/>
            <a:ext cx="9144000" cy="597950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GB" sz="4000" dirty="0"/>
            </a:br>
            <a:r>
              <a:rPr lang="en-GB" sz="4000"/>
              <a:t>Professional career development within health and social care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Module Number: LCHS4009</a:t>
            </a:r>
            <a:endParaRPr lang="en-GB" dirty="0"/>
          </a:p>
          <a:p>
            <a:r>
              <a:rPr lang="en-GB" dirty="0"/>
              <a:t>Student name: </a:t>
            </a:r>
            <a:r>
              <a:rPr lang="en-GB" dirty="0" err="1"/>
              <a:t>Cisil</a:t>
            </a:r>
            <a:r>
              <a:rPr lang="en-GB" dirty="0"/>
              <a:t> Temur </a:t>
            </a:r>
          </a:p>
          <a:p>
            <a:r>
              <a:rPr lang="en-GB"/>
              <a:t>Student ID: 2435267</a:t>
            </a:r>
          </a:p>
          <a:p>
            <a:r>
              <a:rPr lang="en-GB" dirty="0"/>
              <a:t>Lecturer's name: </a:t>
            </a:r>
            <a:r>
              <a:rPr lang="en-GB" dirty="0" err="1"/>
              <a:t>Amitave</a:t>
            </a:r>
            <a:r>
              <a:rPr lang="en-GB" dirty="0"/>
              <a:t> Banik</a:t>
            </a:r>
          </a:p>
          <a:p>
            <a:endParaRPr lang="en-GB" dirty="0"/>
          </a:p>
        </p:txBody>
      </p:sp>
      <p:pic>
        <p:nvPicPr>
          <p:cNvPr id="4" name="Picture 3" descr="University of Wales Trinity Saint David - University Transcription Services">
            <a:extLst>
              <a:ext uri="{FF2B5EF4-FFF2-40B4-BE49-F238E27FC236}">
                <a16:creationId xmlns:a16="http://schemas.microsoft.com/office/drawing/2014/main" id="{5720701F-02AA-332D-5E09-31725BB5AC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39" y="418979"/>
            <a:ext cx="2743199" cy="109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D942D-C2E4-94AF-8CC4-B7E5E94D0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153D5-065C-4453-66F0-42647B148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I confirm that I have not used any Al tools in the research and creation of this assignment. I confirm that I have not presented any Al generated materials as my own work.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265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84615-AF0D-2EF2-0A0F-2F8C927A6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Introduction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23EFD-0DE1-8665-313E-5C300A51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I am interested in developing the skills needed to support every individual effectively.</a:t>
            </a:r>
          </a:p>
          <a:p>
            <a:r>
              <a:rPr lang="en-GB" sz="2000"/>
              <a:t>Within this presentation I will be focusing on communication within health and social care and why it's important.</a:t>
            </a:r>
          </a:p>
          <a:p>
            <a:r>
              <a:rPr lang="en-GB" sz="2000"/>
              <a:t>I will also be setting out how these skills are being used in a health and social care setting and in a professional practice.</a:t>
            </a:r>
          </a:p>
          <a:p>
            <a:r>
              <a:rPr lang="en-GB" sz="2000"/>
              <a:t>And I will also be giving a true example of how communication is used and how it can be applied within a care setting. 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Picture 3" descr="Introductions Purpose - Excelsior OWL">
            <a:extLst>
              <a:ext uri="{FF2B5EF4-FFF2-40B4-BE49-F238E27FC236}">
                <a16:creationId xmlns:a16="http://schemas.microsoft.com/office/drawing/2014/main" id="{F187B6D8-9F79-E603-C68D-B77B59F7F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64708"/>
            <a:ext cx="4788505" cy="3196327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899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4F0F3-520D-0C06-9C52-FEB339F23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218" y="204129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387F7-1016-43E9-4422-9631E463C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470" y="2065536"/>
            <a:ext cx="7251956" cy="3917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/>
              <a:t>Communication is crucial in health and social care as it is used every day when working with families, patients and colleagues.</a:t>
            </a:r>
            <a:r>
              <a:rPr lang="en-GB" sz="2000" dirty="0">
                <a:latin typeface="Times New Roman"/>
                <a:cs typeface="Times New Roman"/>
              </a:rPr>
              <a:t>(Birdie, 2024)</a:t>
            </a:r>
            <a:endParaRPr lang="en-GB" sz="2000" dirty="0"/>
          </a:p>
          <a:p>
            <a:r>
              <a:rPr lang="en-GB" sz="2000"/>
              <a:t>The meaning of communication is sharing ideas, information, and feelings as well as listing and understanding others, </a:t>
            </a:r>
            <a:endParaRPr lang="en-GB" sz="2000" dirty="0"/>
          </a:p>
          <a:p>
            <a:r>
              <a:rPr lang="en-GB" sz="2000" dirty="0"/>
              <a:t>Communication involves listening carefully, speaking clearly and using body language such as eye contact. It also includes writing accurate, clear information and showing empathy when needed. </a:t>
            </a:r>
          </a:p>
          <a:p>
            <a:r>
              <a:rPr lang="en-GB" sz="2000" dirty="0"/>
              <a:t>I have developed communication through group work at presentations, collage and class discussions. I have improved my communication with people in a everyday situation and learning how to respond and listen carefully. </a:t>
            </a:r>
          </a:p>
        </p:txBody>
      </p:sp>
      <p:pic>
        <p:nvPicPr>
          <p:cNvPr id="4" name="Picture 3" descr="Sample of Letter of Introduction for Teaching Assistant">
            <a:extLst>
              <a:ext uri="{FF2B5EF4-FFF2-40B4-BE49-F238E27FC236}">
                <a16:creationId xmlns:a16="http://schemas.microsoft.com/office/drawing/2014/main" id="{1316F890-9190-9753-6801-A75D3F3FD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8633" y="2267182"/>
            <a:ext cx="4229239" cy="317192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394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A7603-2AFF-CC87-B76C-E73BEE73E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4100"/>
              <a:t>Importance of communication in professional practice</a:t>
            </a:r>
          </a:p>
        </p:txBody>
      </p:sp>
      <p:pic>
        <p:nvPicPr>
          <p:cNvPr id="4" name="Picture 3" descr="Importance of effective communication in healthcare | Sermo">
            <a:extLst>
              <a:ext uri="{FF2B5EF4-FFF2-40B4-BE49-F238E27FC236}">
                <a16:creationId xmlns:a16="http://schemas.microsoft.com/office/drawing/2014/main" id="{378A8999-AE8C-1DC7-8532-1426186807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7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0572A-4221-CD34-C0E7-583E7D317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7499" y="383935"/>
            <a:ext cx="6366405" cy="544507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/>
              <a:t>Communication is important in health and social care as it helps the information to be shared clearly between professionals and patients.</a:t>
            </a:r>
            <a:endParaRPr lang="en-GB" sz="1400" dirty="0"/>
          </a:p>
          <a:p>
            <a:pPr marL="0" indent="0">
              <a:buNone/>
            </a:pPr>
            <a:r>
              <a:rPr lang="en-GB" sz="1400"/>
              <a:t>Effective and safe care-</a:t>
            </a:r>
            <a:endParaRPr lang="en-GB" sz="1400" dirty="0"/>
          </a:p>
          <a:p>
            <a:r>
              <a:rPr lang="en-GB" sz="1400" dirty="0"/>
              <a:t>Good communication helps the risk of mistakes, such as giving out the wrong medication and misunderstanding the needs of a patient.</a:t>
            </a:r>
            <a:r>
              <a:rPr lang="en-GB" sz="1400" dirty="0">
                <a:latin typeface="Times New Roman"/>
                <a:cs typeface="Times New Roman"/>
              </a:rPr>
              <a:t>(Stevenson University, 2025)</a:t>
            </a:r>
          </a:p>
          <a:p>
            <a:pPr marL="0" indent="0">
              <a:buNone/>
            </a:pPr>
            <a:r>
              <a:rPr lang="en-GB" sz="1400" dirty="0"/>
              <a:t>Good quality outcomes for service users-</a:t>
            </a:r>
          </a:p>
          <a:p>
            <a:r>
              <a:rPr lang="en-GB" sz="1400" dirty="0"/>
              <a:t>When a patient feels like they have be listened to and understands their care, they are more likely to follow the advice a professional have gave and thy will have a better health outcome.</a:t>
            </a:r>
          </a:p>
          <a:p>
            <a:pPr marL="0" indent="0">
              <a:buNone/>
            </a:pPr>
            <a:r>
              <a:rPr lang="en-GB" sz="1400"/>
              <a:t>Benefits of service users and patients-</a:t>
            </a:r>
            <a:endParaRPr lang="en-GB" sz="1400" dirty="0"/>
          </a:p>
          <a:p>
            <a:r>
              <a:rPr lang="en-GB" sz="1400" dirty="0"/>
              <a:t>Feel valued, respected and understood</a:t>
            </a:r>
          </a:p>
          <a:p>
            <a:r>
              <a:rPr lang="en-GB" sz="1400"/>
              <a:t>Can talk about their concerns and needs clearly.</a:t>
            </a:r>
            <a:endParaRPr lang="en-GB" sz="1400" dirty="0"/>
          </a:p>
          <a:p>
            <a:pPr marL="0" indent="0">
              <a:buNone/>
            </a:pPr>
            <a:r>
              <a:rPr lang="en-GB" sz="1400"/>
              <a:t>Benefits of colleagues and staff-</a:t>
            </a:r>
            <a:endParaRPr lang="en-GB" sz="1400" dirty="0"/>
          </a:p>
          <a:p>
            <a:r>
              <a:rPr lang="en-GB" sz="1400"/>
              <a:t>Lower risk of errors and misunderstandings.</a:t>
            </a:r>
            <a:endParaRPr lang="en-GB" sz="1400" dirty="0"/>
          </a:p>
          <a:p>
            <a:r>
              <a:rPr lang="en-GB" sz="1400"/>
              <a:t>Improves cooperation and teamwork.</a:t>
            </a:r>
            <a:endParaRPr lang="en-GB" sz="1400" dirty="0"/>
          </a:p>
          <a:p>
            <a:pPr marL="0" indent="0">
              <a:buNone/>
            </a:pPr>
            <a:r>
              <a:rPr lang="en-GB" sz="1400"/>
              <a:t>Benefits for organisation-</a:t>
            </a:r>
            <a:endParaRPr lang="en-GB" sz="1400" dirty="0"/>
          </a:p>
          <a:p>
            <a:r>
              <a:rPr lang="en-GB" sz="1400"/>
              <a:t>Improves quality of care that is provided</a:t>
            </a:r>
            <a:endParaRPr lang="en-GB" sz="1400" dirty="0"/>
          </a:p>
          <a:p>
            <a:r>
              <a:rPr lang="en-GB" sz="1400"/>
              <a:t>Reduces risks and complaints.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If there is poor communication, this can cause errors, confusion, unsafe care and distress for a patient. For example, miscommunication about medication may cause serious harm on a patient.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55410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0C5B5-4781-413A-D602-5872601BA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107" y="127230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Gibbs </a:t>
            </a:r>
            <a:r>
              <a:rPr lang="en-GB"/>
              <a:t>reflective 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46DAB-BF69-2F1C-C3CD-4EA611F9C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469" y="1226638"/>
            <a:ext cx="6979313" cy="39876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Gibbs reflective cycle is a framework where it helps individuals learn from experiences by thinking about what happened and what can they do to improve. </a:t>
            </a:r>
            <a:endParaRPr lang="en-GB" sz="1800" dirty="0"/>
          </a:p>
          <a:p>
            <a:pPr marL="0" indent="0">
              <a:buNone/>
            </a:pPr>
            <a:r>
              <a:rPr lang="en-GB" sz="1800"/>
              <a:t>Key stages-</a:t>
            </a:r>
            <a:endParaRPr lang="en-GB" sz="1800" dirty="0"/>
          </a:p>
          <a:p>
            <a:r>
              <a:rPr lang="en-GB" sz="1800"/>
              <a:t>Description- What happened</a:t>
            </a:r>
            <a:r>
              <a:rPr lang="en-GB" sz="1800">
                <a:latin typeface="Times New Roman"/>
                <a:cs typeface="Times New Roman"/>
              </a:rPr>
              <a:t>(The University of Edinburgh, 2024)</a:t>
            </a:r>
            <a:endParaRPr lang="en-GB" sz="1800"/>
          </a:p>
          <a:p>
            <a:r>
              <a:rPr lang="en-GB" sz="1800"/>
              <a:t>Feelings- how you felt</a:t>
            </a:r>
          </a:p>
          <a:p>
            <a:r>
              <a:rPr lang="en-GB" sz="1800"/>
              <a:t>Evaluation- what was bad or good</a:t>
            </a:r>
            <a:endParaRPr lang="en-GB" sz="1800" dirty="0"/>
          </a:p>
          <a:p>
            <a:r>
              <a:rPr lang="en-GB" sz="1800"/>
              <a:t>Analysis- what have you learned</a:t>
            </a:r>
            <a:endParaRPr lang="en-GB" sz="1800" dirty="0"/>
          </a:p>
          <a:p>
            <a:r>
              <a:rPr lang="en-GB" sz="1800"/>
              <a:t>Conclusion- what could you do differently</a:t>
            </a:r>
            <a:endParaRPr lang="en-GB" sz="1800" dirty="0"/>
          </a:p>
          <a:p>
            <a:r>
              <a:rPr lang="en-GB" sz="1800"/>
              <a:t>Action plan- what to do to improve next time.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This model helps health and social care professionals work on their communication skills by reflecting on past interactions. For example, They can have a look at how they spoke to a patient and work on different ways to communicate more clearly or show better empathy in the future. This then will cause better patient care and professional development. </a:t>
            </a:r>
          </a:p>
        </p:txBody>
      </p:sp>
      <p:pic>
        <p:nvPicPr>
          <p:cNvPr id="4" name="Picture 3" descr="Teaching as Reflective Practice - Concordia University of Edmonton">
            <a:extLst>
              <a:ext uri="{FF2B5EF4-FFF2-40B4-BE49-F238E27FC236}">
                <a16:creationId xmlns:a16="http://schemas.microsoft.com/office/drawing/2014/main" id="{D9CCF3BF-A6B5-7FFA-4A04-9C38D3577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6693" y="2184914"/>
            <a:ext cx="3793853" cy="375591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765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84EE7-1283-4B60-82BC-7D3BC6D48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5604" y="204132"/>
            <a:ext cx="4140014" cy="1330839"/>
          </a:xfrm>
        </p:spPr>
        <p:txBody>
          <a:bodyPr>
            <a:normAutofit/>
          </a:bodyPr>
          <a:lstStyle/>
          <a:p>
            <a:r>
              <a:rPr lang="en-GB" sz="3100"/>
              <a:t>Applying communication in nursing.</a:t>
            </a:r>
          </a:p>
        </p:txBody>
      </p:sp>
      <p:pic>
        <p:nvPicPr>
          <p:cNvPr id="4" name="Picture 3" descr="2.3 Therapeutic Communication – Nursing Mental Health and Community  Concepts 2e">
            <a:extLst>
              <a:ext uri="{FF2B5EF4-FFF2-40B4-BE49-F238E27FC236}">
                <a16:creationId xmlns:a16="http://schemas.microsoft.com/office/drawing/2014/main" id="{EF422E09-3CBF-EC28-BD2C-2C7AE53C16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82" r="7542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5B6CA-6D7F-3A66-43DD-21FDB457C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677" y="1327240"/>
            <a:ext cx="5775865" cy="39085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/>
              <a:t>-Job role and setting </a:t>
            </a:r>
            <a:endParaRPr lang="en-GB" sz="1800" dirty="0"/>
          </a:p>
          <a:p>
            <a:r>
              <a:rPr lang="en-GB" sz="1800"/>
              <a:t>A nurse working on a hospital ward.</a:t>
            </a:r>
            <a:endParaRPr lang="en-GB" sz="1800" dirty="0"/>
          </a:p>
          <a:p>
            <a:pPr marL="0" indent="0">
              <a:buNone/>
            </a:pPr>
            <a:r>
              <a:rPr lang="en-GB" sz="1800"/>
              <a:t>-situation</a:t>
            </a:r>
            <a:endParaRPr lang="en-GB" sz="1800" dirty="0"/>
          </a:p>
          <a:p>
            <a:r>
              <a:rPr lang="en-GB" sz="1800"/>
              <a:t>A patient came out of surgery and is in pain however he is anxious and not clearly explaining how they feel.</a:t>
            </a:r>
            <a:endParaRPr lang="en-GB" sz="1800" dirty="0"/>
          </a:p>
          <a:p>
            <a:r>
              <a:rPr lang="en-GB" sz="1800" dirty="0"/>
              <a:t>The way I will be using communication is by speaking clearly and calmy, asking direct and simple questions about their pain and listening really carefully to the respond he gives. Also, I will be using reassuring body language and showing empathy to help them feel supported and comfortable.</a:t>
            </a:r>
          </a:p>
          <a:p>
            <a:r>
              <a:rPr lang="en-GB" sz="1800" dirty="0"/>
              <a:t>Communication will help me understand the patients condition, help out with their pain correctly and share the right information with other healthcare professionals. </a:t>
            </a:r>
          </a:p>
          <a:p>
            <a:r>
              <a:rPr lang="en-GB" sz="1800"/>
              <a:t>The patient is reassured, feels listened to.</a:t>
            </a:r>
            <a:endParaRPr lang="en-GB" sz="1800" dirty="0"/>
          </a:p>
          <a:p>
            <a:r>
              <a:rPr lang="en-GB" sz="1800"/>
              <a:t>Ensures the patient to receive the correct treatment and lowers the risks of misunderstanding and errors.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79956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4A2B9-5848-1216-A45C-723F3B3AB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218" y="176166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How does communication support my</a:t>
            </a:r>
            <a:r>
              <a:rPr lang="en-GB"/>
              <a:t> future career.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CD2F-C551-CD83-713C-9670D6F9B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263" y="1450344"/>
            <a:ext cx="6077498" cy="39597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Communication is the main skill which employers look out for in health and social care. It proves that I can good with others, provide good quality care and interact professionally.</a:t>
            </a:r>
          </a:p>
          <a:p>
            <a:r>
              <a:rPr lang="en-GB" sz="1800" dirty="0"/>
              <a:t>In my future role as a nurse practitioner, communication will help me understand the needs of a patients, work effectively with healthcare professionals and explain treatments clearly</a:t>
            </a:r>
            <a:r>
              <a:rPr lang="en-GB" sz="1600" dirty="0"/>
              <a:t>.</a:t>
            </a:r>
            <a:r>
              <a:rPr lang="en-GB" sz="1600" dirty="0">
                <a:latin typeface="Times New Roman"/>
                <a:cs typeface="Times New Roman"/>
              </a:rPr>
              <a:t>(Afriyie, 2020)</a:t>
            </a:r>
          </a:p>
          <a:p>
            <a:r>
              <a:rPr lang="en-GB" sz="1800"/>
              <a:t>I believe that communication is one of my skills as I am good at listening to others and expressing myself clearly.</a:t>
            </a:r>
            <a:endParaRPr lang="en-GB" sz="1800" dirty="0"/>
          </a:p>
          <a:p>
            <a:r>
              <a:rPr lang="en-GB" sz="1800" dirty="0"/>
              <a:t>However on the other hand, I would like to improve my confidence when it comes to communicating in challenging situations for example, speaking in </a:t>
            </a:r>
            <a:r>
              <a:rPr lang="en-GB" sz="1800" dirty="0" err="1"/>
              <a:t>enviroments</a:t>
            </a:r>
            <a:r>
              <a:rPr lang="en-GB" sz="1800" dirty="0"/>
              <a:t> which are busy or dealing with patients which are anxious.</a:t>
            </a:r>
          </a:p>
          <a:p>
            <a:r>
              <a:rPr lang="en-GB" sz="1800"/>
              <a:t>Improving my communication skills will help me be more confident, be fully prepared with working in a health and social care setting and provide safer care. </a:t>
            </a:r>
            <a:endParaRPr lang="en-GB" sz="1800" dirty="0"/>
          </a:p>
          <a:p>
            <a:endParaRPr lang="en-GB" sz="1800" dirty="0"/>
          </a:p>
        </p:txBody>
      </p:sp>
      <p:pic>
        <p:nvPicPr>
          <p:cNvPr id="4" name="Picture 3" descr="Communication is Essential to Being a Nurse">
            <a:extLst>
              <a:ext uri="{FF2B5EF4-FFF2-40B4-BE49-F238E27FC236}">
                <a16:creationId xmlns:a16="http://schemas.microsoft.com/office/drawing/2014/main" id="{126E8716-8B56-3CDB-1C1F-4DB242F05B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26015"/>
            <a:ext cx="4788505" cy="318435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108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70A1B-9570-DB6A-AA52-46C1D3D28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EB66C-049B-6732-9BF6-85D97DAFE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During this presentation I have explained the importance of communication in health and social care. I have talked about what communication is and how it is being used in a everyday professional practice to support effective and safe care. I have shown how communication can be improved by using Gibbs reflective care and added a real nursing example. In general, effective communication is important for providing person-centred care and improving the needs of a patient.</a:t>
            </a:r>
          </a:p>
        </p:txBody>
      </p:sp>
      <p:pic>
        <p:nvPicPr>
          <p:cNvPr id="4" name="Picture 3" descr="What does &quot;reach a conclusion&quot; mean? | Lingoland English-English Dictionary">
            <a:extLst>
              <a:ext uri="{FF2B5EF4-FFF2-40B4-BE49-F238E27FC236}">
                <a16:creationId xmlns:a16="http://schemas.microsoft.com/office/drawing/2014/main" id="{AD1B366C-E828-776A-FB75-6A7279B67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336247"/>
            <a:ext cx="4788505" cy="345324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956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D3E98-F909-687D-84AF-37673B01D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AEF3E-AFB6-9827-A366-FCB1FF3D4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Birdie (2024). </a:t>
            </a:r>
            <a:r>
              <a:rPr lang="en-GB" sz="1200" i="1">
                <a:latin typeface="Times New Roman"/>
                <a:cs typeface="Times New Roman"/>
              </a:rPr>
              <a:t>Why is communication important in Health and Social Care? | Birdie Blog</a:t>
            </a:r>
            <a:r>
              <a:rPr lang="en-GB" sz="1200">
                <a:latin typeface="Times New Roman"/>
                <a:cs typeface="Times New Roman"/>
              </a:rPr>
              <a:t>. [online]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www.birdie.care</a:t>
            </a:r>
            <a:r>
              <a:rPr lang="en-GB" sz="120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https://www.birdie.care/blog/communication-health-social-care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>
                <a:latin typeface="Times New Roman"/>
                <a:cs typeface="Times New Roman"/>
              </a:rPr>
              <a:t>Stevenson University (2025). </a:t>
            </a:r>
            <a:r>
              <a:rPr lang="en-GB" sz="1200" i="1">
                <a:latin typeface="Times New Roman"/>
                <a:cs typeface="Times New Roman"/>
              </a:rPr>
              <a:t>The importance of effective communication</a:t>
            </a:r>
            <a:r>
              <a:rPr lang="en-GB" sz="1200">
                <a:latin typeface="Times New Roman"/>
                <a:cs typeface="Times New Roman"/>
              </a:rPr>
              <a:t>. [online] Stevenson University. Available at: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https://www.stevenson.edu/online/about-us/news/importance-effective-communication/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The University of Edinburgh (2024). </a:t>
            </a:r>
            <a:r>
              <a:rPr lang="en-GB" sz="1200" i="1">
                <a:latin typeface="Times New Roman"/>
                <a:cs typeface="Times New Roman"/>
              </a:rPr>
              <a:t>Gibbs’ Reflective Cycle</a:t>
            </a:r>
            <a:r>
              <a:rPr lang="en-GB" sz="1200">
                <a:latin typeface="Times New Roman"/>
                <a:cs typeface="Times New Roman"/>
              </a:rPr>
              <a:t>. [online] The University of Edinburgh. Available at: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https://reflection.ed.ac.uk/reflectors-toolkit/reflecting-on-experience/gibbs-reflective-cycle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Afriyie, D. (2020). </a:t>
            </a:r>
            <a:r>
              <a:rPr lang="en-GB" sz="1200" i="1">
                <a:latin typeface="Times New Roman"/>
                <a:cs typeface="Times New Roman"/>
              </a:rPr>
              <a:t>British Journal of Community Nursing - Effective communication between nurses and patients: an evolutionary concept analysis</a:t>
            </a:r>
            <a:r>
              <a:rPr lang="en-GB" sz="1200">
                <a:latin typeface="Times New Roman"/>
                <a:cs typeface="Times New Roman"/>
              </a:rPr>
              <a:t>. [online] British Journal of Community Nursing. Available at: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https://www.britishjournalofcommunitynursing.com/content/professional/effective-communication-between-nurses-and-patients-an-evolutionary-concept-analysis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(Afriyie, 2020)</a:t>
            </a:r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416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Professional career development within health and social care </vt:lpstr>
      <vt:lpstr>Acknowledge use of Ai</vt:lpstr>
      <vt:lpstr>Introduction </vt:lpstr>
      <vt:lpstr>communication</vt:lpstr>
      <vt:lpstr>Importance of communication in professional practice</vt:lpstr>
      <vt:lpstr>Gibbs reflective cycle</vt:lpstr>
      <vt:lpstr>Applying communication in nursing.</vt:lpstr>
      <vt:lpstr>How does communication support my future career.</vt:lpstr>
      <vt:lpstr>Conclusion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Professional career development within health and social care </dc:title>
  <dc:creator/>
  <cp:lastModifiedBy>Cisil Temur (2435267)</cp:lastModifiedBy>
  <cp:revision>612</cp:revision>
  <dcterms:created xsi:type="dcterms:W3CDTF">2026-03-22T18:30:59Z</dcterms:created>
  <dcterms:modified xsi:type="dcterms:W3CDTF">2026-03-22T20:57:55Z</dcterms:modified>
</cp:coreProperties>
</file>