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78" r:id="rId3"/>
    <p:sldId id="293" r:id="rId4"/>
    <p:sldId id="294" r:id="rId5"/>
    <p:sldId id="295" r:id="rId6"/>
    <p:sldId id="296" r:id="rId7"/>
    <p:sldId id="297" r:id="rId8"/>
    <p:sldId id="298" r:id="rId9"/>
    <p:sldId id="299" r:id="rId10"/>
    <p:sldId id="300" r:id="rId11"/>
    <p:sldId id="301" r:id="rId12"/>
    <p:sldId id="302" r:id="rId13"/>
    <p:sldId id="303" r:id="rId14"/>
    <p:sldId id="304" r:id="rId15"/>
    <p:sldId id="305" r:id="rId16"/>
    <p:sldId id="306" r:id="rId17"/>
    <p:sldId id="307" r:id="rId18"/>
    <p:sldId id="308" r:id="rId19"/>
    <p:sldId id="309" r:id="rId20"/>
    <p:sldId id="310" r:id="rId21"/>
    <p:sldId id="311" r:id="rId22"/>
    <p:sldId id="312" r:id="rId23"/>
    <p:sldId id="313" r:id="rId24"/>
    <p:sldId id="314" r:id="rId25"/>
    <p:sldId id="315" r:id="rId26"/>
    <p:sldId id="292" r:id="rId27"/>
    <p:sldId id="27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99" autoAdjust="0"/>
    <p:restoredTop sz="95943" autoAdjust="0"/>
  </p:normalViewPr>
  <p:slideViewPr>
    <p:cSldViewPr snapToGrid="0" snapToObjects="1">
      <p:cViewPr varScale="1">
        <p:scale>
          <a:sx n="108" d="100"/>
          <a:sy n="108" d="100"/>
        </p:scale>
        <p:origin x="102" y="4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For example, a guest operating system can have several network interface cards defined in its settings, when in reality those network interfaces are presented and</a:t>
            </a:r>
          </a:p>
          <a:p>
            <a:r>
              <a:rPr lang="en-GB" sz="1200" b="0" i="0" u="none" strike="noStrike" kern="1200" baseline="0" dirty="0">
                <a:solidFill>
                  <a:schemeClr val="tx1"/>
                </a:solidFill>
                <a:latin typeface="+mn-lt"/>
                <a:ea typeface="+mn-ea"/>
                <a:cs typeface="+mn-cs"/>
              </a:rPr>
              <a:t>scheduled by the hypervisor for access into the actual physical server network interfaces.</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12</a:t>
            </a:fld>
            <a:endParaRPr lang="en-US"/>
          </a:p>
        </p:txBody>
      </p:sp>
    </p:spTree>
    <p:extLst>
      <p:ext uri="{BB962C8B-B14F-4D97-AF65-F5344CB8AC3E}">
        <p14:creationId xmlns:p14="http://schemas.microsoft.com/office/powerpoint/2010/main" val="2376242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Consolidation of computing resources in a form of virtual machines increased server infrastructure utilisation and allowed building a larger computing power footprint.</a:t>
            </a:r>
          </a:p>
          <a:p>
            <a:r>
              <a:rPr lang="en-GB" sz="1200" b="0" i="0" u="none" strike="noStrike" kern="1200" baseline="0" dirty="0">
                <a:solidFill>
                  <a:schemeClr val="tx1"/>
                </a:solidFill>
                <a:latin typeface="+mn-lt"/>
                <a:ea typeface="+mn-ea"/>
                <a:cs typeface="+mn-cs"/>
              </a:rPr>
              <a:t>Unfortunately, an increase in amount of virtual servers also resulted in increased administration overhead. Because IT organisations remained under the ever-increasing pressure of doing more for less, the need for better management tools became absolutely necessary.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Two more popular examples of the virtual machine manager tools are VMware’s </a:t>
            </a:r>
            <a:r>
              <a:rPr lang="en-GB" sz="1200" b="0" i="0" u="none" strike="noStrike" kern="1200" baseline="0" dirty="0" err="1">
                <a:solidFill>
                  <a:schemeClr val="tx1"/>
                </a:solidFill>
                <a:latin typeface="+mn-lt"/>
                <a:ea typeface="+mn-ea"/>
                <a:cs typeface="+mn-cs"/>
              </a:rPr>
              <a:t>vcentre</a:t>
            </a:r>
            <a:r>
              <a:rPr lang="en-GB" sz="1200" b="0" i="0" u="none" strike="noStrike" kern="1200" baseline="0" dirty="0">
                <a:solidFill>
                  <a:schemeClr val="tx1"/>
                </a:solidFill>
                <a:latin typeface="+mn-lt"/>
                <a:ea typeface="+mn-ea"/>
                <a:cs typeface="+mn-cs"/>
              </a:rPr>
              <a:t> and</a:t>
            </a:r>
          </a:p>
          <a:p>
            <a:r>
              <a:rPr lang="en-GB" sz="1200" b="0" i="0" u="none" strike="noStrike" kern="1200" baseline="0" dirty="0">
                <a:solidFill>
                  <a:schemeClr val="tx1"/>
                </a:solidFill>
                <a:latin typeface="+mn-lt"/>
                <a:ea typeface="+mn-ea"/>
                <a:cs typeface="+mn-cs"/>
              </a:rPr>
              <a:t>Microsoft’s System centre. Virtual machine management tools also exist for Linux-based open</a:t>
            </a:r>
          </a:p>
          <a:p>
            <a:r>
              <a:rPr lang="en-GB" sz="1200" b="0" i="0" u="none" strike="noStrike" kern="1200" baseline="0" dirty="0">
                <a:solidFill>
                  <a:schemeClr val="tx1"/>
                </a:solidFill>
                <a:latin typeface="+mn-lt"/>
                <a:ea typeface="+mn-ea"/>
                <a:cs typeface="+mn-cs"/>
              </a:rPr>
              <a:t>hypervisors, such as KVM and Xen.</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16</a:t>
            </a:fld>
            <a:endParaRPr lang="en-US"/>
          </a:p>
        </p:txBody>
      </p:sp>
    </p:spTree>
    <p:extLst>
      <p:ext uri="{BB962C8B-B14F-4D97-AF65-F5344CB8AC3E}">
        <p14:creationId xmlns:p14="http://schemas.microsoft.com/office/powerpoint/2010/main" val="124132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Contrary to the full virtualisation technique in which the guest operating system is unaware it is</a:t>
            </a:r>
          </a:p>
          <a:p>
            <a:r>
              <a:rPr lang="en-GB" sz="1200" b="0" i="0" u="none" strike="noStrike" kern="1200" baseline="0" dirty="0">
                <a:solidFill>
                  <a:schemeClr val="tx1"/>
                </a:solidFill>
                <a:latin typeface="+mn-lt"/>
                <a:ea typeface="+mn-ea"/>
                <a:cs typeface="+mn-cs"/>
              </a:rPr>
              <a:t>running on top of the virtualized hardware, with </a:t>
            </a:r>
            <a:r>
              <a:rPr lang="en-GB" sz="1200" b="0" i="0" u="none" strike="noStrike" kern="1200" baseline="0" dirty="0" err="1">
                <a:solidFill>
                  <a:schemeClr val="tx1"/>
                </a:solidFill>
                <a:latin typeface="+mn-lt"/>
                <a:ea typeface="+mn-ea"/>
                <a:cs typeface="+mn-cs"/>
              </a:rPr>
              <a:t>paravirtualisation</a:t>
            </a:r>
            <a:r>
              <a:rPr lang="en-GB" sz="1200" b="0" i="0" u="none" strike="noStrike" kern="1200" baseline="0" dirty="0">
                <a:solidFill>
                  <a:schemeClr val="tx1"/>
                </a:solidFill>
                <a:latin typeface="+mn-lt"/>
                <a:ea typeface="+mn-ea"/>
                <a:cs typeface="+mn-cs"/>
              </a:rPr>
              <a:t> the guest operating system is</a:t>
            </a:r>
          </a:p>
          <a:p>
            <a:r>
              <a:rPr lang="en-GB" sz="1200" b="0" i="0" u="none" strike="noStrike" kern="1200" baseline="0" dirty="0">
                <a:solidFill>
                  <a:schemeClr val="tx1"/>
                </a:solidFill>
                <a:latin typeface="+mn-lt"/>
                <a:ea typeface="+mn-ea"/>
                <a:cs typeface="+mn-cs"/>
              </a:rPr>
              <a:t>allowed additional communication channels with the underlying hypervisor to make better use of the</a:t>
            </a:r>
          </a:p>
          <a:p>
            <a:r>
              <a:rPr lang="en-GB" sz="1200" b="0" i="0" u="none" strike="noStrike" kern="1200" baseline="0" dirty="0">
                <a:solidFill>
                  <a:schemeClr val="tx1"/>
                </a:solidFill>
                <a:latin typeface="+mn-lt"/>
                <a:ea typeface="+mn-ea"/>
                <a:cs typeface="+mn-cs"/>
              </a:rPr>
              <a:t>physical server hardware.</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20</a:t>
            </a:fld>
            <a:endParaRPr lang="en-US"/>
          </a:p>
        </p:txBody>
      </p:sp>
    </p:spTree>
    <p:extLst>
      <p:ext uri="{BB962C8B-B14F-4D97-AF65-F5344CB8AC3E}">
        <p14:creationId xmlns:p14="http://schemas.microsoft.com/office/powerpoint/2010/main" val="3683440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Examples of operating systems supporting the operating system virtualisation model include FreeBSD</a:t>
            </a:r>
          </a:p>
          <a:p>
            <a:r>
              <a:rPr lang="en-GB" sz="1200" b="0" i="0" u="none" strike="noStrike" kern="1200" baseline="0" dirty="0">
                <a:solidFill>
                  <a:schemeClr val="tx1"/>
                </a:solidFill>
                <a:latin typeface="+mn-lt"/>
                <a:ea typeface="+mn-ea"/>
                <a:cs typeface="+mn-cs"/>
              </a:rPr>
              <a:t>Jail, Solaris containers, </a:t>
            </a:r>
            <a:r>
              <a:rPr lang="en-GB" sz="1200" b="0" i="0" u="none" strike="noStrike" kern="1200" baseline="0" dirty="0" err="1">
                <a:solidFill>
                  <a:schemeClr val="tx1"/>
                </a:solidFill>
                <a:latin typeface="+mn-lt"/>
                <a:ea typeface="+mn-ea"/>
                <a:cs typeface="+mn-cs"/>
              </a:rPr>
              <a:t>OpenVZ</a:t>
            </a:r>
            <a:r>
              <a:rPr lang="en-GB" sz="1200" b="0" i="0" u="none" strike="noStrike" kern="1200" baseline="0" dirty="0">
                <a:solidFill>
                  <a:schemeClr val="tx1"/>
                </a:solidFill>
                <a:latin typeface="+mn-lt"/>
                <a:ea typeface="+mn-ea"/>
                <a:cs typeface="+mn-cs"/>
              </a:rPr>
              <a:t>, and so on. In addition to isolation, shared kernel also provides an</a:t>
            </a:r>
          </a:p>
          <a:p>
            <a:r>
              <a:rPr lang="en-GB" sz="1200" b="0" i="0" u="none" strike="noStrike" kern="1200" baseline="0" dirty="0">
                <a:solidFill>
                  <a:schemeClr val="tx1"/>
                </a:solidFill>
                <a:latin typeface="+mn-lt"/>
                <a:ea typeface="+mn-ea"/>
                <a:cs typeface="+mn-cs"/>
              </a:rPr>
              <a:t>underlying physical resource management function to make sure a single user space instance does not</a:t>
            </a:r>
          </a:p>
          <a:p>
            <a:r>
              <a:rPr lang="en-GB" sz="1200" b="0" i="0" u="none" strike="noStrike" kern="1200" baseline="0" dirty="0">
                <a:solidFill>
                  <a:schemeClr val="tx1"/>
                </a:solidFill>
                <a:latin typeface="+mn-lt"/>
                <a:ea typeface="+mn-ea"/>
                <a:cs typeface="+mn-cs"/>
              </a:rPr>
              <a:t>starve other instances.</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22</a:t>
            </a:fld>
            <a:endParaRPr lang="en-US"/>
          </a:p>
        </p:txBody>
      </p:sp>
    </p:spTree>
    <p:extLst>
      <p:ext uri="{BB962C8B-B14F-4D97-AF65-F5344CB8AC3E}">
        <p14:creationId xmlns:p14="http://schemas.microsoft.com/office/powerpoint/2010/main" val="3607729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With its capability to abstract underlying server physical resources while maintaining strict control over their</a:t>
            </a:r>
          </a:p>
          <a:p>
            <a:r>
              <a:rPr lang="en-GB" sz="1200" b="0" i="0" u="none" strike="noStrike" kern="1200" baseline="0" dirty="0">
                <a:solidFill>
                  <a:schemeClr val="tx1"/>
                </a:solidFill>
                <a:latin typeface="+mn-lt"/>
                <a:ea typeface="+mn-ea"/>
                <a:cs typeface="+mn-cs"/>
              </a:rPr>
              <a:t>utilization and leveraging processor acceleration techniques, server virtualization plays a key role in</a:t>
            </a:r>
          </a:p>
          <a:p>
            <a:r>
              <a:rPr lang="en-GB" sz="1200" b="0" i="0" u="none" strike="noStrike" kern="1200" baseline="0" dirty="0">
                <a:solidFill>
                  <a:schemeClr val="tx1"/>
                </a:solidFill>
                <a:latin typeface="+mn-lt"/>
                <a:ea typeface="+mn-ea"/>
                <a:cs typeface="+mn-cs"/>
              </a:rPr>
              <a:t>enabling cloud computing.</a:t>
            </a:r>
          </a:p>
          <a:p>
            <a:r>
              <a:rPr lang="en-GB" sz="1200" b="0" i="0" u="none" strike="noStrike" kern="1200" baseline="0" dirty="0">
                <a:solidFill>
                  <a:schemeClr val="tx1"/>
                </a:solidFill>
                <a:latin typeface="+mn-lt"/>
                <a:ea typeface="+mn-ea"/>
                <a:cs typeface="+mn-cs"/>
              </a:rPr>
              <a:t>Administrators wanting to perform maintenance tasks on the physical server can migrate virtual</a:t>
            </a:r>
          </a:p>
          <a:p>
            <a:r>
              <a:rPr lang="en-GB" sz="1200" b="0" i="0" u="none" strike="noStrike" kern="1200" baseline="0" dirty="0">
                <a:solidFill>
                  <a:schemeClr val="tx1"/>
                </a:solidFill>
                <a:latin typeface="+mn-lt"/>
                <a:ea typeface="+mn-ea"/>
                <a:cs typeface="+mn-cs"/>
              </a:rPr>
              <a:t>machines off of it before commencing work. Virtual machine migration can also occur as a result of</a:t>
            </a:r>
          </a:p>
          <a:p>
            <a:r>
              <a:rPr lang="en-GB" sz="1200" b="0" i="0" u="none" strike="noStrike" kern="1200" baseline="0" dirty="0">
                <a:solidFill>
                  <a:schemeClr val="tx1"/>
                </a:solidFill>
                <a:latin typeface="+mn-lt"/>
                <a:ea typeface="+mn-ea"/>
                <a:cs typeface="+mn-cs"/>
              </a:rPr>
              <a:t>unexpected failures or resource shortage</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24</a:t>
            </a:fld>
            <a:endParaRPr lang="en-US"/>
          </a:p>
        </p:txBody>
      </p:sp>
    </p:spTree>
    <p:extLst>
      <p:ext uri="{BB962C8B-B14F-4D97-AF65-F5344CB8AC3E}">
        <p14:creationId xmlns:p14="http://schemas.microsoft.com/office/powerpoint/2010/main" val="937980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186486"/>
            <a:ext cx="6498158" cy="1037999"/>
          </a:xfrm>
        </p:spPr>
        <p:txBody>
          <a:bodyPr/>
          <a:lstStyle/>
          <a:p>
            <a:r>
              <a:rPr lang="en-US" altLang="ja-JP" sz="4800" dirty="0">
                <a:latin typeface="Arial" charset="0"/>
                <a:cs typeface="ＭＳ Ｐゴシック" charset="0"/>
              </a:rPr>
              <a:t>Server </a:t>
            </a:r>
            <a:r>
              <a:rPr lang="en-US" altLang="ja-JP" sz="4800" dirty="0" err="1">
                <a:latin typeface="Arial" charset="0"/>
                <a:cs typeface="ＭＳ Ｐゴシック" charset="0"/>
              </a:rPr>
              <a:t>Virtualisation</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1615"/>
          </a:xfrm>
        </p:spPr>
        <p:txBody>
          <a:bodyPr/>
          <a:lstStyle/>
          <a:p>
            <a:r>
              <a:rPr lang="en-GB" dirty="0"/>
              <a:t>Server Virtualisation </a:t>
            </a:r>
          </a:p>
        </p:txBody>
      </p:sp>
      <p:sp>
        <p:nvSpPr>
          <p:cNvPr id="3" name="Content Placeholder 2"/>
          <p:cNvSpPr>
            <a:spLocks noGrp="1"/>
          </p:cNvSpPr>
          <p:nvPr>
            <p:ph idx="1"/>
          </p:nvPr>
        </p:nvSpPr>
        <p:spPr>
          <a:xfrm>
            <a:off x="662290" y="922107"/>
            <a:ext cx="8042276" cy="4343400"/>
          </a:xfrm>
        </p:spPr>
        <p:txBody>
          <a:bodyPr>
            <a:normAutofit fontScale="92500" lnSpcReduction="10000"/>
          </a:bodyPr>
          <a:lstStyle/>
          <a:p>
            <a:pPr algn="just"/>
            <a:r>
              <a:rPr lang="en-GB" dirty="0"/>
              <a:t>Server virtualisation is a very popular technology leveraged in a variety of environments. </a:t>
            </a:r>
          </a:p>
          <a:p>
            <a:pPr algn="just"/>
            <a:r>
              <a:rPr lang="en-GB" dirty="0"/>
              <a:t>From its inception, server virtualisation has dramatically increased in popularity, and it is an enabling force behind innovative cloud computing models. </a:t>
            </a:r>
          </a:p>
          <a:p>
            <a:pPr algn="just"/>
            <a:r>
              <a:rPr lang="en-GB" dirty="0"/>
              <a:t>Server virtualisation is not a new concept. Generally, its roots can be traced back to the 1960s when IBM released a first server virtualisation technology on its mainframe products.</a:t>
            </a:r>
          </a:p>
          <a:p>
            <a:pPr algn="just"/>
            <a:r>
              <a:rPr lang="en-GB" dirty="0"/>
              <a:t>Things changed in 1998 when VMware figured out a way to effectively virtualize the x86 platform.</a:t>
            </a:r>
          </a:p>
        </p:txBody>
      </p:sp>
    </p:spTree>
    <p:extLst>
      <p:ext uri="{BB962C8B-B14F-4D97-AF65-F5344CB8AC3E}">
        <p14:creationId xmlns:p14="http://schemas.microsoft.com/office/powerpoint/2010/main" val="371805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9422"/>
          </a:xfrm>
        </p:spPr>
        <p:txBody>
          <a:bodyPr/>
          <a:lstStyle/>
          <a:p>
            <a:r>
              <a:rPr lang="en-GB" dirty="0"/>
              <a:t>Components</a:t>
            </a:r>
          </a:p>
        </p:txBody>
      </p:sp>
      <p:sp>
        <p:nvSpPr>
          <p:cNvPr id="3" name="Content Placeholder 2"/>
          <p:cNvSpPr>
            <a:spLocks noGrp="1"/>
          </p:cNvSpPr>
          <p:nvPr>
            <p:ph idx="1"/>
          </p:nvPr>
        </p:nvSpPr>
        <p:spPr>
          <a:xfrm>
            <a:off x="765033" y="870736"/>
            <a:ext cx="8042276" cy="4343400"/>
          </a:xfrm>
        </p:spPr>
        <p:txBody>
          <a:bodyPr/>
          <a:lstStyle/>
          <a:p>
            <a:pPr algn="just"/>
            <a:r>
              <a:rPr lang="en-GB" dirty="0"/>
              <a:t>Server virtualisation comprises several components working in synergy to deliver a holistic solution.</a:t>
            </a:r>
          </a:p>
          <a:p>
            <a:pPr lvl="1" algn="just"/>
            <a:r>
              <a:rPr lang="en-GB" dirty="0"/>
              <a:t>Hypervisor</a:t>
            </a:r>
          </a:p>
          <a:p>
            <a:pPr lvl="1" algn="just"/>
            <a:r>
              <a:rPr lang="en-GB" dirty="0"/>
              <a:t>Virtual Machines</a:t>
            </a:r>
          </a:p>
          <a:p>
            <a:pPr lvl="1" algn="just"/>
            <a:r>
              <a:rPr lang="en-GB" dirty="0"/>
              <a:t>Virtual Switching</a:t>
            </a:r>
          </a:p>
          <a:p>
            <a:pPr lvl="1" algn="just"/>
            <a:r>
              <a:rPr lang="en-GB" dirty="0"/>
              <a:t>Management tools</a:t>
            </a:r>
          </a:p>
          <a:p>
            <a:pPr algn="just"/>
            <a:r>
              <a:rPr lang="en-GB" dirty="0"/>
              <a:t>Types of Server virtualisation	</a:t>
            </a:r>
          </a:p>
          <a:p>
            <a:pPr lvl="1" algn="just"/>
            <a:r>
              <a:rPr lang="en-GB" dirty="0"/>
              <a:t>Full</a:t>
            </a:r>
          </a:p>
          <a:p>
            <a:pPr lvl="1" algn="just"/>
            <a:r>
              <a:rPr lang="en-GB" dirty="0" err="1"/>
              <a:t>Paravirtualisation</a:t>
            </a:r>
            <a:endParaRPr lang="en-GB" dirty="0"/>
          </a:p>
          <a:p>
            <a:pPr lvl="1" algn="just"/>
            <a:r>
              <a:rPr lang="en-GB" dirty="0"/>
              <a:t>Operating System Virtualisation</a:t>
            </a:r>
          </a:p>
        </p:txBody>
      </p:sp>
    </p:spTree>
    <p:extLst>
      <p:ext uri="{BB962C8B-B14F-4D97-AF65-F5344CB8AC3E}">
        <p14:creationId xmlns:p14="http://schemas.microsoft.com/office/powerpoint/2010/main" val="151359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7698"/>
            <a:ext cx="8042276" cy="601341"/>
          </a:xfrm>
        </p:spPr>
        <p:txBody>
          <a:bodyPr/>
          <a:lstStyle/>
          <a:p>
            <a:r>
              <a:rPr lang="en-GB" dirty="0"/>
              <a:t>Hypervisor</a:t>
            </a:r>
          </a:p>
        </p:txBody>
      </p:sp>
      <p:sp>
        <p:nvSpPr>
          <p:cNvPr id="3" name="Content Placeholder 2"/>
          <p:cNvSpPr>
            <a:spLocks noGrp="1"/>
          </p:cNvSpPr>
          <p:nvPr>
            <p:ph idx="1"/>
          </p:nvPr>
        </p:nvSpPr>
        <p:spPr>
          <a:xfrm>
            <a:off x="621194" y="870736"/>
            <a:ext cx="8265952" cy="4343400"/>
          </a:xfrm>
        </p:spPr>
        <p:txBody>
          <a:bodyPr/>
          <a:lstStyle/>
          <a:p>
            <a:pPr algn="just"/>
            <a:r>
              <a:rPr lang="en-GB" dirty="0"/>
              <a:t>Hypervisor, also known as the Virtual Machine Monitor, is a piece of software running on the bare metal x86 server, which allows virtualizing underlying physical server resources and presenting them as components to be consumed by the virtual machines running on top.</a:t>
            </a:r>
          </a:p>
          <a:p>
            <a:pPr algn="just"/>
            <a:r>
              <a:rPr lang="en-GB" dirty="0"/>
              <a:t>All major server hardware components, such as CPU, disk, memory, and network, can be virtualized by the hypervisor</a:t>
            </a:r>
          </a:p>
        </p:txBody>
      </p:sp>
    </p:spTree>
    <p:extLst>
      <p:ext uri="{BB962C8B-B14F-4D97-AF65-F5344CB8AC3E}">
        <p14:creationId xmlns:p14="http://schemas.microsoft.com/office/powerpoint/2010/main" val="2731088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1067"/>
          </a:xfrm>
        </p:spPr>
        <p:txBody>
          <a:bodyPr/>
          <a:lstStyle/>
          <a:p>
            <a:r>
              <a:rPr lang="en-GB" dirty="0"/>
              <a:t>Hypervisor</a:t>
            </a:r>
          </a:p>
        </p:txBody>
      </p:sp>
      <p:sp>
        <p:nvSpPr>
          <p:cNvPr id="3" name="Content Placeholder 2"/>
          <p:cNvSpPr>
            <a:spLocks noGrp="1"/>
          </p:cNvSpPr>
          <p:nvPr>
            <p:ph idx="1"/>
          </p:nvPr>
        </p:nvSpPr>
        <p:spPr>
          <a:xfrm>
            <a:off x="582811" y="747446"/>
            <a:ext cx="8468721" cy="4343400"/>
          </a:xfrm>
        </p:spPr>
        <p:txBody>
          <a:bodyPr/>
          <a:lstStyle/>
          <a:p>
            <a:pPr algn="just"/>
            <a:r>
              <a:rPr lang="en-GB" dirty="0"/>
              <a:t>Hypervisors usually are described as being either Type-1 or Type-2.</a:t>
            </a:r>
          </a:p>
        </p:txBody>
      </p:sp>
      <p:pic>
        <p:nvPicPr>
          <p:cNvPr id="4" name="Picture 3"/>
          <p:cNvPicPr>
            <a:picLocks noChangeAspect="1"/>
          </p:cNvPicPr>
          <p:nvPr/>
        </p:nvPicPr>
        <p:blipFill>
          <a:blip r:embed="rId2"/>
          <a:stretch>
            <a:fillRect/>
          </a:stretch>
        </p:blipFill>
        <p:spPr>
          <a:xfrm>
            <a:off x="654731" y="1725316"/>
            <a:ext cx="8008739" cy="3734399"/>
          </a:xfrm>
          <a:prstGeom prst="rect">
            <a:avLst/>
          </a:prstGeom>
        </p:spPr>
      </p:pic>
    </p:spTree>
    <p:extLst>
      <p:ext uri="{BB962C8B-B14F-4D97-AF65-F5344CB8AC3E}">
        <p14:creationId xmlns:p14="http://schemas.microsoft.com/office/powerpoint/2010/main" val="104816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9696"/>
          </a:xfrm>
        </p:spPr>
        <p:txBody>
          <a:bodyPr/>
          <a:lstStyle/>
          <a:p>
            <a:r>
              <a:rPr lang="en-GB" dirty="0"/>
              <a:t>Type-1 Hypervisor</a:t>
            </a:r>
          </a:p>
        </p:txBody>
      </p:sp>
      <p:sp>
        <p:nvSpPr>
          <p:cNvPr id="3" name="Content Placeholder 2"/>
          <p:cNvSpPr>
            <a:spLocks noGrp="1"/>
          </p:cNvSpPr>
          <p:nvPr>
            <p:ph idx="1"/>
          </p:nvPr>
        </p:nvSpPr>
        <p:spPr>
          <a:xfrm>
            <a:off x="765032" y="983751"/>
            <a:ext cx="8378968" cy="4622799"/>
          </a:xfrm>
        </p:spPr>
        <p:txBody>
          <a:bodyPr>
            <a:normAutofit/>
          </a:bodyPr>
          <a:lstStyle/>
          <a:p>
            <a:pPr algn="just"/>
            <a:r>
              <a:rPr lang="en-GB" dirty="0"/>
              <a:t>Type-1 hypervisors, also known as bare metal, run directly on top of the physical server hardware, and they represent the original idea behind server virtualisation developed by IBM in the 1960s and 1970s. </a:t>
            </a:r>
          </a:p>
          <a:p>
            <a:pPr algn="just"/>
            <a:r>
              <a:rPr lang="en-GB" dirty="0"/>
              <a:t>Virtual machines run on top, and guest operating systems installed on those virtual machines leverage virtual hardware exposed by the hypervisor. </a:t>
            </a:r>
          </a:p>
          <a:p>
            <a:pPr algn="just"/>
            <a:r>
              <a:rPr lang="en-GB" dirty="0"/>
              <a:t>More popular examples of Type-1 hypervisors include Microsoft Hyper-V, </a:t>
            </a:r>
            <a:r>
              <a:rPr lang="en-GB" dirty="0" err="1"/>
              <a:t>Vmware</a:t>
            </a:r>
            <a:r>
              <a:rPr lang="en-GB" dirty="0"/>
              <a:t> </a:t>
            </a:r>
            <a:r>
              <a:rPr lang="en-GB" dirty="0" err="1"/>
              <a:t>ESXi</a:t>
            </a:r>
            <a:r>
              <a:rPr lang="en-GB" dirty="0"/>
              <a:t>, </a:t>
            </a:r>
            <a:r>
              <a:rPr lang="en-GB" dirty="0" err="1"/>
              <a:t>XenServer</a:t>
            </a:r>
            <a:r>
              <a:rPr lang="en-GB" dirty="0"/>
              <a:t>, and KVM.</a:t>
            </a:r>
          </a:p>
        </p:txBody>
      </p:sp>
    </p:spTree>
    <p:extLst>
      <p:ext uri="{BB962C8B-B14F-4D97-AF65-F5344CB8AC3E}">
        <p14:creationId xmlns:p14="http://schemas.microsoft.com/office/powerpoint/2010/main" val="460582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1889"/>
          </a:xfrm>
        </p:spPr>
        <p:txBody>
          <a:bodyPr/>
          <a:lstStyle/>
          <a:p>
            <a:r>
              <a:rPr lang="en-GB" dirty="0"/>
              <a:t>Type-1 Hypervisor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4100" y="729465"/>
            <a:ext cx="7032625" cy="4824249"/>
          </a:xfrm>
          <a:prstGeom prst="rect">
            <a:avLst/>
          </a:prstGeom>
        </p:spPr>
      </p:pic>
    </p:spTree>
    <p:extLst>
      <p:ext uri="{BB962C8B-B14F-4D97-AF65-F5344CB8AC3E}">
        <p14:creationId xmlns:p14="http://schemas.microsoft.com/office/powerpoint/2010/main" val="164534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163"/>
          </a:xfrm>
        </p:spPr>
        <p:txBody>
          <a:bodyPr/>
          <a:lstStyle/>
          <a:p>
            <a:r>
              <a:rPr lang="en-GB" dirty="0"/>
              <a:t>Type-2 Hypervisor</a:t>
            </a:r>
          </a:p>
        </p:txBody>
      </p:sp>
      <p:sp>
        <p:nvSpPr>
          <p:cNvPr id="3" name="Content Placeholder 2"/>
          <p:cNvSpPr>
            <a:spLocks noGrp="1"/>
          </p:cNvSpPr>
          <p:nvPr>
            <p:ph idx="1"/>
          </p:nvPr>
        </p:nvSpPr>
        <p:spPr>
          <a:xfrm>
            <a:off x="549275" y="798815"/>
            <a:ext cx="8399516" cy="4597399"/>
          </a:xfrm>
        </p:spPr>
        <p:txBody>
          <a:bodyPr>
            <a:normAutofit fontScale="92500"/>
          </a:bodyPr>
          <a:lstStyle/>
          <a:p>
            <a:pPr algn="just"/>
            <a:r>
              <a:rPr lang="en-GB" dirty="0"/>
              <a:t>Type-2 hypervisors, also known as hosted, do not run directly on top of the physical server hardware. </a:t>
            </a:r>
          </a:p>
          <a:p>
            <a:pPr algn="just"/>
            <a:r>
              <a:rPr lang="en-GB" dirty="0"/>
              <a:t>Instead, they run as an application on top of the server operating system. </a:t>
            </a:r>
          </a:p>
          <a:p>
            <a:pPr algn="just"/>
            <a:r>
              <a:rPr lang="en-GB" dirty="0"/>
              <a:t>Type-2 hypervisors coordinate a call to the physical server resources through the host operating system installed on the server. </a:t>
            </a:r>
          </a:p>
          <a:p>
            <a:pPr algn="just"/>
            <a:r>
              <a:rPr lang="en-GB" dirty="0"/>
              <a:t>The actual virtual machines run one level higher. </a:t>
            </a:r>
          </a:p>
          <a:p>
            <a:pPr algn="just"/>
            <a:r>
              <a:rPr lang="en-GB" dirty="0"/>
              <a:t>Examples of Type-2 hypervisors include VMware Workstation, VMware Fusion, Oracle VM </a:t>
            </a:r>
            <a:r>
              <a:rPr lang="en-GB" dirty="0" err="1"/>
              <a:t>VirtualBox</a:t>
            </a:r>
            <a:r>
              <a:rPr lang="en-GB" dirty="0"/>
              <a:t>, and others.</a:t>
            </a:r>
          </a:p>
        </p:txBody>
      </p:sp>
    </p:spTree>
    <p:extLst>
      <p:ext uri="{BB962C8B-B14F-4D97-AF65-F5344CB8AC3E}">
        <p14:creationId xmlns:p14="http://schemas.microsoft.com/office/powerpoint/2010/main" val="289136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1341"/>
          </a:xfrm>
        </p:spPr>
        <p:txBody>
          <a:bodyPr/>
          <a:lstStyle/>
          <a:p>
            <a:r>
              <a:rPr lang="en-GB" dirty="0"/>
              <a:t>Type-2 Hypervisor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8712" y="708917"/>
            <a:ext cx="7177088" cy="4927553"/>
          </a:xfrm>
        </p:spPr>
      </p:pic>
    </p:spTree>
    <p:extLst>
      <p:ext uri="{BB962C8B-B14F-4D97-AF65-F5344CB8AC3E}">
        <p14:creationId xmlns:p14="http://schemas.microsoft.com/office/powerpoint/2010/main" val="142072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3590"/>
          </a:xfrm>
        </p:spPr>
        <p:txBody>
          <a:bodyPr/>
          <a:lstStyle/>
          <a:p>
            <a:r>
              <a:rPr lang="en-GB" dirty="0"/>
              <a:t>Type-1 &amp; Type-2 Comparison</a:t>
            </a:r>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549275" y="2717229"/>
            <a:ext cx="8244968" cy="2908300"/>
          </a:xfrm>
        </p:spPr>
      </p:pic>
      <p:sp>
        <p:nvSpPr>
          <p:cNvPr id="5" name="Content Placeholder 2"/>
          <p:cNvSpPr txBox="1">
            <a:spLocks/>
          </p:cNvSpPr>
          <p:nvPr/>
        </p:nvSpPr>
        <p:spPr>
          <a:xfrm>
            <a:off x="549275" y="793750"/>
            <a:ext cx="8512532" cy="43434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gn="just"/>
            <a:r>
              <a:rPr lang="en-GB" sz="1800" dirty="0"/>
              <a:t>Because Type-1 hypervisors have direct access to the underlying physical server resources, they can more often offer better performance characteristics. </a:t>
            </a:r>
          </a:p>
          <a:p>
            <a:pPr algn="just"/>
            <a:r>
              <a:rPr lang="en-GB" sz="1800" dirty="0"/>
              <a:t>At the same time, Type-2 hypervisors may offer easier implementation and maintenance because they rely on the underlying host operating system to provide hardware driver compatibility, configuration flexibility, and reliance on familiar operational tools.</a:t>
            </a:r>
          </a:p>
        </p:txBody>
      </p:sp>
    </p:spTree>
    <p:extLst>
      <p:ext uri="{BB962C8B-B14F-4D97-AF65-F5344CB8AC3E}">
        <p14:creationId xmlns:p14="http://schemas.microsoft.com/office/powerpoint/2010/main" val="2664560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9970"/>
          </a:xfrm>
        </p:spPr>
        <p:txBody>
          <a:bodyPr/>
          <a:lstStyle/>
          <a:p>
            <a:r>
              <a:rPr lang="en-GB" dirty="0"/>
              <a:t>Virtual Machines</a:t>
            </a:r>
          </a:p>
        </p:txBody>
      </p:sp>
      <p:sp>
        <p:nvSpPr>
          <p:cNvPr id="3" name="Content Placeholder 2"/>
          <p:cNvSpPr>
            <a:spLocks noGrp="1"/>
          </p:cNvSpPr>
          <p:nvPr>
            <p:ph idx="1"/>
          </p:nvPr>
        </p:nvSpPr>
        <p:spPr>
          <a:xfrm>
            <a:off x="693113" y="819365"/>
            <a:ext cx="8042276" cy="4343400"/>
          </a:xfrm>
        </p:spPr>
        <p:txBody>
          <a:bodyPr/>
          <a:lstStyle/>
          <a:p>
            <a:pPr algn="just"/>
            <a:r>
              <a:rPr lang="en-GB" dirty="0"/>
              <a:t>A virtual machine is a software construct operating on top of the hypervisor. </a:t>
            </a:r>
          </a:p>
          <a:p>
            <a:pPr algn="just"/>
            <a:r>
              <a:rPr lang="en-GB" dirty="0"/>
              <a:t>Virtual machines emulate operation of the physical computing environment and rely on the hypervisor for access to the physical server resources.</a:t>
            </a:r>
          </a:p>
          <a:p>
            <a:pPr algn="just"/>
            <a:r>
              <a:rPr lang="en-GB" dirty="0"/>
              <a:t>Virtual machines can also be created within the virtualisation environment running on top of the server operating system, also known as the host operating system.</a:t>
            </a:r>
          </a:p>
        </p:txBody>
      </p:sp>
    </p:spTree>
    <p:extLst>
      <p:ext uri="{BB962C8B-B14F-4D97-AF65-F5344CB8AC3E}">
        <p14:creationId xmlns:p14="http://schemas.microsoft.com/office/powerpoint/2010/main" val="2999917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9422"/>
          </a:xfrm>
        </p:spPr>
        <p:txBody>
          <a:bodyPr/>
          <a:lstStyle/>
          <a:p>
            <a:r>
              <a:rPr lang="en-GB" dirty="0" err="1"/>
              <a:t>Cont</a:t>
            </a:r>
            <a:r>
              <a:rPr lang="en-GB" dirty="0"/>
              <a:t>…</a:t>
            </a:r>
          </a:p>
        </p:txBody>
      </p:sp>
      <p:sp>
        <p:nvSpPr>
          <p:cNvPr id="3" name="Content Placeholder 2"/>
          <p:cNvSpPr>
            <a:spLocks noGrp="1"/>
          </p:cNvSpPr>
          <p:nvPr>
            <p:ph idx="1"/>
          </p:nvPr>
        </p:nvSpPr>
        <p:spPr>
          <a:xfrm>
            <a:off x="734210" y="809091"/>
            <a:ext cx="8296774" cy="4343400"/>
          </a:xfrm>
        </p:spPr>
        <p:txBody>
          <a:bodyPr>
            <a:normAutofit fontScale="85000" lnSpcReduction="20000"/>
          </a:bodyPr>
          <a:lstStyle/>
          <a:p>
            <a:pPr algn="just"/>
            <a:r>
              <a:rPr lang="en-GB" dirty="0"/>
              <a:t>It is important to note that not all guest operating systems are supported on all hypervisor products, but if they are, they can be installed on top of virtual machines the same as they would be installed on top of physical server hardware.</a:t>
            </a:r>
          </a:p>
          <a:p>
            <a:pPr algn="just"/>
            <a:r>
              <a:rPr lang="en-GB" dirty="0"/>
              <a:t>Using virtual machines instead of bare metal non-virtualized servers can provide numerous significant advantages.</a:t>
            </a:r>
          </a:p>
          <a:p>
            <a:pPr algn="just"/>
            <a:r>
              <a:rPr lang="en-GB" dirty="0"/>
              <a:t>Guest operating system isolation allows running multiple instances of a server operating system without having them interfere with each other. </a:t>
            </a:r>
          </a:p>
          <a:p>
            <a:pPr algn="just"/>
            <a:r>
              <a:rPr lang="en-GB" dirty="0"/>
              <a:t>This allows dedicating servers for specific application use while not contributing to server sprawl.</a:t>
            </a:r>
          </a:p>
          <a:p>
            <a:pPr algn="just"/>
            <a:r>
              <a:rPr lang="en-GB" dirty="0"/>
              <a:t>At the same time, all virtual machines are scheduled fair access to the underlying physical server resources</a:t>
            </a:r>
          </a:p>
        </p:txBody>
      </p:sp>
    </p:spTree>
    <p:extLst>
      <p:ext uri="{BB962C8B-B14F-4D97-AF65-F5344CB8AC3E}">
        <p14:creationId xmlns:p14="http://schemas.microsoft.com/office/powerpoint/2010/main" val="1445939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0518"/>
          </a:xfrm>
        </p:spPr>
        <p:txBody>
          <a:bodyPr/>
          <a:lstStyle/>
          <a:p>
            <a:r>
              <a:rPr lang="en-GB" dirty="0"/>
              <a:t>Virtual Switching</a:t>
            </a:r>
          </a:p>
        </p:txBody>
      </p:sp>
      <p:sp>
        <p:nvSpPr>
          <p:cNvPr id="3" name="Content Placeholder 2"/>
          <p:cNvSpPr>
            <a:spLocks noGrp="1"/>
          </p:cNvSpPr>
          <p:nvPr>
            <p:ph idx="1"/>
          </p:nvPr>
        </p:nvSpPr>
        <p:spPr>
          <a:xfrm>
            <a:off x="621194" y="819365"/>
            <a:ext cx="8522806" cy="4343400"/>
          </a:xfrm>
        </p:spPr>
        <p:txBody>
          <a:bodyPr>
            <a:normAutofit/>
          </a:bodyPr>
          <a:lstStyle/>
          <a:p>
            <a:pPr algn="just"/>
            <a:r>
              <a:rPr lang="en-GB" dirty="0"/>
              <a:t>In the pre-server virtualisation days, all traffic forwarding functions across the data centre network were carried out by the physical switching infrastructure.</a:t>
            </a:r>
          </a:p>
          <a:p>
            <a:pPr algn="just"/>
            <a:r>
              <a:rPr lang="en-GB" dirty="0"/>
              <a:t>With the advent of server virtualisation, servers were turned into software constructs running on top of the shim hypervisor layer running in turn on top of the bare metal physical server hardware.</a:t>
            </a:r>
          </a:p>
          <a:p>
            <a:pPr algn="just"/>
            <a:r>
              <a:rPr lang="en-GB" dirty="0"/>
              <a:t>Virtual switches took care of forwarding the network traffic between the virtual machines residing on the same or different physical hosts.</a:t>
            </a:r>
          </a:p>
        </p:txBody>
      </p:sp>
    </p:spTree>
    <p:extLst>
      <p:ext uri="{BB962C8B-B14F-4D97-AF65-F5344CB8AC3E}">
        <p14:creationId xmlns:p14="http://schemas.microsoft.com/office/powerpoint/2010/main" val="41623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0244"/>
          </a:xfrm>
        </p:spPr>
        <p:txBody>
          <a:bodyPr/>
          <a:lstStyle/>
          <a:p>
            <a:r>
              <a:rPr lang="en-GB" dirty="0"/>
              <a:t>Virtual Switching</a:t>
            </a:r>
          </a:p>
        </p:txBody>
      </p:sp>
      <p:pic>
        <p:nvPicPr>
          <p:cNvPr id="4" name="Picture 3"/>
          <p:cNvPicPr>
            <a:picLocks noChangeAspect="1"/>
          </p:cNvPicPr>
          <p:nvPr/>
        </p:nvPicPr>
        <p:blipFill>
          <a:blip r:embed="rId2"/>
          <a:stretch>
            <a:fillRect/>
          </a:stretch>
        </p:blipFill>
        <p:spPr>
          <a:xfrm>
            <a:off x="1656855" y="667820"/>
            <a:ext cx="6053147" cy="4774361"/>
          </a:xfrm>
          <a:prstGeom prst="rect">
            <a:avLst/>
          </a:prstGeom>
        </p:spPr>
      </p:pic>
    </p:spTree>
    <p:extLst>
      <p:ext uri="{BB962C8B-B14F-4D97-AF65-F5344CB8AC3E}">
        <p14:creationId xmlns:p14="http://schemas.microsoft.com/office/powerpoint/2010/main" val="1958394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0244"/>
          </a:xfrm>
        </p:spPr>
        <p:txBody>
          <a:bodyPr/>
          <a:lstStyle/>
          <a:p>
            <a:r>
              <a:rPr lang="en-GB" dirty="0"/>
              <a:t>Virtual Switching</a:t>
            </a:r>
          </a:p>
        </p:txBody>
      </p:sp>
      <p:sp>
        <p:nvSpPr>
          <p:cNvPr id="3" name="Content Placeholder 2"/>
          <p:cNvSpPr>
            <a:spLocks noGrp="1"/>
          </p:cNvSpPr>
          <p:nvPr>
            <p:ph idx="1"/>
          </p:nvPr>
        </p:nvSpPr>
        <p:spPr>
          <a:xfrm>
            <a:off x="631468" y="809091"/>
            <a:ext cx="8399516" cy="4343400"/>
          </a:xfrm>
        </p:spPr>
        <p:txBody>
          <a:bodyPr>
            <a:normAutofit/>
          </a:bodyPr>
          <a:lstStyle/>
          <a:p>
            <a:pPr algn="just"/>
            <a:r>
              <a:rPr lang="en-GB" dirty="0"/>
              <a:t>Virtual switching is important in the case of virtual machine mobility. </a:t>
            </a:r>
          </a:p>
          <a:p>
            <a:pPr algn="just"/>
            <a:r>
              <a:rPr lang="en-GB" dirty="0"/>
              <a:t>As virtual machines move around the virtualisation layer, they many times traverse physical network boundaries; in other words, virtual machines migrate between physical hosts connected to different physical switches. </a:t>
            </a:r>
          </a:p>
          <a:p>
            <a:pPr algn="just"/>
            <a:r>
              <a:rPr lang="en-GB" dirty="0"/>
              <a:t>In this case, virtual switches make sure to maintain configuration consistency for the virtual machine attachment points in term of network and security settings.</a:t>
            </a:r>
          </a:p>
        </p:txBody>
      </p:sp>
    </p:spTree>
    <p:extLst>
      <p:ext uri="{BB962C8B-B14F-4D97-AF65-F5344CB8AC3E}">
        <p14:creationId xmlns:p14="http://schemas.microsoft.com/office/powerpoint/2010/main" val="337937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2437"/>
          </a:xfrm>
        </p:spPr>
        <p:txBody>
          <a:bodyPr/>
          <a:lstStyle/>
          <a:p>
            <a:r>
              <a:rPr lang="en-GB" dirty="0"/>
              <a:t>Management Tools</a:t>
            </a:r>
          </a:p>
        </p:txBody>
      </p:sp>
      <p:sp>
        <p:nvSpPr>
          <p:cNvPr id="3" name="Content Placeholder 2"/>
          <p:cNvSpPr>
            <a:spLocks noGrp="1"/>
          </p:cNvSpPr>
          <p:nvPr>
            <p:ph idx="1"/>
          </p:nvPr>
        </p:nvSpPr>
        <p:spPr>
          <a:xfrm>
            <a:off x="631468" y="870735"/>
            <a:ext cx="8368694" cy="4343400"/>
          </a:xfrm>
        </p:spPr>
        <p:txBody>
          <a:bodyPr>
            <a:normAutofit fontScale="92500" lnSpcReduction="20000"/>
          </a:bodyPr>
          <a:lstStyle/>
          <a:p>
            <a:pPr algn="just"/>
            <a:r>
              <a:rPr lang="en-GB" dirty="0"/>
              <a:t>Server virtualisation probably would have not taken off in such a dramatic fashion if not for the management tools it offered.</a:t>
            </a:r>
          </a:p>
          <a:p>
            <a:pPr algn="just"/>
            <a:r>
              <a:rPr lang="en-GB" dirty="0"/>
              <a:t>The virtualisation management tool is also referred to as Virtual Machine Manager.</a:t>
            </a:r>
          </a:p>
          <a:p>
            <a:pPr algn="just"/>
            <a:r>
              <a:rPr lang="en-GB" dirty="0"/>
              <a:t>They help create, edit, clone, start, stop, and move virtual machines. </a:t>
            </a:r>
          </a:p>
          <a:p>
            <a:pPr algn="just"/>
            <a:r>
              <a:rPr lang="en-GB" dirty="0"/>
              <a:t>They help view performance characteristics and utilisation of the individual VMs and a virtualisation system as a whole. </a:t>
            </a:r>
          </a:p>
          <a:p>
            <a:pPr algn="just"/>
            <a:r>
              <a:rPr lang="en-GB" dirty="0"/>
              <a:t>Through a set of application programming interfaces, known as APIs, virtual machine management tools also provide a programmatic way of interacting with server virtualisation environment.</a:t>
            </a:r>
          </a:p>
        </p:txBody>
      </p:sp>
    </p:spTree>
    <p:extLst>
      <p:ext uri="{BB962C8B-B14F-4D97-AF65-F5344CB8AC3E}">
        <p14:creationId xmlns:p14="http://schemas.microsoft.com/office/powerpoint/2010/main" val="281602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1067"/>
          </a:xfrm>
        </p:spPr>
        <p:txBody>
          <a:bodyPr/>
          <a:lstStyle/>
          <a:p>
            <a:r>
              <a:rPr lang="en-GB" dirty="0"/>
              <a:t>Types of Server Virtualisation</a:t>
            </a:r>
          </a:p>
        </p:txBody>
      </p:sp>
      <p:sp>
        <p:nvSpPr>
          <p:cNvPr id="3" name="Content Placeholder 2"/>
          <p:cNvSpPr>
            <a:spLocks noGrp="1"/>
          </p:cNvSpPr>
          <p:nvPr>
            <p:ph idx="1"/>
          </p:nvPr>
        </p:nvSpPr>
        <p:spPr>
          <a:xfrm>
            <a:off x="621195" y="786871"/>
            <a:ext cx="8042276" cy="4343400"/>
          </a:xfrm>
        </p:spPr>
        <p:txBody>
          <a:bodyPr/>
          <a:lstStyle/>
          <a:p>
            <a:pPr algn="just"/>
            <a:r>
              <a:rPr lang="en-GB" dirty="0"/>
              <a:t>Server virtualisation is not a one-size-fits-all approach. Over the years there have been several approaches to implementing server virtualisation technology.</a:t>
            </a:r>
          </a:p>
          <a:p>
            <a:pPr lvl="1" algn="just"/>
            <a:r>
              <a:rPr lang="en-GB" dirty="0"/>
              <a:t>Full</a:t>
            </a:r>
          </a:p>
          <a:p>
            <a:pPr lvl="1" algn="just"/>
            <a:r>
              <a:rPr lang="en-GB" dirty="0" err="1"/>
              <a:t>Paravirtualisation</a:t>
            </a:r>
            <a:endParaRPr lang="en-GB" dirty="0"/>
          </a:p>
          <a:p>
            <a:pPr lvl="1" algn="just"/>
            <a:r>
              <a:rPr lang="en-GB" dirty="0"/>
              <a:t>Operating System Virtualisation</a:t>
            </a:r>
          </a:p>
          <a:p>
            <a:pPr algn="just"/>
            <a:endParaRPr lang="en-GB" dirty="0"/>
          </a:p>
        </p:txBody>
      </p:sp>
      <p:pic>
        <p:nvPicPr>
          <p:cNvPr id="4" name="Picture 3"/>
          <p:cNvPicPr>
            <a:picLocks noChangeAspect="1"/>
          </p:cNvPicPr>
          <p:nvPr/>
        </p:nvPicPr>
        <p:blipFill>
          <a:blip r:embed="rId2"/>
          <a:stretch>
            <a:fillRect/>
          </a:stretch>
        </p:blipFill>
        <p:spPr>
          <a:xfrm>
            <a:off x="5529303" y="1940754"/>
            <a:ext cx="3454400" cy="3354650"/>
          </a:xfrm>
          <a:prstGeom prst="rect">
            <a:avLst/>
          </a:prstGeom>
        </p:spPr>
      </p:pic>
      <p:pic>
        <p:nvPicPr>
          <p:cNvPr id="5" name="Picture 4"/>
          <p:cNvPicPr>
            <a:picLocks noChangeAspect="1"/>
          </p:cNvPicPr>
          <p:nvPr/>
        </p:nvPicPr>
        <p:blipFill>
          <a:blip r:embed="rId3"/>
          <a:stretch>
            <a:fillRect/>
          </a:stretch>
        </p:blipFill>
        <p:spPr>
          <a:xfrm>
            <a:off x="5529303" y="6444438"/>
            <a:ext cx="2895600" cy="223925"/>
          </a:xfrm>
          <a:prstGeom prst="rect">
            <a:avLst/>
          </a:prstGeom>
        </p:spPr>
      </p:pic>
    </p:spTree>
    <p:extLst>
      <p:ext uri="{BB962C8B-B14F-4D97-AF65-F5344CB8AC3E}">
        <p14:creationId xmlns:p14="http://schemas.microsoft.com/office/powerpoint/2010/main" val="402027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194" y="-745179"/>
            <a:ext cx="8042276" cy="1336956"/>
          </a:xfrm>
        </p:spPr>
        <p:txBody>
          <a:bodyPr/>
          <a:lstStyle/>
          <a:p>
            <a:r>
              <a:rPr lang="en-GB" dirty="0"/>
              <a:t>Full Virtualisation</a:t>
            </a:r>
          </a:p>
        </p:txBody>
      </p:sp>
      <p:sp>
        <p:nvSpPr>
          <p:cNvPr id="3" name="Content Placeholder 2"/>
          <p:cNvSpPr>
            <a:spLocks noGrp="1"/>
          </p:cNvSpPr>
          <p:nvPr>
            <p:ph idx="1"/>
          </p:nvPr>
        </p:nvSpPr>
        <p:spPr>
          <a:xfrm>
            <a:off x="621193" y="850188"/>
            <a:ext cx="8450887" cy="4343400"/>
          </a:xfrm>
        </p:spPr>
        <p:txBody>
          <a:bodyPr>
            <a:normAutofit lnSpcReduction="10000"/>
          </a:bodyPr>
          <a:lstStyle/>
          <a:p>
            <a:pPr algn="just"/>
            <a:r>
              <a:rPr lang="en-GB" dirty="0"/>
              <a:t>Operating systems written for x86 architecture were designed to work on top of bare-metal servers having direct access to the underlying server hardware components.</a:t>
            </a:r>
          </a:p>
          <a:p>
            <a:pPr algn="just"/>
            <a:r>
              <a:rPr lang="en-GB" dirty="0"/>
              <a:t>By residing in Ring 0, operating systems assume that they are the sole owners of the server hardware resources allowing them to execute privileged instructions.</a:t>
            </a:r>
          </a:p>
          <a:p>
            <a:pPr algn="just"/>
            <a:r>
              <a:rPr lang="en-GB" dirty="0"/>
              <a:t>With full virtualisation, guest operating systems running inside virtual machines are fully isolated from one another. No guest operating system modification is required to support full virtualisation.</a:t>
            </a:r>
          </a:p>
        </p:txBody>
      </p:sp>
    </p:spTree>
    <p:extLst>
      <p:ext uri="{BB962C8B-B14F-4D97-AF65-F5344CB8AC3E}">
        <p14:creationId xmlns:p14="http://schemas.microsoft.com/office/powerpoint/2010/main" val="881031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9422"/>
          </a:xfrm>
        </p:spPr>
        <p:txBody>
          <a:bodyPr/>
          <a:lstStyle/>
          <a:p>
            <a:r>
              <a:rPr lang="en-GB" dirty="0" err="1"/>
              <a:t>Cont</a:t>
            </a:r>
            <a:r>
              <a:rPr lang="en-GB" dirty="0"/>
              <a:t>…</a:t>
            </a:r>
          </a:p>
        </p:txBody>
      </p:sp>
      <p:sp>
        <p:nvSpPr>
          <p:cNvPr id="3" name="Content Placeholder 2"/>
          <p:cNvSpPr>
            <a:spLocks noGrp="1"/>
          </p:cNvSpPr>
          <p:nvPr>
            <p:ph idx="1"/>
          </p:nvPr>
        </p:nvSpPr>
        <p:spPr>
          <a:xfrm>
            <a:off x="641742" y="809091"/>
            <a:ext cx="8502258" cy="4343400"/>
          </a:xfrm>
        </p:spPr>
        <p:txBody>
          <a:bodyPr>
            <a:normAutofit fontScale="92500" lnSpcReduction="10000"/>
          </a:bodyPr>
          <a:lstStyle/>
          <a:p>
            <a:pPr algn="just"/>
            <a:r>
              <a:rPr lang="en-GB" dirty="0"/>
              <a:t>Hypervisor software interacts directly with the physical server components, such as CPU, memory, disk, and network, and serves as a platform for deploying virtual machine constructs on top.</a:t>
            </a:r>
          </a:p>
          <a:p>
            <a:pPr algn="just"/>
            <a:r>
              <a:rPr lang="en-GB" dirty="0"/>
              <a:t>Full virtualisation achieves complete separation between the virtual machines, so each virtual machine is not aware of the other virtual machine’s existence, and at the same time each guest operating system also believes it has exclusive access to the server resources.</a:t>
            </a:r>
          </a:p>
          <a:p>
            <a:pPr algn="just"/>
            <a:r>
              <a:rPr lang="en-GB" dirty="0"/>
              <a:t>Not all instructions can be virtualized, and it is the function of the hypervisor to replace such instructions with new sequences that have the intended effect on the virtual hardware.</a:t>
            </a:r>
          </a:p>
        </p:txBody>
      </p:sp>
    </p:spTree>
    <p:extLst>
      <p:ext uri="{BB962C8B-B14F-4D97-AF65-F5344CB8AC3E}">
        <p14:creationId xmlns:p14="http://schemas.microsoft.com/office/powerpoint/2010/main" val="86856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163"/>
          </a:xfrm>
        </p:spPr>
        <p:txBody>
          <a:bodyPr/>
          <a:lstStyle/>
          <a:p>
            <a:r>
              <a:rPr lang="en-GB" dirty="0" err="1"/>
              <a:t>Paravirtualisation</a:t>
            </a:r>
            <a:endParaRPr lang="en-GB" dirty="0"/>
          </a:p>
        </p:txBody>
      </p:sp>
      <p:sp>
        <p:nvSpPr>
          <p:cNvPr id="3" name="Content Placeholder 2"/>
          <p:cNvSpPr>
            <a:spLocks noGrp="1"/>
          </p:cNvSpPr>
          <p:nvPr>
            <p:ph idx="1"/>
          </p:nvPr>
        </p:nvSpPr>
        <p:spPr>
          <a:xfrm>
            <a:off x="739739" y="873303"/>
            <a:ext cx="8262779" cy="4343400"/>
          </a:xfrm>
        </p:spPr>
        <p:txBody>
          <a:bodyPr>
            <a:normAutofit fontScale="92500" lnSpcReduction="20000"/>
          </a:bodyPr>
          <a:lstStyle/>
          <a:p>
            <a:pPr algn="just"/>
            <a:r>
              <a:rPr lang="en-GB" dirty="0"/>
              <a:t>Server virtualisation technique that presents a software interface to virtual machines that is similar, but not identical to that of the underlying server hardware. </a:t>
            </a:r>
          </a:p>
          <a:p>
            <a:pPr algn="just"/>
            <a:r>
              <a:rPr lang="en-GB" dirty="0"/>
              <a:t>Guest operating systems require modification to support </a:t>
            </a:r>
            <a:r>
              <a:rPr lang="en-GB" dirty="0" err="1"/>
              <a:t>paravirtualisation</a:t>
            </a:r>
            <a:r>
              <a:rPr lang="en-GB" dirty="0"/>
              <a:t>.</a:t>
            </a:r>
          </a:p>
          <a:p>
            <a:pPr algn="just"/>
            <a:r>
              <a:rPr lang="en-GB" dirty="0" err="1"/>
              <a:t>Paravirtualisation</a:t>
            </a:r>
            <a:r>
              <a:rPr lang="en-GB" dirty="0"/>
              <a:t> offers guest operating system software interfaces, which are close to the real physical server hardware, but not identical. </a:t>
            </a:r>
          </a:p>
          <a:p>
            <a:pPr algn="just"/>
            <a:r>
              <a:rPr lang="en-GB" dirty="0"/>
              <a:t>Performance characteristics gains are achieved by having the guest operating system communicate directly with the hypervisor without going through the emulation process of a full virtualisation technique.</a:t>
            </a:r>
          </a:p>
        </p:txBody>
      </p:sp>
    </p:spTree>
    <p:extLst>
      <p:ext uri="{BB962C8B-B14F-4D97-AF65-F5344CB8AC3E}">
        <p14:creationId xmlns:p14="http://schemas.microsoft.com/office/powerpoint/2010/main" val="311603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0518"/>
          </a:xfrm>
        </p:spPr>
        <p:txBody>
          <a:bodyPr/>
          <a:lstStyle/>
          <a:p>
            <a:r>
              <a:rPr lang="en-GB" dirty="0" err="1"/>
              <a:t>Cont</a:t>
            </a:r>
            <a:r>
              <a:rPr lang="en-GB" dirty="0"/>
              <a:t>…</a:t>
            </a:r>
          </a:p>
        </p:txBody>
      </p:sp>
      <p:sp>
        <p:nvSpPr>
          <p:cNvPr id="3" name="Content Placeholder 2"/>
          <p:cNvSpPr>
            <a:spLocks noGrp="1"/>
          </p:cNvSpPr>
          <p:nvPr>
            <p:ph idx="1"/>
          </p:nvPr>
        </p:nvSpPr>
        <p:spPr>
          <a:xfrm>
            <a:off x="549275" y="726897"/>
            <a:ext cx="8522806" cy="4343400"/>
          </a:xfrm>
        </p:spPr>
        <p:txBody>
          <a:bodyPr>
            <a:normAutofit/>
          </a:bodyPr>
          <a:lstStyle/>
          <a:p>
            <a:pPr algn="just"/>
            <a:r>
              <a:rPr lang="en-GB" dirty="0"/>
              <a:t>To support </a:t>
            </a:r>
            <a:r>
              <a:rPr lang="en-GB" dirty="0" err="1"/>
              <a:t>paravirtualisation</a:t>
            </a:r>
            <a:r>
              <a:rPr lang="en-GB" dirty="0"/>
              <a:t>, most of the guest operating systems need to be modified.</a:t>
            </a:r>
          </a:p>
          <a:p>
            <a:pPr algn="just"/>
            <a:r>
              <a:rPr lang="en-GB" dirty="0"/>
              <a:t>The obvious bad side is that most operating systems cannot run as-is on top of the </a:t>
            </a:r>
            <a:r>
              <a:rPr lang="en-GB" dirty="0" err="1"/>
              <a:t>paravirtualisation</a:t>
            </a:r>
            <a:r>
              <a:rPr lang="en-GB" dirty="0"/>
              <a:t> solution, which limits deployment choices for the operating systems that cannot be modified to support </a:t>
            </a:r>
            <a:r>
              <a:rPr lang="en-GB" dirty="0" err="1"/>
              <a:t>paravirtualisation</a:t>
            </a:r>
            <a:r>
              <a:rPr lang="en-GB" dirty="0"/>
              <a:t>. </a:t>
            </a:r>
          </a:p>
          <a:p>
            <a:pPr algn="just"/>
            <a:r>
              <a:rPr lang="en-GB" dirty="0"/>
              <a:t>The good side is that </a:t>
            </a:r>
            <a:r>
              <a:rPr lang="en-GB" dirty="0" err="1"/>
              <a:t>paravirtualised</a:t>
            </a:r>
            <a:r>
              <a:rPr lang="en-GB" dirty="0"/>
              <a:t> guest operating systems have direct control over underlying resources, which allows them to achieve better performance.</a:t>
            </a:r>
          </a:p>
        </p:txBody>
      </p:sp>
    </p:spTree>
    <p:extLst>
      <p:ext uri="{BB962C8B-B14F-4D97-AF65-F5344CB8AC3E}">
        <p14:creationId xmlns:p14="http://schemas.microsoft.com/office/powerpoint/2010/main" val="248653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9696"/>
          </a:xfrm>
        </p:spPr>
        <p:txBody>
          <a:bodyPr/>
          <a:lstStyle/>
          <a:p>
            <a:r>
              <a:rPr lang="en-GB" dirty="0"/>
              <a:t>Operating System Virtualisation</a:t>
            </a:r>
          </a:p>
        </p:txBody>
      </p:sp>
      <p:sp>
        <p:nvSpPr>
          <p:cNvPr id="3" name="Content Placeholder 2"/>
          <p:cNvSpPr>
            <a:spLocks noGrp="1"/>
          </p:cNvSpPr>
          <p:nvPr>
            <p:ph idx="1"/>
          </p:nvPr>
        </p:nvSpPr>
        <p:spPr>
          <a:xfrm>
            <a:off x="652016" y="778268"/>
            <a:ext cx="8042276" cy="4343400"/>
          </a:xfrm>
        </p:spPr>
        <p:txBody>
          <a:bodyPr>
            <a:normAutofit fontScale="92500" lnSpcReduction="10000"/>
          </a:bodyPr>
          <a:lstStyle/>
          <a:p>
            <a:pPr algn="just"/>
            <a:r>
              <a:rPr lang="en-GB" dirty="0"/>
              <a:t>Operating system virtualisation offers a different approach to server virtualisation. </a:t>
            </a:r>
          </a:p>
          <a:p>
            <a:pPr algn="just"/>
            <a:r>
              <a:rPr lang="en-GB" dirty="0"/>
              <a:t>It describes the model where separate environments run on top of a single shared operating system kernel without the use of hypervisor software.</a:t>
            </a:r>
          </a:p>
          <a:p>
            <a:pPr algn="just"/>
            <a:r>
              <a:rPr lang="en-GB" dirty="0"/>
              <a:t>In other words, the host operating system running on the server performs functions that otherwise would have been performed by the hypervisor software. </a:t>
            </a:r>
          </a:p>
          <a:p>
            <a:pPr algn="just"/>
            <a:r>
              <a:rPr lang="en-GB" dirty="0"/>
              <a:t>Separate environments run in a form of multiple isolated user space instances, sometimes also referred to as containers.</a:t>
            </a:r>
          </a:p>
        </p:txBody>
      </p:sp>
    </p:spTree>
    <p:extLst>
      <p:ext uri="{BB962C8B-B14F-4D97-AF65-F5344CB8AC3E}">
        <p14:creationId xmlns:p14="http://schemas.microsoft.com/office/powerpoint/2010/main" val="97026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9422"/>
          </a:xfrm>
        </p:spPr>
        <p:txBody>
          <a:bodyPr/>
          <a:lstStyle/>
          <a:p>
            <a:r>
              <a:rPr lang="en-GB" dirty="0" err="1"/>
              <a:t>Cont</a:t>
            </a:r>
            <a:r>
              <a:rPr lang="en-GB" dirty="0"/>
              <a:t>…</a:t>
            </a:r>
          </a:p>
        </p:txBody>
      </p:sp>
      <p:sp>
        <p:nvSpPr>
          <p:cNvPr id="3" name="Content Placeholder 2"/>
          <p:cNvSpPr>
            <a:spLocks noGrp="1"/>
          </p:cNvSpPr>
          <p:nvPr>
            <p:ph idx="1"/>
          </p:nvPr>
        </p:nvSpPr>
        <p:spPr>
          <a:xfrm>
            <a:off x="549274" y="767995"/>
            <a:ext cx="8461161" cy="4343400"/>
          </a:xfrm>
        </p:spPr>
        <p:txBody>
          <a:bodyPr>
            <a:normAutofit fontScale="85000" lnSpcReduction="20000"/>
          </a:bodyPr>
          <a:lstStyle/>
          <a:p>
            <a:pPr algn="just"/>
            <a:r>
              <a:rPr lang="en-GB" dirty="0"/>
              <a:t>The most significant advantage is that leveraging a single host operating system has far lesser resource demands than using full or </a:t>
            </a:r>
            <a:r>
              <a:rPr lang="en-GB" dirty="0" err="1"/>
              <a:t>paravirtualisation</a:t>
            </a:r>
            <a:r>
              <a:rPr lang="en-GB" dirty="0"/>
              <a:t> techniques. </a:t>
            </a:r>
          </a:p>
          <a:p>
            <a:pPr algn="just"/>
            <a:r>
              <a:rPr lang="en-GB" dirty="0"/>
              <a:t>This ultimately allows deploying a higher density of virtual machine instances per server and drives an even higher rate of server consolidation. </a:t>
            </a:r>
          </a:p>
          <a:p>
            <a:pPr algn="just"/>
            <a:r>
              <a:rPr lang="en-GB" dirty="0"/>
              <a:t>The downside is that because all virtual machines rely on the same shared host operating system kernel, the operating system virtualisation technique does not allow running different flavours of the guest operating system.</a:t>
            </a:r>
          </a:p>
          <a:p>
            <a:pPr algn="just"/>
            <a:r>
              <a:rPr lang="en-GB" dirty="0"/>
              <a:t>Because operating system virtualisation supports only homogeneous operating system environments, it might not fit all server virtualisation scenarios.</a:t>
            </a:r>
          </a:p>
        </p:txBody>
      </p:sp>
    </p:spTree>
    <p:extLst>
      <p:ext uri="{BB962C8B-B14F-4D97-AF65-F5344CB8AC3E}">
        <p14:creationId xmlns:p14="http://schemas.microsoft.com/office/powerpoint/2010/main" val="244908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0244"/>
          </a:xfrm>
        </p:spPr>
        <p:txBody>
          <a:bodyPr/>
          <a:lstStyle/>
          <a:p>
            <a:r>
              <a:rPr lang="en-GB" dirty="0"/>
              <a:t>Benefits</a:t>
            </a:r>
          </a:p>
        </p:txBody>
      </p:sp>
      <p:sp>
        <p:nvSpPr>
          <p:cNvPr id="3" name="Content Placeholder 2"/>
          <p:cNvSpPr>
            <a:spLocks noGrp="1"/>
          </p:cNvSpPr>
          <p:nvPr>
            <p:ph idx="1"/>
          </p:nvPr>
        </p:nvSpPr>
        <p:spPr>
          <a:xfrm>
            <a:off x="549274" y="757720"/>
            <a:ext cx="8450887" cy="4343400"/>
          </a:xfrm>
        </p:spPr>
        <p:txBody>
          <a:bodyPr>
            <a:normAutofit fontScale="92500" lnSpcReduction="20000"/>
          </a:bodyPr>
          <a:lstStyle/>
          <a:p>
            <a:pPr algn="just"/>
            <a:r>
              <a:rPr lang="en-GB" dirty="0"/>
              <a:t>Achieve greater deployment agility in accordance with changing business needs.</a:t>
            </a:r>
          </a:p>
          <a:p>
            <a:pPr algn="just"/>
            <a:r>
              <a:rPr lang="en-GB" dirty="0"/>
              <a:t>Deployment flexibility by offering new services in a fraction of the time.</a:t>
            </a:r>
          </a:p>
          <a:p>
            <a:pPr algn="just"/>
            <a:r>
              <a:rPr lang="en-GB" dirty="0"/>
              <a:t>Server virtualization plays a key role in enabling cloud computing.</a:t>
            </a:r>
          </a:p>
          <a:p>
            <a:pPr algn="just"/>
            <a:r>
              <a:rPr lang="en-GB" dirty="0"/>
              <a:t>The capability to migrate virtual machines between main and backup sites can assist in disaster recovery situations.</a:t>
            </a:r>
          </a:p>
          <a:p>
            <a:pPr algn="just"/>
            <a:r>
              <a:rPr lang="en-GB" dirty="0"/>
              <a:t>Servers are usually the most vulnerable components of the solution. The capability to clone virtual machines allows creating what is many times known as a “golden image.”</a:t>
            </a:r>
          </a:p>
        </p:txBody>
      </p:sp>
    </p:spTree>
    <p:extLst>
      <p:ext uri="{BB962C8B-B14F-4D97-AF65-F5344CB8AC3E}">
        <p14:creationId xmlns:p14="http://schemas.microsoft.com/office/powerpoint/2010/main" val="55367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834"/>
            <a:ext cx="8042276" cy="591067"/>
          </a:xfrm>
        </p:spPr>
        <p:txBody>
          <a:bodyPr/>
          <a:lstStyle/>
          <a:p>
            <a:r>
              <a:rPr lang="en-GB" dirty="0"/>
              <a:t>Challenges </a:t>
            </a:r>
          </a:p>
        </p:txBody>
      </p:sp>
      <p:sp>
        <p:nvSpPr>
          <p:cNvPr id="3" name="Content Placeholder 2"/>
          <p:cNvSpPr>
            <a:spLocks noGrp="1"/>
          </p:cNvSpPr>
          <p:nvPr>
            <p:ph idx="1"/>
          </p:nvPr>
        </p:nvSpPr>
        <p:spPr>
          <a:xfrm>
            <a:off x="652016" y="901558"/>
            <a:ext cx="8245404" cy="4471826"/>
          </a:xfrm>
        </p:spPr>
        <p:txBody>
          <a:bodyPr>
            <a:normAutofit/>
          </a:bodyPr>
          <a:lstStyle/>
          <a:p>
            <a:pPr algn="just"/>
            <a:r>
              <a:rPr lang="en-GB" dirty="0"/>
              <a:t>IP Subnets or VLANs, </a:t>
            </a:r>
            <a:r>
              <a:rPr lang="en-GB" dirty="0" err="1"/>
              <a:t>QoS</a:t>
            </a:r>
            <a:r>
              <a:rPr lang="en-GB" dirty="0"/>
              <a:t>, and trunking at Access layer</a:t>
            </a:r>
          </a:p>
          <a:p>
            <a:pPr algn="just"/>
            <a:r>
              <a:rPr lang="en-GB" dirty="0"/>
              <a:t>At Aggregation layer, virtual machine mobility are limited.</a:t>
            </a:r>
          </a:p>
          <a:p>
            <a:pPr algn="just"/>
            <a:r>
              <a:rPr lang="en-GB" dirty="0"/>
              <a:t>Spanning tree protocol domains</a:t>
            </a:r>
          </a:p>
          <a:p>
            <a:pPr algn="just"/>
            <a:r>
              <a:rPr lang="en-GB" dirty="0"/>
              <a:t>The more virtual machines are deployed on a physical server, potentially the more network traffic can be generated out of that physical server onto a data centre network.	</a:t>
            </a:r>
          </a:p>
          <a:p>
            <a:pPr algn="just"/>
            <a:r>
              <a:rPr lang="en-GB" dirty="0"/>
              <a:t>Security, bandwidth and network traffic.</a:t>
            </a:r>
          </a:p>
        </p:txBody>
      </p:sp>
    </p:spTree>
    <p:extLst>
      <p:ext uri="{BB962C8B-B14F-4D97-AF65-F5344CB8AC3E}">
        <p14:creationId xmlns:p14="http://schemas.microsoft.com/office/powerpoint/2010/main" val="389164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45098"/>
            <a:ext cx="8042276" cy="1336956"/>
          </a:xfrm>
        </p:spPr>
        <p:txBody>
          <a:bodyPr/>
          <a:lstStyle/>
          <a:p>
            <a:r>
              <a:rPr lang="en-GB" dirty="0"/>
              <a:t>Summary</a:t>
            </a:r>
          </a:p>
        </p:txBody>
      </p:sp>
    </p:spTree>
    <p:extLst>
      <p:ext uri="{BB962C8B-B14F-4D97-AF65-F5344CB8AC3E}">
        <p14:creationId xmlns:p14="http://schemas.microsoft.com/office/powerpoint/2010/main" val="1589410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5179"/>
          </a:xfrm>
        </p:spPr>
        <p:txBody>
          <a:bodyPr/>
          <a:lstStyle/>
          <a:p>
            <a:r>
              <a:rPr lang="en-GB" dirty="0"/>
              <a:t>Acknowledgment</a:t>
            </a:r>
          </a:p>
        </p:txBody>
      </p:sp>
      <p:sp>
        <p:nvSpPr>
          <p:cNvPr id="3" name="Content Placeholder 2"/>
          <p:cNvSpPr>
            <a:spLocks noGrp="1"/>
          </p:cNvSpPr>
          <p:nvPr>
            <p:ph idx="1"/>
          </p:nvPr>
        </p:nvSpPr>
        <p:spPr>
          <a:xfrm>
            <a:off x="754758" y="1250880"/>
            <a:ext cx="8042276" cy="4343400"/>
          </a:xfrm>
        </p:spPr>
        <p:txBody>
          <a:bodyPr/>
          <a:lstStyle/>
          <a:p>
            <a:pPr marL="0" indent="0" algn="just">
              <a:buNone/>
            </a:pPr>
            <a:r>
              <a:rPr lang="en-GB" dirty="0"/>
              <a:t>All materials of this lecture are from: </a:t>
            </a:r>
          </a:p>
          <a:p>
            <a:pPr marL="0" indent="0" algn="just">
              <a:buNone/>
            </a:pPr>
            <a:r>
              <a:rPr lang="en-GB" dirty="0"/>
              <a:t>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a:p>
            <a:pPr marL="0" indent="0" algn="just">
              <a:buNone/>
            </a:pPr>
            <a:r>
              <a:rPr lang="en-GB" dirty="0"/>
              <a:t>and</a:t>
            </a:r>
          </a:p>
          <a:p>
            <a:pPr marL="0" indent="0" algn="just">
              <a:buNone/>
            </a:pPr>
            <a:r>
              <a:rPr lang="en-GB" dirty="0"/>
              <a:t>Data Centre Fundamentals by Mauricio </a:t>
            </a:r>
            <a:r>
              <a:rPr lang="en-GB" dirty="0" err="1"/>
              <a:t>Arregoces</a:t>
            </a:r>
            <a:r>
              <a:rPr lang="en-GB" dirty="0"/>
              <a:t> &amp; Maurizio </a:t>
            </a:r>
            <a:r>
              <a:rPr lang="en-GB" dirty="0" err="1"/>
              <a:t>Portolani</a:t>
            </a:r>
            <a:r>
              <a:rPr lang="en-GB" dirty="0"/>
              <a:t> published Cisco press (2004).</a:t>
            </a:r>
          </a:p>
          <a:p>
            <a:pPr marL="0" indent="0" algn="just">
              <a:buNone/>
            </a:pPr>
            <a:endParaRPr lang="en-GB" dirty="0"/>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7591</TotalTime>
  <Words>1957</Words>
  <Application>Microsoft Office PowerPoint</Application>
  <PresentationFormat>On-screen Show (4:3)</PresentationFormat>
  <Paragraphs>138</Paragraphs>
  <Slides>27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News Gothic MT</vt:lpstr>
      <vt:lpstr>Times New Roman</vt:lpstr>
      <vt:lpstr>Wingdings 2</vt:lpstr>
      <vt:lpstr>Breeze</vt:lpstr>
      <vt:lpstr>Server Virtualisation</vt:lpstr>
      <vt:lpstr>Server Virtualisation </vt:lpstr>
      <vt:lpstr>Components</vt:lpstr>
      <vt:lpstr>Hypervisor</vt:lpstr>
      <vt:lpstr>Hypervisor</vt:lpstr>
      <vt:lpstr>Type-1 Hypervisor</vt:lpstr>
      <vt:lpstr>Type-1 Hypervisor</vt:lpstr>
      <vt:lpstr>Type-2 Hypervisor</vt:lpstr>
      <vt:lpstr>Type-2 Hypervisor</vt:lpstr>
      <vt:lpstr>Type-1 &amp; Type-2 Comparison</vt:lpstr>
      <vt:lpstr>Virtual Machines</vt:lpstr>
      <vt:lpstr>Cont…</vt:lpstr>
      <vt:lpstr>Virtual Switching</vt:lpstr>
      <vt:lpstr>Virtual Switching</vt:lpstr>
      <vt:lpstr>Virtual Switching</vt:lpstr>
      <vt:lpstr>Management Tools</vt:lpstr>
      <vt:lpstr>Types of Server Virtualisation</vt:lpstr>
      <vt:lpstr>Full Virtualisation</vt:lpstr>
      <vt:lpstr>Cont…</vt:lpstr>
      <vt:lpstr>Paravirtualisation</vt:lpstr>
      <vt:lpstr>Cont…</vt:lpstr>
      <vt:lpstr>Operating System Virtualisation</vt:lpstr>
      <vt:lpstr>Cont…</vt:lpstr>
      <vt:lpstr>Benefits</vt:lpstr>
      <vt:lpstr>Challenges </vt:lpstr>
      <vt:lpstr>Summary</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487</cp:revision>
  <dcterms:created xsi:type="dcterms:W3CDTF">2011-10-03T10:20:59Z</dcterms:created>
  <dcterms:modified xsi:type="dcterms:W3CDTF">2018-10-07T20:59:18Z</dcterms:modified>
</cp:coreProperties>
</file>