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6A9B57-FE5E-4BB8-AFE3-FE2E6E68674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E75368-45F7-4747-89CB-910E1C347B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Programme: MA Psychotherapeutic Practice </a:t>
          </a:r>
        </a:p>
      </dgm:t>
    </dgm:pt>
    <dgm:pt modelId="{793D4314-DF31-4775-BEEF-8D2C38CB683C}" type="parTrans" cxnId="{8CDCE29F-05B4-437B-97E1-0CEC137569AF}">
      <dgm:prSet/>
      <dgm:spPr/>
      <dgm:t>
        <a:bodyPr/>
        <a:lstStyle/>
        <a:p>
          <a:endParaRPr lang="en-US"/>
        </a:p>
      </dgm:t>
    </dgm:pt>
    <dgm:pt modelId="{0EE640D6-585F-47A0-8F56-DB132C30CA30}" type="sibTrans" cxnId="{8CDCE29F-05B4-437B-97E1-0CEC137569AF}">
      <dgm:prSet/>
      <dgm:spPr/>
      <dgm:t>
        <a:bodyPr/>
        <a:lstStyle/>
        <a:p>
          <a:endParaRPr lang="en-US"/>
        </a:p>
      </dgm:t>
    </dgm:pt>
    <dgm:pt modelId="{97816FBC-AA49-4837-96D2-88CF6F832F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Module: Framing Therapeutic Practice </a:t>
          </a:r>
        </a:p>
      </dgm:t>
    </dgm:pt>
    <dgm:pt modelId="{11EBB7CB-C691-491C-8B09-B3235896E29E}" type="parTrans" cxnId="{DF191A21-85D8-4713-8E0B-43F94487784A}">
      <dgm:prSet/>
      <dgm:spPr/>
      <dgm:t>
        <a:bodyPr/>
        <a:lstStyle/>
        <a:p>
          <a:endParaRPr lang="en-US"/>
        </a:p>
      </dgm:t>
    </dgm:pt>
    <dgm:pt modelId="{B35828EC-CD92-44CE-BA7F-281728348571}" type="sibTrans" cxnId="{DF191A21-85D8-4713-8E0B-43F94487784A}">
      <dgm:prSet/>
      <dgm:spPr/>
      <dgm:t>
        <a:bodyPr/>
        <a:lstStyle/>
        <a:p>
          <a:endParaRPr lang="en-US"/>
        </a:p>
      </dgm:t>
    </dgm:pt>
    <dgm:pt modelId="{A55B552D-140D-4998-82A0-6015116968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code: ECPR7001</a:t>
          </a:r>
        </a:p>
      </dgm:t>
    </dgm:pt>
    <dgm:pt modelId="{B92766C9-5506-49EB-B229-A2D3247CFB9B}" type="parTrans" cxnId="{F2C415A2-3AC2-46E3-BE33-ACA87D54A9C9}">
      <dgm:prSet/>
      <dgm:spPr/>
      <dgm:t>
        <a:bodyPr/>
        <a:lstStyle/>
        <a:p>
          <a:endParaRPr lang="en-US"/>
        </a:p>
      </dgm:t>
    </dgm:pt>
    <dgm:pt modelId="{8C544CC3-E940-4D2C-8C76-56BE44CFFBCD}" type="sibTrans" cxnId="{F2C415A2-3AC2-46E3-BE33-ACA87D54A9C9}">
      <dgm:prSet/>
      <dgm:spPr/>
      <dgm:t>
        <a:bodyPr/>
        <a:lstStyle/>
        <a:p>
          <a:endParaRPr lang="en-US"/>
        </a:p>
      </dgm:t>
    </dgm:pt>
    <dgm:pt modelId="{3B8A305C-3D20-4082-A081-7F87C84A34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Contribution to  Overall Module Assessment (%):  50%</a:t>
          </a:r>
        </a:p>
      </dgm:t>
    </dgm:pt>
    <dgm:pt modelId="{B3A805B1-F7ED-412D-95DD-375D008840B0}" type="parTrans" cxnId="{E90BC17A-4B9E-4B33-A97E-3E5C641CBA50}">
      <dgm:prSet/>
      <dgm:spPr/>
      <dgm:t>
        <a:bodyPr/>
        <a:lstStyle/>
        <a:p>
          <a:endParaRPr lang="en-US"/>
        </a:p>
      </dgm:t>
    </dgm:pt>
    <dgm:pt modelId="{DDD0737F-7DA9-4FCD-96A9-4BE69E521D44}" type="sibTrans" cxnId="{E90BC17A-4B9E-4B33-A97E-3E5C641CBA50}">
      <dgm:prSet/>
      <dgm:spPr/>
      <dgm:t>
        <a:bodyPr/>
        <a:lstStyle/>
        <a:p>
          <a:endParaRPr lang="en-US"/>
        </a:p>
      </dgm:t>
    </dgm:pt>
    <dgm:pt modelId="{AA80467E-30B2-4765-8CE8-0186312E7B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Lecturers: Beverly Cole and Tara Murphy</a:t>
          </a:r>
        </a:p>
      </dgm:t>
    </dgm:pt>
    <dgm:pt modelId="{F652D2D9-13C1-4A07-9EB8-585BACBE72D7}" type="parTrans" cxnId="{5B7E9CA2-61B1-4509-809D-476E4DC37A6D}">
      <dgm:prSet/>
      <dgm:spPr/>
      <dgm:t>
        <a:bodyPr/>
        <a:lstStyle/>
        <a:p>
          <a:endParaRPr lang="en-US"/>
        </a:p>
      </dgm:t>
    </dgm:pt>
    <dgm:pt modelId="{6A703FE6-9F30-4AA2-9071-265183A36AA6}" type="sibTrans" cxnId="{5B7E9CA2-61B1-4509-809D-476E4DC37A6D}">
      <dgm:prSet/>
      <dgm:spPr/>
      <dgm:t>
        <a:bodyPr/>
        <a:lstStyle/>
        <a:p>
          <a:endParaRPr lang="en-US"/>
        </a:p>
      </dgm:t>
    </dgm:pt>
    <dgm:pt modelId="{8A8BF7E7-D543-479D-ABC1-EAAC1FA4E699}" type="pres">
      <dgm:prSet presAssocID="{296A9B57-FE5E-4BB8-AFE3-FE2E6E68674D}" presName="root" presStyleCnt="0">
        <dgm:presLayoutVars>
          <dgm:dir/>
          <dgm:resizeHandles val="exact"/>
        </dgm:presLayoutVars>
      </dgm:prSet>
      <dgm:spPr/>
    </dgm:pt>
    <dgm:pt modelId="{1A0328FB-EAA6-48D8-8404-AD285ED21336}" type="pres">
      <dgm:prSet presAssocID="{52E75368-45F7-4747-89CB-910E1C347BCA}" presName="compNode" presStyleCnt="0"/>
      <dgm:spPr/>
    </dgm:pt>
    <dgm:pt modelId="{9720C4BD-1AA5-4DA6-A897-A9A2ABC30139}" type="pres">
      <dgm:prSet presAssocID="{52E75368-45F7-4747-89CB-910E1C347BCA}" presName="bgRect" presStyleLbl="bgShp" presStyleIdx="0" presStyleCnt="5"/>
      <dgm:spPr/>
    </dgm:pt>
    <dgm:pt modelId="{70CE1B03-90FB-4021-9DFC-18C408286A80}" type="pres">
      <dgm:prSet presAssocID="{52E75368-45F7-4747-89CB-910E1C347B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354FB6A-DCB2-41AD-8164-A3204787207D}" type="pres">
      <dgm:prSet presAssocID="{52E75368-45F7-4747-89CB-910E1C347BCA}" presName="spaceRect" presStyleCnt="0"/>
      <dgm:spPr/>
    </dgm:pt>
    <dgm:pt modelId="{C364AFFD-57F9-4DC2-94E9-B27984F40F40}" type="pres">
      <dgm:prSet presAssocID="{52E75368-45F7-4747-89CB-910E1C347BCA}" presName="parTx" presStyleLbl="revTx" presStyleIdx="0" presStyleCnt="5">
        <dgm:presLayoutVars>
          <dgm:chMax val="0"/>
          <dgm:chPref val="0"/>
        </dgm:presLayoutVars>
      </dgm:prSet>
      <dgm:spPr/>
    </dgm:pt>
    <dgm:pt modelId="{32ED7E5B-229A-46ED-80AC-7E54C0060501}" type="pres">
      <dgm:prSet presAssocID="{0EE640D6-585F-47A0-8F56-DB132C30CA30}" presName="sibTrans" presStyleCnt="0"/>
      <dgm:spPr/>
    </dgm:pt>
    <dgm:pt modelId="{D479C3A8-58C8-4691-9EA6-AF438C5586D8}" type="pres">
      <dgm:prSet presAssocID="{97816FBC-AA49-4837-96D2-88CF6F832FFD}" presName="compNode" presStyleCnt="0"/>
      <dgm:spPr/>
    </dgm:pt>
    <dgm:pt modelId="{DE9F0630-BAAD-49AE-B705-0AADF7EDEE38}" type="pres">
      <dgm:prSet presAssocID="{97816FBC-AA49-4837-96D2-88CF6F832FFD}" presName="bgRect" presStyleLbl="bgShp" presStyleIdx="1" presStyleCnt="5"/>
      <dgm:spPr/>
    </dgm:pt>
    <dgm:pt modelId="{573FE417-C3B3-47AF-8DBE-8BBAAB69926C}" type="pres">
      <dgm:prSet presAssocID="{97816FBC-AA49-4837-96D2-88CF6F832F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8CDB3FB0-CC34-47E3-9FBC-E39BCCA2E773}" type="pres">
      <dgm:prSet presAssocID="{97816FBC-AA49-4837-96D2-88CF6F832FFD}" presName="spaceRect" presStyleCnt="0"/>
      <dgm:spPr/>
    </dgm:pt>
    <dgm:pt modelId="{F415EF8D-BAD8-49E8-B5DB-7625CAF642DB}" type="pres">
      <dgm:prSet presAssocID="{97816FBC-AA49-4837-96D2-88CF6F832FFD}" presName="parTx" presStyleLbl="revTx" presStyleIdx="1" presStyleCnt="5">
        <dgm:presLayoutVars>
          <dgm:chMax val="0"/>
          <dgm:chPref val="0"/>
        </dgm:presLayoutVars>
      </dgm:prSet>
      <dgm:spPr/>
    </dgm:pt>
    <dgm:pt modelId="{6D2E0399-91BF-4EDC-B989-090B9B9F2264}" type="pres">
      <dgm:prSet presAssocID="{B35828EC-CD92-44CE-BA7F-281728348571}" presName="sibTrans" presStyleCnt="0"/>
      <dgm:spPr/>
    </dgm:pt>
    <dgm:pt modelId="{551ACA09-631C-4FAC-ACE5-AB7AF3D7A08F}" type="pres">
      <dgm:prSet presAssocID="{A55B552D-140D-4998-82A0-6015116968CC}" presName="compNode" presStyleCnt="0"/>
      <dgm:spPr/>
    </dgm:pt>
    <dgm:pt modelId="{5CAE0AFE-A339-4CEE-9CAC-44480AA856F5}" type="pres">
      <dgm:prSet presAssocID="{A55B552D-140D-4998-82A0-6015116968CC}" presName="bgRect" presStyleLbl="bgShp" presStyleIdx="2" presStyleCnt="5"/>
      <dgm:spPr/>
    </dgm:pt>
    <dgm:pt modelId="{4E026B50-CA36-47B9-9983-2E64D53BB276}" type="pres">
      <dgm:prSet presAssocID="{A55B552D-140D-4998-82A0-6015116968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832FB6D-D153-4686-B17A-329862CF06A7}" type="pres">
      <dgm:prSet presAssocID="{A55B552D-140D-4998-82A0-6015116968CC}" presName="spaceRect" presStyleCnt="0"/>
      <dgm:spPr/>
    </dgm:pt>
    <dgm:pt modelId="{7A3DEDCE-E50F-4162-8AAB-4BB07DB3D4C1}" type="pres">
      <dgm:prSet presAssocID="{A55B552D-140D-4998-82A0-6015116968CC}" presName="parTx" presStyleLbl="revTx" presStyleIdx="2" presStyleCnt="5">
        <dgm:presLayoutVars>
          <dgm:chMax val="0"/>
          <dgm:chPref val="0"/>
        </dgm:presLayoutVars>
      </dgm:prSet>
      <dgm:spPr/>
    </dgm:pt>
    <dgm:pt modelId="{7FEFCC86-D466-4FD4-A386-7A3F3B1345E6}" type="pres">
      <dgm:prSet presAssocID="{8C544CC3-E940-4D2C-8C76-56BE44CFFBCD}" presName="sibTrans" presStyleCnt="0"/>
      <dgm:spPr/>
    </dgm:pt>
    <dgm:pt modelId="{E2453106-DC44-43DA-803A-446ADCFB0A73}" type="pres">
      <dgm:prSet presAssocID="{3B8A305C-3D20-4082-A081-7F87C84A3421}" presName="compNode" presStyleCnt="0"/>
      <dgm:spPr/>
    </dgm:pt>
    <dgm:pt modelId="{629E1454-5092-4465-906D-C70FBC724DC6}" type="pres">
      <dgm:prSet presAssocID="{3B8A305C-3D20-4082-A081-7F87C84A3421}" presName="bgRect" presStyleLbl="bgShp" presStyleIdx="3" presStyleCnt="5"/>
      <dgm:spPr/>
    </dgm:pt>
    <dgm:pt modelId="{27B305B3-E78B-4CD2-AE24-C72CD092F7BC}" type="pres">
      <dgm:prSet presAssocID="{3B8A305C-3D20-4082-A081-7F87C84A34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97FEA1F-6EBB-4F6A-9BCB-A75840AAECDE}" type="pres">
      <dgm:prSet presAssocID="{3B8A305C-3D20-4082-A081-7F87C84A3421}" presName="spaceRect" presStyleCnt="0"/>
      <dgm:spPr/>
    </dgm:pt>
    <dgm:pt modelId="{9CBE5DD9-6484-47F5-AB13-EBC0C32402B9}" type="pres">
      <dgm:prSet presAssocID="{3B8A305C-3D20-4082-A081-7F87C84A3421}" presName="parTx" presStyleLbl="revTx" presStyleIdx="3" presStyleCnt="5">
        <dgm:presLayoutVars>
          <dgm:chMax val="0"/>
          <dgm:chPref val="0"/>
        </dgm:presLayoutVars>
      </dgm:prSet>
      <dgm:spPr/>
    </dgm:pt>
    <dgm:pt modelId="{D2D18AE8-2A95-4069-B450-7479ED26F9A2}" type="pres">
      <dgm:prSet presAssocID="{DDD0737F-7DA9-4FCD-96A9-4BE69E521D44}" presName="sibTrans" presStyleCnt="0"/>
      <dgm:spPr/>
    </dgm:pt>
    <dgm:pt modelId="{104A16DA-9F8E-4602-8C0B-5BD8CEE242B7}" type="pres">
      <dgm:prSet presAssocID="{AA80467E-30B2-4765-8CE8-0186312E7B20}" presName="compNode" presStyleCnt="0"/>
      <dgm:spPr/>
    </dgm:pt>
    <dgm:pt modelId="{DF4CC2B1-2E13-4D14-97F5-01927CB10869}" type="pres">
      <dgm:prSet presAssocID="{AA80467E-30B2-4765-8CE8-0186312E7B20}" presName="bgRect" presStyleLbl="bgShp" presStyleIdx="4" presStyleCnt="5"/>
      <dgm:spPr/>
    </dgm:pt>
    <dgm:pt modelId="{07A76A91-7665-486D-97FE-6DB17E6C6446}" type="pres">
      <dgm:prSet presAssocID="{AA80467E-30B2-4765-8CE8-0186312E7B2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B3EE096-23A7-44FC-A758-7799ABF2A908}" type="pres">
      <dgm:prSet presAssocID="{AA80467E-30B2-4765-8CE8-0186312E7B20}" presName="spaceRect" presStyleCnt="0"/>
      <dgm:spPr/>
    </dgm:pt>
    <dgm:pt modelId="{DFDDA7D3-42A7-4D2E-9A4E-05F9534C9174}" type="pres">
      <dgm:prSet presAssocID="{AA80467E-30B2-4765-8CE8-0186312E7B2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F191A21-85D8-4713-8E0B-43F94487784A}" srcId="{296A9B57-FE5E-4BB8-AFE3-FE2E6E68674D}" destId="{97816FBC-AA49-4837-96D2-88CF6F832FFD}" srcOrd="1" destOrd="0" parTransId="{11EBB7CB-C691-491C-8B09-B3235896E29E}" sibTransId="{B35828EC-CD92-44CE-BA7F-281728348571}"/>
    <dgm:cxn modelId="{015A0C49-696D-40E4-AF4D-89627FB00408}" type="presOf" srcId="{A55B552D-140D-4998-82A0-6015116968CC}" destId="{7A3DEDCE-E50F-4162-8AAB-4BB07DB3D4C1}" srcOrd="0" destOrd="0" presId="urn:microsoft.com/office/officeart/2018/2/layout/IconVerticalSolidList"/>
    <dgm:cxn modelId="{20C02571-3AAC-4ABC-B36F-A70C10A3D1D2}" type="presOf" srcId="{97816FBC-AA49-4837-96D2-88CF6F832FFD}" destId="{F415EF8D-BAD8-49E8-B5DB-7625CAF642DB}" srcOrd="0" destOrd="0" presId="urn:microsoft.com/office/officeart/2018/2/layout/IconVerticalSolidList"/>
    <dgm:cxn modelId="{1B08A35A-0924-452B-9278-3ED7656D03B2}" type="presOf" srcId="{296A9B57-FE5E-4BB8-AFE3-FE2E6E68674D}" destId="{8A8BF7E7-D543-479D-ABC1-EAAC1FA4E699}" srcOrd="0" destOrd="0" presId="urn:microsoft.com/office/officeart/2018/2/layout/IconVerticalSolidList"/>
    <dgm:cxn modelId="{E90BC17A-4B9E-4B33-A97E-3E5C641CBA50}" srcId="{296A9B57-FE5E-4BB8-AFE3-FE2E6E68674D}" destId="{3B8A305C-3D20-4082-A081-7F87C84A3421}" srcOrd="3" destOrd="0" parTransId="{B3A805B1-F7ED-412D-95DD-375D008840B0}" sibTransId="{DDD0737F-7DA9-4FCD-96A9-4BE69E521D44}"/>
    <dgm:cxn modelId="{05CEE986-9A44-4330-B8A6-D4AAC649D3DE}" type="presOf" srcId="{52E75368-45F7-4747-89CB-910E1C347BCA}" destId="{C364AFFD-57F9-4DC2-94E9-B27984F40F40}" srcOrd="0" destOrd="0" presId="urn:microsoft.com/office/officeart/2018/2/layout/IconVerticalSolidList"/>
    <dgm:cxn modelId="{8CDCE29F-05B4-437B-97E1-0CEC137569AF}" srcId="{296A9B57-FE5E-4BB8-AFE3-FE2E6E68674D}" destId="{52E75368-45F7-4747-89CB-910E1C347BCA}" srcOrd="0" destOrd="0" parTransId="{793D4314-DF31-4775-BEEF-8D2C38CB683C}" sibTransId="{0EE640D6-585F-47A0-8F56-DB132C30CA30}"/>
    <dgm:cxn modelId="{F2C415A2-3AC2-46E3-BE33-ACA87D54A9C9}" srcId="{296A9B57-FE5E-4BB8-AFE3-FE2E6E68674D}" destId="{A55B552D-140D-4998-82A0-6015116968CC}" srcOrd="2" destOrd="0" parTransId="{B92766C9-5506-49EB-B229-A2D3247CFB9B}" sibTransId="{8C544CC3-E940-4D2C-8C76-56BE44CFFBCD}"/>
    <dgm:cxn modelId="{5B7E9CA2-61B1-4509-809D-476E4DC37A6D}" srcId="{296A9B57-FE5E-4BB8-AFE3-FE2E6E68674D}" destId="{AA80467E-30B2-4765-8CE8-0186312E7B20}" srcOrd="4" destOrd="0" parTransId="{F652D2D9-13C1-4A07-9EB8-585BACBE72D7}" sibTransId="{6A703FE6-9F30-4AA2-9071-265183A36AA6}"/>
    <dgm:cxn modelId="{EF1F40CB-6CEC-4756-8945-CA4CDA742AAF}" type="presOf" srcId="{AA80467E-30B2-4765-8CE8-0186312E7B20}" destId="{DFDDA7D3-42A7-4D2E-9A4E-05F9534C9174}" srcOrd="0" destOrd="0" presId="urn:microsoft.com/office/officeart/2018/2/layout/IconVerticalSolidList"/>
    <dgm:cxn modelId="{6342EDDB-2621-4939-9A53-E08B819A328D}" type="presOf" srcId="{3B8A305C-3D20-4082-A081-7F87C84A3421}" destId="{9CBE5DD9-6484-47F5-AB13-EBC0C32402B9}" srcOrd="0" destOrd="0" presId="urn:microsoft.com/office/officeart/2018/2/layout/IconVerticalSolidList"/>
    <dgm:cxn modelId="{05FB53D5-8F5C-4609-8513-76977D654DA7}" type="presParOf" srcId="{8A8BF7E7-D543-479D-ABC1-EAAC1FA4E699}" destId="{1A0328FB-EAA6-48D8-8404-AD285ED21336}" srcOrd="0" destOrd="0" presId="urn:microsoft.com/office/officeart/2018/2/layout/IconVerticalSolidList"/>
    <dgm:cxn modelId="{D345F2D6-A338-4D5C-A204-8C103F10B7A4}" type="presParOf" srcId="{1A0328FB-EAA6-48D8-8404-AD285ED21336}" destId="{9720C4BD-1AA5-4DA6-A897-A9A2ABC30139}" srcOrd="0" destOrd="0" presId="urn:microsoft.com/office/officeart/2018/2/layout/IconVerticalSolidList"/>
    <dgm:cxn modelId="{CA0D550E-0431-4393-9DC4-C418F38B43DF}" type="presParOf" srcId="{1A0328FB-EAA6-48D8-8404-AD285ED21336}" destId="{70CE1B03-90FB-4021-9DFC-18C408286A80}" srcOrd="1" destOrd="0" presId="urn:microsoft.com/office/officeart/2018/2/layout/IconVerticalSolidList"/>
    <dgm:cxn modelId="{4E5A36EC-FBAF-480B-848D-42D5D035C26A}" type="presParOf" srcId="{1A0328FB-EAA6-48D8-8404-AD285ED21336}" destId="{6354FB6A-DCB2-41AD-8164-A3204787207D}" srcOrd="2" destOrd="0" presId="urn:microsoft.com/office/officeart/2018/2/layout/IconVerticalSolidList"/>
    <dgm:cxn modelId="{5BD35406-4BF6-4EB1-BC3C-EFA7A6007C85}" type="presParOf" srcId="{1A0328FB-EAA6-48D8-8404-AD285ED21336}" destId="{C364AFFD-57F9-4DC2-94E9-B27984F40F40}" srcOrd="3" destOrd="0" presId="urn:microsoft.com/office/officeart/2018/2/layout/IconVerticalSolidList"/>
    <dgm:cxn modelId="{B296D0DE-23D9-411D-8800-E0464845A9AC}" type="presParOf" srcId="{8A8BF7E7-D543-479D-ABC1-EAAC1FA4E699}" destId="{32ED7E5B-229A-46ED-80AC-7E54C0060501}" srcOrd="1" destOrd="0" presId="urn:microsoft.com/office/officeart/2018/2/layout/IconVerticalSolidList"/>
    <dgm:cxn modelId="{81A13D2B-CBE7-423F-958D-185BE46E929E}" type="presParOf" srcId="{8A8BF7E7-D543-479D-ABC1-EAAC1FA4E699}" destId="{D479C3A8-58C8-4691-9EA6-AF438C5586D8}" srcOrd="2" destOrd="0" presId="urn:microsoft.com/office/officeart/2018/2/layout/IconVerticalSolidList"/>
    <dgm:cxn modelId="{B6458A7A-277B-41F2-82C5-8CD129F7C74F}" type="presParOf" srcId="{D479C3A8-58C8-4691-9EA6-AF438C5586D8}" destId="{DE9F0630-BAAD-49AE-B705-0AADF7EDEE38}" srcOrd="0" destOrd="0" presId="urn:microsoft.com/office/officeart/2018/2/layout/IconVerticalSolidList"/>
    <dgm:cxn modelId="{28E50DE8-B66B-4DE9-B26E-754B8696C03D}" type="presParOf" srcId="{D479C3A8-58C8-4691-9EA6-AF438C5586D8}" destId="{573FE417-C3B3-47AF-8DBE-8BBAAB69926C}" srcOrd="1" destOrd="0" presId="urn:microsoft.com/office/officeart/2018/2/layout/IconVerticalSolidList"/>
    <dgm:cxn modelId="{A3F74FDC-889E-43F8-B825-85A8173EBEAA}" type="presParOf" srcId="{D479C3A8-58C8-4691-9EA6-AF438C5586D8}" destId="{8CDB3FB0-CC34-47E3-9FBC-E39BCCA2E773}" srcOrd="2" destOrd="0" presId="urn:microsoft.com/office/officeart/2018/2/layout/IconVerticalSolidList"/>
    <dgm:cxn modelId="{4F068192-FD9D-4370-8C26-0E3785EC2C1F}" type="presParOf" srcId="{D479C3A8-58C8-4691-9EA6-AF438C5586D8}" destId="{F415EF8D-BAD8-49E8-B5DB-7625CAF642DB}" srcOrd="3" destOrd="0" presId="urn:microsoft.com/office/officeart/2018/2/layout/IconVerticalSolidList"/>
    <dgm:cxn modelId="{253CE9FA-F982-42D4-965F-0485FA7FC8B7}" type="presParOf" srcId="{8A8BF7E7-D543-479D-ABC1-EAAC1FA4E699}" destId="{6D2E0399-91BF-4EDC-B989-090B9B9F2264}" srcOrd="3" destOrd="0" presId="urn:microsoft.com/office/officeart/2018/2/layout/IconVerticalSolidList"/>
    <dgm:cxn modelId="{9A2C0609-B28C-4EDC-8F81-691E7A2BACC4}" type="presParOf" srcId="{8A8BF7E7-D543-479D-ABC1-EAAC1FA4E699}" destId="{551ACA09-631C-4FAC-ACE5-AB7AF3D7A08F}" srcOrd="4" destOrd="0" presId="urn:microsoft.com/office/officeart/2018/2/layout/IconVerticalSolidList"/>
    <dgm:cxn modelId="{CF634E1A-F42C-4587-98F3-E8A387A0CA9B}" type="presParOf" srcId="{551ACA09-631C-4FAC-ACE5-AB7AF3D7A08F}" destId="{5CAE0AFE-A339-4CEE-9CAC-44480AA856F5}" srcOrd="0" destOrd="0" presId="urn:microsoft.com/office/officeart/2018/2/layout/IconVerticalSolidList"/>
    <dgm:cxn modelId="{F939B40F-A29D-423C-B4FF-CA6074116652}" type="presParOf" srcId="{551ACA09-631C-4FAC-ACE5-AB7AF3D7A08F}" destId="{4E026B50-CA36-47B9-9983-2E64D53BB276}" srcOrd="1" destOrd="0" presId="urn:microsoft.com/office/officeart/2018/2/layout/IconVerticalSolidList"/>
    <dgm:cxn modelId="{D55CE185-A7BE-4493-847D-6FE7974D0AA6}" type="presParOf" srcId="{551ACA09-631C-4FAC-ACE5-AB7AF3D7A08F}" destId="{6832FB6D-D153-4686-B17A-329862CF06A7}" srcOrd="2" destOrd="0" presId="urn:microsoft.com/office/officeart/2018/2/layout/IconVerticalSolidList"/>
    <dgm:cxn modelId="{5894BD56-A605-4710-AB60-C815D42BDE2A}" type="presParOf" srcId="{551ACA09-631C-4FAC-ACE5-AB7AF3D7A08F}" destId="{7A3DEDCE-E50F-4162-8AAB-4BB07DB3D4C1}" srcOrd="3" destOrd="0" presId="urn:microsoft.com/office/officeart/2018/2/layout/IconVerticalSolidList"/>
    <dgm:cxn modelId="{45A40D4A-5C11-40F5-AA3D-026B5745251B}" type="presParOf" srcId="{8A8BF7E7-D543-479D-ABC1-EAAC1FA4E699}" destId="{7FEFCC86-D466-4FD4-A386-7A3F3B1345E6}" srcOrd="5" destOrd="0" presId="urn:microsoft.com/office/officeart/2018/2/layout/IconVerticalSolidList"/>
    <dgm:cxn modelId="{712D2A8B-04AD-421F-9771-45B561BCB81C}" type="presParOf" srcId="{8A8BF7E7-D543-479D-ABC1-EAAC1FA4E699}" destId="{E2453106-DC44-43DA-803A-446ADCFB0A73}" srcOrd="6" destOrd="0" presId="urn:microsoft.com/office/officeart/2018/2/layout/IconVerticalSolidList"/>
    <dgm:cxn modelId="{EA405AF9-2BFD-4ED7-8BD3-14AB047202EB}" type="presParOf" srcId="{E2453106-DC44-43DA-803A-446ADCFB0A73}" destId="{629E1454-5092-4465-906D-C70FBC724DC6}" srcOrd="0" destOrd="0" presId="urn:microsoft.com/office/officeart/2018/2/layout/IconVerticalSolidList"/>
    <dgm:cxn modelId="{2C7A9F22-49E4-4A4F-88AA-D94622016B23}" type="presParOf" srcId="{E2453106-DC44-43DA-803A-446ADCFB0A73}" destId="{27B305B3-E78B-4CD2-AE24-C72CD092F7BC}" srcOrd="1" destOrd="0" presId="urn:microsoft.com/office/officeart/2018/2/layout/IconVerticalSolidList"/>
    <dgm:cxn modelId="{57E9837B-EB8C-492B-8BF4-132B71F7ABB4}" type="presParOf" srcId="{E2453106-DC44-43DA-803A-446ADCFB0A73}" destId="{D97FEA1F-6EBB-4F6A-9BCB-A75840AAECDE}" srcOrd="2" destOrd="0" presId="urn:microsoft.com/office/officeart/2018/2/layout/IconVerticalSolidList"/>
    <dgm:cxn modelId="{5732BC67-B008-4D7B-9422-D5AE818AE04B}" type="presParOf" srcId="{E2453106-DC44-43DA-803A-446ADCFB0A73}" destId="{9CBE5DD9-6484-47F5-AB13-EBC0C32402B9}" srcOrd="3" destOrd="0" presId="urn:microsoft.com/office/officeart/2018/2/layout/IconVerticalSolidList"/>
    <dgm:cxn modelId="{6F6FC2F9-5E38-465B-83FD-1D49254792FC}" type="presParOf" srcId="{8A8BF7E7-D543-479D-ABC1-EAAC1FA4E699}" destId="{D2D18AE8-2A95-4069-B450-7479ED26F9A2}" srcOrd="7" destOrd="0" presId="urn:microsoft.com/office/officeart/2018/2/layout/IconVerticalSolidList"/>
    <dgm:cxn modelId="{7360E490-A17D-46EE-A2CC-8B84B196C075}" type="presParOf" srcId="{8A8BF7E7-D543-479D-ABC1-EAAC1FA4E699}" destId="{104A16DA-9F8E-4602-8C0B-5BD8CEE242B7}" srcOrd="8" destOrd="0" presId="urn:microsoft.com/office/officeart/2018/2/layout/IconVerticalSolidList"/>
    <dgm:cxn modelId="{0B15CF39-ABFA-4186-B279-24523D2D7322}" type="presParOf" srcId="{104A16DA-9F8E-4602-8C0B-5BD8CEE242B7}" destId="{DF4CC2B1-2E13-4D14-97F5-01927CB10869}" srcOrd="0" destOrd="0" presId="urn:microsoft.com/office/officeart/2018/2/layout/IconVerticalSolidList"/>
    <dgm:cxn modelId="{D7FBD805-EECE-437E-8B85-2CA582BFF5EC}" type="presParOf" srcId="{104A16DA-9F8E-4602-8C0B-5BD8CEE242B7}" destId="{07A76A91-7665-486D-97FE-6DB17E6C6446}" srcOrd="1" destOrd="0" presId="urn:microsoft.com/office/officeart/2018/2/layout/IconVerticalSolidList"/>
    <dgm:cxn modelId="{254DBC4E-CCA1-42E0-9D08-4AE877C7C807}" type="presParOf" srcId="{104A16DA-9F8E-4602-8C0B-5BD8CEE242B7}" destId="{2B3EE096-23A7-44FC-A758-7799ABF2A908}" srcOrd="2" destOrd="0" presId="urn:microsoft.com/office/officeart/2018/2/layout/IconVerticalSolidList"/>
    <dgm:cxn modelId="{4F40F4EA-EA2C-432C-B7A4-56DBA1864445}" type="presParOf" srcId="{104A16DA-9F8E-4602-8C0B-5BD8CEE242B7}" destId="{DFDDA7D3-42A7-4D2E-9A4E-05F9534C91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20C4BD-1AA5-4DA6-A897-A9A2ABC30139}">
      <dsp:nvSpPr>
        <dsp:cNvPr id="0" name=""/>
        <dsp:cNvSpPr/>
      </dsp:nvSpPr>
      <dsp:spPr>
        <a:xfrm>
          <a:off x="0" y="3663"/>
          <a:ext cx="4581526" cy="780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E1B03-90FB-4021-9DFC-18C408286A80}">
      <dsp:nvSpPr>
        <dsp:cNvPr id="0" name=""/>
        <dsp:cNvSpPr/>
      </dsp:nvSpPr>
      <dsp:spPr>
        <a:xfrm>
          <a:off x="236046" y="179235"/>
          <a:ext cx="429176" cy="4291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4AFFD-57F9-4DC2-94E9-B27984F40F40}">
      <dsp:nvSpPr>
        <dsp:cNvPr id="0" name=""/>
        <dsp:cNvSpPr/>
      </dsp:nvSpPr>
      <dsp:spPr>
        <a:xfrm>
          <a:off x="901269" y="3663"/>
          <a:ext cx="3680256" cy="780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84" tIns="82584" rIns="82584" bIns="8258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Programme: MA Psychotherapeutic Practice </a:t>
          </a:r>
        </a:p>
      </dsp:txBody>
      <dsp:txXfrm>
        <a:off x="901269" y="3663"/>
        <a:ext cx="3680256" cy="780320"/>
      </dsp:txXfrm>
    </dsp:sp>
    <dsp:sp modelId="{DE9F0630-BAAD-49AE-B705-0AADF7EDEE38}">
      <dsp:nvSpPr>
        <dsp:cNvPr id="0" name=""/>
        <dsp:cNvSpPr/>
      </dsp:nvSpPr>
      <dsp:spPr>
        <a:xfrm>
          <a:off x="0" y="979063"/>
          <a:ext cx="4581526" cy="780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3FE417-C3B3-47AF-8DBE-8BBAAB69926C}">
      <dsp:nvSpPr>
        <dsp:cNvPr id="0" name=""/>
        <dsp:cNvSpPr/>
      </dsp:nvSpPr>
      <dsp:spPr>
        <a:xfrm>
          <a:off x="236046" y="1154635"/>
          <a:ext cx="429176" cy="4291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5EF8D-BAD8-49E8-B5DB-7625CAF642DB}">
      <dsp:nvSpPr>
        <dsp:cNvPr id="0" name=""/>
        <dsp:cNvSpPr/>
      </dsp:nvSpPr>
      <dsp:spPr>
        <a:xfrm>
          <a:off x="901269" y="979063"/>
          <a:ext cx="3680256" cy="780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84" tIns="82584" rIns="82584" bIns="8258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Module: Framing Therapeutic Practice </a:t>
          </a:r>
        </a:p>
      </dsp:txBody>
      <dsp:txXfrm>
        <a:off x="901269" y="979063"/>
        <a:ext cx="3680256" cy="780320"/>
      </dsp:txXfrm>
    </dsp:sp>
    <dsp:sp modelId="{5CAE0AFE-A339-4CEE-9CAC-44480AA856F5}">
      <dsp:nvSpPr>
        <dsp:cNvPr id="0" name=""/>
        <dsp:cNvSpPr/>
      </dsp:nvSpPr>
      <dsp:spPr>
        <a:xfrm>
          <a:off x="0" y="1954463"/>
          <a:ext cx="4581526" cy="780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026B50-CA36-47B9-9983-2E64D53BB276}">
      <dsp:nvSpPr>
        <dsp:cNvPr id="0" name=""/>
        <dsp:cNvSpPr/>
      </dsp:nvSpPr>
      <dsp:spPr>
        <a:xfrm>
          <a:off x="236046" y="2130035"/>
          <a:ext cx="429176" cy="4291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DEDCE-E50F-4162-8AAB-4BB07DB3D4C1}">
      <dsp:nvSpPr>
        <dsp:cNvPr id="0" name=""/>
        <dsp:cNvSpPr/>
      </dsp:nvSpPr>
      <dsp:spPr>
        <a:xfrm>
          <a:off x="901269" y="1954463"/>
          <a:ext cx="3680256" cy="780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84" tIns="82584" rIns="82584" bIns="8258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code: ECPR7001</a:t>
          </a:r>
        </a:p>
      </dsp:txBody>
      <dsp:txXfrm>
        <a:off x="901269" y="1954463"/>
        <a:ext cx="3680256" cy="780320"/>
      </dsp:txXfrm>
    </dsp:sp>
    <dsp:sp modelId="{629E1454-5092-4465-906D-C70FBC724DC6}">
      <dsp:nvSpPr>
        <dsp:cNvPr id="0" name=""/>
        <dsp:cNvSpPr/>
      </dsp:nvSpPr>
      <dsp:spPr>
        <a:xfrm>
          <a:off x="0" y="2929864"/>
          <a:ext cx="4581526" cy="780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305B3-E78B-4CD2-AE24-C72CD092F7BC}">
      <dsp:nvSpPr>
        <dsp:cNvPr id="0" name=""/>
        <dsp:cNvSpPr/>
      </dsp:nvSpPr>
      <dsp:spPr>
        <a:xfrm>
          <a:off x="236046" y="3105436"/>
          <a:ext cx="429176" cy="4291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E5DD9-6484-47F5-AB13-EBC0C32402B9}">
      <dsp:nvSpPr>
        <dsp:cNvPr id="0" name=""/>
        <dsp:cNvSpPr/>
      </dsp:nvSpPr>
      <dsp:spPr>
        <a:xfrm>
          <a:off x="901269" y="2929864"/>
          <a:ext cx="3680256" cy="780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84" tIns="82584" rIns="82584" bIns="8258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Contribution to  Overall Module Assessment (%):  50%</a:t>
          </a:r>
        </a:p>
      </dsp:txBody>
      <dsp:txXfrm>
        <a:off x="901269" y="2929864"/>
        <a:ext cx="3680256" cy="780320"/>
      </dsp:txXfrm>
    </dsp:sp>
    <dsp:sp modelId="{DF4CC2B1-2E13-4D14-97F5-01927CB10869}">
      <dsp:nvSpPr>
        <dsp:cNvPr id="0" name=""/>
        <dsp:cNvSpPr/>
      </dsp:nvSpPr>
      <dsp:spPr>
        <a:xfrm>
          <a:off x="0" y="3905264"/>
          <a:ext cx="4581526" cy="780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76A91-7665-486D-97FE-6DB17E6C6446}">
      <dsp:nvSpPr>
        <dsp:cNvPr id="0" name=""/>
        <dsp:cNvSpPr/>
      </dsp:nvSpPr>
      <dsp:spPr>
        <a:xfrm>
          <a:off x="236046" y="4080836"/>
          <a:ext cx="429176" cy="4291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DA7D3-42A7-4D2E-9A4E-05F9534C9174}">
      <dsp:nvSpPr>
        <dsp:cNvPr id="0" name=""/>
        <dsp:cNvSpPr/>
      </dsp:nvSpPr>
      <dsp:spPr>
        <a:xfrm>
          <a:off x="901269" y="3905264"/>
          <a:ext cx="3680256" cy="780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84" tIns="82584" rIns="82584" bIns="8258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Lecturers: Beverly Cole and Tara Murphy</a:t>
          </a:r>
        </a:p>
      </dsp:txBody>
      <dsp:txXfrm>
        <a:off x="901269" y="3905264"/>
        <a:ext cx="3680256" cy="780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0A55AE-9315-4D7C-AA16-EC773F486638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9E210-F403-4147-9C59-885C9765F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14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7DC217-DF71-1A49-B3EA-559F1F43B0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29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26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494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28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49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498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727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00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37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03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698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9/24/2024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22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4864" y="878780"/>
            <a:ext cx="4800600" cy="3766268"/>
          </a:xfrm>
        </p:spPr>
        <p:txBody>
          <a:bodyPr rtlCol="0" anchor="t">
            <a:normAutofit/>
          </a:bodyPr>
          <a:lstStyle/>
          <a:p>
            <a:pPr algn="l" rtl="0"/>
            <a:r>
              <a:rPr lang="en-GB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Framing Therapeutic Practice</a:t>
            </a:r>
            <a:br>
              <a:rPr lang="en-GB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</a:br>
            <a:r>
              <a:rPr lang="en-GB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Assignment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3551" y="5449018"/>
            <a:ext cx="4800600" cy="1066800"/>
          </a:xfrm>
        </p:spPr>
        <p:txBody>
          <a:bodyPr rtlCol="0">
            <a:normAutofit/>
          </a:bodyPr>
          <a:lstStyle/>
          <a:p>
            <a:pPr algn="l" rtl="0"/>
            <a:r>
              <a:rPr lang="en-GB" sz="2200" b="1" dirty="0">
                <a:solidFill>
                  <a:schemeClr val="tx2">
                    <a:alpha val="60000"/>
                  </a:schemeClr>
                </a:solidFill>
              </a:rPr>
              <a:t>Dr Beverly Cole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F155B6-ACA8-4C58-AAB6-CAFC981F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796" y="0"/>
            <a:ext cx="6098204" cy="6882727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1428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 with red strings">
            <a:extLst>
              <a:ext uri="{FF2B5EF4-FFF2-40B4-BE49-F238E27FC236}">
                <a16:creationId xmlns:a16="http://schemas.microsoft.com/office/drawing/2014/main" id="{040E06AD-C0DB-FB81-738E-206F72D9122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2385" r="18399" b="-1"/>
          <a:stretch/>
        </p:blipFill>
        <p:spPr>
          <a:xfrm>
            <a:off x="6096000" y="10"/>
            <a:ext cx="6083807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ame 13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ame 17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Classroom">
            <a:extLst>
              <a:ext uri="{FF2B5EF4-FFF2-40B4-BE49-F238E27FC236}">
                <a16:creationId xmlns:a16="http://schemas.microsoft.com/office/drawing/2014/main" id="{2DE6A952-90D0-2CBB-5D0A-85179739F7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0893" y="903652"/>
            <a:ext cx="5022907" cy="5022907"/>
          </a:xfrm>
          <a:prstGeom prst="rect">
            <a:avLst/>
          </a:prstGeom>
        </p:spPr>
      </p:pic>
      <p:graphicFrame>
        <p:nvGraphicFramePr>
          <p:cNvPr id="20" name="TextBox 6">
            <a:extLst>
              <a:ext uri="{FF2B5EF4-FFF2-40B4-BE49-F238E27FC236}">
                <a16:creationId xmlns:a16="http://schemas.microsoft.com/office/drawing/2014/main" id="{7ABDC6E2-F359-585F-37D3-CE695EA78500}"/>
              </a:ext>
            </a:extLst>
          </p:cNvPr>
          <p:cNvGraphicFramePr/>
          <p:nvPr/>
        </p:nvGraphicFramePr>
        <p:xfrm>
          <a:off x="838199" y="1487715"/>
          <a:ext cx="4581526" cy="468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52494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FC041-A484-5E3F-BA3C-C60E1B95E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Essay: 4000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FD2DC-8E04-7B10-A92F-BCD687A09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Critical Reflection Essay (section headers can be used)</a:t>
            </a:r>
          </a:p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Critically evaluate the </a:t>
            </a:r>
            <a:r>
              <a:rPr lang="en-GB" b="1" dirty="0">
                <a:solidFill>
                  <a:schemeClr val="tx1">
                    <a:alpha val="70000"/>
                  </a:schemeClr>
                </a:solidFill>
              </a:rPr>
              <a:t>contemporary relevance of Person-Centred Therapy</a:t>
            </a:r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 in counselling practice, </a:t>
            </a:r>
            <a:r>
              <a:rPr lang="en-GB" b="1" dirty="0">
                <a:solidFill>
                  <a:schemeClr val="tx1">
                    <a:alpha val="70000"/>
                  </a:schemeClr>
                </a:solidFill>
              </a:rPr>
              <a:t>analysing the role and importance of the core conditions </a:t>
            </a:r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(empathy, congruence, and unconditional positive regard) and </a:t>
            </a:r>
            <a:r>
              <a:rPr lang="en-GB" b="1" dirty="0">
                <a:solidFill>
                  <a:schemeClr val="tx1">
                    <a:alpha val="70000"/>
                  </a:schemeClr>
                </a:solidFill>
              </a:rPr>
              <a:t>the therapeutic relationship in facilitating client change. </a:t>
            </a:r>
          </a:p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Reflect on h</a:t>
            </a:r>
            <a:r>
              <a:rPr lang="en-GB" b="1" dirty="0">
                <a:solidFill>
                  <a:schemeClr val="tx1">
                    <a:alpha val="70000"/>
                  </a:schemeClr>
                </a:solidFill>
              </a:rPr>
              <a:t>ow these elements contribute to effective counselling outcomes </a:t>
            </a:r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in today's diverse and evolving therapeutic landscape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319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4287E-3F12-35B4-D988-F7EB88FE9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deadline: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BF733-4110-9426-81CB-6A17B41C2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Monday,</a:t>
            </a:r>
          </a:p>
          <a:p>
            <a:endParaRPr lang="en-GB" dirty="0">
              <a:solidFill>
                <a:schemeClr val="tx1">
                  <a:alpha val="7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November 4</a:t>
            </a:r>
            <a:r>
              <a:rPr lang="en-GB" baseline="30000" dirty="0">
                <a:solidFill>
                  <a:schemeClr val="tx1">
                    <a:alpha val="70000"/>
                  </a:schemeClr>
                </a:solidFill>
              </a:rPr>
              <a:t>th,</a:t>
            </a:r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 2024, </a:t>
            </a:r>
          </a:p>
          <a:p>
            <a:endParaRPr lang="en-GB" dirty="0">
              <a:solidFill>
                <a:schemeClr val="tx1">
                  <a:alpha val="7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70000"/>
                  </a:schemeClr>
                </a:solidFill>
              </a:rPr>
              <a:t>Via Turnitin, before 23:59 pm. </a:t>
            </a:r>
          </a:p>
        </p:txBody>
      </p:sp>
    </p:spTree>
    <p:extLst>
      <p:ext uri="{BB962C8B-B14F-4D97-AF65-F5344CB8AC3E}">
        <p14:creationId xmlns:p14="http://schemas.microsoft.com/office/powerpoint/2010/main" val="2026058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C7AD2-1805-BDFB-FDE0-FE1307437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256C0-D8DD-8E84-2B14-8181739CE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critical reflection </a:t>
            </a:r>
            <a:r>
              <a:rPr lang="en-GB" dirty="0"/>
              <a:t>that demonstrates a thorough knowledge and understanding </a:t>
            </a:r>
            <a:r>
              <a:rPr lang="en-GB" b="1" dirty="0"/>
              <a:t>of Humanistic theory</a:t>
            </a:r>
            <a:r>
              <a:rPr lang="en-GB" dirty="0"/>
              <a:t>. </a:t>
            </a:r>
          </a:p>
          <a:p>
            <a:r>
              <a:rPr lang="en-GB" b="1" dirty="0"/>
              <a:t>Critically evaluate </a:t>
            </a:r>
            <a:r>
              <a:rPr lang="en-GB" dirty="0"/>
              <a:t>and </a:t>
            </a:r>
            <a:r>
              <a:rPr lang="en-GB" b="1" dirty="0"/>
              <a:t>reflect</a:t>
            </a:r>
            <a:r>
              <a:rPr lang="en-GB" dirty="0"/>
              <a:t> on the significance of </a:t>
            </a:r>
            <a:r>
              <a:rPr lang="en-GB" b="1" dirty="0"/>
              <a:t>the therapeutic relationship</a:t>
            </a:r>
            <a:r>
              <a:rPr lang="en-GB" dirty="0"/>
              <a:t> and </a:t>
            </a:r>
            <a:r>
              <a:rPr lang="en-GB" b="1" dirty="0"/>
              <a:t>the core conditions </a:t>
            </a:r>
            <a:r>
              <a:rPr lang="en-GB" dirty="0"/>
              <a:t>in </a:t>
            </a:r>
            <a:r>
              <a:rPr lang="en-GB" b="1" dirty="0"/>
              <a:t>facilitating client change</a:t>
            </a:r>
            <a:r>
              <a:rPr lang="en-GB" dirty="0"/>
              <a:t>, as well as the </a:t>
            </a:r>
            <a:r>
              <a:rPr lang="en-GB" b="1" dirty="0"/>
              <a:t>contemporary relevance and application </a:t>
            </a:r>
            <a:r>
              <a:rPr lang="en-GB" dirty="0"/>
              <a:t>of person-centred therapy in counselling practice.</a:t>
            </a:r>
          </a:p>
        </p:txBody>
      </p:sp>
    </p:spTree>
    <p:extLst>
      <p:ext uri="{BB962C8B-B14F-4D97-AF65-F5344CB8AC3E}">
        <p14:creationId xmlns:p14="http://schemas.microsoft.com/office/powerpoint/2010/main" val="3849794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868E1-677F-E7F9-A398-DD058CD06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D230C-FD4F-6AEE-1182-8C67D400E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 a </a:t>
            </a:r>
            <a:r>
              <a:rPr lang="en-GB" b="1" dirty="0"/>
              <a:t>deep understanding of Humanistic theory</a:t>
            </a:r>
            <a:r>
              <a:rPr lang="en-GB" dirty="0"/>
              <a:t>. </a:t>
            </a:r>
          </a:p>
          <a:p>
            <a:r>
              <a:rPr lang="en-GB" dirty="0"/>
              <a:t>Reference key concepts such as </a:t>
            </a:r>
            <a:r>
              <a:rPr lang="en-GB" b="1" dirty="0" err="1"/>
              <a:t>attunement</a:t>
            </a:r>
            <a:r>
              <a:rPr lang="en-GB" b="1" dirty="0"/>
              <a:t>, emotional regulation</a:t>
            </a:r>
            <a:r>
              <a:rPr lang="en-GB" dirty="0"/>
              <a:t>, and </a:t>
            </a:r>
            <a:r>
              <a:rPr lang="en-GB" b="1" dirty="0"/>
              <a:t>relational depth</a:t>
            </a:r>
            <a:r>
              <a:rPr lang="en-GB" dirty="0"/>
              <a:t>. </a:t>
            </a:r>
          </a:p>
          <a:p>
            <a:pPr marL="541338" indent="-312738"/>
            <a:r>
              <a:rPr lang="en-GB" b="1" dirty="0"/>
              <a:t>Engage critically with literature and research </a:t>
            </a:r>
            <a:r>
              <a:rPr lang="en-GB" dirty="0"/>
              <a:t>rather than  simply </a:t>
            </a:r>
            <a:r>
              <a:rPr lang="en-GB" dirty="0">
                <a:solidFill>
                  <a:srgbClr val="92D050">
                    <a:alpha val="70000"/>
                  </a:srgbClr>
                </a:solidFill>
              </a:rPr>
              <a:t>describing</a:t>
            </a:r>
            <a:r>
              <a:rPr lang="en-GB" dirty="0"/>
              <a:t> concepts. </a:t>
            </a:r>
          </a:p>
          <a:p>
            <a:pPr marL="541338"/>
            <a:r>
              <a:rPr lang="en-GB" dirty="0"/>
              <a:t>Provide evidence of critical analysis and engagement with </a:t>
            </a:r>
            <a:r>
              <a:rPr lang="en-GB" b="1" dirty="0"/>
              <a:t>current literature</a:t>
            </a:r>
          </a:p>
        </p:txBody>
      </p:sp>
    </p:spTree>
    <p:extLst>
      <p:ext uri="{BB962C8B-B14F-4D97-AF65-F5344CB8AC3E}">
        <p14:creationId xmlns:p14="http://schemas.microsoft.com/office/powerpoint/2010/main" val="2990364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1F454-7629-793E-D477-9950BB9B6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A10E6-DD28-9D2C-4FF1-7074AF1DD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Font: Use Arial, size 12.</a:t>
            </a:r>
          </a:p>
          <a:p>
            <a:r>
              <a:rPr lang="en-GB" dirty="0"/>
              <a:t>Spacing: Double-space all lines to allow for tutor feedback comments. </a:t>
            </a:r>
          </a:p>
          <a:p>
            <a:r>
              <a:rPr lang="en-GB" dirty="0"/>
              <a:t>References: Accurately cite your work, with a minimum of 15 references. </a:t>
            </a:r>
          </a:p>
          <a:p>
            <a:r>
              <a:rPr lang="en-GB" dirty="0"/>
              <a:t>You can use ‘I’ for your personal reflection</a:t>
            </a:r>
          </a:p>
        </p:txBody>
      </p:sp>
    </p:spTree>
    <p:extLst>
      <p:ext uri="{BB962C8B-B14F-4D97-AF65-F5344CB8AC3E}">
        <p14:creationId xmlns:p14="http://schemas.microsoft.com/office/powerpoint/2010/main" val="3241504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EC1E6-107A-E5F5-A98E-5E8E2EFA6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C3F18-8C0E-0AF6-9DB4-BB59BE1948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Make sure that you acquaint yourself with the information posted on Moodle.</a:t>
            </a:r>
          </a:p>
        </p:txBody>
      </p:sp>
    </p:spTree>
    <p:extLst>
      <p:ext uri="{BB962C8B-B14F-4D97-AF65-F5344CB8AC3E}">
        <p14:creationId xmlns:p14="http://schemas.microsoft.com/office/powerpoint/2010/main" val="1562927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5C021C33-5169-5FEA-5DD8-CF37192C44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62" b="5569"/>
          <a:stretch/>
        </p:blipFill>
        <p:spPr>
          <a:xfrm>
            <a:off x="6357277" y="-195933"/>
            <a:ext cx="12191980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1195305-FB27-4331-8243-C4D3338DC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86906-B2E5-D968-F9D4-68E2F602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410" y="728904"/>
            <a:ext cx="4567990" cy="47720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Questions….</a:t>
            </a: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5400" dirty="0">
                <a:solidFill>
                  <a:srgbClr val="FFFFFF"/>
                </a:solidFill>
              </a:rPr>
              <a:t>To our next lesson</a:t>
            </a: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5400" dirty="0">
                <a:solidFill>
                  <a:srgbClr val="FFFFFF"/>
                </a:solidFill>
              </a:rPr>
              <a:t>Ruth will be available at 9.00 a.m. next week</a:t>
            </a:r>
          </a:p>
        </p:txBody>
      </p:sp>
    </p:spTree>
    <p:extLst>
      <p:ext uri="{BB962C8B-B14F-4D97-AF65-F5344CB8AC3E}">
        <p14:creationId xmlns:p14="http://schemas.microsoft.com/office/powerpoint/2010/main" val="1950094197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RegularSeedRightStep">
      <a:dk1>
        <a:srgbClr val="000000"/>
      </a:dk1>
      <a:lt1>
        <a:srgbClr val="FFFFFF"/>
      </a:lt1>
      <a:dk2>
        <a:srgbClr val="34371F"/>
      </a:dk2>
      <a:lt2>
        <a:srgbClr val="E2E8E8"/>
      </a:lt2>
      <a:accent1>
        <a:srgbClr val="C34D51"/>
      </a:accent1>
      <a:accent2>
        <a:srgbClr val="B1673B"/>
      </a:accent2>
      <a:accent3>
        <a:srgbClr val="B9A249"/>
      </a:accent3>
      <a:accent4>
        <a:srgbClr val="95AE3A"/>
      </a:accent4>
      <a:accent5>
        <a:srgbClr val="70B447"/>
      </a:accent5>
      <a:accent6>
        <a:srgbClr val="3BB140"/>
      </a:accent6>
      <a:hlink>
        <a:srgbClr val="30918D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309</Words>
  <Application>Microsoft Office PowerPoint</Application>
  <PresentationFormat>Widescreen</PresentationFormat>
  <Paragraphs>36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Avenir Next LT Pro</vt:lpstr>
      <vt:lpstr>Calibri</vt:lpstr>
      <vt:lpstr>Sabon Next LT</vt:lpstr>
      <vt:lpstr>Wingdings</vt:lpstr>
      <vt:lpstr>LuminousVTI</vt:lpstr>
      <vt:lpstr>Framing Therapeutic Practice Assignment 1</vt:lpstr>
      <vt:lpstr>PowerPoint Presentation</vt:lpstr>
      <vt:lpstr>The Essay: 4000 words</vt:lpstr>
      <vt:lpstr>Submission deadline:</vt:lpstr>
      <vt:lpstr>Remember:  </vt:lpstr>
      <vt:lpstr>Content:</vt:lpstr>
      <vt:lpstr>Presentation:</vt:lpstr>
      <vt:lpstr>AI …</vt:lpstr>
      <vt:lpstr>Questions….  To our next lesson  Ruth will be available at 9.00 a.m.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3</cp:revision>
  <dcterms:created xsi:type="dcterms:W3CDTF">2024-09-23T14:26:49Z</dcterms:created>
  <dcterms:modified xsi:type="dcterms:W3CDTF">2024-09-24T18:46:48Z</dcterms:modified>
</cp:coreProperties>
</file>