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15F664-076A-E110-FBDE-B18428DDC912}" v="42" dt="2026-10-25T16:18:54.9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Igbinigie (2334466)" userId="S::2334466@student.uwtsd.ac.uk::6e1941ff-1391-456d-bba3-3df1fbb110dc" providerId="AD" clId="Web-{6915F664-076A-E110-FBDE-B18428DDC912}"/>
    <pc:docChg chg="addSld modSld">
      <pc:chgData name="Kate Igbinigie (2334466)" userId="S::2334466@student.uwtsd.ac.uk::6e1941ff-1391-456d-bba3-3df1fbb110dc" providerId="AD" clId="Web-{6915F664-076A-E110-FBDE-B18428DDC912}" dt="2026-10-25T16:18:54.966" v="42"/>
      <pc:docMkLst>
        <pc:docMk/>
      </pc:docMkLst>
      <pc:sldChg chg="modSp">
        <pc:chgData name="Kate Igbinigie (2334466)" userId="S::2334466@student.uwtsd.ac.uk::6e1941ff-1391-456d-bba3-3df1fbb110dc" providerId="AD" clId="Web-{6915F664-076A-E110-FBDE-B18428DDC912}" dt="2026-10-25T16:00:30.708" v="12" actId="1076"/>
        <pc:sldMkLst>
          <pc:docMk/>
          <pc:sldMk cId="109857222" sldId="256"/>
        </pc:sldMkLst>
        <pc:spChg chg="mod">
          <ac:chgData name="Kate Igbinigie (2334466)" userId="S::2334466@student.uwtsd.ac.uk::6e1941ff-1391-456d-bba3-3df1fbb110dc" providerId="AD" clId="Web-{6915F664-076A-E110-FBDE-B18428DDC912}" dt="2026-10-25T16:00:30.708" v="1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te Igbinigie (2334466)" userId="S::2334466@student.uwtsd.ac.uk::6e1941ff-1391-456d-bba3-3df1fbb110dc" providerId="AD" clId="Web-{6915F664-076A-E110-FBDE-B18428DDC912}" dt="2026-10-25T15:59:47.236" v="1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Kate Igbinigie (2334466)" userId="S::2334466@student.uwtsd.ac.uk::6e1941ff-1391-456d-bba3-3df1fbb110dc" providerId="AD" clId="Web-{6915F664-076A-E110-FBDE-B18428DDC912}" dt="2026-10-25T16:18:54.966" v="42"/>
        <pc:sldMkLst>
          <pc:docMk/>
          <pc:sldMk cId="4182715250" sldId="257"/>
        </pc:sldMkLst>
        <pc:spChg chg="del">
          <ac:chgData name="Kate Igbinigie (2334466)" userId="S::2334466@student.uwtsd.ac.uk::6e1941ff-1391-456d-bba3-3df1fbb110dc" providerId="AD" clId="Web-{6915F664-076A-E110-FBDE-B18428DDC912}" dt="2026-10-25T16:01:06.351" v="15"/>
          <ac:spMkLst>
            <pc:docMk/>
            <pc:sldMk cId="4182715250" sldId="257"/>
            <ac:spMk id="2" creationId="{C11AC578-A8E5-EDF6-CC5D-49A115BC56D3}"/>
          </ac:spMkLst>
        </pc:spChg>
        <pc:spChg chg="del">
          <ac:chgData name="Kate Igbinigie (2334466)" userId="S::2334466@student.uwtsd.ac.uk::6e1941ff-1391-456d-bba3-3df1fbb110dc" providerId="AD" clId="Web-{6915F664-076A-E110-FBDE-B18428DDC912}" dt="2026-10-25T16:01:04.132" v="14"/>
          <ac:spMkLst>
            <pc:docMk/>
            <pc:sldMk cId="4182715250" sldId="257"/>
            <ac:spMk id="3" creationId="{35B61EB8-0D20-BF76-2838-D19418120C2E}"/>
          </ac:spMkLst>
        </pc:spChg>
        <pc:spChg chg="add">
          <ac:chgData name="Kate Igbinigie (2334466)" userId="S::2334466@student.uwtsd.ac.uk::6e1941ff-1391-456d-bba3-3df1fbb110dc" providerId="AD" clId="Web-{6915F664-076A-E110-FBDE-B18428DDC912}" dt="2026-10-25T16:01:08.070" v="16"/>
          <ac:spMkLst>
            <pc:docMk/>
            <pc:sldMk cId="4182715250" sldId="257"/>
            <ac:spMk id="4" creationId="{C11AC578-A8E5-EDF6-CC5D-49A115BC56D3}"/>
          </ac:spMkLst>
        </pc:spChg>
        <pc:picChg chg="add del mod">
          <ac:chgData name="Kate Igbinigie (2334466)" userId="S::2334466@student.uwtsd.ac.uk::6e1941ff-1391-456d-bba3-3df1fbb110dc" providerId="AD" clId="Web-{6915F664-076A-E110-FBDE-B18428DDC912}" dt="2026-10-25T16:18:16.589" v="41"/>
          <ac:picMkLst>
            <pc:docMk/>
            <pc:sldMk cId="4182715250" sldId="257"/>
            <ac:picMk id="5" creationId="{59B454E8-3479-E0BB-2EE2-67FEACA2CAAA}"/>
          </ac:picMkLst>
        </pc:picChg>
        <pc:picChg chg="add mod">
          <ac:chgData name="Kate Igbinigie (2334466)" userId="S::2334466@student.uwtsd.ac.uk::6e1941ff-1391-456d-bba3-3df1fbb110dc" providerId="AD" clId="Web-{6915F664-076A-E110-FBDE-B18428DDC912}" dt="2026-10-25T16:18:54.966" v="42"/>
          <ac:picMkLst>
            <pc:docMk/>
            <pc:sldMk cId="4182715250" sldId="257"/>
            <ac:picMk id="6" creationId="{441D6FAB-0AAB-74A1-4980-95AA8F219EE5}"/>
          </ac:picMkLst>
        </pc:picChg>
      </pc:sldChg>
      <pc:sldChg chg="modSp new">
        <pc:chgData name="Kate Igbinigie (2334466)" userId="S::2334466@student.uwtsd.ac.uk::6e1941ff-1391-456d-bba3-3df1fbb110dc" providerId="AD" clId="Web-{6915F664-076A-E110-FBDE-B18428DDC912}" dt="2026-10-25T16:04:06.770" v="40" actId="1076"/>
        <pc:sldMkLst>
          <pc:docMk/>
          <pc:sldMk cId="395204125" sldId="258"/>
        </pc:sldMkLst>
        <pc:spChg chg="mod">
          <ac:chgData name="Kate Igbinigie (2334466)" userId="S::2334466@student.uwtsd.ac.uk::6e1941ff-1391-456d-bba3-3df1fbb110dc" providerId="AD" clId="Web-{6915F664-076A-E110-FBDE-B18428DDC912}" dt="2026-10-25T16:04:06.770" v="40" actId="1076"/>
          <ac:spMkLst>
            <pc:docMk/>
            <pc:sldMk cId="395204125" sldId="258"/>
            <ac:spMk id="2" creationId="{5876EF54-6FD7-738F-B4D2-ECCD26C90747}"/>
          </ac:spMkLst>
        </pc:spChg>
        <pc:spChg chg="mod">
          <ac:chgData name="Kate Igbinigie (2334466)" userId="S::2334466@student.uwtsd.ac.uk::6e1941ff-1391-456d-bba3-3df1fbb110dc" providerId="AD" clId="Web-{6915F664-076A-E110-FBDE-B18428DDC912}" dt="2026-10-25T16:03:58.816" v="39" actId="20577"/>
          <ac:spMkLst>
            <pc:docMk/>
            <pc:sldMk cId="395204125" sldId="258"/>
            <ac:spMk id="3" creationId="{656930E2-F167-60E2-16E9-1A76750B5FD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2/j.eurpsy.2026.11008?utm_source=chatgpt.com" TargetMode="External"/><Relationship Id="rId2" Type="http://schemas.openxmlformats.org/officeDocument/2006/relationships/hyperlink" Target="https://ico.org.uk/for-organisations/uk-gdpr-guidance-and-resourc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9069" y="1713570"/>
            <a:ext cx="10273862" cy="5461875"/>
          </a:xfrm>
        </p:spPr>
        <p:txBody>
          <a:bodyPr>
            <a:normAutofit fontScale="90000"/>
          </a:bodyPr>
          <a:lstStyle/>
          <a:p>
            <a:pPr algn="l"/>
            <a:r>
              <a:rPr lang="en-GB" sz="4400" b="1" dirty="0">
                <a:highlight>
                  <a:srgbClr val="FFFFFF"/>
                </a:highlight>
                <a:latin typeface="Aptos"/>
              </a:rPr>
              <a:t>Student name: Kate </a:t>
            </a:r>
            <a:r>
              <a:rPr lang="en-GB" sz="4400" b="1" dirty="0" err="1">
                <a:highlight>
                  <a:srgbClr val="FFFFFF"/>
                </a:highlight>
                <a:latin typeface="Aptos"/>
              </a:rPr>
              <a:t>igbinigie</a:t>
            </a:r>
            <a:br>
              <a:rPr lang="en-GB" sz="4400" b="1" dirty="0">
                <a:highlight>
                  <a:srgbClr val="FFFFFF"/>
                </a:highlight>
                <a:latin typeface="Aptos"/>
              </a:rPr>
            </a:br>
            <a:endParaRPr lang="en-GB" sz="4400">
              <a:highlight>
                <a:srgbClr val="C6C6C6"/>
              </a:highlight>
              <a:latin typeface="Aptos"/>
            </a:endParaRPr>
          </a:p>
          <a:p>
            <a:pPr algn="l"/>
            <a:r>
              <a:rPr lang="en-GB" sz="4400" b="1">
                <a:highlight>
                  <a:srgbClr val="FFFFFF"/>
                </a:highlight>
                <a:latin typeface="Aptos"/>
              </a:rPr>
              <a:t>Student number:2334466</a:t>
            </a:r>
            <a:br>
              <a:rPr lang="en-GB" sz="4400" b="1" dirty="0">
                <a:highlight>
                  <a:srgbClr val="FFFFFF"/>
                </a:highlight>
                <a:latin typeface="Aptos"/>
              </a:rPr>
            </a:br>
            <a:endParaRPr lang="en-GB" sz="4400">
              <a:highlight>
                <a:srgbClr val="C6C6C6"/>
              </a:highlight>
              <a:latin typeface="Aptos"/>
            </a:endParaRPr>
          </a:p>
          <a:p>
            <a:pPr algn="l"/>
            <a:r>
              <a:rPr lang="en-GB" sz="4400" b="1">
                <a:highlight>
                  <a:srgbClr val="FFFFFF"/>
                </a:highlight>
                <a:latin typeface="Aptos"/>
              </a:rPr>
              <a:t>Module Psychological Classifications and Provisions</a:t>
            </a:r>
            <a:br>
              <a:rPr lang="en-GB" sz="4400" b="1" dirty="0">
                <a:highlight>
                  <a:srgbClr val="FFFFFF"/>
                </a:highlight>
                <a:latin typeface="Aptos"/>
              </a:rPr>
            </a:br>
            <a:endParaRPr lang="en-GB" sz="4400">
              <a:highlight>
                <a:srgbClr val="C6C6C6"/>
              </a:highlight>
              <a:latin typeface="Aptos"/>
            </a:endParaRPr>
          </a:p>
          <a:p>
            <a:pPr algn="l"/>
            <a:r>
              <a:rPr lang="en-GB" sz="4400" b="1">
                <a:highlight>
                  <a:srgbClr val="FFFFFF"/>
                </a:highlight>
                <a:latin typeface="Aptos"/>
              </a:rPr>
              <a:t>Module code: BMHP6029</a:t>
            </a:r>
            <a:br>
              <a:rPr lang="en-GB" sz="4400" b="1" dirty="0">
                <a:highlight>
                  <a:srgbClr val="FFFFFF"/>
                </a:highlight>
                <a:latin typeface="Aptos"/>
              </a:rPr>
            </a:br>
            <a:endParaRPr lang="en-GB" sz="4400">
              <a:highlight>
                <a:srgbClr val="C6C6C6"/>
              </a:highlight>
              <a:latin typeface="Aptos"/>
            </a:endParaRPr>
          </a:p>
          <a:p>
            <a:pPr algn="l"/>
            <a:r>
              <a:rPr lang="en-GB" sz="4400" b="1">
                <a:highlight>
                  <a:srgbClr val="FFFFFF"/>
                </a:highlight>
                <a:latin typeface="Aptos"/>
              </a:rPr>
              <a:t>Lecturer: Neale Haddon and Ayazullah Safi</a:t>
            </a:r>
            <a:endParaRPr lang="en-GB" sz="4400"/>
          </a:p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29448" y="7359486"/>
            <a:ext cx="9144000" cy="1655762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11AC578-A8E5-EDF6-CC5D-49A115BC56D3}"/>
              </a:ext>
            </a:extLst>
          </p:cNvPr>
          <p:cNvSpPr>
            <a:spLocks noGrp="1"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1D6FAB-0AAB-74A1-4980-95AA8F219E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715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6EF54-6FD7-738F-B4D2-ECCD26C9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28" y="233746"/>
            <a:ext cx="9845566" cy="1036529"/>
          </a:xfrm>
        </p:spPr>
        <p:txBody>
          <a:bodyPr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GB" sz="4800" b="1">
                <a:highlight>
                  <a:srgbClr val="FFFFFF"/>
                </a:highlight>
                <a:latin typeface="Arial Nova"/>
              </a:rPr>
              <a:t>References</a:t>
            </a:r>
            <a:endParaRPr lang="en-US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930E2-F167-60E2-16E9-1A76750B5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627" y="1273833"/>
            <a:ext cx="11684875" cy="53104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</a:rPr>
              <a:t>Department of Health and Social Care (2018) The future of healthcare: our vision for digital, data and technology in health and care. London: Department of Health and Social Care.</a:t>
            </a:r>
            <a:endParaRPr lang="en-GB" sz="18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</a:rPr>
              <a:t>Department of Health and Social Care (2023) A plan for digital health and social care: implementation and progress. London: Department of Health and Social Care.</a:t>
            </a:r>
            <a:endParaRPr lang="en-GB" sz="18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</a:rPr>
              <a:t>Information Commissioner's Office (ICO) (n.d.) Guide to the UK General Data Protection Regulation (UK GDPR). Available at: </a:t>
            </a:r>
            <a:r>
              <a:rPr lang="en-GB" sz="1800" u="sng" dirty="0">
                <a:highlight>
                  <a:srgbClr val="FFFFFF"/>
                </a:highlight>
                <a:hlinkClick r:id="rId2"/>
              </a:rPr>
              <a:t>https://ico.org.uk/for-organisations/uk-gdpr-guidance-and-resources/</a:t>
            </a:r>
            <a:r>
              <a:rPr lang="en-GB" sz="1800">
                <a:highlight>
                  <a:srgbClr val="FFFFFF"/>
                </a:highlight>
              </a:rPr>
              <a:t> (Accessed: 12 October 2026)</a:t>
            </a:r>
            <a:endParaRPr lang="en-GB" sz="18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</a:rPr>
              <a:t>National Data Guardian (2020) The Caldicott Principles. London: National Data Guardian.</a:t>
            </a:r>
            <a:endParaRPr lang="en-GB" sz="18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</a:rPr>
              <a:t> NHS England (2019) The NHS Long Term Plan. London: NHS England.</a:t>
            </a:r>
            <a:endParaRPr lang="en-GB" sz="18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</a:rPr>
              <a:t> NHS England (2021) What Good Looks Like framework. London: NHS England.</a:t>
            </a:r>
            <a:endParaRPr lang="en-GB" sz="18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</a:rPr>
              <a:t> NHS England (2022) Digital inclusion in health and social care. London: NHS England.</a:t>
            </a:r>
            <a:endParaRPr lang="en-GB" sz="18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</a:rPr>
              <a:t>NHS England (2023) Inclusive digital healthcare: a framework for NHS action on digital inclusion. London: NHS England.</a:t>
            </a:r>
            <a:endParaRPr lang="en-GB" sz="18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</a:rPr>
              <a:t> NHS England (2024) NHS App: information for patients and the public. London: NHS England.</a:t>
            </a:r>
            <a:endParaRPr lang="en-GB" sz="18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GB" sz="1800">
                <a:highlight>
                  <a:srgbClr val="FFFFFF"/>
                </a:highlight>
              </a:rPr>
              <a:t> World Health Organization (2021) Global strategy on digital health 2020–2025. Geneva: World Health Organization.</a:t>
            </a:r>
            <a:endParaRPr lang="en-GB" sz="1800">
              <a:highlight>
                <a:srgbClr val="C6C6C6"/>
              </a:highlight>
            </a:endParaRPr>
          </a:p>
          <a:p>
            <a:pPr marL="0" indent="0">
              <a:buNone/>
            </a:pPr>
            <a:r>
              <a:rPr lang="en-GB" sz="1800" dirty="0" err="1">
                <a:highlight>
                  <a:srgbClr val="FFFFFF"/>
                </a:highlight>
              </a:rPr>
              <a:t>Zuzánková</a:t>
            </a:r>
            <a:r>
              <a:rPr lang="en-GB" sz="1800" dirty="0">
                <a:highlight>
                  <a:srgbClr val="FFFFFF"/>
                </a:highlight>
              </a:rPr>
              <a:t>, K., Janíková, M., </a:t>
            </a:r>
            <a:r>
              <a:rPr lang="en-GB" sz="1800" dirty="0" err="1">
                <a:highlight>
                  <a:srgbClr val="FFFFFF"/>
                </a:highlight>
              </a:rPr>
              <a:t>Stopková</a:t>
            </a:r>
            <a:r>
              <a:rPr lang="en-GB" sz="1800" dirty="0">
                <a:highlight>
                  <a:srgbClr val="FFFFFF"/>
                </a:highlight>
              </a:rPr>
              <a:t>, P. and Fajnerová, I. (2026) ‘Cognitive flexibility training in virtual reality for patients with obsessive-compulsive disorder’, European Psychiatry, 69(S1), pp. S364–S365. Available at: </a:t>
            </a:r>
            <a:r>
              <a:rPr lang="en-GB" sz="1800" u="sng" dirty="0">
                <a:highlight>
                  <a:srgbClr val="FFFFFF"/>
                </a:highlight>
                <a:hlinkClick r:id="rId3"/>
              </a:rPr>
              <a:t>https://doi.org/10.1192/j.eurpsy.2026.11008</a:t>
            </a:r>
            <a:endParaRPr lang="en-GB" sz="1800">
              <a:highlight>
                <a:srgbClr val="C6C6C6"/>
              </a:highlight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5204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Student name: Kate igbinigie  Student number:2334466  Module Psychological Classifications and Provisions  Module code: BMHP6029  Lecturer: Neale Haddon and Ayazullah Safi 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</cp:revision>
  <dcterms:created xsi:type="dcterms:W3CDTF">2026-10-25T15:58:55Z</dcterms:created>
  <dcterms:modified xsi:type="dcterms:W3CDTF">2026-10-25T16:18:55Z</dcterms:modified>
</cp:coreProperties>
</file>