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wdp" ContentType="image/vnd.ms-photo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031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7" r:id="rId3"/>
    <p:sldId id="264" r:id="rId4"/>
    <p:sldId id="261" r:id="rId5"/>
    <p:sldId id="263" r:id="rId6"/>
    <p:sldId id="265" r:id="rId7"/>
    <p:sldId id="266" r:id="rId8"/>
    <p:sldId id="258" r:id="rId9"/>
    <p:sldId id="25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C2AA"/>
    <a:srgbClr val="A6D7C5"/>
    <a:srgbClr val="92D6C5"/>
    <a:srgbClr val="7AD6D4"/>
    <a:srgbClr val="D8C5C2"/>
    <a:srgbClr val="DAAD9D"/>
    <a:srgbClr val="FFE6FE"/>
    <a:srgbClr val="9ED8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91"/>
    <p:restoredTop sz="95768"/>
  </p:normalViewPr>
  <p:slideViewPr>
    <p:cSldViewPr snapToGrid="0" snapToObjects="1">
      <p:cViewPr>
        <p:scale>
          <a:sx n="93" d="100"/>
          <a:sy n="93" d="100"/>
        </p:scale>
        <p:origin x="168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handoutMaster" Target="handoutMasters/handout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510E70-7E6D-AD46-931B-8EDDD8082D61}" type="datetimeFigureOut">
              <a:rPr lang="en-GB" smtClean="0"/>
              <a:t>20/01/2018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266658-E943-964A-8623-71ED8EDB8A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9337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9CADC9-75C9-AE48-B751-634F0EC73047}" type="datetimeFigureOut">
              <a:rPr lang="en-GB" smtClean="0"/>
              <a:t>20/01/2018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88F23C-AADD-0743-8789-4B37FCFCF3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935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88F23C-AADD-0743-8789-4B37FCFCF3C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323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88F23C-AADD-0743-8789-4B37FCFCF3C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687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88F23C-AADD-0743-8789-4B37FCFCF3C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8701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88F23C-AADD-0743-8789-4B37FCFCF3C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4676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88F23C-AADD-0743-8789-4B37FCFCF3C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3540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88F23C-AADD-0743-8789-4B37FCFCF3C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1755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88F23C-AADD-0743-8789-4B37FCFCF3C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281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em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em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em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em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emf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em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em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1C8F2-BD7E-A24C-B005-2DE90D7410D1}" type="datetimeFigureOut">
              <a:rPr lang="en-GB" smtClean="0"/>
              <a:t>20/01/2018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622C86B9-E5B0-474C-90C4-7096CED9F685}" type="slidenum">
              <a:rPr lang="en-GB" smtClean="0"/>
              <a:t>‹#›</a:t>
            </a:fld>
            <a:endParaRPr lang="en-GB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97B1C8F2-BD7E-A24C-B005-2DE90D7410D1}" type="datetimeFigureOut">
              <a:rPr lang="en-GB" smtClean="0"/>
              <a:t>20/01/2018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C86B9-E5B0-474C-90C4-7096CED9F685}" type="slidenum">
              <a:rPr lang="en-GB" smtClean="0"/>
              <a:t>‹#›</a:t>
            </a:fld>
            <a:endParaRPr lang="en-GB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1C8F2-BD7E-A24C-B005-2DE90D7410D1}" type="datetimeFigureOut">
              <a:rPr lang="en-GB" smtClean="0"/>
              <a:t>20/01/2018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C86B9-E5B0-474C-90C4-7096CED9F685}" type="slidenum">
              <a:rPr lang="en-GB" smtClean="0"/>
              <a:t>‹#›</a:t>
            </a:fld>
            <a:endParaRPr lang="en-GB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1C8F2-BD7E-A24C-B005-2DE90D7410D1}" type="datetimeFigureOut">
              <a:rPr lang="en-GB" smtClean="0"/>
              <a:t>20/01/2018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C86B9-E5B0-474C-90C4-7096CED9F685}" type="slidenum">
              <a:rPr lang="en-GB" smtClean="0"/>
              <a:t>‹#›</a:t>
            </a:fld>
            <a:endParaRPr lang="en-GB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1C8F2-BD7E-A24C-B005-2DE90D7410D1}" type="datetimeFigureOut">
              <a:rPr lang="en-GB" smtClean="0"/>
              <a:t>20/01/2018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C86B9-E5B0-474C-90C4-7096CED9F685}" type="slidenum">
              <a:rPr lang="en-GB" smtClean="0"/>
              <a:t>‹#›</a:t>
            </a:fld>
            <a:endParaRPr lang="en-GB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1C8F2-BD7E-A24C-B005-2DE90D7410D1}" type="datetimeFigureOut">
              <a:rPr lang="en-GB" smtClean="0"/>
              <a:t>20/01/2018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C86B9-E5B0-474C-90C4-7096CED9F685}" type="slidenum">
              <a:rPr lang="en-GB" smtClean="0"/>
              <a:t>‹#›</a:t>
            </a:fld>
            <a:endParaRPr lang="en-GB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1C8F2-BD7E-A24C-B005-2DE90D7410D1}" type="datetimeFigureOut">
              <a:rPr lang="en-GB" smtClean="0"/>
              <a:t>20/01/2018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C86B9-E5B0-474C-90C4-7096CED9F68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1C8F2-BD7E-A24C-B005-2DE90D7410D1}" type="datetimeFigureOut">
              <a:rPr lang="en-GB" smtClean="0"/>
              <a:t>20/01/2018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C86B9-E5B0-474C-90C4-7096CED9F685}" type="slidenum">
              <a:rPr lang="en-GB" smtClean="0"/>
              <a:t>‹#›</a:t>
            </a:fld>
            <a:endParaRPr lang="en-GB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97B1C8F2-BD7E-A24C-B005-2DE90D7410D1}" type="datetimeFigureOut">
              <a:rPr lang="en-GB" smtClean="0"/>
              <a:t>20/01/2018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622C86B9-E5B0-474C-90C4-7096CED9F685}" type="slidenum">
              <a:rPr lang="en-GB" smtClean="0"/>
              <a:t>‹#›</a:t>
            </a:fld>
            <a:endParaRPr lang="en-GB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1C8F2-BD7E-A24C-B005-2DE90D7410D1}" type="datetimeFigureOut">
              <a:rPr lang="en-GB" smtClean="0"/>
              <a:t>20/01/2018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C86B9-E5B0-474C-90C4-7096CED9F685}" type="slidenum">
              <a:rPr lang="en-GB" smtClean="0"/>
              <a:t>‹#›</a:t>
            </a:fld>
            <a:endParaRPr lang="en-GB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1C8F2-BD7E-A24C-B005-2DE90D7410D1}" type="datetimeFigureOut">
              <a:rPr lang="en-GB" smtClean="0"/>
              <a:t>20/01/2018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C86B9-E5B0-474C-90C4-7096CED9F685}" type="slidenum">
              <a:rPr lang="en-GB" smtClean="0"/>
              <a:t>‹#›</a:t>
            </a:fld>
            <a:endParaRPr lang="en-GB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B1C8F2-BD7E-A24C-B005-2DE90D7410D1}" type="datetimeFigureOut">
              <a:rPr lang="en-GB" smtClean="0"/>
              <a:t>20/01/2018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22C86B9-E5B0-474C-90C4-7096CED9F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039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2" r:id="rId1"/>
    <p:sldLayoutId id="2147484033" r:id="rId2"/>
    <p:sldLayoutId id="2147484034" r:id="rId3"/>
    <p:sldLayoutId id="2147484035" r:id="rId4"/>
    <p:sldLayoutId id="2147484036" r:id="rId5"/>
    <p:sldLayoutId id="2147484037" r:id="rId6"/>
    <p:sldLayoutId id="2147484038" r:id="rId7"/>
    <p:sldLayoutId id="2147484039" r:id="rId8"/>
    <p:sldLayoutId id="2147484040" r:id="rId9"/>
    <p:sldLayoutId id="2147484041" r:id="rId10"/>
    <p:sldLayoutId id="214748404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hyperlink" Target="https://www.vosizneias.com/115655" TargetMode="External"/><Relationship Id="rId5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microsoft.com/office/2007/relationships/hdphoto" Target="../media/hdphoto1.wdp"/><Relationship Id="rId5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www.vosizneias.com/11565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41043"/>
            <a:ext cx="9144000" cy="2387600"/>
          </a:xfrm>
        </p:spPr>
        <p:txBody>
          <a:bodyPr/>
          <a:lstStyle/>
          <a:p>
            <a:r>
              <a:rPr lang="en-GB" dirty="0" smtClean="0"/>
              <a:t>Haredi Judaism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757976"/>
            <a:ext cx="9144000" cy="1655762"/>
          </a:xfrm>
        </p:spPr>
        <p:txBody>
          <a:bodyPr/>
          <a:lstStyle/>
          <a:p>
            <a:r>
              <a:rPr lang="en-GB" dirty="0" smtClean="0"/>
              <a:t>By Daisy </a:t>
            </a:r>
            <a:r>
              <a:rPr lang="en-GB" dirty="0" smtClean="0"/>
              <a:t>Wakefield/ 1500651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231" y="3148733"/>
            <a:ext cx="4783013" cy="31886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6474249"/>
            <a:ext cx="1267850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K</a:t>
            </a:r>
            <a:r>
              <a:rPr lang="en-GB" sz="900" dirty="0" smtClean="0"/>
              <a:t>. McCartan </a:t>
            </a:r>
            <a:r>
              <a:rPr lang="en-GB" sz="900" dirty="0"/>
              <a:t>(2013), </a:t>
            </a:r>
            <a:r>
              <a:rPr lang="en-GB" sz="900" i="1" dirty="0"/>
              <a:t>Clerical Whisper Ultra Orthodox Jews (Image)</a:t>
            </a:r>
            <a:r>
              <a:rPr lang="en-GB" sz="900" dirty="0"/>
              <a:t>, http://</a:t>
            </a:r>
            <a:r>
              <a:rPr lang="en-GB" sz="900" dirty="0" err="1"/>
              <a:t>clericalwhispers.blogspot.co.uk</a:t>
            </a:r>
            <a:r>
              <a:rPr lang="en-GB" sz="900" dirty="0"/>
              <a:t>/2013/05/no-sex-please-were-ultra-orthodox-</a:t>
            </a:r>
            <a:r>
              <a:rPr lang="en-GB" sz="900" dirty="0" err="1"/>
              <a:t>jews.html</a:t>
            </a:r>
            <a:r>
              <a:rPr lang="en-GB" sz="900" dirty="0"/>
              <a:t> (Date Accessed: 18th January 2017).</a:t>
            </a:r>
            <a:endParaRPr lang="en-GB" sz="900" i="1" dirty="0"/>
          </a:p>
          <a:p>
            <a:endParaRPr lang="en-GB" sz="900" dirty="0"/>
          </a:p>
          <a:p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95217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82"/>
    </mc:Choice>
    <mc:Fallback>
      <p:transition spd="slow" advTm="4482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892" y="951907"/>
            <a:ext cx="9603275" cy="1049235"/>
          </a:xfrm>
        </p:spPr>
        <p:txBody>
          <a:bodyPr/>
          <a:lstStyle/>
          <a:p>
            <a:r>
              <a:rPr lang="en-GB" dirty="0" smtClean="0"/>
              <a:t>What will be </a:t>
            </a:r>
            <a:r>
              <a:rPr lang="en-GB" dirty="0" smtClean="0"/>
              <a:t>discussed: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6892" y="1313968"/>
            <a:ext cx="9603275" cy="3294576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Origins.</a:t>
            </a:r>
            <a:endParaRPr lang="en-GB" dirty="0" smtClean="0"/>
          </a:p>
          <a:p>
            <a:r>
              <a:rPr lang="en-GB" dirty="0" smtClean="0"/>
              <a:t>Beliefs and </a:t>
            </a:r>
            <a:r>
              <a:rPr lang="en-GB" dirty="0" smtClean="0"/>
              <a:t>emphases.</a:t>
            </a:r>
            <a:endParaRPr lang="en-GB" dirty="0" smtClean="0"/>
          </a:p>
          <a:p>
            <a:r>
              <a:rPr lang="en-GB" dirty="0"/>
              <a:t>I</a:t>
            </a:r>
            <a:r>
              <a:rPr lang="en-GB" dirty="0" smtClean="0"/>
              <a:t>nfluence </a:t>
            </a:r>
            <a:r>
              <a:rPr lang="en-GB" dirty="0" smtClean="0"/>
              <a:t>on contemporary </a:t>
            </a:r>
            <a:r>
              <a:rPr lang="en-GB" dirty="0" smtClean="0"/>
              <a:t>society. </a:t>
            </a:r>
            <a:endParaRPr lang="en-GB" dirty="0" smtClean="0"/>
          </a:p>
          <a:p>
            <a:r>
              <a:rPr lang="en-GB" dirty="0" smtClean="0"/>
              <a:t>Overview of </a:t>
            </a:r>
            <a:r>
              <a:rPr lang="en-GB" dirty="0" smtClean="0"/>
              <a:t>Zionism.</a:t>
            </a:r>
            <a:endParaRPr lang="en-GB" dirty="0" smtClean="0"/>
          </a:p>
          <a:p>
            <a:r>
              <a:rPr lang="en-GB" dirty="0" smtClean="0"/>
              <a:t>Haredi attitudes towards </a:t>
            </a:r>
            <a:r>
              <a:rPr lang="en-GB" dirty="0" smtClean="0"/>
              <a:t>Zionism.</a:t>
            </a:r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372" y="953324"/>
            <a:ext cx="2571591" cy="2968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233195"/>
            <a:ext cx="120806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Ellery, (2016), </a:t>
            </a:r>
            <a:r>
              <a:rPr lang="en-GB" sz="900" i="1" dirty="0"/>
              <a:t>Mr. Trump’s Star of David (Image)</a:t>
            </a:r>
            <a:r>
              <a:rPr lang="en-GB" sz="900" dirty="0"/>
              <a:t>, http://</a:t>
            </a:r>
            <a:r>
              <a:rPr lang="en-GB" sz="900" dirty="0" err="1"/>
              <a:t>awildduck.com</a:t>
            </a:r>
            <a:r>
              <a:rPr lang="en-GB" sz="900" dirty="0"/>
              <a:t>/?p=4423 (Date Accessed: 18</a:t>
            </a:r>
            <a:r>
              <a:rPr lang="en-GB" sz="900" baseline="30000" dirty="0"/>
              <a:t>th</a:t>
            </a:r>
            <a:r>
              <a:rPr lang="en-GB" sz="900" dirty="0"/>
              <a:t> January 2018).</a:t>
            </a:r>
          </a:p>
          <a:p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1915132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761"/>
    </mc:Choice>
    <mc:Fallback>
      <p:transition spd="slow" advTm="1876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3" y="945761"/>
            <a:ext cx="9603275" cy="1049235"/>
          </a:xfrm>
        </p:spPr>
        <p:txBody>
          <a:bodyPr/>
          <a:lstStyle/>
          <a:p>
            <a:r>
              <a:rPr lang="en-GB" smtClean="0"/>
              <a:t>Haredi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6893" y="1875934"/>
            <a:ext cx="9603275" cy="3294576"/>
          </a:xfrm>
        </p:spPr>
        <p:txBody>
          <a:bodyPr/>
          <a:lstStyle/>
          <a:p>
            <a:r>
              <a:rPr lang="en-GB" dirty="0" smtClean="0"/>
              <a:t>Ultra-Orthodox – smallest major Jewish denomination.</a:t>
            </a:r>
          </a:p>
          <a:p>
            <a:r>
              <a:rPr lang="en-GB" dirty="0" smtClean="0"/>
              <a:t>Book </a:t>
            </a:r>
            <a:r>
              <a:rPr lang="en-GB" dirty="0" smtClean="0"/>
              <a:t>of Isiah 66:5 - </a:t>
            </a:r>
            <a:r>
              <a:rPr lang="en-GB" dirty="0"/>
              <a:t>“Hear the word of your Lord you who </a:t>
            </a:r>
            <a:r>
              <a:rPr lang="en-GB" dirty="0" smtClean="0"/>
              <a:t>tremble [</a:t>
            </a:r>
            <a:r>
              <a:rPr lang="en-GB" dirty="0" err="1" smtClean="0"/>
              <a:t>haredim</a:t>
            </a:r>
            <a:r>
              <a:rPr lang="en-GB" dirty="0" smtClean="0"/>
              <a:t>] </a:t>
            </a:r>
            <a:r>
              <a:rPr lang="en-GB" dirty="0"/>
              <a:t>at his word</a:t>
            </a:r>
            <a:r>
              <a:rPr lang="en-GB" dirty="0" smtClean="0"/>
              <a:t>”.</a:t>
            </a:r>
          </a:p>
          <a:p>
            <a:r>
              <a:rPr lang="en-GB" dirty="0" smtClean="0"/>
              <a:t>Haredi Jew referred to as a </a:t>
            </a:r>
            <a:r>
              <a:rPr lang="en-GB" dirty="0" err="1" smtClean="0"/>
              <a:t>Yidn</a:t>
            </a:r>
            <a:r>
              <a:rPr lang="en-GB" dirty="0" smtClean="0"/>
              <a:t> </a:t>
            </a:r>
            <a:r>
              <a:rPr lang="en-GB" dirty="0" smtClean="0"/>
              <a:t>or </a:t>
            </a:r>
            <a:r>
              <a:rPr lang="en-GB" dirty="0" err="1" smtClean="0"/>
              <a:t>Erlicher</a:t>
            </a:r>
            <a:r>
              <a:rPr lang="en-GB" dirty="0" smtClean="0"/>
              <a:t> </a:t>
            </a:r>
            <a:r>
              <a:rPr lang="en-GB" dirty="0" err="1" smtClean="0"/>
              <a:t>Yidn</a:t>
            </a:r>
            <a:r>
              <a:rPr lang="en-GB" dirty="0" smtClean="0"/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14745" y="6167735"/>
            <a:ext cx="10718800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dirty="0"/>
              <a:t>S. C. </a:t>
            </a:r>
            <a:r>
              <a:rPr lang="en-GB" sz="900" dirty="0" err="1"/>
              <a:t>Heilman</a:t>
            </a:r>
            <a:r>
              <a:rPr lang="en-GB" sz="900" dirty="0"/>
              <a:t> (2000),</a:t>
            </a:r>
            <a:r>
              <a:rPr lang="en-GB" sz="900" i="1" dirty="0"/>
              <a:t>Defenders of the Faith: Inside Ultra-Orthodox Jewry</a:t>
            </a:r>
            <a:r>
              <a:rPr lang="en-GB" sz="900" dirty="0"/>
              <a:t>, (Berkeley: University of California Press</a:t>
            </a:r>
            <a:r>
              <a:rPr lang="en-GB" sz="900" dirty="0" smtClean="0"/>
              <a:t>) p.12.</a:t>
            </a:r>
          </a:p>
          <a:p>
            <a:r>
              <a:rPr lang="en-GB" sz="900" dirty="0"/>
              <a:t>C. M. Pilkington (1995), </a:t>
            </a:r>
            <a:r>
              <a:rPr lang="en-GB" sz="900" i="1" dirty="0"/>
              <a:t>World Faiths Judaism, </a:t>
            </a:r>
            <a:r>
              <a:rPr lang="en-GB" sz="900" dirty="0"/>
              <a:t>(London: Teach Yourself </a:t>
            </a:r>
            <a:r>
              <a:rPr lang="en-GB" sz="900" dirty="0" smtClean="0"/>
              <a:t>Books)pp. 54-57.</a:t>
            </a:r>
            <a:endParaRPr lang="en-GB" sz="900" dirty="0"/>
          </a:p>
          <a:p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75509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770"/>
    </mc:Choice>
    <mc:Fallback>
      <p:transition spd="slow" advTm="5677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847" y="806459"/>
            <a:ext cx="9603275" cy="1049235"/>
          </a:xfrm>
        </p:spPr>
        <p:txBody>
          <a:bodyPr/>
          <a:lstStyle/>
          <a:p>
            <a:r>
              <a:rPr lang="en-GB" dirty="0"/>
              <a:t>B</a:t>
            </a:r>
            <a:r>
              <a:rPr lang="en-GB" smtClean="0"/>
              <a:t>eliefs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490" y="1081824"/>
            <a:ext cx="3492500" cy="2324100"/>
          </a:xfrm>
        </p:spPr>
      </p:pic>
      <p:sp>
        <p:nvSpPr>
          <p:cNvPr id="3" name="TextBox 2"/>
          <p:cNvSpPr txBox="1"/>
          <p:nvPr/>
        </p:nvSpPr>
        <p:spPr>
          <a:xfrm>
            <a:off x="0" y="5760644"/>
            <a:ext cx="12319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C. M. Pilkington </a:t>
            </a:r>
            <a:r>
              <a:rPr lang="en-GB" sz="900" dirty="0"/>
              <a:t>(1995), </a:t>
            </a:r>
            <a:r>
              <a:rPr lang="en-GB" sz="900" i="1" dirty="0"/>
              <a:t>World </a:t>
            </a:r>
            <a:r>
              <a:rPr lang="en-GB" sz="900" i="1" dirty="0" smtClean="0"/>
              <a:t>Faiths, pp.102-103</a:t>
            </a:r>
            <a:r>
              <a:rPr lang="en-GB" sz="900" dirty="0" smtClean="0"/>
              <a:t>.</a:t>
            </a:r>
          </a:p>
          <a:p>
            <a:r>
              <a:rPr lang="en-GB" sz="900" dirty="0"/>
              <a:t>S. C. </a:t>
            </a:r>
            <a:r>
              <a:rPr lang="en-GB" sz="900" dirty="0" err="1"/>
              <a:t>Heilman</a:t>
            </a:r>
            <a:r>
              <a:rPr lang="en-GB" sz="900" dirty="0"/>
              <a:t> (2000),</a:t>
            </a:r>
            <a:r>
              <a:rPr lang="en-GB" sz="900" i="1" dirty="0"/>
              <a:t>Defenders of the </a:t>
            </a:r>
            <a:r>
              <a:rPr lang="en-GB" sz="900" i="1" dirty="0" smtClean="0"/>
              <a:t>Faith, pp.11-20.</a:t>
            </a:r>
            <a:endParaRPr lang="en-GB" sz="900" dirty="0" smtClean="0"/>
          </a:p>
          <a:p>
            <a:r>
              <a:rPr lang="en-GB" sz="900" dirty="0" smtClean="0"/>
              <a:t>Z. Zohar (2006</a:t>
            </a:r>
            <a:r>
              <a:rPr lang="en-GB" sz="900" dirty="0"/>
              <a:t>), ‘Judaism: Orthodox Judaism’ in </a:t>
            </a:r>
            <a:r>
              <a:rPr lang="en-GB" sz="900" i="1" dirty="0" err="1"/>
              <a:t>Worldmark</a:t>
            </a:r>
            <a:r>
              <a:rPr lang="en-GB" sz="900" i="1" dirty="0"/>
              <a:t> Encyclopaedia of Religious Practices</a:t>
            </a:r>
            <a:r>
              <a:rPr lang="en-GB" sz="900" dirty="0"/>
              <a:t>, Vol. 1, pp.462-468, Available from: Gale Virtual Reference Library, http://</a:t>
            </a:r>
            <a:r>
              <a:rPr lang="en-GB" sz="900" dirty="0" err="1" smtClean="0"/>
              <a:t>go.galegroup.com</a:t>
            </a:r>
            <a:r>
              <a:rPr lang="en-GB" sz="900" dirty="0" smtClean="0"/>
              <a:t>/</a:t>
            </a:r>
            <a:r>
              <a:rPr lang="en-GB" sz="900" dirty="0" err="1" smtClean="0"/>
              <a:t>ps</a:t>
            </a:r>
            <a:r>
              <a:rPr lang="en-GB" sz="900" dirty="0" smtClean="0"/>
              <a:t>/</a:t>
            </a:r>
            <a:r>
              <a:rPr lang="en-GB" sz="900" dirty="0" err="1" smtClean="0"/>
              <a:t>retrieve.do?tabID</a:t>
            </a:r>
            <a:r>
              <a:rPr lang="en-GB" sz="900" dirty="0" smtClean="0"/>
              <a:t>=T003&amp;resultListType=</a:t>
            </a:r>
            <a:r>
              <a:rPr lang="en-GB" sz="900" dirty="0" err="1" smtClean="0"/>
              <a:t>RESULT_LIST&amp;searchResultsType</a:t>
            </a:r>
            <a:r>
              <a:rPr lang="en-GB" sz="900" dirty="0" smtClean="0"/>
              <a:t>=</a:t>
            </a:r>
            <a:r>
              <a:rPr lang="en-GB" sz="900" dirty="0" err="1" smtClean="0"/>
              <a:t>Singl</a:t>
            </a:r>
            <a:r>
              <a:rPr lang="en-GB" sz="900" dirty="0" smtClean="0"/>
              <a:t> (</a:t>
            </a:r>
            <a:r>
              <a:rPr lang="en-GB" sz="900" dirty="0"/>
              <a:t>Date Accessed: 18</a:t>
            </a:r>
            <a:r>
              <a:rPr lang="en-GB" sz="900" baseline="30000" dirty="0"/>
              <a:t>th</a:t>
            </a:r>
            <a:r>
              <a:rPr lang="en-GB" sz="900" dirty="0"/>
              <a:t> January 2018</a:t>
            </a:r>
            <a:r>
              <a:rPr lang="en-GB" sz="900" dirty="0" smtClean="0"/>
              <a:t>).</a:t>
            </a:r>
          </a:p>
          <a:p>
            <a:r>
              <a:rPr lang="en-GB" sz="900" dirty="0"/>
              <a:t>S. C. </a:t>
            </a:r>
            <a:r>
              <a:rPr lang="en-GB" sz="900" dirty="0" err="1"/>
              <a:t>Heilman</a:t>
            </a:r>
            <a:r>
              <a:rPr lang="en-GB" sz="900" dirty="0"/>
              <a:t> and F. </a:t>
            </a:r>
            <a:r>
              <a:rPr lang="en-GB" sz="900" dirty="0" err="1"/>
              <a:t>Skolnik</a:t>
            </a:r>
            <a:r>
              <a:rPr lang="en-GB" sz="900" dirty="0"/>
              <a:t> (2007), ‘</a:t>
            </a:r>
            <a:r>
              <a:rPr lang="en-GB" sz="900" dirty="0" err="1"/>
              <a:t>Haredim</a:t>
            </a:r>
            <a:r>
              <a:rPr lang="en-GB" sz="900" dirty="0"/>
              <a:t>’ in </a:t>
            </a:r>
            <a:r>
              <a:rPr lang="en-GB" sz="900" i="1" dirty="0"/>
              <a:t>Encyclopaedia Judaica</a:t>
            </a:r>
            <a:r>
              <a:rPr lang="en-GB" sz="900" dirty="0"/>
              <a:t>, Vol. 8, 2, pp.348-352, Available from: Gale Virtual Reference Library, http://</a:t>
            </a:r>
            <a:r>
              <a:rPr lang="en-GB" sz="900" dirty="0" err="1"/>
              <a:t>go.galegroup.com</a:t>
            </a:r>
            <a:r>
              <a:rPr lang="en-GB" sz="900" dirty="0"/>
              <a:t>/</a:t>
            </a:r>
            <a:r>
              <a:rPr lang="en-GB" sz="900" dirty="0" err="1"/>
              <a:t>ps</a:t>
            </a:r>
            <a:r>
              <a:rPr lang="en-GB" sz="900" dirty="0"/>
              <a:t>/</a:t>
            </a:r>
            <a:r>
              <a:rPr lang="en-GB" sz="900" dirty="0" err="1"/>
              <a:t>retrieve.do?tabID</a:t>
            </a:r>
            <a:r>
              <a:rPr lang="en-GB" sz="900" dirty="0"/>
              <a:t>=T003&amp;resultListType=</a:t>
            </a:r>
            <a:r>
              <a:rPr lang="en-GB" sz="900" dirty="0" err="1"/>
              <a:t>RESULT_LIST&amp;searchResultsType</a:t>
            </a:r>
            <a:r>
              <a:rPr lang="en-GB" sz="900" dirty="0"/>
              <a:t>=</a:t>
            </a:r>
            <a:r>
              <a:rPr lang="en-GB" sz="900" dirty="0" err="1"/>
              <a:t>SingleTab&amp;searchType</a:t>
            </a:r>
            <a:r>
              <a:rPr lang="en-GB" sz="900" dirty="0"/>
              <a:t>=</a:t>
            </a:r>
            <a:r>
              <a:rPr lang="en-GB" sz="900" dirty="0" err="1"/>
              <a:t>BasicSe</a:t>
            </a:r>
            <a:r>
              <a:rPr lang="en-GB" sz="900" dirty="0"/>
              <a:t> (Date Accessed: 14</a:t>
            </a:r>
            <a:r>
              <a:rPr lang="en-GB" sz="900" baseline="30000" dirty="0"/>
              <a:t>th</a:t>
            </a:r>
            <a:r>
              <a:rPr lang="en-GB" sz="900" dirty="0"/>
              <a:t> December 2017</a:t>
            </a:r>
            <a:r>
              <a:rPr lang="en-GB" sz="900" dirty="0" smtClean="0"/>
              <a:t>).</a:t>
            </a:r>
          </a:p>
          <a:p>
            <a:r>
              <a:rPr lang="en-GB" sz="900" dirty="0" err="1" smtClean="0"/>
              <a:t>Vos</a:t>
            </a:r>
            <a:r>
              <a:rPr lang="en-GB" sz="900" dirty="0" smtClean="0"/>
              <a:t> </a:t>
            </a:r>
            <a:r>
              <a:rPr lang="en-GB" sz="900" dirty="0" err="1" smtClean="0"/>
              <a:t>Iz</a:t>
            </a:r>
            <a:r>
              <a:rPr lang="en-GB" sz="900" dirty="0" smtClean="0"/>
              <a:t> </a:t>
            </a:r>
            <a:r>
              <a:rPr lang="en-GB" sz="900" dirty="0" err="1" smtClean="0"/>
              <a:t>Neias</a:t>
            </a:r>
            <a:r>
              <a:rPr lang="en-GB" sz="900" dirty="0" smtClean="0"/>
              <a:t> (2012), </a:t>
            </a:r>
            <a:r>
              <a:rPr lang="en-GB" sz="900" i="1" dirty="0" smtClean="0"/>
              <a:t>Israel, Tal Law Expired, Leaves Charedi </a:t>
            </a:r>
            <a:r>
              <a:rPr lang="en-GB" sz="900" i="1" dirty="0" err="1" smtClean="0"/>
              <a:t>Yeshivah</a:t>
            </a:r>
            <a:r>
              <a:rPr lang="en-GB" sz="900" i="1" dirty="0" smtClean="0"/>
              <a:t> Students out od Civil Service (Image)</a:t>
            </a:r>
            <a:r>
              <a:rPr lang="en-GB" sz="900" dirty="0"/>
              <a:t>, https</a:t>
            </a:r>
            <a:r>
              <a:rPr lang="en-GB" sz="900" dirty="0">
                <a:hlinkClick r:id="rId4"/>
              </a:rPr>
              <a:t>://</a:t>
            </a:r>
            <a:r>
              <a:rPr lang="en-GB" sz="900" dirty="0" smtClean="0"/>
              <a:t>www.vosizneias.com/115655 (Date Accessed: 20th January 2018).</a:t>
            </a:r>
            <a:endParaRPr lang="en-GB" sz="900" dirty="0"/>
          </a:p>
          <a:p>
            <a:endParaRPr lang="en-GB" sz="900" dirty="0"/>
          </a:p>
          <a:p>
            <a:endParaRPr lang="en-GB" sz="900" dirty="0"/>
          </a:p>
          <a:p>
            <a:endParaRPr lang="en-US" sz="900" dirty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01707" y="1697764"/>
            <a:ext cx="5257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Spread of industrialisation and urbanization.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Society became free from community controls.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err="1" smtClean="0"/>
              <a:t>Rebbes</a:t>
            </a:r>
            <a:r>
              <a:rPr lang="en-GB" dirty="0" smtClean="0"/>
              <a:t> – charismatic figures. 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Absolute reverence to the Torah.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err="1" smtClean="0"/>
              <a:t>Halakhah</a:t>
            </a:r>
            <a:r>
              <a:rPr lang="en-GB" dirty="0" smtClean="0"/>
              <a:t> – Jewish law, ‘the way’.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Emphasises traditionalism – new is never improved only corrupt</a:t>
            </a:r>
            <a:r>
              <a:rPr lang="en-GB" dirty="0" smtClean="0"/>
              <a:t>.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err="1" smtClean="0"/>
              <a:t>Yeshivah</a:t>
            </a:r>
            <a:r>
              <a:rPr lang="en-GB" dirty="0"/>
              <a:t> </a:t>
            </a:r>
            <a:r>
              <a:rPr lang="en-GB" dirty="0" smtClean="0"/>
              <a:t>– Jewish institution focus on study of traditional Jewish texts.</a:t>
            </a:r>
            <a:endParaRPr lang="en-GB" dirty="0"/>
          </a:p>
          <a:p>
            <a:pPr marL="285750" indent="-285750">
              <a:buFont typeface="Arial" charset="0"/>
              <a:buChar char="•"/>
            </a:pP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4814" y="3539444"/>
            <a:ext cx="3583591" cy="2390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886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8995"/>
    </mc:Choice>
    <mc:Fallback>
      <p:transition spd="slow" advTm="178995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634" y="883956"/>
            <a:ext cx="9603275" cy="1049235"/>
          </a:xfrm>
        </p:spPr>
        <p:txBody>
          <a:bodyPr/>
          <a:lstStyle/>
          <a:p>
            <a:r>
              <a:rPr lang="en-GB" dirty="0" smtClean="0"/>
              <a:t>Customs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84" y="1877468"/>
            <a:ext cx="7626145" cy="3262981"/>
          </a:xfrm>
        </p:spPr>
        <p:txBody>
          <a:bodyPr/>
          <a:lstStyle/>
          <a:p>
            <a:r>
              <a:rPr lang="en-GB" dirty="0" smtClean="0"/>
              <a:t>Live in segregated neighbourhood.</a:t>
            </a:r>
            <a:endParaRPr lang="en-GB" dirty="0" smtClean="0"/>
          </a:p>
          <a:p>
            <a:r>
              <a:rPr lang="en-GB" dirty="0" smtClean="0"/>
              <a:t>Distinctive dress for men and women. </a:t>
            </a:r>
          </a:p>
          <a:p>
            <a:r>
              <a:rPr lang="en-GB" dirty="0" smtClean="0"/>
              <a:t>Leviticus 19:27: “</a:t>
            </a:r>
            <a:r>
              <a:rPr lang="en-GB" dirty="0" smtClean="0"/>
              <a:t>You </a:t>
            </a:r>
            <a:r>
              <a:rPr lang="en-GB" dirty="0"/>
              <a:t>shall not round off the hair on your temples or mar the edges of your </a:t>
            </a:r>
            <a:r>
              <a:rPr lang="en-GB" dirty="0" smtClean="0"/>
              <a:t>beard.”</a:t>
            </a:r>
            <a:endParaRPr lang="en-GB" dirty="0" smtClean="0"/>
          </a:p>
          <a:p>
            <a:r>
              <a:rPr lang="en-GB" dirty="0" smtClean="0"/>
              <a:t>Rigorous l</a:t>
            </a:r>
            <a:r>
              <a:rPr lang="en-GB" dirty="0" smtClean="0"/>
              <a:t>aws of modesty.</a:t>
            </a:r>
          </a:p>
          <a:p>
            <a:r>
              <a:rPr lang="en-GB" dirty="0" smtClean="0"/>
              <a:t>Discourage dating and rely on arranged marriages.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alphaModFix amt="8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5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7592"/>
          <a:stretch/>
        </p:blipFill>
        <p:spPr>
          <a:xfrm>
            <a:off x="9329367" y="883956"/>
            <a:ext cx="2522664" cy="230605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5899374"/>
            <a:ext cx="12192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err="1" smtClean="0"/>
              <a:t>Dreamstime</a:t>
            </a:r>
            <a:r>
              <a:rPr lang="en-GB" sz="900" dirty="0" smtClean="0"/>
              <a:t> (Unknown Date), </a:t>
            </a:r>
            <a:r>
              <a:rPr lang="en-GB" sz="900" i="1" dirty="0" smtClean="0"/>
              <a:t>Jewish Couple People (</a:t>
            </a:r>
            <a:r>
              <a:rPr lang="en-GB" sz="900" i="1" dirty="0"/>
              <a:t>Image), https://</a:t>
            </a:r>
            <a:r>
              <a:rPr lang="en-GB" sz="900" i="1" dirty="0" err="1"/>
              <a:t>www.dreamstime.com</a:t>
            </a:r>
            <a:r>
              <a:rPr lang="en-GB" sz="900" i="1" dirty="0"/>
              <a:t>/stock-illustration-jewish-couple-people-cartoon-cute-husband-wife-jews-traditional-dress-white-background-image72250217</a:t>
            </a:r>
            <a:r>
              <a:rPr lang="en-GB" sz="900" dirty="0" smtClean="0"/>
              <a:t> </a:t>
            </a:r>
            <a:r>
              <a:rPr lang="en-GB" sz="900" dirty="0"/>
              <a:t>(Date Accessed: 18</a:t>
            </a:r>
            <a:r>
              <a:rPr lang="en-GB" sz="900" baseline="30000" dirty="0"/>
              <a:t>th</a:t>
            </a:r>
            <a:r>
              <a:rPr lang="en-GB" sz="900" dirty="0"/>
              <a:t> January 2018</a:t>
            </a:r>
            <a:r>
              <a:rPr lang="en-GB" sz="900" dirty="0" smtClean="0"/>
              <a:t>).</a:t>
            </a:r>
          </a:p>
          <a:p>
            <a:r>
              <a:rPr lang="en-GB" sz="900" dirty="0"/>
              <a:t>C. M. Pilkington (1995), </a:t>
            </a:r>
            <a:r>
              <a:rPr lang="en-GB" sz="900" i="1" dirty="0"/>
              <a:t>World </a:t>
            </a:r>
            <a:r>
              <a:rPr lang="en-GB" sz="900" i="1" dirty="0" smtClean="0"/>
              <a:t>Faiths, pp. 54-57</a:t>
            </a:r>
            <a:r>
              <a:rPr lang="en-GB" sz="900" dirty="0" smtClean="0"/>
              <a:t>.</a:t>
            </a:r>
          </a:p>
          <a:p>
            <a:r>
              <a:rPr lang="en-GB" sz="900" dirty="0" smtClean="0"/>
              <a:t>S. C. </a:t>
            </a:r>
            <a:r>
              <a:rPr lang="en-GB" sz="900" dirty="0" err="1" smtClean="0"/>
              <a:t>Heilman</a:t>
            </a:r>
            <a:r>
              <a:rPr lang="en-GB" sz="900" dirty="0" smtClean="0"/>
              <a:t> and F. </a:t>
            </a:r>
            <a:r>
              <a:rPr lang="en-GB" sz="900" dirty="0" err="1" smtClean="0"/>
              <a:t>Skolnik</a:t>
            </a:r>
            <a:r>
              <a:rPr lang="en-GB" sz="900" dirty="0" smtClean="0"/>
              <a:t> </a:t>
            </a:r>
            <a:r>
              <a:rPr lang="en-GB" sz="900" dirty="0"/>
              <a:t>(2007), ‘</a:t>
            </a:r>
            <a:r>
              <a:rPr lang="en-GB" sz="900" dirty="0" err="1"/>
              <a:t>Haredim</a:t>
            </a:r>
            <a:r>
              <a:rPr lang="en-GB" sz="900" dirty="0"/>
              <a:t>’ </a:t>
            </a:r>
            <a:r>
              <a:rPr lang="en-GB" sz="900" dirty="0" smtClean="0"/>
              <a:t>Vol</a:t>
            </a:r>
            <a:r>
              <a:rPr lang="en-GB" sz="900" dirty="0"/>
              <a:t>. 8, 2, </a:t>
            </a:r>
            <a:r>
              <a:rPr lang="en-GB" sz="900" dirty="0" smtClean="0"/>
              <a:t>pp.348-350.</a:t>
            </a:r>
            <a:endParaRPr lang="en-GB" sz="900" dirty="0"/>
          </a:p>
          <a:p>
            <a:r>
              <a:rPr lang="en-GB" sz="900" dirty="0" smtClean="0"/>
              <a:t>C. </a:t>
            </a:r>
            <a:r>
              <a:rPr lang="en-GB" sz="900" dirty="0" err="1" smtClean="0"/>
              <a:t>Balmer</a:t>
            </a:r>
            <a:r>
              <a:rPr lang="en-GB" sz="900" dirty="0" smtClean="0"/>
              <a:t> and M. </a:t>
            </a:r>
            <a:r>
              <a:rPr lang="en-GB" sz="900" dirty="0" err="1" smtClean="0"/>
              <a:t>Lubell</a:t>
            </a:r>
            <a:r>
              <a:rPr lang="en-GB" sz="900" dirty="0" smtClean="0"/>
              <a:t> (2013), </a:t>
            </a:r>
            <a:r>
              <a:rPr lang="en-GB" sz="900" i="1" dirty="0" smtClean="0"/>
              <a:t>Ultra-Orthodox Jews in Israel Face Form Drive as </a:t>
            </a:r>
            <a:r>
              <a:rPr lang="en-GB" sz="900" i="1" dirty="0" err="1" smtClean="0"/>
              <a:t>Haredim</a:t>
            </a:r>
            <a:r>
              <a:rPr lang="en-GB" sz="900" i="1" dirty="0" smtClean="0"/>
              <a:t> Resist Rapid Change </a:t>
            </a:r>
            <a:r>
              <a:rPr lang="en-GB" sz="900" i="1" dirty="0"/>
              <a:t>(Image), https://www.huffingtonpost.com/2013/06/06/israel-ultra-orthodox-reform-_</a:t>
            </a:r>
            <a:r>
              <a:rPr lang="en-GB" sz="900" i="1" dirty="0" smtClean="0"/>
              <a:t>n_3394129.html (Date </a:t>
            </a:r>
            <a:r>
              <a:rPr lang="en-GB" sz="900" i="1" dirty="0" err="1" smtClean="0"/>
              <a:t>Accesssed</a:t>
            </a:r>
            <a:r>
              <a:rPr lang="en-GB" sz="900" i="1" dirty="0" smtClean="0"/>
              <a:t>: 20th January 2018).</a:t>
            </a:r>
            <a:endParaRPr lang="en-GB" sz="900" dirty="0"/>
          </a:p>
          <a:p>
            <a:endParaRPr lang="en-GB" sz="9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0963" y="3344177"/>
            <a:ext cx="3809736" cy="2534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079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17"/>
    </mc:Choice>
    <mc:Fallback>
      <p:transition spd="slow" advTm="2117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170" y="878977"/>
            <a:ext cx="9603275" cy="1049235"/>
          </a:xfrm>
        </p:spPr>
        <p:txBody>
          <a:bodyPr/>
          <a:lstStyle/>
          <a:p>
            <a:r>
              <a:rPr lang="en-GB" dirty="0" smtClean="0"/>
              <a:t>Influence in contemporary society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97488"/>
            <a:ext cx="8498254" cy="4351338"/>
          </a:xfrm>
        </p:spPr>
        <p:txBody>
          <a:bodyPr/>
          <a:lstStyle/>
          <a:p>
            <a:r>
              <a:rPr lang="en-GB" dirty="0" smtClean="0"/>
              <a:t>Military conscription created in 1948 “Has long caused resentment among Israel's secular minority leading to a demand for the ultra-Orthodox to share the so-called social </a:t>
            </a:r>
            <a:r>
              <a:rPr lang="en-GB" dirty="0" smtClean="0"/>
              <a:t>burden”</a:t>
            </a:r>
            <a:r>
              <a:rPr lang="en-GB" baseline="30000" dirty="0" smtClean="0"/>
              <a:t>1</a:t>
            </a:r>
            <a:r>
              <a:rPr lang="en-GB" dirty="0" smtClean="0"/>
              <a:t>.</a:t>
            </a:r>
          </a:p>
          <a:p>
            <a:r>
              <a:rPr lang="en-GB" dirty="0" smtClean="0"/>
              <a:t>Israeli political leaders hoping to overcome this resentment.</a:t>
            </a:r>
            <a:endParaRPr lang="en-GB" dirty="0" smtClean="0"/>
          </a:p>
          <a:p>
            <a:r>
              <a:rPr lang="en-GB" dirty="0" smtClean="0"/>
              <a:t>Student Haredi c</a:t>
            </a:r>
            <a:r>
              <a:rPr lang="en-GB" dirty="0" smtClean="0"/>
              <a:t>laim </a:t>
            </a:r>
            <a:r>
              <a:rPr lang="en-GB" dirty="0" smtClean="0"/>
              <a:t>they are playing a part in </a:t>
            </a:r>
            <a:r>
              <a:rPr lang="en-GB" dirty="0" smtClean="0"/>
              <a:t>Israel's defence </a:t>
            </a:r>
            <a:r>
              <a:rPr lang="en-GB" dirty="0" smtClean="0"/>
              <a:t>“the Torah holds the world together, and because of the Torah and Prayers, the IDF </a:t>
            </a:r>
            <a:r>
              <a:rPr lang="en-GB" dirty="0" smtClean="0"/>
              <a:t>succeeds”</a:t>
            </a:r>
            <a:r>
              <a:rPr lang="en-GB" baseline="30000" dirty="0" smtClean="0"/>
              <a:t>2</a:t>
            </a:r>
            <a:r>
              <a:rPr lang="en-GB" dirty="0" smtClean="0"/>
              <a:t>. </a:t>
            </a:r>
            <a:endParaRPr lang="en-GB" dirty="0" smtClean="0"/>
          </a:p>
          <a:p>
            <a:r>
              <a:rPr lang="en-GB" dirty="0" smtClean="0"/>
              <a:t>Exposure by the press</a:t>
            </a:r>
            <a:r>
              <a:rPr lang="en-GB" dirty="0" smtClean="0"/>
              <a:t> </a:t>
            </a:r>
            <a:r>
              <a:rPr lang="en-GB" dirty="0" smtClean="0"/>
              <a:t>because </a:t>
            </a:r>
            <a:r>
              <a:rPr lang="en-GB" dirty="0" smtClean="0"/>
              <a:t>of their ‘extreme views’.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0" y="6079702"/>
            <a:ext cx="123268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Y. Brenner (2013), </a:t>
            </a:r>
            <a:r>
              <a:rPr lang="en-GB" sz="900" i="1" dirty="0"/>
              <a:t>At Massive Anti-Draft Protest, Haredi Jews Came Together – But Not on Zionism (Image)</a:t>
            </a:r>
            <a:r>
              <a:rPr lang="en-GB" sz="900" dirty="0"/>
              <a:t>, https://forward.com/opinion/178334/at-massive-anti-draft-protest-haredi-jews-came-tog/ (Date Accessed: 14</a:t>
            </a:r>
            <a:r>
              <a:rPr lang="en-GB" sz="900" baseline="30000" dirty="0"/>
              <a:t>th</a:t>
            </a:r>
            <a:r>
              <a:rPr lang="en-GB" sz="900" dirty="0"/>
              <a:t> December 2017).</a:t>
            </a:r>
          </a:p>
          <a:p>
            <a:r>
              <a:rPr lang="en-GB" sz="900" dirty="0" smtClean="0"/>
              <a:t>1. Y</a:t>
            </a:r>
            <a:r>
              <a:rPr lang="en-GB" sz="900" dirty="0" smtClean="0"/>
              <a:t>. Knell (2014), </a:t>
            </a:r>
            <a:r>
              <a:rPr lang="en-GB" sz="900" i="1" dirty="0" smtClean="0"/>
              <a:t>Israeli ultra-Orthodox in mass rally over army draft</a:t>
            </a:r>
            <a:r>
              <a:rPr lang="en-GB" sz="900" dirty="0"/>
              <a:t>, http://</a:t>
            </a:r>
            <a:r>
              <a:rPr lang="en-GB" sz="900" dirty="0" smtClean="0"/>
              <a:t>www.bbc.co.uk/news/world-middle-east-26412295 (Date Accessed: 18th January 2017).</a:t>
            </a:r>
          </a:p>
          <a:p>
            <a:r>
              <a:rPr lang="en-GB" sz="900" dirty="0" smtClean="0"/>
              <a:t>2..B</a:t>
            </a:r>
            <a:r>
              <a:rPr lang="en-GB" sz="900" dirty="0" smtClean="0"/>
              <a:t>. </a:t>
            </a:r>
            <a:r>
              <a:rPr lang="en-GB" sz="900" dirty="0" err="1" smtClean="0"/>
              <a:t>Lynfield</a:t>
            </a:r>
            <a:r>
              <a:rPr lang="en-GB" sz="900" dirty="0" smtClean="0"/>
              <a:t> (2014), </a:t>
            </a:r>
            <a:r>
              <a:rPr lang="en-GB" sz="900" i="1" dirty="0" smtClean="0"/>
              <a:t>Ultra-Orthodox Jews are resisting new laws which force them to join the army</a:t>
            </a:r>
            <a:r>
              <a:rPr lang="en-GB" sz="900" dirty="0"/>
              <a:t>, http://</a:t>
            </a:r>
            <a:r>
              <a:rPr lang="en-GB" sz="900" dirty="0" smtClean="0"/>
              <a:t>www.independent.co.uk/news/world/middle-east/ultra-orthodox-jews-are-resisting-new-laws-which-force-them-to-join-the-army-9249508.html (Date Accessed: 19th January 2017).</a:t>
            </a:r>
          </a:p>
          <a:p>
            <a:endParaRPr lang="en-GB" sz="1050" dirty="0" smtClean="0"/>
          </a:p>
          <a:p>
            <a:endParaRPr lang="en-GB" sz="105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4" r="-2" b="-2"/>
          <a:stretch/>
        </p:blipFill>
        <p:spPr>
          <a:xfrm>
            <a:off x="8233943" y="3096612"/>
            <a:ext cx="3869157" cy="2652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591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6198"/>
    </mc:Choice>
    <mc:Fallback>
      <p:transition spd="slow" advTm="156198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Zionism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364" y="953324"/>
            <a:ext cx="4876800" cy="2743200"/>
          </a:xfrm>
        </p:spPr>
      </p:pic>
      <p:sp>
        <p:nvSpPr>
          <p:cNvPr id="5" name="TextBox 4"/>
          <p:cNvSpPr txBox="1"/>
          <p:nvPr/>
        </p:nvSpPr>
        <p:spPr>
          <a:xfrm>
            <a:off x="0" y="6093700"/>
            <a:ext cx="12192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E. </a:t>
            </a:r>
            <a:r>
              <a:rPr lang="en-GB" sz="900" dirty="0" err="1" smtClean="0"/>
              <a:t>Barnavi</a:t>
            </a:r>
            <a:r>
              <a:rPr lang="en-GB" sz="900" dirty="0" smtClean="0"/>
              <a:t> </a:t>
            </a:r>
            <a:r>
              <a:rPr lang="en-GB" sz="900" dirty="0"/>
              <a:t>(Unknown Date), </a:t>
            </a:r>
            <a:r>
              <a:rPr lang="en-GB" sz="900" i="1" dirty="0"/>
              <a:t>Zionism 101 (Image)</a:t>
            </a:r>
            <a:r>
              <a:rPr lang="en-GB" sz="900" dirty="0"/>
              <a:t>, https://</a:t>
            </a:r>
            <a:r>
              <a:rPr lang="en-GB" sz="900" dirty="0" err="1"/>
              <a:t>www.myjewishlearning.com</a:t>
            </a:r>
            <a:r>
              <a:rPr lang="en-GB" sz="900" dirty="0"/>
              <a:t>/article/</a:t>
            </a:r>
            <a:r>
              <a:rPr lang="en-GB" sz="900" dirty="0" err="1"/>
              <a:t>zionism</a:t>
            </a:r>
            <a:r>
              <a:rPr lang="en-GB" sz="900" dirty="0"/>
              <a:t>/ (Date Accessed: 18</a:t>
            </a:r>
            <a:r>
              <a:rPr lang="en-GB" sz="900" baseline="30000" dirty="0"/>
              <a:t>th</a:t>
            </a:r>
            <a:r>
              <a:rPr lang="en-GB" sz="900" dirty="0"/>
              <a:t> January 2017</a:t>
            </a:r>
            <a:r>
              <a:rPr lang="en-GB" sz="900" dirty="0" smtClean="0"/>
              <a:t>).</a:t>
            </a:r>
          </a:p>
          <a:p>
            <a:r>
              <a:rPr lang="en-GB" sz="900" dirty="0" smtClean="0"/>
              <a:t>G. </a:t>
            </a:r>
            <a:r>
              <a:rPr lang="en-GB" sz="900" dirty="0" err="1" smtClean="0"/>
              <a:t>Kouts</a:t>
            </a:r>
            <a:r>
              <a:rPr lang="en-GB" sz="900" dirty="0" smtClean="0"/>
              <a:t>, </a:t>
            </a:r>
            <a:r>
              <a:rPr lang="en-GB" sz="900" dirty="0" err="1" smtClean="0"/>
              <a:t>J.Jatz</a:t>
            </a:r>
            <a:r>
              <a:rPr lang="en-GB" sz="900" dirty="0" smtClean="0"/>
              <a:t>, S. </a:t>
            </a:r>
            <a:r>
              <a:rPr lang="en-GB" sz="900" dirty="0" err="1" smtClean="0"/>
              <a:t>Ettinger</a:t>
            </a:r>
            <a:r>
              <a:rPr lang="en-GB" sz="900" dirty="0" smtClean="0"/>
              <a:t>, A. Hertzberg</a:t>
            </a:r>
            <a:r>
              <a:rPr lang="en-GB" sz="900" dirty="0"/>
              <a:t>, </a:t>
            </a:r>
            <a:r>
              <a:rPr lang="en-GB" sz="900" dirty="0" smtClean="0"/>
              <a:t>M. </a:t>
            </a:r>
            <a:r>
              <a:rPr lang="en-GB" sz="900" dirty="0" err="1" smtClean="0"/>
              <a:t>Medzini</a:t>
            </a:r>
            <a:r>
              <a:rPr lang="en-GB" sz="900" dirty="0" smtClean="0"/>
              <a:t> and C. </a:t>
            </a:r>
            <a:r>
              <a:rPr lang="en-GB" sz="900" dirty="0" err="1" smtClean="0"/>
              <a:t>Yahil</a:t>
            </a:r>
            <a:r>
              <a:rPr lang="en-GB" sz="900" dirty="0" smtClean="0"/>
              <a:t> (2007</a:t>
            </a:r>
            <a:r>
              <a:rPr lang="en-GB" sz="900" dirty="0"/>
              <a:t>), ‘Zionism’ in </a:t>
            </a:r>
            <a:r>
              <a:rPr lang="en-GB" sz="900" i="1" dirty="0"/>
              <a:t>Encyclopaedia Judaica</a:t>
            </a:r>
            <a:r>
              <a:rPr lang="en-GB" sz="900" dirty="0"/>
              <a:t>, Vol. 21, 2, </a:t>
            </a:r>
            <a:r>
              <a:rPr lang="en-GB" sz="900" dirty="0" smtClean="0"/>
              <a:t>pp.539-577, </a:t>
            </a:r>
            <a:r>
              <a:rPr lang="en-GB" sz="900" dirty="0"/>
              <a:t>Available from: Gale Virtual Reference Library, http://</a:t>
            </a:r>
            <a:r>
              <a:rPr lang="en-GB" sz="900" dirty="0" err="1" smtClean="0"/>
              <a:t>go.galegroup.com</a:t>
            </a:r>
            <a:r>
              <a:rPr lang="en-GB" sz="900" dirty="0" smtClean="0"/>
              <a:t>/</a:t>
            </a:r>
            <a:r>
              <a:rPr lang="en-GB" sz="900" dirty="0" err="1" smtClean="0"/>
              <a:t>ps</a:t>
            </a:r>
            <a:r>
              <a:rPr lang="en-GB" sz="900" dirty="0" smtClean="0"/>
              <a:t>/</a:t>
            </a:r>
            <a:r>
              <a:rPr lang="en-GB" sz="900" dirty="0" err="1" smtClean="0"/>
              <a:t>retrieve.do?tabID</a:t>
            </a:r>
            <a:r>
              <a:rPr lang="en-GB" sz="900" dirty="0" smtClean="0"/>
              <a:t>=T003&amp;resultListType=</a:t>
            </a:r>
            <a:r>
              <a:rPr lang="en-GB" sz="900" dirty="0" err="1" smtClean="0"/>
              <a:t>RESULT_LIST&amp;searchResultsType</a:t>
            </a:r>
            <a:r>
              <a:rPr lang="en-GB" sz="900" dirty="0" smtClean="0"/>
              <a:t>=</a:t>
            </a:r>
            <a:r>
              <a:rPr lang="en-GB" sz="900" dirty="0" err="1" smtClean="0"/>
              <a:t>SingleTa</a:t>
            </a:r>
            <a:r>
              <a:rPr lang="en-GB" sz="900" dirty="0" smtClean="0"/>
              <a:t> (</a:t>
            </a:r>
            <a:r>
              <a:rPr lang="en-GB" sz="900" dirty="0"/>
              <a:t>Date Accessed: 21</a:t>
            </a:r>
            <a:r>
              <a:rPr lang="en-GB" sz="900" baseline="30000" dirty="0"/>
              <a:t>st</a:t>
            </a:r>
            <a:r>
              <a:rPr lang="en-GB" sz="900" dirty="0"/>
              <a:t> January 2018</a:t>
            </a:r>
            <a:r>
              <a:rPr lang="en-GB" sz="900" dirty="0" smtClean="0"/>
              <a:t>).</a:t>
            </a:r>
          </a:p>
          <a:p>
            <a:r>
              <a:rPr lang="en-GB" sz="900" dirty="0" smtClean="0"/>
              <a:t>W. </a:t>
            </a:r>
            <a:r>
              <a:rPr lang="en-GB" sz="900" dirty="0" err="1" smtClean="0"/>
              <a:t>Laqueur</a:t>
            </a:r>
            <a:r>
              <a:rPr lang="en-GB" sz="900" dirty="0" smtClean="0"/>
              <a:t>(2003</a:t>
            </a:r>
            <a:r>
              <a:rPr lang="en-GB" sz="900" dirty="0"/>
              <a:t>), </a:t>
            </a:r>
            <a:r>
              <a:rPr lang="en-GB" sz="900" i="1" dirty="0"/>
              <a:t>The History of Zionism</a:t>
            </a:r>
            <a:r>
              <a:rPr lang="en-GB" sz="900" dirty="0"/>
              <a:t>, (London: Tauris Parke Paperbacks), </a:t>
            </a:r>
            <a:r>
              <a:rPr lang="en-GB" sz="900" dirty="0" smtClean="0"/>
              <a:t>pp. 84-136.</a:t>
            </a:r>
            <a:endParaRPr lang="en-GB" sz="900" dirty="0"/>
          </a:p>
          <a:p>
            <a:endParaRPr lang="en-GB" sz="900" dirty="0"/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927847" y="1815352"/>
            <a:ext cx="558053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Restoration of the Land of Israel.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Covenant made between Abraham and God (Gen 17: 7-8).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Political Zionism emerged from: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Reaction to ideas and challenges of enlightenment.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R</a:t>
            </a:r>
            <a:r>
              <a:rPr lang="en-GB" dirty="0" smtClean="0"/>
              <a:t>esponse to persecution.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Lack of Jewish freedom in ghettos of Western Europe.</a:t>
            </a:r>
          </a:p>
          <a:p>
            <a:pPr marL="342900" indent="-342900">
              <a:buFont typeface="Arial" charset="0"/>
              <a:buChar char="•"/>
            </a:pPr>
            <a:r>
              <a:rPr lang="en-GB" dirty="0" smtClean="0"/>
              <a:t>Theodor Herzl understood how </a:t>
            </a:r>
            <a:r>
              <a:rPr lang="en-GB" dirty="0" err="1" smtClean="0"/>
              <a:t>anti-semitism</a:t>
            </a:r>
            <a:r>
              <a:rPr lang="en-GB" dirty="0" smtClean="0"/>
              <a:t> was rooted in European society.</a:t>
            </a:r>
          </a:p>
          <a:p>
            <a:pPr marL="342900" indent="-342900">
              <a:buFont typeface="Arial" charset="0"/>
              <a:buChar char="•"/>
            </a:pPr>
            <a:r>
              <a:rPr lang="en-GB" dirty="0" smtClean="0"/>
              <a:t>1947 Jews allowed to return to State of Israel.</a:t>
            </a:r>
          </a:p>
        </p:txBody>
      </p:sp>
    </p:spTree>
    <p:extLst>
      <p:ext uri="{BB962C8B-B14F-4D97-AF65-F5344CB8AC3E}">
        <p14:creationId xmlns:p14="http://schemas.microsoft.com/office/powerpoint/2010/main" val="198139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371"/>
    </mc:Choice>
    <mc:Fallback>
      <p:transition spd="slow" advTm="9337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76389"/>
            <a:ext cx="9603275" cy="1049235"/>
          </a:xfrm>
        </p:spPr>
        <p:txBody>
          <a:bodyPr>
            <a:normAutofit/>
          </a:bodyPr>
          <a:lstStyle/>
          <a:p>
            <a:r>
              <a:rPr lang="en-GB" dirty="0"/>
              <a:t>Haredi Jews view of Zionism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5557" y="1432189"/>
            <a:ext cx="3956784" cy="4351338"/>
          </a:xfrm>
        </p:spPr>
        <p:txBody>
          <a:bodyPr>
            <a:normAutofit fontScale="92500"/>
          </a:bodyPr>
          <a:lstStyle/>
          <a:p>
            <a:r>
              <a:rPr lang="en-GB" sz="1900" dirty="0" smtClean="0"/>
              <a:t>Most are opposed </a:t>
            </a:r>
            <a:r>
              <a:rPr lang="en-GB" sz="1900" dirty="0"/>
              <a:t>to the Zionism movement, why?</a:t>
            </a:r>
          </a:p>
          <a:p>
            <a:pPr>
              <a:buFontTx/>
              <a:buChar char="-"/>
            </a:pPr>
            <a:r>
              <a:rPr lang="en-GB" sz="1900" dirty="0"/>
              <a:t>Only true salvation can come from the creator.</a:t>
            </a:r>
          </a:p>
          <a:p>
            <a:pPr>
              <a:buFontTx/>
              <a:buChar char="-"/>
            </a:pPr>
            <a:r>
              <a:rPr lang="en-GB" sz="1900" dirty="0"/>
              <a:t>The </a:t>
            </a:r>
            <a:r>
              <a:rPr lang="en-GB" sz="1900" dirty="0" smtClean="0"/>
              <a:t>Torah </a:t>
            </a:r>
            <a:r>
              <a:rPr lang="en-GB" sz="1900" dirty="0"/>
              <a:t>forbids the end of the exile. </a:t>
            </a:r>
          </a:p>
          <a:p>
            <a:pPr>
              <a:buFontTx/>
              <a:buChar char="-"/>
            </a:pPr>
            <a:r>
              <a:rPr lang="en-GB" sz="1900" dirty="0"/>
              <a:t>Actions of Zionism are against the Torah</a:t>
            </a:r>
            <a:r>
              <a:rPr lang="en-GB" sz="1900" dirty="0" smtClean="0"/>
              <a:t>.</a:t>
            </a:r>
            <a:endParaRPr lang="en-GB" sz="1900" dirty="0"/>
          </a:p>
          <a:p>
            <a:pPr>
              <a:buFontTx/>
              <a:buChar char="-"/>
            </a:pPr>
            <a:r>
              <a:rPr lang="en-GB" sz="1900" dirty="0"/>
              <a:t>Zionist state is constantly threatened by dangers of war.</a:t>
            </a:r>
          </a:p>
          <a:p>
            <a:pPr>
              <a:buFontTx/>
              <a:buChar char="-"/>
            </a:pPr>
            <a:r>
              <a:rPr lang="en-GB" sz="1900" dirty="0" smtClean="0"/>
              <a:t>Betrayal of traditional </a:t>
            </a:r>
            <a:r>
              <a:rPr lang="en-GB" sz="1900" dirty="0" smtClean="0"/>
              <a:t>Judaism.</a:t>
            </a:r>
            <a:endParaRPr lang="en-GB" sz="1900" dirty="0"/>
          </a:p>
        </p:txBody>
      </p:sp>
      <p:sp>
        <p:nvSpPr>
          <p:cNvPr id="6" name="TextBox 5"/>
          <p:cNvSpPr txBox="1"/>
          <p:nvPr/>
        </p:nvSpPr>
        <p:spPr>
          <a:xfrm>
            <a:off x="26486" y="6185411"/>
            <a:ext cx="1250266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err="1" smtClean="0"/>
              <a:t>Neturei</a:t>
            </a:r>
            <a:r>
              <a:rPr lang="en-GB" sz="900" dirty="0" smtClean="0"/>
              <a:t> Karta (Unknown Date), </a:t>
            </a:r>
            <a:r>
              <a:rPr lang="en-GB" sz="900" i="1" dirty="0" smtClean="0"/>
              <a:t>Why Orthodox Jews are opposed to a Zionist Sate</a:t>
            </a:r>
            <a:r>
              <a:rPr lang="en-GB" sz="900" dirty="0" smtClean="0"/>
              <a:t>, </a:t>
            </a:r>
            <a:r>
              <a:rPr lang="en-GB" sz="900" dirty="0"/>
              <a:t>http://</a:t>
            </a:r>
            <a:r>
              <a:rPr lang="en-GB" sz="900" dirty="0" smtClean="0"/>
              <a:t>www.nkusa.org/AboutUs/Zionism/opposition.cfm (Date Accessed: 19th January 2018).</a:t>
            </a:r>
            <a:endParaRPr lang="en-GB" sz="900" dirty="0"/>
          </a:p>
          <a:p>
            <a:r>
              <a:rPr lang="en-GB" sz="900" dirty="0" smtClean="0"/>
              <a:t>G. Ben-</a:t>
            </a:r>
            <a:r>
              <a:rPr lang="en-GB" sz="900" dirty="0" err="1" smtClean="0"/>
              <a:t>Zvi</a:t>
            </a:r>
            <a:r>
              <a:rPr lang="en-GB" sz="900" dirty="0" smtClean="0"/>
              <a:t> (2014), </a:t>
            </a:r>
            <a:r>
              <a:rPr lang="en-GB" sz="900" i="1" dirty="0" smtClean="0"/>
              <a:t>Israel’s Ultra-Orthodox: Piety vs. Patriotism</a:t>
            </a:r>
            <a:r>
              <a:rPr lang="en-GB" sz="900" dirty="0"/>
              <a:t> http://</a:t>
            </a:r>
            <a:r>
              <a:rPr lang="en-GB" sz="900" dirty="0" smtClean="0"/>
              <a:t>www.jpost.com/Experts/Israels-Ultra-Orthodox-Piety-vs-patriotism-351919 (Date Accessed: 19th January 2018).</a:t>
            </a:r>
          </a:p>
          <a:p>
            <a:r>
              <a:rPr lang="en-GB" sz="900" dirty="0" smtClean="0"/>
              <a:t>Twitter (2016) </a:t>
            </a:r>
            <a:r>
              <a:rPr lang="en-GB" sz="900" i="1" dirty="0" smtClean="0"/>
              <a:t>Burning of Zionism Flag (Image)</a:t>
            </a:r>
            <a:r>
              <a:rPr lang="en-GB" sz="900" dirty="0"/>
              <a:t>, https://</a:t>
            </a:r>
            <a:r>
              <a:rPr lang="en-GB" sz="900" dirty="0" smtClean="0"/>
              <a:t>twitter.com/Satar_Gaza/status/720956338671656962 (Date Accessed: 19th January 2018).</a:t>
            </a:r>
            <a:endParaRPr lang="en-GB" sz="9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565" y="1532630"/>
            <a:ext cx="5149911" cy="3857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486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7793"/>
    </mc:Choice>
    <mc:Fallback>
      <p:transition spd="slow" advTm="107793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574" y="71072"/>
            <a:ext cx="10515600" cy="1325563"/>
          </a:xfrm>
        </p:spPr>
        <p:txBody>
          <a:bodyPr/>
          <a:lstStyle/>
          <a:p>
            <a:r>
              <a:rPr lang="en-GB" dirty="0" smtClean="0"/>
              <a:t>Bibliography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08102"/>
            <a:ext cx="12192000" cy="6689486"/>
          </a:xfrm>
        </p:spPr>
        <p:txBody>
          <a:bodyPr>
            <a:noAutofit/>
          </a:bodyPr>
          <a:lstStyle/>
          <a:p>
            <a:pPr marL="156600">
              <a:spcBef>
                <a:spcPts val="50"/>
              </a:spcBef>
            </a:pPr>
            <a:r>
              <a:rPr lang="en-GB" sz="900" dirty="0" err="1" smtClean="0"/>
              <a:t>Balmer</a:t>
            </a:r>
            <a:r>
              <a:rPr lang="en-GB" sz="900" dirty="0" smtClean="0"/>
              <a:t>, C. and  </a:t>
            </a:r>
            <a:r>
              <a:rPr lang="en-GB" sz="900" dirty="0" err="1" smtClean="0"/>
              <a:t>Lubell</a:t>
            </a:r>
            <a:r>
              <a:rPr lang="en-GB" sz="900" dirty="0" smtClean="0"/>
              <a:t>, M. (2013</a:t>
            </a:r>
            <a:r>
              <a:rPr lang="en-GB" sz="900" dirty="0"/>
              <a:t>), </a:t>
            </a:r>
            <a:r>
              <a:rPr lang="en-GB" sz="900" i="1" dirty="0"/>
              <a:t>Ultra-Orthodox Jews in Israel Face Form Drive as </a:t>
            </a:r>
            <a:r>
              <a:rPr lang="en-GB" sz="900" i="1" dirty="0" err="1"/>
              <a:t>Haredim</a:t>
            </a:r>
            <a:r>
              <a:rPr lang="en-GB" sz="900" i="1" dirty="0"/>
              <a:t> Resist Rapid Change (Image), https://</a:t>
            </a:r>
            <a:r>
              <a:rPr lang="en-GB" sz="900" i="1" dirty="0" err="1"/>
              <a:t>www.huffingtonpost.com</a:t>
            </a:r>
            <a:r>
              <a:rPr lang="en-GB" sz="900" i="1" dirty="0"/>
              <a:t>/2013/06/06/israel-ultra-orthodox-reform-_n_3394129.html (Date </a:t>
            </a:r>
            <a:r>
              <a:rPr lang="en-GB" sz="900" i="1" dirty="0" err="1"/>
              <a:t>Accesssed</a:t>
            </a:r>
            <a:r>
              <a:rPr lang="en-GB" sz="900" i="1" dirty="0"/>
              <a:t>: 20th January 2018</a:t>
            </a:r>
            <a:r>
              <a:rPr lang="en-GB" sz="900" i="1" dirty="0" smtClean="0"/>
              <a:t>).</a:t>
            </a:r>
            <a:endParaRPr lang="en-GB" sz="850" dirty="0" smtClean="0"/>
          </a:p>
          <a:p>
            <a:pPr marL="156600">
              <a:spcBef>
                <a:spcPts val="50"/>
              </a:spcBef>
            </a:pPr>
            <a:r>
              <a:rPr lang="en-GB" sz="850" dirty="0" err="1" smtClean="0"/>
              <a:t>Barnavi</a:t>
            </a:r>
            <a:r>
              <a:rPr lang="en-GB" sz="850" dirty="0" smtClean="0"/>
              <a:t>, E. (Unknown Date), </a:t>
            </a:r>
            <a:r>
              <a:rPr lang="en-GB" sz="850" i="1" dirty="0" smtClean="0"/>
              <a:t>Zionism 101 (Image)</a:t>
            </a:r>
            <a:r>
              <a:rPr lang="en-GB" sz="850" dirty="0"/>
              <a:t>, https://www.myjewishlearning.com/article/zionism</a:t>
            </a:r>
            <a:r>
              <a:rPr lang="en-GB" sz="850" dirty="0" smtClean="0"/>
              <a:t>/ (Date Accessed: 18</a:t>
            </a:r>
            <a:r>
              <a:rPr lang="en-GB" sz="850" baseline="30000" dirty="0" smtClean="0"/>
              <a:t>th</a:t>
            </a:r>
            <a:r>
              <a:rPr lang="en-GB" sz="850" dirty="0" smtClean="0"/>
              <a:t> January 2017).</a:t>
            </a:r>
          </a:p>
          <a:p>
            <a:pPr marL="156600">
              <a:spcBef>
                <a:spcPts val="50"/>
              </a:spcBef>
            </a:pPr>
            <a:r>
              <a:rPr lang="en-GB" sz="850" dirty="0" smtClean="0"/>
              <a:t>Ben-</a:t>
            </a:r>
            <a:r>
              <a:rPr lang="en-GB" sz="850" dirty="0" err="1" smtClean="0"/>
              <a:t>Zvi</a:t>
            </a:r>
            <a:r>
              <a:rPr lang="en-GB" sz="850" dirty="0" smtClean="0"/>
              <a:t>, G. </a:t>
            </a:r>
            <a:r>
              <a:rPr lang="en-GB" sz="850" dirty="0"/>
              <a:t>(2014), </a:t>
            </a:r>
            <a:r>
              <a:rPr lang="en-GB" sz="850" i="1" dirty="0"/>
              <a:t>Israel’s Ultra-Orthodox: Piety vs. Patriotism</a:t>
            </a:r>
            <a:r>
              <a:rPr lang="en-GB" sz="850" dirty="0"/>
              <a:t> http://</a:t>
            </a:r>
            <a:r>
              <a:rPr lang="en-GB" sz="850" dirty="0" err="1"/>
              <a:t>www.jpost.com</a:t>
            </a:r>
            <a:r>
              <a:rPr lang="en-GB" sz="850" dirty="0"/>
              <a:t>/Experts/Israels-Ultra-Orthodox-Piety-vs-patriotism-351919 (Date Accessed: 19th January 2018</a:t>
            </a:r>
            <a:r>
              <a:rPr lang="en-GB" sz="850" dirty="0" smtClean="0"/>
              <a:t>).</a:t>
            </a:r>
            <a:endParaRPr lang="en-GB" sz="850" dirty="0"/>
          </a:p>
          <a:p>
            <a:pPr marL="156600">
              <a:spcBef>
                <a:spcPts val="50"/>
              </a:spcBef>
            </a:pPr>
            <a:r>
              <a:rPr lang="en-GB" sz="850" dirty="0" smtClean="0"/>
              <a:t>Brenner, Y. (2013), </a:t>
            </a:r>
            <a:r>
              <a:rPr lang="en-GB" sz="850" i="1" dirty="0" smtClean="0"/>
              <a:t>At Massive Anti-Draft Protest, </a:t>
            </a:r>
            <a:r>
              <a:rPr lang="en-GB" sz="850" i="1" dirty="0"/>
              <a:t>H</a:t>
            </a:r>
            <a:r>
              <a:rPr lang="en-GB" sz="850" i="1" dirty="0" smtClean="0"/>
              <a:t>aredi Jews Came Together – But Not on Zionism (Image)</a:t>
            </a:r>
            <a:r>
              <a:rPr lang="en-GB" sz="850" dirty="0" smtClean="0"/>
              <a:t>, https://forward.com/opinion/178334/at-massive-anti-draft-protest-haredi-jews-came-tog/ (Date Accessed: 14</a:t>
            </a:r>
            <a:r>
              <a:rPr lang="en-GB" sz="850" baseline="30000" dirty="0" smtClean="0"/>
              <a:t>th</a:t>
            </a:r>
            <a:r>
              <a:rPr lang="en-GB" sz="850" dirty="0" smtClean="0"/>
              <a:t> December 2017).</a:t>
            </a:r>
          </a:p>
          <a:p>
            <a:pPr marL="156600">
              <a:spcBef>
                <a:spcPts val="50"/>
              </a:spcBef>
            </a:pPr>
            <a:r>
              <a:rPr lang="en-GB" sz="850" dirty="0" smtClean="0"/>
              <a:t>McCartan, K. (2013), </a:t>
            </a:r>
            <a:r>
              <a:rPr lang="en-GB" sz="850" i="1" dirty="0"/>
              <a:t>Clerical Whisper </a:t>
            </a:r>
            <a:r>
              <a:rPr lang="en-GB" sz="850" i="1" dirty="0" smtClean="0"/>
              <a:t>Ultra Orthodox Jews (Image)</a:t>
            </a:r>
            <a:r>
              <a:rPr lang="en-GB" sz="850" dirty="0"/>
              <a:t>, http://</a:t>
            </a:r>
            <a:r>
              <a:rPr lang="en-GB" sz="850" dirty="0" smtClean="0"/>
              <a:t>clericalwhispers.blogspot.co.uk/2013/05/no-sex-please-were-ultra-orthodox-jews.html (Date Accessed: 18th January 2017).</a:t>
            </a:r>
            <a:endParaRPr lang="en-GB" sz="850" i="1" dirty="0" smtClean="0"/>
          </a:p>
          <a:p>
            <a:pPr marL="156600">
              <a:spcBef>
                <a:spcPts val="50"/>
              </a:spcBef>
            </a:pPr>
            <a:r>
              <a:rPr lang="en-GB" sz="850" dirty="0" smtClean="0"/>
              <a:t>Emanuel, D. (2015), </a:t>
            </a:r>
            <a:r>
              <a:rPr lang="en-GB" sz="850" i="1" dirty="0" smtClean="0"/>
              <a:t>July Education series: The History of Haredi Judaism (Image)</a:t>
            </a:r>
            <a:r>
              <a:rPr lang="en-GB" sz="850" dirty="0" smtClean="0"/>
              <a:t>, https://emanuel.org.au/civicrm/event/info?reset=1&amp;id=135 (Date Accessed: 14</a:t>
            </a:r>
            <a:r>
              <a:rPr lang="en-GB" sz="850" baseline="30000" dirty="0" smtClean="0"/>
              <a:t>th</a:t>
            </a:r>
            <a:r>
              <a:rPr lang="en-GB" sz="850" dirty="0" smtClean="0"/>
              <a:t> December 2017).</a:t>
            </a:r>
          </a:p>
          <a:p>
            <a:pPr marL="156600">
              <a:spcBef>
                <a:spcPts val="50"/>
              </a:spcBef>
            </a:pPr>
            <a:r>
              <a:rPr lang="en-GB" sz="850" dirty="0" smtClean="0"/>
              <a:t>Ellery, (2016), </a:t>
            </a:r>
            <a:r>
              <a:rPr lang="en-GB" sz="850" i="1" dirty="0" smtClean="0"/>
              <a:t>Mr. Trump’s Star of David (Image)</a:t>
            </a:r>
            <a:r>
              <a:rPr lang="en-GB" sz="850" dirty="0"/>
              <a:t>, http://awildduck.com/?</a:t>
            </a:r>
            <a:r>
              <a:rPr lang="en-GB" sz="850" dirty="0" smtClean="0"/>
              <a:t>p=4423 (Date Accessed: 18</a:t>
            </a:r>
            <a:r>
              <a:rPr lang="en-GB" sz="850" baseline="30000" dirty="0" smtClean="0"/>
              <a:t>th</a:t>
            </a:r>
            <a:r>
              <a:rPr lang="en-GB" sz="850" dirty="0" smtClean="0"/>
              <a:t> January 2018).</a:t>
            </a:r>
          </a:p>
          <a:p>
            <a:pPr marL="156600">
              <a:spcBef>
                <a:spcPts val="50"/>
              </a:spcBef>
            </a:pPr>
            <a:r>
              <a:rPr lang="en-GB" sz="850" dirty="0" err="1"/>
              <a:t>Heilman</a:t>
            </a:r>
            <a:r>
              <a:rPr lang="en-GB" sz="850" dirty="0"/>
              <a:t>, S. C</a:t>
            </a:r>
            <a:r>
              <a:rPr lang="en-GB" sz="850" dirty="0" smtClean="0"/>
              <a:t>. (2000),</a:t>
            </a:r>
            <a:r>
              <a:rPr lang="en-GB" sz="850" i="1" dirty="0" smtClean="0"/>
              <a:t>Defenders of the Faith: Inside Ultra-Orthodox Jewry</a:t>
            </a:r>
            <a:r>
              <a:rPr lang="en-GB" sz="850" dirty="0" smtClean="0"/>
              <a:t>, (Berkeley: University of California Press).</a:t>
            </a:r>
          </a:p>
          <a:p>
            <a:pPr marL="156600">
              <a:spcBef>
                <a:spcPts val="50"/>
              </a:spcBef>
            </a:pPr>
            <a:r>
              <a:rPr lang="en-GB" sz="850" dirty="0" err="1" smtClean="0"/>
              <a:t>Heilman</a:t>
            </a:r>
            <a:r>
              <a:rPr lang="en-GB" sz="850" dirty="0" smtClean="0"/>
              <a:t>, S. C. and </a:t>
            </a:r>
            <a:r>
              <a:rPr lang="en-GB" sz="850" dirty="0" err="1" smtClean="0"/>
              <a:t>Skolnik</a:t>
            </a:r>
            <a:r>
              <a:rPr lang="en-GB" sz="850" dirty="0" smtClean="0"/>
              <a:t>, F. (2007), ‘</a:t>
            </a:r>
            <a:r>
              <a:rPr lang="en-GB" sz="850" dirty="0" err="1" smtClean="0"/>
              <a:t>Haredim</a:t>
            </a:r>
            <a:r>
              <a:rPr lang="en-GB" sz="850" dirty="0" smtClean="0"/>
              <a:t>’ in </a:t>
            </a:r>
            <a:r>
              <a:rPr lang="en-GB" sz="850" i="1" dirty="0" smtClean="0"/>
              <a:t>Encyclopaedia Judaica</a:t>
            </a:r>
            <a:r>
              <a:rPr lang="en-GB" sz="850" dirty="0" smtClean="0"/>
              <a:t>, Vol. 8, 2, pp.348-352, Available from: Gale Virtual Reference Library, http://</a:t>
            </a:r>
            <a:r>
              <a:rPr lang="en-GB" sz="850" dirty="0" err="1" smtClean="0"/>
              <a:t>go.galegroup.com</a:t>
            </a:r>
            <a:r>
              <a:rPr lang="en-GB" sz="850" dirty="0" smtClean="0"/>
              <a:t>/</a:t>
            </a:r>
            <a:r>
              <a:rPr lang="en-GB" sz="850" dirty="0" err="1" smtClean="0"/>
              <a:t>ps</a:t>
            </a:r>
            <a:r>
              <a:rPr lang="en-GB" sz="850" dirty="0" smtClean="0"/>
              <a:t>/</a:t>
            </a:r>
            <a:r>
              <a:rPr lang="en-GB" sz="850" dirty="0" err="1" smtClean="0"/>
              <a:t>retrieve.do?tabID</a:t>
            </a:r>
            <a:r>
              <a:rPr lang="en-GB" sz="850" dirty="0" smtClean="0"/>
              <a:t>=T003&amp;resultListType=</a:t>
            </a:r>
            <a:r>
              <a:rPr lang="en-GB" sz="850" dirty="0" err="1" smtClean="0"/>
              <a:t>RESULT_LIST&amp;searchResultsType</a:t>
            </a:r>
            <a:r>
              <a:rPr lang="en-GB" sz="850" dirty="0" smtClean="0"/>
              <a:t>=</a:t>
            </a:r>
            <a:r>
              <a:rPr lang="en-GB" sz="850" dirty="0" err="1" smtClean="0"/>
              <a:t>SingleTab&amp;searchType</a:t>
            </a:r>
            <a:r>
              <a:rPr lang="en-GB" sz="850" dirty="0" smtClean="0"/>
              <a:t>=</a:t>
            </a:r>
            <a:r>
              <a:rPr lang="en-GB" sz="850" dirty="0" err="1" smtClean="0"/>
              <a:t>BasicSearchForm&amp;currentPosition</a:t>
            </a:r>
            <a:r>
              <a:rPr lang="en-GB" sz="850" dirty="0" smtClean="0"/>
              <a:t>=7&amp;docId=GALE%7CCX2587508411&amp;docType=</a:t>
            </a:r>
            <a:r>
              <a:rPr lang="en-GB" sz="850" dirty="0" err="1" smtClean="0"/>
              <a:t>Topic+overview&amp;sort</a:t>
            </a:r>
            <a:r>
              <a:rPr lang="en-GB" sz="850" dirty="0" smtClean="0"/>
              <a:t>=</a:t>
            </a:r>
            <a:r>
              <a:rPr lang="en-GB" sz="850" dirty="0" err="1" smtClean="0"/>
              <a:t>RELEVANCE&amp;contentSegment</a:t>
            </a:r>
            <a:r>
              <a:rPr lang="en-GB" sz="850" dirty="0" smtClean="0"/>
              <a:t>=&amp;</a:t>
            </a:r>
            <a:r>
              <a:rPr lang="en-GB" sz="850" dirty="0" err="1" smtClean="0"/>
              <a:t>prodId</a:t>
            </a:r>
            <a:r>
              <a:rPr lang="en-GB" sz="850" dirty="0" smtClean="0"/>
              <a:t>=</a:t>
            </a:r>
            <a:r>
              <a:rPr lang="en-GB" sz="850" dirty="0" err="1" smtClean="0"/>
              <a:t>GVRL&amp;contentSet</a:t>
            </a:r>
            <a:r>
              <a:rPr lang="en-GB" sz="850" dirty="0" smtClean="0"/>
              <a:t>=GALE%7CCX2587508411&amp;searchId=R1&amp;userGroupName=</a:t>
            </a:r>
            <a:r>
              <a:rPr lang="en-GB" sz="850" dirty="0" err="1" smtClean="0"/>
              <a:t>walamp&amp;inPS</a:t>
            </a:r>
            <a:r>
              <a:rPr lang="en-GB" sz="850" dirty="0" smtClean="0"/>
              <a:t>=true (Date Accessed: 14</a:t>
            </a:r>
            <a:r>
              <a:rPr lang="en-GB" sz="850" baseline="30000" dirty="0" smtClean="0"/>
              <a:t>th</a:t>
            </a:r>
            <a:r>
              <a:rPr lang="en-GB" sz="850" dirty="0" smtClean="0"/>
              <a:t> December 2017).</a:t>
            </a:r>
          </a:p>
          <a:p>
            <a:pPr marL="156600">
              <a:spcBef>
                <a:spcPts val="50"/>
              </a:spcBef>
            </a:pPr>
            <a:r>
              <a:rPr lang="en-GB" sz="850" dirty="0" smtClean="0"/>
              <a:t>Jewish Virtual Library (Unknown Date), </a:t>
            </a:r>
            <a:r>
              <a:rPr lang="en-GB" sz="850" i="1" dirty="0" smtClean="0"/>
              <a:t>Orthodox Judaism: Hasidim and </a:t>
            </a:r>
            <a:r>
              <a:rPr lang="en-GB" sz="850" i="1" dirty="0" err="1" smtClean="0"/>
              <a:t>Mitnagdim</a:t>
            </a:r>
            <a:r>
              <a:rPr lang="en-GB" sz="850" dirty="0"/>
              <a:t>, http://</a:t>
            </a:r>
            <a:r>
              <a:rPr lang="en-GB" sz="850" dirty="0" smtClean="0"/>
              <a:t>www.jewishvirtuallibrary.org/hasidim-and-mitnagdim (Date Accessed: 18th January 2017).</a:t>
            </a:r>
          </a:p>
          <a:p>
            <a:pPr marL="156600">
              <a:spcBef>
                <a:spcPts val="50"/>
              </a:spcBef>
            </a:pPr>
            <a:r>
              <a:rPr lang="en-GB" sz="850" dirty="0" smtClean="0"/>
              <a:t>Knell</a:t>
            </a:r>
            <a:r>
              <a:rPr lang="en-GB" sz="850" dirty="0" smtClean="0"/>
              <a:t>, Y. </a:t>
            </a:r>
            <a:r>
              <a:rPr lang="en-GB" sz="850" dirty="0"/>
              <a:t>(2014), </a:t>
            </a:r>
            <a:r>
              <a:rPr lang="en-GB" sz="850" i="1" dirty="0"/>
              <a:t>Israeli ultra-Orthodox in mass rally over army draft</a:t>
            </a:r>
            <a:r>
              <a:rPr lang="en-GB" sz="850" dirty="0"/>
              <a:t>, http://www.bbc.co.uk/news/world-middle-east-26412295 (Date Accessed: 18th January </a:t>
            </a:r>
            <a:r>
              <a:rPr lang="en-GB" sz="850" dirty="0" smtClean="0"/>
              <a:t>2017).</a:t>
            </a:r>
          </a:p>
          <a:p>
            <a:pPr marL="156600">
              <a:spcBef>
                <a:spcPts val="50"/>
              </a:spcBef>
            </a:pPr>
            <a:r>
              <a:rPr lang="en-GB" sz="850" dirty="0" err="1" smtClean="0"/>
              <a:t>Kouts</a:t>
            </a:r>
            <a:r>
              <a:rPr lang="en-GB" sz="850" dirty="0" smtClean="0"/>
              <a:t>, G. , Jatz, J. , </a:t>
            </a:r>
            <a:r>
              <a:rPr lang="en-GB" sz="850" dirty="0" err="1" smtClean="0"/>
              <a:t>Ettinger</a:t>
            </a:r>
            <a:r>
              <a:rPr lang="en-GB" sz="850" dirty="0" smtClean="0"/>
              <a:t>, S., Hertzberg, A. , </a:t>
            </a:r>
            <a:r>
              <a:rPr lang="en-GB" sz="850" dirty="0" err="1" smtClean="0"/>
              <a:t>Medzini</a:t>
            </a:r>
            <a:r>
              <a:rPr lang="en-GB" sz="850" dirty="0" smtClean="0"/>
              <a:t>, M. and </a:t>
            </a:r>
            <a:r>
              <a:rPr lang="en-GB" sz="850" dirty="0" err="1" smtClean="0"/>
              <a:t>Yahil</a:t>
            </a:r>
            <a:r>
              <a:rPr lang="en-GB" sz="850" dirty="0" smtClean="0"/>
              <a:t>, C (2007), ‘Zionism’ in </a:t>
            </a:r>
            <a:r>
              <a:rPr lang="en-GB" sz="850" i="1" dirty="0" smtClean="0"/>
              <a:t>Encyclopaedia Judaica</a:t>
            </a:r>
            <a:r>
              <a:rPr lang="en-GB" sz="850" dirty="0" smtClean="0"/>
              <a:t>, Vol. 21, 2, pp.539-627, Available from</a:t>
            </a:r>
            <a:r>
              <a:rPr lang="en-GB" sz="850" dirty="0"/>
              <a:t>: Gale Virtual Reference Library, http://</a:t>
            </a:r>
            <a:r>
              <a:rPr lang="en-GB" sz="850" dirty="0" err="1"/>
              <a:t>go.galegroup.com</a:t>
            </a:r>
            <a:r>
              <a:rPr lang="en-GB" sz="850" dirty="0"/>
              <a:t>/</a:t>
            </a:r>
            <a:r>
              <a:rPr lang="en-GB" sz="850" dirty="0" err="1"/>
              <a:t>ps</a:t>
            </a:r>
            <a:r>
              <a:rPr lang="en-GB" sz="850" dirty="0"/>
              <a:t>/</a:t>
            </a:r>
            <a:r>
              <a:rPr lang="en-GB" sz="850" dirty="0" err="1"/>
              <a:t>retrieve.do?tabID</a:t>
            </a:r>
            <a:r>
              <a:rPr lang="en-GB" sz="850" dirty="0"/>
              <a:t>=T003&amp;resultListType=</a:t>
            </a:r>
            <a:r>
              <a:rPr lang="en-GB" sz="850" dirty="0" err="1"/>
              <a:t>RESULT_LIST&amp;searchResultsType</a:t>
            </a:r>
            <a:r>
              <a:rPr lang="en-GB" sz="850" dirty="0"/>
              <a:t>=</a:t>
            </a:r>
            <a:r>
              <a:rPr lang="en-GB" sz="850" dirty="0" err="1"/>
              <a:t>SingleTab&amp;searchType</a:t>
            </a:r>
            <a:r>
              <a:rPr lang="en-GB" sz="850" dirty="0"/>
              <a:t>=</a:t>
            </a:r>
            <a:r>
              <a:rPr lang="en-GB" sz="850" dirty="0" err="1"/>
              <a:t>BasicSearchForm&amp;currentPosition</a:t>
            </a:r>
            <a:r>
              <a:rPr lang="en-GB" sz="850" dirty="0"/>
              <a:t>=1&amp;docId=GALE%7CCX2587521568&amp;docType=</a:t>
            </a:r>
            <a:r>
              <a:rPr lang="en-GB" sz="850" dirty="0" err="1"/>
              <a:t>Topic+overview&amp;sort</a:t>
            </a:r>
            <a:r>
              <a:rPr lang="en-GB" sz="850" dirty="0"/>
              <a:t>=</a:t>
            </a:r>
            <a:r>
              <a:rPr lang="en-GB" sz="850" dirty="0" err="1"/>
              <a:t>RELEVANCE&amp;contentSegment</a:t>
            </a:r>
            <a:r>
              <a:rPr lang="en-GB" sz="850" dirty="0"/>
              <a:t>=&amp;</a:t>
            </a:r>
            <a:r>
              <a:rPr lang="en-GB" sz="850" dirty="0" err="1" smtClean="0"/>
              <a:t>prodId</a:t>
            </a:r>
            <a:r>
              <a:rPr lang="en-GB" sz="850" dirty="0" smtClean="0"/>
              <a:t>=</a:t>
            </a:r>
            <a:r>
              <a:rPr lang="en-GB" sz="850" dirty="0" err="1" smtClean="0"/>
              <a:t>GVRL&amp;contentSet</a:t>
            </a:r>
            <a:r>
              <a:rPr lang="en-GB" sz="850" dirty="0" smtClean="0"/>
              <a:t>=GALE%7CCX2587521568&amp;searchId=R1&amp;userGroupName=</a:t>
            </a:r>
            <a:r>
              <a:rPr lang="en-GB" sz="850" dirty="0" err="1" smtClean="0"/>
              <a:t>walamp&amp;inPS</a:t>
            </a:r>
            <a:r>
              <a:rPr lang="en-GB" sz="850" dirty="0" smtClean="0"/>
              <a:t>=true (Date Accessed: 21</a:t>
            </a:r>
            <a:r>
              <a:rPr lang="en-GB" sz="850" baseline="30000" dirty="0" smtClean="0"/>
              <a:t>st</a:t>
            </a:r>
            <a:r>
              <a:rPr lang="en-GB" sz="850" dirty="0" smtClean="0"/>
              <a:t> January 2018).</a:t>
            </a:r>
            <a:endParaRPr lang="en-GB" sz="850" dirty="0" smtClean="0"/>
          </a:p>
          <a:p>
            <a:pPr marL="156600">
              <a:spcBef>
                <a:spcPts val="50"/>
              </a:spcBef>
            </a:pPr>
            <a:r>
              <a:rPr lang="en-GB" sz="850" dirty="0" err="1" smtClean="0"/>
              <a:t>Laqueur</a:t>
            </a:r>
            <a:r>
              <a:rPr lang="en-GB" sz="850" dirty="0" smtClean="0"/>
              <a:t>, W. (2003), </a:t>
            </a:r>
            <a:r>
              <a:rPr lang="en-GB" sz="850" i="1" dirty="0" smtClean="0"/>
              <a:t>The History of Zionism</a:t>
            </a:r>
            <a:r>
              <a:rPr lang="en-GB" sz="850" dirty="0" smtClean="0"/>
              <a:t>, (London: Tauris Parke Paperbacks), p. 3-136.</a:t>
            </a:r>
          </a:p>
          <a:p>
            <a:pPr marL="156600">
              <a:spcBef>
                <a:spcPts val="50"/>
              </a:spcBef>
            </a:pPr>
            <a:r>
              <a:rPr lang="en-GB" sz="850" dirty="0" err="1" smtClean="0"/>
              <a:t>Lynfield</a:t>
            </a:r>
            <a:r>
              <a:rPr lang="en-GB" sz="850" dirty="0" smtClean="0"/>
              <a:t>, B, </a:t>
            </a:r>
            <a:r>
              <a:rPr lang="en-GB" sz="850" dirty="0"/>
              <a:t>(2014), </a:t>
            </a:r>
            <a:r>
              <a:rPr lang="en-GB" sz="850" i="1" dirty="0"/>
              <a:t>Ultra-Orthodox Jews are resisting new laws which force them to join the army</a:t>
            </a:r>
            <a:r>
              <a:rPr lang="en-GB" sz="850" dirty="0"/>
              <a:t>, http://www.independent.co.uk/news/world/middle-east/ultra-orthodox-jews-are-resisting-new-laws-which-force-them-to-join-the-army-9249508.html (Date Accessed: 19th January 2017</a:t>
            </a:r>
            <a:r>
              <a:rPr lang="en-GB" sz="850" dirty="0" smtClean="0"/>
              <a:t>).</a:t>
            </a:r>
          </a:p>
          <a:p>
            <a:pPr marL="156600">
              <a:spcBef>
                <a:spcPts val="50"/>
              </a:spcBef>
            </a:pPr>
            <a:r>
              <a:rPr lang="en-GB" sz="850" dirty="0" err="1"/>
              <a:t>Neturei</a:t>
            </a:r>
            <a:r>
              <a:rPr lang="en-GB" sz="850" dirty="0"/>
              <a:t> Karta (Unknown Date), </a:t>
            </a:r>
            <a:r>
              <a:rPr lang="en-GB" sz="850" i="1" dirty="0"/>
              <a:t>Why Orthodox Jews are opposed to a Zionist Sate</a:t>
            </a:r>
            <a:r>
              <a:rPr lang="en-GB" sz="850" dirty="0"/>
              <a:t>, http://www.nkusa.org/AboutUs/Zionism/opposition.cfm (Date Accessed: 19th January 2017).</a:t>
            </a:r>
          </a:p>
          <a:p>
            <a:pPr marL="156600">
              <a:spcBef>
                <a:spcPts val="50"/>
              </a:spcBef>
            </a:pPr>
            <a:r>
              <a:rPr lang="en-GB" sz="850" dirty="0"/>
              <a:t>Pilkington, C. M. (1995), </a:t>
            </a:r>
            <a:r>
              <a:rPr lang="en-GB" sz="850" i="1" dirty="0"/>
              <a:t>World Faiths Judaism, </a:t>
            </a:r>
            <a:r>
              <a:rPr lang="en-GB" sz="850" dirty="0"/>
              <a:t>(London: Teach Yourself Books</a:t>
            </a:r>
            <a:r>
              <a:rPr lang="en-GB" sz="850" dirty="0" smtClean="0"/>
              <a:t>).</a:t>
            </a:r>
          </a:p>
          <a:p>
            <a:pPr marL="156600">
              <a:spcBef>
                <a:spcPts val="50"/>
              </a:spcBef>
            </a:pPr>
            <a:r>
              <a:rPr lang="en-GB" sz="900" dirty="0" err="1"/>
              <a:t>Vos</a:t>
            </a:r>
            <a:r>
              <a:rPr lang="en-GB" sz="900" dirty="0"/>
              <a:t> </a:t>
            </a:r>
            <a:r>
              <a:rPr lang="en-GB" sz="900" dirty="0" err="1"/>
              <a:t>Iz</a:t>
            </a:r>
            <a:r>
              <a:rPr lang="en-GB" sz="900" dirty="0"/>
              <a:t> </a:t>
            </a:r>
            <a:r>
              <a:rPr lang="en-GB" sz="900" dirty="0" err="1"/>
              <a:t>Neias</a:t>
            </a:r>
            <a:r>
              <a:rPr lang="en-GB" sz="900" dirty="0"/>
              <a:t> (2012), </a:t>
            </a:r>
            <a:r>
              <a:rPr lang="en-GB" sz="900" i="1" dirty="0"/>
              <a:t>Israel, Tal Law Expired, Leaves Charedi </a:t>
            </a:r>
            <a:r>
              <a:rPr lang="en-GB" sz="900" i="1" dirty="0" err="1"/>
              <a:t>Yeshivah</a:t>
            </a:r>
            <a:r>
              <a:rPr lang="en-GB" sz="900" i="1" dirty="0"/>
              <a:t> Students out od Civil Service (Image)</a:t>
            </a:r>
            <a:r>
              <a:rPr lang="en-GB" sz="900" dirty="0"/>
              <a:t>, https</a:t>
            </a:r>
            <a:r>
              <a:rPr lang="en-GB" sz="900" dirty="0">
                <a:hlinkClick r:id="rId3"/>
              </a:rPr>
              <a:t>://</a:t>
            </a:r>
            <a:r>
              <a:rPr lang="en-GB" sz="900" dirty="0" err="1"/>
              <a:t>www.vosizneias.com</a:t>
            </a:r>
            <a:r>
              <a:rPr lang="en-GB" sz="900" dirty="0"/>
              <a:t>/115655 (Date Accessed: 20th January 2018</a:t>
            </a:r>
            <a:r>
              <a:rPr lang="en-GB" sz="900" dirty="0" smtClean="0"/>
              <a:t>).</a:t>
            </a:r>
            <a:endParaRPr lang="en-GB" sz="850" dirty="0" smtClean="0"/>
          </a:p>
          <a:p>
            <a:pPr marL="156600">
              <a:spcBef>
                <a:spcPts val="50"/>
              </a:spcBef>
            </a:pPr>
            <a:r>
              <a:rPr lang="en-GB" sz="850" dirty="0" smtClean="0"/>
              <a:t>Zohar, Z. (2006), ‘Judaism: Orthodox Judaism’ in </a:t>
            </a:r>
            <a:r>
              <a:rPr lang="en-GB" sz="850" i="1" dirty="0" err="1" smtClean="0"/>
              <a:t>Worldmark</a:t>
            </a:r>
            <a:r>
              <a:rPr lang="en-GB" sz="850" i="1" dirty="0" smtClean="0"/>
              <a:t> Encyclopaedia of Religious Practices</a:t>
            </a:r>
            <a:r>
              <a:rPr lang="en-GB" sz="850" dirty="0" smtClean="0"/>
              <a:t>, Vol. 1, pp.462-468, </a:t>
            </a:r>
            <a:r>
              <a:rPr lang="en-GB" sz="850" dirty="0"/>
              <a:t>Available from: Gale Virtual Reference </a:t>
            </a:r>
            <a:r>
              <a:rPr lang="en-GB" sz="850" dirty="0" smtClean="0"/>
              <a:t>Library, http</a:t>
            </a:r>
            <a:r>
              <a:rPr lang="en-GB" sz="850" dirty="0"/>
              <a:t>://</a:t>
            </a:r>
            <a:r>
              <a:rPr lang="en-GB" sz="850" dirty="0" err="1"/>
              <a:t>go.galegroup.com</a:t>
            </a:r>
            <a:r>
              <a:rPr lang="en-GB" sz="850" dirty="0"/>
              <a:t>/</a:t>
            </a:r>
            <a:r>
              <a:rPr lang="en-GB" sz="850" dirty="0" err="1"/>
              <a:t>ps</a:t>
            </a:r>
            <a:r>
              <a:rPr lang="en-GB" sz="850" dirty="0"/>
              <a:t>/</a:t>
            </a:r>
            <a:r>
              <a:rPr lang="en-GB" sz="850" dirty="0" err="1"/>
              <a:t>retrieve.do?tabID</a:t>
            </a:r>
            <a:r>
              <a:rPr lang="en-GB" sz="850" dirty="0"/>
              <a:t>=T003&amp;resultListType=</a:t>
            </a:r>
            <a:r>
              <a:rPr lang="en-GB" sz="850" dirty="0" err="1"/>
              <a:t>RESULT_LIST&amp;searchResultsType</a:t>
            </a:r>
            <a:r>
              <a:rPr lang="en-GB" sz="850" dirty="0"/>
              <a:t>=</a:t>
            </a:r>
            <a:r>
              <a:rPr lang="en-GB" sz="850" dirty="0" err="1"/>
              <a:t>SingleTab&amp;searchType</a:t>
            </a:r>
            <a:r>
              <a:rPr lang="en-GB" sz="850" dirty="0"/>
              <a:t>=</a:t>
            </a:r>
            <a:r>
              <a:rPr lang="en-GB" sz="850" dirty="0" err="1"/>
              <a:t>BasicSearchForm&amp;currentPosition</a:t>
            </a:r>
            <a:r>
              <a:rPr lang="en-GB" sz="850" dirty="0"/>
              <a:t>=1&amp;docId=GALE%7CCX3437900051&amp;docType=</a:t>
            </a:r>
            <a:r>
              <a:rPr lang="en-GB" sz="850" dirty="0" err="1"/>
              <a:t>Topic+overview&amp;sort</a:t>
            </a:r>
            <a:r>
              <a:rPr lang="en-GB" sz="850" dirty="0"/>
              <a:t>=</a:t>
            </a:r>
            <a:r>
              <a:rPr lang="en-GB" sz="850" dirty="0" err="1"/>
              <a:t>RELEVANCE&amp;contentSegment</a:t>
            </a:r>
            <a:r>
              <a:rPr lang="en-GB" sz="850" dirty="0"/>
              <a:t>=&amp;</a:t>
            </a:r>
            <a:r>
              <a:rPr lang="en-GB" sz="850" dirty="0" err="1" smtClean="0"/>
              <a:t>prodId</a:t>
            </a:r>
            <a:r>
              <a:rPr lang="en-GB" sz="850" dirty="0" smtClean="0"/>
              <a:t>=</a:t>
            </a:r>
            <a:r>
              <a:rPr lang="en-GB" sz="850" dirty="0" err="1" smtClean="0"/>
              <a:t>GVRL&amp;contentSet</a:t>
            </a:r>
            <a:r>
              <a:rPr lang="en-GB" sz="850" dirty="0" smtClean="0"/>
              <a:t>=GALE%7CCX3437900051&amp;searchId=R1&amp;userGroupName=</a:t>
            </a:r>
            <a:r>
              <a:rPr lang="en-GB" sz="850" dirty="0" err="1" smtClean="0"/>
              <a:t>walamp&amp;inPS</a:t>
            </a:r>
            <a:r>
              <a:rPr lang="en-GB" sz="850" dirty="0" smtClean="0"/>
              <a:t>=true (Date Accessed: 18</a:t>
            </a:r>
            <a:r>
              <a:rPr lang="en-GB" sz="850" baseline="30000" dirty="0" smtClean="0"/>
              <a:t>th</a:t>
            </a:r>
            <a:r>
              <a:rPr lang="en-GB" sz="850" dirty="0" smtClean="0"/>
              <a:t> January 2018).</a:t>
            </a:r>
          </a:p>
        </p:txBody>
      </p:sp>
    </p:spTree>
    <p:extLst>
      <p:ext uri="{BB962C8B-B14F-4D97-AF65-F5344CB8AC3E}">
        <p14:creationId xmlns:p14="http://schemas.microsoft.com/office/powerpoint/2010/main" val="1807768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6713</TotalTime>
  <Words>1599</Words>
  <Application>Microsoft Macintosh PowerPoint</Application>
  <PresentationFormat>Widescreen</PresentationFormat>
  <Paragraphs>98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Calibri</vt:lpstr>
      <vt:lpstr>Century Gothic</vt:lpstr>
      <vt:lpstr>Arial</vt:lpstr>
      <vt:lpstr>Gallery</vt:lpstr>
      <vt:lpstr>Haredi Judaism</vt:lpstr>
      <vt:lpstr>What will be discussed:</vt:lpstr>
      <vt:lpstr>Haredi </vt:lpstr>
      <vt:lpstr>Beliefs</vt:lpstr>
      <vt:lpstr>Customs</vt:lpstr>
      <vt:lpstr>Influence in contemporary society</vt:lpstr>
      <vt:lpstr>Zionism</vt:lpstr>
      <vt:lpstr>Haredi Jews view of Zionism</vt:lpstr>
      <vt:lpstr>Bibliography</vt:lpstr>
    </vt:vector>
  </TitlesOfParts>
  <Company/>
  <LinksUpToDate>false</LinksUpToDate>
  <SharedDoc>false</SharedDoc>
  <HyperlinksChanged>false</HyperlinksChanged>
  <AppVersion>15.0027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Haredi Judaism</dc:title>
  <dc:creator>Daisy Wakefield (1500651)</dc:creator>
  <cp:lastModifiedBy>Daisy Wakefield (1500651)</cp:lastModifiedBy>
  <cp:revision>86</cp:revision>
  <cp:lastPrinted>2018-01-22T16:23:58Z</cp:lastPrinted>
  <dcterms:created xsi:type="dcterms:W3CDTF">2017-12-14T15:34:48Z</dcterms:created>
  <dcterms:modified xsi:type="dcterms:W3CDTF">2018-01-22T16:36:03Z</dcterms:modified>
</cp:coreProperties>
</file>