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5" r:id="rId14"/>
    <p:sldId id="270" r:id="rId15"/>
    <p:sldId id="269" r:id="rId16"/>
    <p:sldId id="271" r:id="rId17"/>
    <p:sldId id="273" r:id="rId18"/>
    <p:sldId id="274" r:id="rId19"/>
    <p:sldId id="275" r:id="rId20"/>
    <p:sldId id="276" r:id="rId21"/>
    <p:sldId id="278" r:id="rId22"/>
    <p:sldId id="279" r:id="rId23"/>
    <p:sldId id="284" r:id="rId24"/>
    <p:sldId id="280" r:id="rId25"/>
    <p:sldId id="281" r:id="rId26"/>
    <p:sldId id="282" r:id="rId27"/>
    <p:sldId id="277" r:id="rId28"/>
    <p:sldId id="283" r:id="rId29"/>
    <p:sldId id="285" r:id="rId30"/>
    <p:sldId id="286" r:id="rId31"/>
    <p:sldId id="287" r:id="rId32"/>
    <p:sldId id="288" r:id="rId33"/>
    <p:sldId id="289" r:id="rId34"/>
    <p:sldId id="290" r:id="rId35"/>
    <p:sldId id="291"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1" autoAdjust="0"/>
    <p:restoredTop sz="94660"/>
  </p:normalViewPr>
  <p:slideViewPr>
    <p:cSldViewPr snapToGrid="0">
      <p:cViewPr varScale="1">
        <p:scale>
          <a:sx n="43" d="100"/>
          <a:sy n="43" d="100"/>
        </p:scale>
        <p:origin x="45" y="10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17485-29FC-4F56-9CA4-1F261FCE868B}" type="datetimeFigureOut">
              <a:rPr lang="en-GB" smtClean="0"/>
              <a:t>07/10/2018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85F1-E597-4EE4-AC0C-AD8F5D3052B3}" type="slidenum">
              <a:rPr lang="en-GB" smtClean="0"/>
              <a:t>‹#›</a:t>
            </a:fld>
            <a:endParaRPr lang="en-GB"/>
          </a:p>
        </p:txBody>
      </p:sp>
    </p:spTree>
    <p:extLst>
      <p:ext uri="{BB962C8B-B14F-4D97-AF65-F5344CB8AC3E}">
        <p14:creationId xmlns:p14="http://schemas.microsoft.com/office/powerpoint/2010/main" val="3119937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solidFill>
                  <a:srgbClr val="FFFFFF"/>
                </a:solidFill>
              </a:rPr>
              <a:t>Officially, critical thinking can be described as ‘a process that evaluates ideas through the testing of statements (for accuracy) and the soundness of the reasoning behind them). Put simply, it just means not accepting everything you read at face value! If I tell you that the sky is blue, how do you know that the sky is blue and that I’m correct? If I told you that 60% of the females in the united kingdom prefer dogs to cats, what would you think? Would you challenge the idea? The point of critical thinking is to train your mind to think differently and to challenge what you read in terms of its robustness – where is the evidence?!</a:t>
            </a:r>
            <a:endParaRPr lang="en-US" dirty="0"/>
          </a:p>
        </p:txBody>
      </p:sp>
      <p:sp>
        <p:nvSpPr>
          <p:cNvPr id="4" name="Slide Number Placeholder 3"/>
          <p:cNvSpPr>
            <a:spLocks noGrp="1"/>
          </p:cNvSpPr>
          <p:nvPr>
            <p:ph type="sldNum" sz="quarter" idx="10"/>
          </p:nvPr>
        </p:nvSpPr>
        <p:spPr/>
        <p:txBody>
          <a:bodyPr/>
          <a:lstStyle/>
          <a:p>
            <a:fld id="{31988DA3-1297-4171-878F-7BF76F1BD311}" type="slidenum">
              <a:rPr lang="en-US"/>
              <a:t>21</a:t>
            </a:fld>
            <a:endParaRPr lang="en-GB"/>
          </a:p>
        </p:txBody>
      </p:sp>
    </p:spTree>
    <p:extLst>
      <p:ext uri="{BB962C8B-B14F-4D97-AF65-F5344CB8AC3E}">
        <p14:creationId xmlns:p14="http://schemas.microsoft.com/office/powerpoint/2010/main" val="840787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How reliable is this source likely to be?</a:t>
            </a:r>
          </a:p>
          <a:p>
            <a:r>
              <a:rPr lang="en-US" dirty="0"/>
              <a:t>What else would we want to ask this magazine about this statement?</a:t>
            </a:r>
            <a:endParaRPr lang="en-GB" dirty="0"/>
          </a:p>
          <a:p>
            <a:r>
              <a:rPr lang="en-US" dirty="0"/>
              <a:t/>
            </a:r>
            <a:br>
              <a:rPr lang="en-US" dirty="0"/>
            </a:br>
            <a:endParaRPr lang="en-US" dirty="0"/>
          </a:p>
          <a:p>
            <a:r>
              <a:rPr lang="en-US" dirty="0"/>
              <a:t>How have you got this figure? 30% more depressed than who? Did you run a study to explore this? What sort of people have you presented this question to? </a:t>
            </a:r>
            <a:endParaRPr lang="en-GB" dirty="0"/>
          </a:p>
          <a:p>
            <a:r>
              <a:rPr lang="en-US" dirty="0"/>
              <a:t/>
            </a:r>
            <a:br>
              <a:rPr lang="en-US" dirty="0"/>
            </a:br>
            <a:endParaRPr lang="en-US" dirty="0"/>
          </a:p>
          <a:p>
            <a:endParaRPr lang="en-US" dirty="0"/>
          </a:p>
        </p:txBody>
      </p:sp>
      <p:sp>
        <p:nvSpPr>
          <p:cNvPr id="4" name="Slide Number Placeholder 3"/>
          <p:cNvSpPr>
            <a:spLocks noGrp="1"/>
          </p:cNvSpPr>
          <p:nvPr>
            <p:ph type="sldNum" sz="quarter" idx="10"/>
          </p:nvPr>
        </p:nvSpPr>
        <p:spPr/>
        <p:txBody>
          <a:bodyPr/>
          <a:lstStyle/>
          <a:p>
            <a:fld id="{31988DA3-1297-4171-878F-7BF76F1BD311}" type="slidenum">
              <a:rPr lang="en-US"/>
              <a:t>22</a:t>
            </a:fld>
            <a:endParaRPr lang="en-GB"/>
          </a:p>
        </p:txBody>
      </p:sp>
    </p:spTree>
    <p:extLst>
      <p:ext uri="{BB962C8B-B14F-4D97-AF65-F5344CB8AC3E}">
        <p14:creationId xmlns:p14="http://schemas.microsoft.com/office/powerpoint/2010/main" val="289090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Thinking critically means examining different viewpoints, learning to think and see things from different perspectives, viewing other </a:t>
            </a:r>
            <a:r>
              <a:rPr lang="en-US" dirty="0" err="1"/>
              <a:t>peoples</a:t>
            </a:r>
            <a:r>
              <a:rPr lang="en-US" dirty="0"/>
              <a:t> opinions that may be different from yours, and avoiding automatic responses. Thinking critically means allowing yourself to take on the opinions of other people and incorporating them or adding them on to your existing opinions! (within reason)</a:t>
            </a:r>
          </a:p>
        </p:txBody>
      </p:sp>
      <p:sp>
        <p:nvSpPr>
          <p:cNvPr id="4" name="Slide Number Placeholder 3"/>
          <p:cNvSpPr>
            <a:spLocks noGrp="1"/>
          </p:cNvSpPr>
          <p:nvPr>
            <p:ph type="sldNum" sz="quarter" idx="10"/>
          </p:nvPr>
        </p:nvSpPr>
        <p:spPr/>
        <p:txBody>
          <a:bodyPr/>
          <a:lstStyle/>
          <a:p>
            <a:fld id="{31988DA3-1297-4171-878F-7BF76F1BD311}" type="slidenum">
              <a:rPr lang="en-US"/>
              <a:t>24</a:t>
            </a:fld>
            <a:endParaRPr lang="en-GB"/>
          </a:p>
        </p:txBody>
      </p:sp>
    </p:spTree>
    <p:extLst>
      <p:ext uri="{BB962C8B-B14F-4D97-AF65-F5344CB8AC3E}">
        <p14:creationId xmlns:p14="http://schemas.microsoft.com/office/powerpoint/2010/main" val="174922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Ways in which you can develop critical thinking – keep an open mind. Don’t jump in with a response before you actually process what you have been told or have read. This is why we advise you to read an article or piece of text more than once!</a:t>
            </a:r>
          </a:p>
          <a:p>
            <a:endParaRPr lang="en-US" dirty="0"/>
          </a:p>
          <a:p>
            <a:r>
              <a:rPr lang="en-US" dirty="0"/>
              <a:t> Identify key issues that may have been made and raise questions about the issue (like the zest magazine example!) obtain relevant facts from academic sources about the topic, and provide an evaluation of the findings followed by (to some extent) your personal opinion and judgement. </a:t>
            </a:r>
          </a:p>
        </p:txBody>
      </p:sp>
      <p:sp>
        <p:nvSpPr>
          <p:cNvPr id="4" name="Slide Number Placeholder 3"/>
          <p:cNvSpPr>
            <a:spLocks noGrp="1"/>
          </p:cNvSpPr>
          <p:nvPr>
            <p:ph type="sldNum" sz="quarter" idx="10"/>
          </p:nvPr>
        </p:nvSpPr>
        <p:spPr/>
        <p:txBody>
          <a:bodyPr/>
          <a:lstStyle/>
          <a:p>
            <a:fld id="{31988DA3-1297-4171-878F-7BF76F1BD311}" type="slidenum">
              <a:rPr lang="en-US"/>
              <a:t>25</a:t>
            </a:fld>
            <a:endParaRPr lang="en-GB"/>
          </a:p>
        </p:txBody>
      </p:sp>
    </p:spTree>
    <p:extLst>
      <p:ext uri="{BB962C8B-B14F-4D97-AF65-F5344CB8AC3E}">
        <p14:creationId xmlns:p14="http://schemas.microsoft.com/office/powerpoint/2010/main" val="35735183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One of the questions that may already be bobbing around in your head is – Jesus, can’t psychology just decide on anything? Why are there so many different viewpoints that need to be examined?! </a:t>
            </a:r>
            <a:endParaRPr lang="en-US"/>
          </a:p>
          <a:p>
            <a:r>
              <a:rPr lang="en-US" dirty="0"/>
              <a:t/>
            </a:r>
            <a:br>
              <a:rPr lang="en-US" dirty="0"/>
            </a:br>
            <a:endParaRPr lang="en-US" dirty="0"/>
          </a:p>
          <a:p>
            <a:r>
              <a:rPr lang="en-US" dirty="0"/>
              <a:t>Yes we do teach you the theory of this and the principle of that. We also teach you the idea of X and the notion of Y – but we don’t state these as facts! There probably </a:t>
            </a:r>
            <a:r>
              <a:rPr lang="en-US" dirty="0" err="1"/>
              <a:t>arent</a:t>
            </a:r>
            <a:r>
              <a:rPr lang="en-US" dirty="0"/>
              <a:t> any laws in psychology that we follow (other than conventions for report writing and referencing!!!!) and it is our reading that informs us! </a:t>
            </a:r>
            <a:endParaRPr lang="en-GB"/>
          </a:p>
          <a:p>
            <a:r>
              <a:rPr lang="en-US" dirty="0"/>
              <a:t/>
            </a:r>
            <a:br>
              <a:rPr lang="en-US" dirty="0"/>
            </a:br>
            <a:endParaRPr lang="en-US" dirty="0"/>
          </a:p>
          <a:p>
            <a:r>
              <a:rPr lang="en-US" dirty="0"/>
              <a:t>So this begs the question – what can we KNOW? Do I KNOW that males between the age of 18 and 25 are definitely more likely to be higher sensation seekers than females, and in turn are definitely more likely to develop a gambling addiction? No, not really. I know that as a consequence of the study I have created and the manipulations I have put in place that this is true, and I can infer some of this to a wider population – but there is no DEFINITE. Further reading around the topic will allow me to offer an informed conclusion and judgement.. And that is all we ask of YOU too.</a:t>
            </a:r>
            <a:endParaRPr lang="en-GB" dirty="0"/>
          </a:p>
        </p:txBody>
      </p:sp>
      <p:sp>
        <p:nvSpPr>
          <p:cNvPr id="4" name="Slide Number Placeholder 3"/>
          <p:cNvSpPr>
            <a:spLocks noGrp="1"/>
          </p:cNvSpPr>
          <p:nvPr>
            <p:ph type="sldNum" sz="quarter" idx="10"/>
          </p:nvPr>
        </p:nvSpPr>
        <p:spPr/>
        <p:txBody>
          <a:bodyPr/>
          <a:lstStyle/>
          <a:p>
            <a:fld id="{31988DA3-1297-4171-878F-7BF76F1BD311}" type="slidenum">
              <a:rPr lang="en-US"/>
              <a:t>26</a:t>
            </a:fld>
            <a:endParaRPr lang="en-GB"/>
          </a:p>
        </p:txBody>
      </p:sp>
    </p:spTree>
    <p:extLst>
      <p:ext uri="{BB962C8B-B14F-4D97-AF65-F5344CB8AC3E}">
        <p14:creationId xmlns:p14="http://schemas.microsoft.com/office/powerpoint/2010/main" val="332232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10/7/2018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10/7/2018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10/7/2018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10/7/2018</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10/7/2018</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5267" y="2286000"/>
            <a:ext cx="4895851" cy="2300288"/>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52E6D8D9-55A2-4063-B0F3-121F44549695}" type="datetimeFigureOut">
              <a:rPr lang="en-US" smtClean="0"/>
              <a:t>10/7/2018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59209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46809" y="1338479"/>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66097" y="1495525"/>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68302" y="4700703"/>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198512" y="1338479"/>
            <a:ext cx="4403088" cy="4075464"/>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CDB9D11F-B188-461D-B23F-39381795C052}" type="datetimeFigureOut">
              <a:rPr lang="en-US" smtClean="0"/>
              <a:t>10/7/2018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7700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10/7/2018</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cholar.google.com/"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uwtsd.ac.uk/library/catalogue"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at degree level</a:t>
            </a:r>
            <a:endParaRPr lang="en-GB" dirty="0"/>
          </a:p>
        </p:txBody>
      </p:sp>
      <p:sp>
        <p:nvSpPr>
          <p:cNvPr id="3" name="Subtitle 2"/>
          <p:cNvSpPr>
            <a:spLocks noGrp="1"/>
          </p:cNvSpPr>
          <p:nvPr>
            <p:ph type="subTitle" idx="1"/>
          </p:nvPr>
        </p:nvSpPr>
        <p:spPr/>
        <p:txBody>
          <a:bodyPr>
            <a:normAutofit/>
          </a:bodyPr>
          <a:lstStyle/>
          <a:p>
            <a:r>
              <a:rPr lang="en-GB" sz="2800" dirty="0" smtClean="0"/>
              <a:t>Academic Study Skills for Students: ECGE4001R</a:t>
            </a:r>
            <a:endParaRPr lang="en-GB" sz="2800" dirty="0"/>
          </a:p>
        </p:txBody>
      </p:sp>
    </p:spTree>
    <p:extLst>
      <p:ext uri="{BB962C8B-B14F-4D97-AF65-F5344CB8AC3E}">
        <p14:creationId xmlns:p14="http://schemas.microsoft.com/office/powerpoint/2010/main" val="2696948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p:txBody>
          <a:bodyPr>
            <a:normAutofit/>
          </a:bodyPr>
          <a:lstStyle/>
          <a:p>
            <a:r>
              <a:rPr lang="en-GB" sz="2400" dirty="0" smtClean="0"/>
              <a:t>Consider primary and secondary sources</a:t>
            </a:r>
          </a:p>
          <a:p>
            <a:r>
              <a:rPr lang="en-GB" sz="2400" dirty="0" smtClean="0"/>
              <a:t>Look at methods for searching for relevant texts and articles</a:t>
            </a:r>
          </a:p>
          <a:p>
            <a:r>
              <a:rPr lang="en-GB" sz="2400" dirty="0" smtClean="0"/>
              <a:t>Conducting a literature review</a:t>
            </a:r>
          </a:p>
          <a:p>
            <a:r>
              <a:rPr lang="en-GB" sz="2400" dirty="0" smtClean="0"/>
              <a:t>Introduction to journals and critical thinking / writing skills</a:t>
            </a:r>
          </a:p>
          <a:p>
            <a:r>
              <a:rPr lang="en-GB" sz="2400" dirty="0" smtClean="0"/>
              <a:t>Reading tips</a:t>
            </a:r>
            <a:endParaRPr lang="en-GB" sz="2400" dirty="0"/>
          </a:p>
        </p:txBody>
      </p:sp>
    </p:spTree>
    <p:extLst>
      <p:ext uri="{BB962C8B-B14F-4D97-AF65-F5344CB8AC3E}">
        <p14:creationId xmlns:p14="http://schemas.microsoft.com/office/powerpoint/2010/main" val="5842083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do we need to research?</a:t>
            </a:r>
            <a:endParaRPr lang="en-GB" dirty="0"/>
          </a:p>
        </p:txBody>
      </p:sp>
      <p:sp>
        <p:nvSpPr>
          <p:cNvPr id="3" name="Content Placeholder 2"/>
          <p:cNvSpPr>
            <a:spLocks noGrp="1"/>
          </p:cNvSpPr>
          <p:nvPr>
            <p:ph idx="1"/>
          </p:nvPr>
        </p:nvSpPr>
        <p:spPr/>
        <p:txBody>
          <a:bodyPr>
            <a:normAutofit/>
          </a:bodyPr>
          <a:lstStyle/>
          <a:p>
            <a:r>
              <a:rPr lang="en-GB" altLang="en-US" sz="2400" dirty="0"/>
              <a:t>Carrying out a </a:t>
            </a:r>
            <a:r>
              <a:rPr lang="en-GB" altLang="en-US" sz="2400" b="1" dirty="0"/>
              <a:t>literature search</a:t>
            </a:r>
            <a:r>
              <a:rPr lang="en-GB" altLang="en-US" sz="2400" dirty="0"/>
              <a:t> is another key skill for psychology students. </a:t>
            </a:r>
          </a:p>
          <a:p>
            <a:endParaRPr lang="en-GB" altLang="en-US" sz="2400" dirty="0"/>
          </a:p>
          <a:p>
            <a:r>
              <a:rPr lang="en-GB" altLang="en-US" sz="2400" dirty="0"/>
              <a:t>Basically, a ‘literature search’ is a general or focused search of all (or selected) published material within a field in an attempt to find specific information on a topic, theory, author or debate. </a:t>
            </a:r>
          </a:p>
          <a:p>
            <a:pPr marL="0" indent="0">
              <a:buNone/>
            </a:pPr>
            <a:endParaRPr lang="en-GB" sz="3200" dirty="0"/>
          </a:p>
        </p:txBody>
      </p:sp>
      <p:pic>
        <p:nvPicPr>
          <p:cNvPr id="4" name="Picture 3"/>
          <p:cNvPicPr>
            <a:picLocks noChangeAspect="1"/>
          </p:cNvPicPr>
          <p:nvPr/>
        </p:nvPicPr>
        <p:blipFill>
          <a:blip r:embed="rId2"/>
          <a:stretch>
            <a:fillRect/>
          </a:stretch>
        </p:blipFill>
        <p:spPr>
          <a:xfrm>
            <a:off x="8231575" y="5249087"/>
            <a:ext cx="3267075" cy="1400175"/>
          </a:xfrm>
          <a:prstGeom prst="rect">
            <a:avLst/>
          </a:prstGeom>
        </p:spPr>
      </p:pic>
    </p:spTree>
    <p:extLst>
      <p:ext uri="{BB962C8B-B14F-4D97-AF65-F5344CB8AC3E}">
        <p14:creationId xmlns:p14="http://schemas.microsoft.com/office/powerpoint/2010/main" val="466537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Primary sources</a:t>
            </a:r>
            <a:endParaRPr lang="en-GB" dirty="0"/>
          </a:p>
        </p:txBody>
      </p:sp>
      <p:sp>
        <p:nvSpPr>
          <p:cNvPr id="3" name="Content Placeholder 2"/>
          <p:cNvSpPr>
            <a:spLocks noGrp="1"/>
          </p:cNvSpPr>
          <p:nvPr>
            <p:ph idx="1"/>
          </p:nvPr>
        </p:nvSpPr>
        <p:spPr>
          <a:xfrm>
            <a:off x="2231136" y="2638044"/>
            <a:ext cx="4872191" cy="3101983"/>
          </a:xfrm>
        </p:spPr>
        <p:txBody>
          <a:bodyPr>
            <a:normAutofit/>
          </a:bodyPr>
          <a:lstStyle/>
          <a:p>
            <a:r>
              <a:rPr lang="en-GB" sz="2400" dirty="0" smtClean="0"/>
              <a:t>Primary sources are original materials, created at the time of an event or soon after</a:t>
            </a:r>
          </a:p>
          <a:p>
            <a:endParaRPr lang="en-GB" sz="2400" dirty="0"/>
          </a:p>
          <a:p>
            <a:r>
              <a:rPr lang="en-GB" sz="2400" dirty="0" smtClean="0"/>
              <a:t>Usually created (written) by those who saw an event, or collected data themselves</a:t>
            </a:r>
            <a:endParaRPr lang="en-GB" sz="2400" dirty="0"/>
          </a:p>
        </p:txBody>
      </p:sp>
      <p:pic>
        <p:nvPicPr>
          <p:cNvPr id="4" name="Picture 3"/>
          <p:cNvPicPr>
            <a:picLocks noChangeAspect="1"/>
          </p:cNvPicPr>
          <p:nvPr/>
        </p:nvPicPr>
        <p:blipFill>
          <a:blip r:embed="rId2"/>
          <a:stretch>
            <a:fillRect/>
          </a:stretch>
        </p:blipFill>
        <p:spPr>
          <a:xfrm>
            <a:off x="8332864" y="3195986"/>
            <a:ext cx="2886075" cy="1581150"/>
          </a:xfrm>
          <a:prstGeom prst="rect">
            <a:avLst/>
          </a:prstGeom>
        </p:spPr>
      </p:pic>
    </p:spTree>
    <p:extLst>
      <p:ext uri="{BB962C8B-B14F-4D97-AF65-F5344CB8AC3E}">
        <p14:creationId xmlns:p14="http://schemas.microsoft.com/office/powerpoint/2010/main" val="4148911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Secondary sources</a:t>
            </a:r>
            <a:endParaRPr lang="en-GB" dirty="0"/>
          </a:p>
        </p:txBody>
      </p:sp>
      <p:sp>
        <p:nvSpPr>
          <p:cNvPr id="3" name="Content Placeholder 2"/>
          <p:cNvSpPr>
            <a:spLocks noGrp="1"/>
          </p:cNvSpPr>
          <p:nvPr>
            <p:ph idx="1"/>
          </p:nvPr>
        </p:nvSpPr>
        <p:spPr>
          <a:xfrm>
            <a:off x="2231136" y="2638044"/>
            <a:ext cx="4281176" cy="3101983"/>
          </a:xfrm>
        </p:spPr>
        <p:txBody>
          <a:bodyPr>
            <a:normAutofit/>
          </a:bodyPr>
          <a:lstStyle/>
          <a:p>
            <a:r>
              <a:rPr lang="en-GB" altLang="en-US" sz="2400" dirty="0"/>
              <a:t>Secondary sources describe, interpret, analyse, evaluate, explain, or comment on a primary source or event. Secondary sources are removed from and are often written after-the-fact, with hindsight.</a:t>
            </a:r>
          </a:p>
          <a:p>
            <a:endParaRPr lang="en-GB" sz="2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7754" y="2812354"/>
            <a:ext cx="4747402" cy="3465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5370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primary resources</a:t>
            </a:r>
            <a:endParaRPr lang="en-GB" dirty="0"/>
          </a:p>
        </p:txBody>
      </p:sp>
      <p:sp>
        <p:nvSpPr>
          <p:cNvPr id="5" name="Content Placeholder 4"/>
          <p:cNvSpPr>
            <a:spLocks noGrp="1"/>
          </p:cNvSpPr>
          <p:nvPr>
            <p:ph idx="1"/>
          </p:nvPr>
        </p:nvSpPr>
        <p:spPr/>
        <p:txBody>
          <a:bodyPr>
            <a:noAutofit/>
          </a:bodyPr>
          <a:lstStyle/>
          <a:p>
            <a:pPr>
              <a:lnSpc>
                <a:spcPct val="90000"/>
              </a:lnSpc>
            </a:pPr>
            <a:r>
              <a:rPr lang="en-GB" altLang="en-US" sz="2400" dirty="0"/>
              <a:t>Conferences, meetings. </a:t>
            </a:r>
          </a:p>
          <a:p>
            <a:pPr>
              <a:lnSpc>
                <a:spcPct val="90000"/>
              </a:lnSpc>
            </a:pPr>
            <a:r>
              <a:rPr lang="en-GB" altLang="en-US" sz="2400" dirty="0"/>
              <a:t>Data sets and statistics.</a:t>
            </a:r>
          </a:p>
          <a:p>
            <a:pPr>
              <a:lnSpc>
                <a:spcPct val="90000"/>
              </a:lnSpc>
            </a:pPr>
            <a:r>
              <a:rPr lang="en-GB" altLang="en-US" sz="2400" dirty="0"/>
              <a:t>Original correspondence, including email.</a:t>
            </a:r>
          </a:p>
          <a:p>
            <a:pPr>
              <a:lnSpc>
                <a:spcPct val="90000"/>
              </a:lnSpc>
            </a:pPr>
            <a:r>
              <a:rPr lang="en-GB" altLang="en-US" sz="2400" dirty="0"/>
              <a:t>Some Government documents.  </a:t>
            </a:r>
          </a:p>
          <a:p>
            <a:pPr>
              <a:lnSpc>
                <a:spcPct val="90000"/>
              </a:lnSpc>
            </a:pPr>
            <a:r>
              <a:rPr lang="en-GB" altLang="en-US" sz="2400" dirty="0"/>
              <a:t>Empirical studies (research based on scientific and experimental results – typically located in Journal Articles).</a:t>
            </a:r>
          </a:p>
          <a:p>
            <a:pPr>
              <a:lnSpc>
                <a:spcPct val="90000"/>
              </a:lnSpc>
            </a:pPr>
            <a:r>
              <a:rPr lang="en-GB" altLang="en-US" sz="2400" dirty="0"/>
              <a:t>Technical reports. </a:t>
            </a:r>
          </a:p>
          <a:p>
            <a:pPr>
              <a:lnSpc>
                <a:spcPct val="90000"/>
              </a:lnSpc>
            </a:pPr>
            <a:r>
              <a:rPr lang="en-GB" altLang="en-US" sz="2400" dirty="0"/>
              <a:t>Dissertations and theses (when based on original research). </a:t>
            </a:r>
          </a:p>
          <a:p>
            <a:endParaRPr lang="en-GB" sz="2400" dirty="0"/>
          </a:p>
        </p:txBody>
      </p:sp>
    </p:spTree>
    <p:extLst>
      <p:ext uri="{BB962C8B-B14F-4D97-AF65-F5344CB8AC3E}">
        <p14:creationId xmlns:p14="http://schemas.microsoft.com/office/powerpoint/2010/main" val="4151622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secondary resources</a:t>
            </a:r>
            <a:endParaRPr lang="en-GB" dirty="0"/>
          </a:p>
        </p:txBody>
      </p:sp>
      <p:sp>
        <p:nvSpPr>
          <p:cNvPr id="3" name="Content Placeholder 2"/>
          <p:cNvSpPr>
            <a:spLocks noGrp="1"/>
          </p:cNvSpPr>
          <p:nvPr>
            <p:ph idx="1"/>
          </p:nvPr>
        </p:nvSpPr>
        <p:spPr/>
        <p:txBody>
          <a:bodyPr>
            <a:noAutofit/>
          </a:bodyPr>
          <a:lstStyle/>
          <a:p>
            <a:pPr>
              <a:lnSpc>
                <a:spcPct val="90000"/>
              </a:lnSpc>
            </a:pPr>
            <a:r>
              <a:rPr lang="en-GB" altLang="en-US" sz="2400" dirty="0"/>
              <a:t>Lectures</a:t>
            </a:r>
          </a:p>
          <a:p>
            <a:pPr>
              <a:lnSpc>
                <a:spcPct val="90000"/>
              </a:lnSpc>
            </a:pPr>
            <a:r>
              <a:rPr lang="en-GB" altLang="en-US" sz="2400" dirty="0"/>
              <a:t>Textbooks</a:t>
            </a:r>
          </a:p>
          <a:p>
            <a:pPr>
              <a:lnSpc>
                <a:spcPct val="90000"/>
              </a:lnSpc>
            </a:pPr>
            <a:r>
              <a:rPr lang="en-GB" altLang="en-US" sz="2400" dirty="0"/>
              <a:t>Edited Books (unless reporting on empirical research)</a:t>
            </a:r>
          </a:p>
          <a:p>
            <a:pPr>
              <a:lnSpc>
                <a:spcPct val="90000"/>
              </a:lnSpc>
            </a:pPr>
            <a:r>
              <a:rPr lang="en-GB" altLang="en-US" sz="2400" dirty="0"/>
              <a:t>Critical Literature Reviews</a:t>
            </a:r>
          </a:p>
          <a:p>
            <a:pPr>
              <a:lnSpc>
                <a:spcPct val="90000"/>
              </a:lnSpc>
            </a:pPr>
            <a:r>
              <a:rPr lang="en-GB" altLang="en-US" sz="2400" dirty="0"/>
              <a:t>Meta Analysis Journal Articles</a:t>
            </a:r>
          </a:p>
          <a:p>
            <a:pPr>
              <a:lnSpc>
                <a:spcPct val="90000"/>
              </a:lnSpc>
            </a:pPr>
            <a:r>
              <a:rPr lang="en-GB" altLang="en-US" sz="2400" dirty="0"/>
              <a:t>Articles of opinion</a:t>
            </a:r>
          </a:p>
          <a:p>
            <a:pPr>
              <a:lnSpc>
                <a:spcPct val="90000"/>
              </a:lnSpc>
            </a:pPr>
            <a:r>
              <a:rPr lang="en-GB" altLang="en-US" sz="2400" dirty="0"/>
              <a:t>Biographies</a:t>
            </a:r>
          </a:p>
          <a:p>
            <a:endParaRPr lang="en-GB" sz="2400" dirty="0"/>
          </a:p>
        </p:txBody>
      </p:sp>
    </p:spTree>
    <p:extLst>
      <p:ext uri="{BB962C8B-B14F-4D97-AF65-F5344CB8AC3E}">
        <p14:creationId xmlns:p14="http://schemas.microsoft.com/office/powerpoint/2010/main" val="3782199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Which is stronger?</a:t>
            </a:r>
            <a:endParaRPr lang="en-GB" dirty="0"/>
          </a:p>
        </p:txBody>
      </p:sp>
      <p:sp>
        <p:nvSpPr>
          <p:cNvPr id="3" name="Content Placeholder 2"/>
          <p:cNvSpPr>
            <a:spLocks noGrp="1"/>
          </p:cNvSpPr>
          <p:nvPr>
            <p:ph sz="half" idx="1"/>
          </p:nvPr>
        </p:nvSpPr>
        <p:spPr/>
        <p:txBody>
          <a:bodyPr>
            <a:normAutofit/>
          </a:bodyPr>
          <a:lstStyle/>
          <a:p>
            <a:r>
              <a:rPr lang="en-GB" altLang="en-US" sz="2400" dirty="0"/>
              <a:t>Research gains credibility and respect when it is founded on authentic evidence, empirical data, original documents, rather than on interpretations, explanations and opinions.</a:t>
            </a:r>
          </a:p>
          <a:p>
            <a:endParaRPr lang="en-GB" sz="2400" dirty="0"/>
          </a:p>
        </p:txBody>
      </p:sp>
      <p:sp>
        <p:nvSpPr>
          <p:cNvPr id="4" name="Content Placeholder 3"/>
          <p:cNvSpPr>
            <a:spLocks noGrp="1"/>
          </p:cNvSpPr>
          <p:nvPr>
            <p:ph sz="half" idx="2"/>
          </p:nvPr>
        </p:nvSpPr>
        <p:spPr/>
        <p:txBody>
          <a:bodyPr>
            <a:normAutofit/>
          </a:bodyPr>
          <a:lstStyle/>
          <a:p>
            <a:r>
              <a:rPr lang="en-GB" altLang="en-US" sz="2400" dirty="0"/>
              <a:t>Interpretations (Secondary) can be bias and less accurate – although hindsight and a review can be a good thing.  </a:t>
            </a:r>
          </a:p>
          <a:p>
            <a:endParaRPr lang="en-GB" sz="2400" dirty="0"/>
          </a:p>
        </p:txBody>
      </p:sp>
    </p:spTree>
    <p:extLst>
      <p:ext uri="{BB962C8B-B14F-4D97-AF65-F5344CB8AC3E}">
        <p14:creationId xmlns:p14="http://schemas.microsoft.com/office/powerpoint/2010/main" val="1422500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cited in lectures / modules</a:t>
            </a:r>
            <a:endParaRPr lang="en-GB" dirty="0"/>
          </a:p>
        </p:txBody>
      </p:sp>
      <p:sp>
        <p:nvSpPr>
          <p:cNvPr id="3" name="Content Placeholder 2"/>
          <p:cNvSpPr>
            <a:spLocks noGrp="1"/>
          </p:cNvSpPr>
          <p:nvPr>
            <p:ph sz="half" idx="1"/>
          </p:nvPr>
        </p:nvSpPr>
        <p:spPr/>
        <p:txBody>
          <a:bodyPr>
            <a:noAutofit/>
          </a:bodyPr>
          <a:lstStyle/>
          <a:p>
            <a:r>
              <a:rPr lang="en-GB" sz="2400" dirty="0" smtClean="0"/>
              <a:t>Modules will have a list of recommended reading  - and they are recommended for a reason!</a:t>
            </a:r>
          </a:p>
          <a:p>
            <a:endParaRPr lang="en-GB" sz="2400" dirty="0"/>
          </a:p>
          <a:p>
            <a:r>
              <a:rPr lang="en-GB" sz="2400" dirty="0" smtClean="0"/>
              <a:t>Lectures themselves will have references</a:t>
            </a:r>
          </a:p>
          <a:p>
            <a:pPr lvl="1"/>
            <a:r>
              <a:rPr lang="en-GB" sz="2000" dirty="0" smtClean="0"/>
              <a:t>Look for / locate</a:t>
            </a:r>
            <a:endParaRPr lang="en-GB" sz="2000" dirty="0"/>
          </a:p>
        </p:txBody>
      </p:sp>
      <p:sp>
        <p:nvSpPr>
          <p:cNvPr id="4" name="Content Placeholder 3"/>
          <p:cNvSpPr>
            <a:spLocks noGrp="1"/>
          </p:cNvSpPr>
          <p:nvPr>
            <p:ph sz="half" idx="2"/>
          </p:nvPr>
        </p:nvSpPr>
        <p:spPr/>
        <p:txBody>
          <a:bodyPr>
            <a:noAutofit/>
          </a:bodyPr>
          <a:lstStyle/>
          <a:p>
            <a:r>
              <a:rPr lang="en-GB" sz="2400" dirty="0" smtClean="0"/>
              <a:t>At level four, we often use secondary sources. But by level five (and certainly at level six) we tend to divert you away from the use of secondary sources and encourage you to use far more primary sources</a:t>
            </a:r>
          </a:p>
          <a:p>
            <a:pPr lvl="1"/>
            <a:r>
              <a:rPr lang="en-GB" sz="2000" dirty="0" smtClean="0"/>
              <a:t>Particularly in the form of journal articles</a:t>
            </a:r>
            <a:endParaRPr lang="en-GB" sz="2000" dirty="0"/>
          </a:p>
        </p:txBody>
      </p:sp>
    </p:spTree>
    <p:extLst>
      <p:ext uri="{BB962C8B-B14F-4D97-AF65-F5344CB8AC3E}">
        <p14:creationId xmlns:p14="http://schemas.microsoft.com/office/powerpoint/2010/main" val="101449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Searching for sources</a:t>
            </a:r>
            <a:endParaRPr lang="en-GB" dirty="0"/>
          </a:p>
        </p:txBody>
      </p:sp>
      <p:sp>
        <p:nvSpPr>
          <p:cNvPr id="3" name="Content Placeholder 2"/>
          <p:cNvSpPr>
            <a:spLocks noGrp="1"/>
          </p:cNvSpPr>
          <p:nvPr>
            <p:ph idx="1"/>
          </p:nvPr>
        </p:nvSpPr>
        <p:spPr>
          <a:xfrm>
            <a:off x="2231136" y="2638044"/>
            <a:ext cx="5886952" cy="4219956"/>
          </a:xfrm>
        </p:spPr>
        <p:txBody>
          <a:bodyPr>
            <a:normAutofit/>
          </a:bodyPr>
          <a:lstStyle/>
          <a:p>
            <a:pPr marL="0" indent="0">
              <a:buNone/>
            </a:pPr>
            <a:r>
              <a:rPr lang="en-GB" sz="2400" u="sng" dirty="0" smtClean="0"/>
              <a:t>1. Use the internet</a:t>
            </a:r>
          </a:p>
          <a:p>
            <a:pPr lvl="1"/>
            <a:r>
              <a:rPr lang="en-GB" sz="2000" dirty="0" smtClean="0"/>
              <a:t>BUT – be very careful - </a:t>
            </a:r>
            <a:r>
              <a:rPr lang="en-GB" sz="2000" b="1" dirty="0" smtClean="0">
                <a:solidFill>
                  <a:srgbClr val="FF0000"/>
                </a:solidFill>
              </a:rPr>
              <a:t>AVOID</a:t>
            </a:r>
            <a:r>
              <a:rPr lang="en-GB" sz="2000" dirty="0" smtClean="0"/>
              <a:t> generic or non-academic sites</a:t>
            </a:r>
          </a:p>
          <a:p>
            <a:r>
              <a:rPr lang="en-GB" sz="2400" b="1" dirty="0" smtClean="0">
                <a:solidFill>
                  <a:srgbClr val="FF0000"/>
                </a:solidFill>
              </a:rPr>
              <a:t>Keywords</a:t>
            </a:r>
            <a:r>
              <a:rPr lang="en-GB" sz="2400" dirty="0" smtClean="0"/>
              <a:t> are an important part of refining internet searches</a:t>
            </a:r>
          </a:p>
          <a:p>
            <a:r>
              <a:rPr lang="en-GB" sz="2400" dirty="0" smtClean="0"/>
              <a:t>Important skill to learn how to filter through many ‘hits’ in order to find pertinent information</a:t>
            </a:r>
          </a:p>
          <a:p>
            <a:r>
              <a:rPr lang="en-GB" sz="2400" dirty="0" smtClean="0"/>
              <a:t>Google Scholar is a good place to start</a:t>
            </a:r>
            <a:endParaRPr lang="en-GB" sz="2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2444" y="2864581"/>
            <a:ext cx="2809875"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8134639" y="5062654"/>
            <a:ext cx="3345483" cy="461665"/>
          </a:xfrm>
          <a:prstGeom prst="rect">
            <a:avLst/>
          </a:prstGeom>
          <a:noFill/>
        </p:spPr>
        <p:txBody>
          <a:bodyPr wrap="square" rtlCol="0">
            <a:spAutoFit/>
          </a:bodyPr>
          <a:lstStyle/>
          <a:p>
            <a:r>
              <a:rPr lang="en-GB" sz="2400" dirty="0" smtClean="0">
                <a:solidFill>
                  <a:srgbClr val="0070C0"/>
                </a:solidFill>
                <a:hlinkClick r:id="rId3"/>
              </a:rPr>
              <a:t>http://scholar.google.com</a:t>
            </a:r>
            <a:r>
              <a:rPr lang="en-GB" sz="2400" dirty="0" smtClean="0">
                <a:solidFill>
                  <a:srgbClr val="0070C0"/>
                </a:solidFill>
              </a:rPr>
              <a:t> </a:t>
            </a:r>
            <a:endParaRPr lang="en-GB" sz="2400" dirty="0">
              <a:solidFill>
                <a:srgbClr val="0070C0"/>
              </a:solidFill>
            </a:endParaRPr>
          </a:p>
        </p:txBody>
      </p:sp>
    </p:spTree>
    <p:extLst>
      <p:ext uri="{BB962C8B-B14F-4D97-AF65-F5344CB8AC3E}">
        <p14:creationId xmlns:p14="http://schemas.microsoft.com/office/powerpoint/2010/main" val="33436546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86002"/>
            <a:ext cx="12090400" cy="6850418"/>
          </a:xfrm>
          <a:prstGeom prst="rect">
            <a:avLst/>
          </a:prstGeom>
        </p:spPr>
      </p:pic>
    </p:spTree>
    <p:extLst>
      <p:ext uri="{BB962C8B-B14F-4D97-AF65-F5344CB8AC3E}">
        <p14:creationId xmlns:p14="http://schemas.microsoft.com/office/powerpoint/2010/main" val="2886300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Searching for sources</a:t>
            </a:r>
            <a:endParaRPr lang="en-GB" dirty="0"/>
          </a:p>
        </p:txBody>
      </p:sp>
      <p:sp>
        <p:nvSpPr>
          <p:cNvPr id="3" name="Content Placeholder 2"/>
          <p:cNvSpPr>
            <a:spLocks noGrp="1"/>
          </p:cNvSpPr>
          <p:nvPr>
            <p:ph idx="1"/>
          </p:nvPr>
        </p:nvSpPr>
        <p:spPr>
          <a:xfrm>
            <a:off x="2231136" y="2638044"/>
            <a:ext cx="6054220" cy="4219956"/>
          </a:xfrm>
        </p:spPr>
        <p:txBody>
          <a:bodyPr>
            <a:normAutofit/>
          </a:bodyPr>
          <a:lstStyle/>
          <a:p>
            <a:pPr marL="0" indent="0">
              <a:buNone/>
            </a:pPr>
            <a:r>
              <a:rPr lang="en-GB" sz="2400" u="sng" dirty="0" smtClean="0"/>
              <a:t>2. Use the UWTSD library</a:t>
            </a:r>
          </a:p>
          <a:p>
            <a:pPr marL="0" indent="0">
              <a:buNone/>
            </a:pPr>
            <a:endParaRPr lang="en-GB" sz="2400" u="sng" dirty="0"/>
          </a:p>
          <a:p>
            <a:r>
              <a:rPr lang="en-GB" sz="2400" dirty="0" smtClean="0"/>
              <a:t>When using the library catalogue, you have an option to search ALL available stock by title or keyword in the advanced search area</a:t>
            </a:r>
          </a:p>
          <a:p>
            <a:endParaRPr lang="en-GB" sz="2400" dirty="0"/>
          </a:p>
          <a:p>
            <a:r>
              <a:rPr lang="en-GB" sz="2400" dirty="0" smtClean="0"/>
              <a:t>Title search = limits to words in the title</a:t>
            </a:r>
          </a:p>
          <a:p>
            <a:r>
              <a:rPr lang="en-GB" sz="2400" dirty="0" smtClean="0"/>
              <a:t>Keyword search = words relating to the topic you’re exploring, not necessarily in the title</a:t>
            </a:r>
          </a:p>
          <a:p>
            <a:pPr marL="0" indent="0">
              <a:buNone/>
            </a:pPr>
            <a:endParaRPr lang="en-GB" sz="2400" u="sng" dirty="0"/>
          </a:p>
          <a:p>
            <a:pPr marL="0" indent="0">
              <a:buNone/>
            </a:pPr>
            <a:endParaRPr lang="en-GB" sz="2400" u="sng" dirty="0" smtClean="0"/>
          </a:p>
        </p:txBody>
      </p:sp>
    </p:spTree>
    <p:extLst>
      <p:ext uri="{BB962C8B-B14F-4D97-AF65-F5344CB8AC3E}">
        <p14:creationId xmlns:p14="http://schemas.microsoft.com/office/powerpoint/2010/main" val="24224324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 catalogue</a:t>
            </a:r>
            <a:endParaRPr lang="en-GB" dirty="0"/>
          </a:p>
        </p:txBody>
      </p:sp>
      <p:sp>
        <p:nvSpPr>
          <p:cNvPr id="3" name="Content Placeholder 2"/>
          <p:cNvSpPr>
            <a:spLocks noGrp="1"/>
          </p:cNvSpPr>
          <p:nvPr>
            <p:ph sz="half"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1060947" y="2513487"/>
            <a:ext cx="10070106" cy="3910984"/>
          </a:xfrm>
          <a:prstGeom prst="rect">
            <a:avLst/>
          </a:prstGeom>
        </p:spPr>
      </p:pic>
      <p:sp>
        <p:nvSpPr>
          <p:cNvPr id="6" name="TextBox 5"/>
          <p:cNvSpPr txBox="1"/>
          <p:nvPr/>
        </p:nvSpPr>
        <p:spPr>
          <a:xfrm>
            <a:off x="1" y="189572"/>
            <a:ext cx="12192000" cy="461665"/>
          </a:xfrm>
          <a:prstGeom prst="rect">
            <a:avLst/>
          </a:prstGeom>
          <a:noFill/>
        </p:spPr>
        <p:txBody>
          <a:bodyPr wrap="square" rtlCol="0">
            <a:spAutoFit/>
          </a:bodyPr>
          <a:lstStyle/>
          <a:p>
            <a:pPr algn="ctr"/>
            <a:r>
              <a:rPr lang="en-GB" sz="2400" dirty="0" smtClean="0">
                <a:hlinkClick r:id="rId3"/>
              </a:rPr>
              <a:t>http://www.uwtsd.ac.uk/library/catalogue</a:t>
            </a:r>
            <a:r>
              <a:rPr lang="en-GB" sz="2400" dirty="0" smtClean="0"/>
              <a:t> </a:t>
            </a:r>
            <a:endParaRPr lang="en-GB" sz="2400" dirty="0"/>
          </a:p>
        </p:txBody>
      </p:sp>
      <p:sp>
        <p:nvSpPr>
          <p:cNvPr id="7" name="Oval 6"/>
          <p:cNvSpPr/>
          <p:nvPr/>
        </p:nvSpPr>
        <p:spPr>
          <a:xfrm>
            <a:off x="3735659" y="4672361"/>
            <a:ext cx="2018370" cy="959005"/>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12681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the online library</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94" y="4300198"/>
            <a:ext cx="21336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0712" y="4300198"/>
            <a:ext cx="216217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55597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catalogue</a:t>
            </a:r>
            <a:endParaRPr lang="en-GB" dirty="0"/>
          </a:p>
        </p:txBody>
      </p:sp>
      <p:sp>
        <p:nvSpPr>
          <p:cNvPr id="3" name="Content Placeholder 2"/>
          <p:cNvSpPr>
            <a:spLocks noGrp="1"/>
          </p:cNvSpPr>
          <p:nvPr>
            <p:ph idx="1"/>
          </p:nvPr>
        </p:nvSpPr>
        <p:spPr/>
        <p:txBody>
          <a:bodyPr>
            <a:normAutofit/>
          </a:bodyPr>
          <a:lstStyle/>
          <a:p>
            <a:r>
              <a:rPr lang="en-GB" sz="2400" dirty="0" smtClean="0"/>
              <a:t>Searches everything in the library database</a:t>
            </a:r>
          </a:p>
          <a:p>
            <a:pPr lvl="1"/>
            <a:r>
              <a:rPr lang="en-GB" sz="2000" dirty="0" smtClean="0"/>
              <a:t>Books, journals, papers, </a:t>
            </a:r>
            <a:r>
              <a:rPr lang="en-GB" sz="2000" dirty="0" err="1" smtClean="0"/>
              <a:t>etc</a:t>
            </a:r>
            <a:endParaRPr lang="en-GB" sz="2000" dirty="0" smtClean="0"/>
          </a:p>
          <a:p>
            <a:r>
              <a:rPr lang="en-GB" sz="2400" dirty="0" smtClean="0"/>
              <a:t>Useful to use keywords here, or the use of full title if you know it</a:t>
            </a:r>
          </a:p>
          <a:p>
            <a:r>
              <a:rPr lang="en-GB" sz="2400" dirty="0" smtClean="0"/>
              <a:t>Will show whether sources are available to view online</a:t>
            </a:r>
          </a:p>
        </p:txBody>
      </p:sp>
    </p:spTree>
    <p:extLst>
      <p:ext uri="{BB962C8B-B14F-4D97-AF65-F5344CB8AC3E}">
        <p14:creationId xmlns:p14="http://schemas.microsoft.com/office/powerpoint/2010/main" val="31773945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databases</a:t>
            </a:r>
            <a:endParaRPr lang="en-GB" dirty="0"/>
          </a:p>
        </p:txBody>
      </p:sp>
      <p:sp>
        <p:nvSpPr>
          <p:cNvPr id="3" name="Content Placeholder 2"/>
          <p:cNvSpPr>
            <a:spLocks noGrp="1"/>
          </p:cNvSpPr>
          <p:nvPr>
            <p:ph idx="1"/>
          </p:nvPr>
        </p:nvSpPr>
        <p:spPr/>
        <p:txBody>
          <a:bodyPr>
            <a:noAutofit/>
          </a:bodyPr>
          <a:lstStyle/>
          <a:p>
            <a:r>
              <a:rPr lang="en-GB" sz="2400" dirty="0"/>
              <a:t>The library subscribes to a large number of online databases which can give you access to thousands of full text journal articles in the field of Psychology. </a:t>
            </a:r>
          </a:p>
          <a:p>
            <a:endParaRPr lang="en-GB" sz="2400" dirty="0"/>
          </a:p>
          <a:p>
            <a:r>
              <a:rPr lang="en-GB" sz="2400" dirty="0"/>
              <a:t>Databases are useful because this can reduce the time it takes to search as it does code them into subject categories. </a:t>
            </a:r>
          </a:p>
          <a:p>
            <a:endParaRPr lang="en-GB" sz="2400" dirty="0"/>
          </a:p>
          <a:p>
            <a:pPr marL="0" indent="0" algn="ctr">
              <a:buNone/>
            </a:pPr>
            <a:r>
              <a:rPr lang="en-GB" sz="2000" dirty="0"/>
              <a:t>http://www.uwtsd.ac.uk/library/online-library/databases-by-subject/</a:t>
            </a:r>
          </a:p>
          <a:p>
            <a:pPr marL="0" indent="0">
              <a:buNone/>
            </a:pPr>
            <a:endParaRPr lang="en-GB" sz="2400" dirty="0"/>
          </a:p>
        </p:txBody>
      </p:sp>
    </p:spTree>
    <p:extLst>
      <p:ext uri="{BB962C8B-B14F-4D97-AF65-F5344CB8AC3E}">
        <p14:creationId xmlns:p14="http://schemas.microsoft.com/office/powerpoint/2010/main" val="8284429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p:cNvPicPr>
            <a:picLocks noChangeAspect="1"/>
          </p:cNvPicPr>
          <p:nvPr/>
        </p:nvPicPr>
        <p:blipFill>
          <a:blip r:embed="rId2"/>
          <a:stretch>
            <a:fillRect/>
          </a:stretch>
        </p:blipFill>
        <p:spPr>
          <a:xfrm>
            <a:off x="1781510" y="0"/>
            <a:ext cx="8633729" cy="6882317"/>
          </a:xfrm>
          <a:prstGeom prst="rect">
            <a:avLst/>
          </a:prstGeom>
        </p:spPr>
      </p:pic>
      <p:sp>
        <p:nvSpPr>
          <p:cNvPr id="3" name="Oval 2"/>
          <p:cNvSpPr/>
          <p:nvPr/>
        </p:nvSpPr>
        <p:spPr>
          <a:xfrm>
            <a:off x="1237784" y="267629"/>
            <a:ext cx="3702205" cy="61331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p:cNvSpPr/>
          <p:nvPr/>
        </p:nvSpPr>
        <p:spPr>
          <a:xfrm>
            <a:off x="1237783" y="1312126"/>
            <a:ext cx="3702205" cy="61331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1237783" y="3052724"/>
            <a:ext cx="3702205" cy="61331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1237783" y="4486663"/>
            <a:ext cx="3702205" cy="61331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1237782" y="5613943"/>
            <a:ext cx="3702205" cy="61331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401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tips for researching</a:t>
            </a:r>
            <a:endParaRPr lang="en-GB" dirty="0"/>
          </a:p>
        </p:txBody>
      </p:sp>
      <p:sp>
        <p:nvSpPr>
          <p:cNvPr id="3" name="Content Placeholder 2"/>
          <p:cNvSpPr>
            <a:spLocks noGrp="1"/>
          </p:cNvSpPr>
          <p:nvPr>
            <p:ph idx="1"/>
          </p:nvPr>
        </p:nvSpPr>
        <p:spPr/>
        <p:txBody>
          <a:bodyPr>
            <a:noAutofit/>
          </a:bodyPr>
          <a:lstStyle/>
          <a:p>
            <a:r>
              <a:rPr lang="en-GB" sz="2400" dirty="0" smtClean="0"/>
              <a:t>Look at reference sections of books and articles</a:t>
            </a:r>
          </a:p>
          <a:p>
            <a:endParaRPr lang="en-GB" sz="2400" dirty="0"/>
          </a:p>
          <a:p>
            <a:r>
              <a:rPr lang="en-GB" sz="2400" dirty="0" smtClean="0"/>
              <a:t>E.g.,</a:t>
            </a:r>
          </a:p>
          <a:p>
            <a:pPr lvl="1"/>
            <a:r>
              <a:rPr lang="en-GB" sz="2000" dirty="0" smtClean="0"/>
              <a:t>If you find a really good/specific article or book that precisely addresses the issues you’re interested in, look to see what the author has cited. From here, check the library or a database and see if you can locate the original sources.</a:t>
            </a:r>
          </a:p>
          <a:p>
            <a:pPr lvl="1"/>
            <a:endParaRPr lang="en-GB" sz="2000" dirty="0"/>
          </a:p>
          <a:p>
            <a:r>
              <a:rPr lang="en-GB" sz="2400" dirty="0" smtClean="0"/>
              <a:t>Look at abstracts and/or summaries</a:t>
            </a:r>
            <a:endParaRPr lang="en-GB" sz="2400" dirty="0"/>
          </a:p>
        </p:txBody>
      </p:sp>
    </p:spTree>
    <p:extLst>
      <p:ext uri="{BB962C8B-B14F-4D97-AF65-F5344CB8AC3E}">
        <p14:creationId xmlns:p14="http://schemas.microsoft.com/office/powerpoint/2010/main" val="19182061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tips for researching</a:t>
            </a:r>
          </a:p>
        </p:txBody>
      </p:sp>
      <p:sp>
        <p:nvSpPr>
          <p:cNvPr id="3" name="Content Placeholder 2"/>
          <p:cNvSpPr>
            <a:spLocks noGrp="1"/>
          </p:cNvSpPr>
          <p:nvPr>
            <p:ph idx="1"/>
          </p:nvPr>
        </p:nvSpPr>
        <p:spPr/>
        <p:txBody>
          <a:bodyPr>
            <a:normAutofit/>
          </a:bodyPr>
          <a:lstStyle/>
          <a:p>
            <a:r>
              <a:rPr lang="en-GB" altLang="en-US" sz="2400" dirty="0"/>
              <a:t>If you have found a good article you can, in most web based databases, do a cited reference search. This means you can find out where this paper is cited - who else has referred to it in their work. This gives you another method of following the reference trail. You can also search to see who has cited a particular journal or author. </a:t>
            </a:r>
          </a:p>
          <a:p>
            <a:endParaRPr lang="en-GB" sz="2400" dirty="0"/>
          </a:p>
        </p:txBody>
      </p:sp>
    </p:spTree>
    <p:extLst>
      <p:ext uri="{BB962C8B-B14F-4D97-AF65-F5344CB8AC3E}">
        <p14:creationId xmlns:p14="http://schemas.microsoft.com/office/powerpoint/2010/main" val="13321863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1404116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6A91B-FF03-48C7-A23B-0E910F1E42EF}"/>
              </a:ext>
            </a:extLst>
          </p:cNvPr>
          <p:cNvSpPr>
            <a:spLocks noGrp="1"/>
          </p:cNvSpPr>
          <p:nvPr>
            <p:ph type="title"/>
          </p:nvPr>
        </p:nvSpPr>
        <p:spPr/>
        <p:txBody>
          <a:bodyPr/>
          <a:lstStyle/>
          <a:p>
            <a:r>
              <a:rPr lang="en-GB" dirty="0"/>
              <a:t>What is Critical Thinking?</a:t>
            </a:r>
          </a:p>
        </p:txBody>
      </p:sp>
      <p:sp>
        <p:nvSpPr>
          <p:cNvPr id="3" name="Content Placeholder 2">
            <a:extLst>
              <a:ext uri="{FF2B5EF4-FFF2-40B4-BE49-F238E27FC236}">
                <a16:creationId xmlns:a16="http://schemas.microsoft.com/office/drawing/2014/main" id="{7ED7A636-5881-4953-B768-D82436DAF4B8}"/>
              </a:ext>
            </a:extLst>
          </p:cNvPr>
          <p:cNvSpPr>
            <a:spLocks noGrp="1"/>
          </p:cNvSpPr>
          <p:nvPr>
            <p:ph idx="1"/>
          </p:nvPr>
        </p:nvSpPr>
        <p:spPr/>
        <p:txBody>
          <a:bodyPr>
            <a:normAutofit/>
          </a:bodyPr>
          <a:lstStyle/>
          <a:p>
            <a:r>
              <a:rPr lang="en-GB" sz="2800" dirty="0"/>
              <a:t>A process that evaluates ideas through the testing of statements (accuracy) and the soundness of reasoning behind them</a:t>
            </a:r>
            <a:r>
              <a:rPr lang="en-US" sz="2400" dirty="0">
                <a:latin typeface="+mn-ea"/>
                <a:cs typeface="+mn-ea"/>
              </a:rPr>
              <a:t/>
            </a:r>
            <a:br>
              <a:rPr lang="en-US" sz="2400" dirty="0">
                <a:latin typeface="+mn-ea"/>
                <a:cs typeface="+mn-ea"/>
              </a:rPr>
            </a:br>
            <a:endParaRPr lang="en-US" sz="2800" dirty="0"/>
          </a:p>
          <a:p>
            <a:pPr marL="714375" lvl="2" indent="-342900">
              <a:buFont typeface="Courier New" panose="02070309020205020404" pitchFamily="49" charset="0"/>
              <a:buChar char="o"/>
            </a:pPr>
            <a:r>
              <a:rPr lang="en-GB" sz="2400" dirty="0"/>
              <a:t>Not accepting everything you read at face value!</a:t>
            </a:r>
          </a:p>
          <a:p>
            <a:pPr marL="714375" lvl="2" indent="-342900">
              <a:buFont typeface="Courier New" panose="02070309020205020404" pitchFamily="49" charset="0"/>
              <a:buChar char="o"/>
            </a:pPr>
            <a:r>
              <a:rPr lang="en-GB" sz="2400" dirty="0"/>
              <a:t>Training your mind to </a:t>
            </a:r>
            <a:r>
              <a:rPr lang="en-GB" sz="2400" b="1" u="sng" dirty="0">
                <a:solidFill>
                  <a:schemeClr val="accent2">
                    <a:lumMod val="60000"/>
                    <a:lumOff val="40000"/>
                  </a:schemeClr>
                </a:solidFill>
              </a:rPr>
              <a:t>think</a:t>
            </a:r>
            <a:r>
              <a:rPr lang="en-GB" sz="2400" dirty="0"/>
              <a:t> differently</a:t>
            </a:r>
          </a:p>
        </p:txBody>
      </p:sp>
    </p:spTree>
    <p:extLst>
      <p:ext uri="{BB962C8B-B14F-4D97-AF65-F5344CB8AC3E}">
        <p14:creationId xmlns:p14="http://schemas.microsoft.com/office/powerpoint/2010/main" val="20177125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Oval 3">
            <a:extLst>
              <a:ext uri="{FF2B5EF4-FFF2-40B4-BE49-F238E27FC236}">
                <a16:creationId xmlns:a16="http://schemas.microsoft.com/office/drawing/2014/main" id="{5C69415F-A14F-44B4-9E78-B7F8A6D2E3D4}"/>
              </a:ext>
            </a:extLst>
          </p:cNvPr>
          <p:cNvSpPr/>
          <p:nvPr/>
        </p:nvSpPr>
        <p:spPr>
          <a:xfrm>
            <a:off x="4738688" y="1700213"/>
            <a:ext cx="5711596" cy="293726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30%… is how much more likely you are to be depressed if you watch more than 3 hours of TV a day"</a:t>
            </a:r>
            <a:endParaRPr lang="en-US" sz="2400" dirty="0"/>
          </a:p>
          <a:p>
            <a:pPr algn="ctr"/>
            <a:endParaRPr lang="en-GB" sz="2400" dirty="0"/>
          </a:p>
          <a:p>
            <a:pPr algn="ctr"/>
            <a:r>
              <a:rPr lang="en-GB" sz="2400" dirty="0"/>
              <a:t>Zest Magazine,2012</a:t>
            </a:r>
          </a:p>
        </p:txBody>
      </p:sp>
      <p:sp>
        <p:nvSpPr>
          <p:cNvPr id="5" name="TextBox 4">
            <a:extLst>
              <a:ext uri="{FF2B5EF4-FFF2-40B4-BE49-F238E27FC236}">
                <a16:creationId xmlns:a16="http://schemas.microsoft.com/office/drawing/2014/main" id="{69EDEA47-4BD7-4A03-99A2-385AA74F1272}"/>
              </a:ext>
            </a:extLst>
          </p:cNvPr>
          <p:cNvSpPr txBox="1"/>
          <p:nvPr/>
        </p:nvSpPr>
        <p:spPr>
          <a:xfrm>
            <a:off x="775824" y="4498647"/>
            <a:ext cx="4572000" cy="931024"/>
          </a:xfrm>
          <a:prstGeom prst="rect">
            <a:avLst/>
          </a:prstGeom>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2800" b="1" dirty="0">
                <a:solidFill>
                  <a:srgbClr val="0070C0"/>
                </a:solidFill>
              </a:rPr>
              <a:t>How reliable is this </a:t>
            </a:r>
            <a:r>
              <a:rPr lang="en-US" sz="1600" dirty="0">
                <a:solidFill>
                  <a:srgbClr val="0070C0"/>
                </a:solidFill>
                <a:latin typeface="+mn-ea"/>
                <a:cs typeface="+mn-ea"/>
              </a:rPr>
              <a:t/>
            </a:r>
            <a:br>
              <a:rPr lang="en-US" sz="1600" dirty="0">
                <a:solidFill>
                  <a:srgbClr val="0070C0"/>
                </a:solidFill>
                <a:latin typeface="+mn-ea"/>
                <a:cs typeface="+mn-ea"/>
              </a:rPr>
            </a:br>
            <a:r>
              <a:rPr lang="en-GB" sz="2800" b="1" dirty="0">
                <a:solidFill>
                  <a:srgbClr val="0070C0"/>
                </a:solidFill>
              </a:rPr>
              <a:t>source??</a:t>
            </a:r>
            <a:endParaRPr lang="en-GB" sz="2800" dirty="0">
              <a:solidFill>
                <a:srgbClr val="0070C0"/>
              </a:solidFill>
            </a:endParaRPr>
          </a:p>
        </p:txBody>
      </p:sp>
      <p:sp>
        <p:nvSpPr>
          <p:cNvPr id="7" name="TextBox 6">
            <a:extLst>
              <a:ext uri="{FF2B5EF4-FFF2-40B4-BE49-F238E27FC236}">
                <a16:creationId xmlns:a16="http://schemas.microsoft.com/office/drawing/2014/main" id="{955F4A48-BF50-44B4-9483-371265350A2B}"/>
              </a:ext>
            </a:extLst>
          </p:cNvPr>
          <p:cNvSpPr txBox="1"/>
          <p:nvPr/>
        </p:nvSpPr>
        <p:spPr>
          <a:xfrm>
            <a:off x="1034567" y="1080625"/>
            <a:ext cx="2878931" cy="1546577"/>
          </a:xfrm>
          <a:prstGeom prst="rect">
            <a:avLst/>
          </a:prstGeom>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2400" b="1" dirty="0">
                <a:solidFill>
                  <a:srgbClr val="0070C0"/>
                </a:solidFill>
              </a:rPr>
              <a:t>What else would we like to ask this magazine about this statement?</a:t>
            </a:r>
          </a:p>
        </p:txBody>
      </p:sp>
    </p:spTree>
    <p:extLst>
      <p:ext uri="{BB962C8B-B14F-4D97-AF65-F5344CB8AC3E}">
        <p14:creationId xmlns:p14="http://schemas.microsoft.com/office/powerpoint/2010/main" val="198432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a:t>
            </a:r>
            <a:endParaRPr lang="en-GB" dirty="0"/>
          </a:p>
        </p:txBody>
      </p:sp>
      <p:sp>
        <p:nvSpPr>
          <p:cNvPr id="3" name="Content Placeholder 2"/>
          <p:cNvSpPr>
            <a:spLocks noGrp="1"/>
          </p:cNvSpPr>
          <p:nvPr>
            <p:ph idx="1"/>
          </p:nvPr>
        </p:nvSpPr>
        <p:spPr/>
        <p:txBody>
          <a:bodyPr>
            <a:normAutofit/>
          </a:bodyPr>
          <a:lstStyle/>
          <a:p>
            <a:r>
              <a:rPr lang="en-GB" sz="2400" dirty="0" smtClean="0"/>
              <a:t>Everyone can be critical!</a:t>
            </a:r>
          </a:p>
          <a:p>
            <a:pPr lvl="1"/>
            <a:r>
              <a:rPr lang="en-GB" sz="2000" dirty="0" smtClean="0"/>
              <a:t>Involves questioning</a:t>
            </a:r>
          </a:p>
          <a:p>
            <a:pPr lvl="1"/>
            <a:r>
              <a:rPr lang="en-GB" sz="2000" dirty="0" smtClean="0"/>
              <a:t>Children do this all the time</a:t>
            </a:r>
          </a:p>
          <a:p>
            <a:pPr lvl="1"/>
            <a:endParaRPr lang="en-GB" sz="2000" dirty="0"/>
          </a:p>
          <a:p>
            <a:r>
              <a:rPr lang="en-GB" sz="2400" dirty="0" smtClean="0"/>
              <a:t>Be confident in your own interpretation, but also have the confidence to challenge yourself and your own opinions</a:t>
            </a:r>
            <a:endParaRPr lang="en-GB" sz="2400" dirty="0"/>
          </a:p>
        </p:txBody>
      </p:sp>
    </p:spTree>
    <p:extLst>
      <p:ext uri="{BB962C8B-B14F-4D97-AF65-F5344CB8AC3E}">
        <p14:creationId xmlns:p14="http://schemas.microsoft.com/office/powerpoint/2010/main" val="999001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E3647-F1B9-4318-8010-051338E80FFC}"/>
              </a:ext>
            </a:extLst>
          </p:cNvPr>
          <p:cNvSpPr>
            <a:spLocks noGrp="1"/>
          </p:cNvSpPr>
          <p:nvPr>
            <p:ph type="title"/>
          </p:nvPr>
        </p:nvSpPr>
        <p:spPr/>
        <p:txBody>
          <a:bodyPr/>
          <a:lstStyle/>
          <a:p>
            <a:r>
              <a:rPr lang="en-GB" dirty="0"/>
              <a:t>Thinking Critically means...</a:t>
            </a:r>
          </a:p>
        </p:txBody>
      </p:sp>
      <p:sp>
        <p:nvSpPr>
          <p:cNvPr id="3" name="Text Placeholder 2">
            <a:extLst>
              <a:ext uri="{FF2B5EF4-FFF2-40B4-BE49-F238E27FC236}">
                <a16:creationId xmlns:a16="http://schemas.microsoft.com/office/drawing/2014/main" id="{2550BE8F-7B63-470A-B4F1-30622B427797}"/>
              </a:ext>
            </a:extLst>
          </p:cNvPr>
          <p:cNvSpPr>
            <a:spLocks noGrp="1"/>
          </p:cNvSpPr>
          <p:nvPr>
            <p:ph type="body" sz="quarter" idx="16"/>
          </p:nvPr>
        </p:nvSpPr>
        <p:spPr>
          <a:xfrm>
            <a:off x="6400995" y="1219366"/>
            <a:ext cx="5374693" cy="4440968"/>
          </a:xfrm>
        </p:spPr>
        <p:txBody>
          <a:bodyPr>
            <a:noAutofit/>
          </a:bodyPr>
          <a:lstStyle/>
          <a:p>
            <a:pPr indent="-257175">
              <a:buAutoNum type="arabicPeriod"/>
            </a:pPr>
            <a:endParaRPr lang="en-GB" sz="2400" dirty="0"/>
          </a:p>
          <a:p>
            <a:pPr indent="-257175">
              <a:buAutoNum type="arabicPeriod"/>
            </a:pPr>
            <a:r>
              <a:rPr lang="en-GB" sz="2400" dirty="0" smtClean="0"/>
              <a:t>Examining </a:t>
            </a:r>
            <a:r>
              <a:rPr lang="en-GB" sz="2400" dirty="0"/>
              <a:t>different </a:t>
            </a:r>
            <a:r>
              <a:rPr lang="en-GB" sz="2400" dirty="0"/>
              <a:t>viewpoints</a:t>
            </a:r>
          </a:p>
          <a:p>
            <a:pPr indent="-257175">
              <a:buAutoNum type="arabicPeriod"/>
            </a:pPr>
            <a:endParaRPr lang="en-US" sz="2400" dirty="0"/>
          </a:p>
          <a:p>
            <a:pPr indent="-257175">
              <a:buAutoNum type="arabicPeriod"/>
            </a:pPr>
            <a:r>
              <a:rPr lang="en-GB" sz="2400" dirty="0"/>
              <a:t>Learning to think from different </a:t>
            </a:r>
            <a:r>
              <a:rPr lang="en-GB" sz="2400" dirty="0"/>
              <a:t>perspectives</a:t>
            </a:r>
          </a:p>
          <a:p>
            <a:pPr indent="-257175">
              <a:buAutoNum type="arabicPeriod"/>
            </a:pPr>
            <a:endParaRPr lang="en-GB" sz="2400" dirty="0"/>
          </a:p>
          <a:p>
            <a:pPr indent="-257175">
              <a:buAutoNum type="arabicPeriod"/>
            </a:pPr>
            <a:r>
              <a:rPr lang="en-GB" sz="2400" dirty="0"/>
              <a:t>Viewing those opinions that are different from </a:t>
            </a:r>
            <a:r>
              <a:rPr lang="en-GB" sz="2400" dirty="0"/>
              <a:t>yours</a:t>
            </a:r>
          </a:p>
          <a:p>
            <a:pPr indent="-257175">
              <a:buAutoNum type="arabicPeriod"/>
            </a:pPr>
            <a:endParaRPr lang="en-GB" sz="2400" dirty="0"/>
          </a:p>
          <a:p>
            <a:pPr indent="-257175">
              <a:buAutoNum type="arabicPeriod"/>
            </a:pPr>
            <a:r>
              <a:rPr lang="en-GB" sz="2400" dirty="0"/>
              <a:t>Avoiding automatic responses</a:t>
            </a:r>
          </a:p>
          <a:p>
            <a:endParaRPr lang="en-GB" sz="2400" dirty="0"/>
          </a:p>
        </p:txBody>
      </p:sp>
    </p:spTree>
    <p:extLst>
      <p:ext uri="{BB962C8B-B14F-4D97-AF65-F5344CB8AC3E}">
        <p14:creationId xmlns:p14="http://schemas.microsoft.com/office/powerpoint/2010/main" val="8995978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CD4D5-D353-4B16-9204-93885EC8463A}"/>
              </a:ext>
            </a:extLst>
          </p:cNvPr>
          <p:cNvSpPr>
            <a:spLocks noGrp="1"/>
          </p:cNvSpPr>
          <p:nvPr>
            <p:ph type="title"/>
          </p:nvPr>
        </p:nvSpPr>
        <p:spPr/>
        <p:txBody>
          <a:bodyPr/>
          <a:lstStyle/>
          <a:p>
            <a:r>
              <a:rPr lang="en-GB" dirty="0"/>
              <a:t>So – what can you do?</a:t>
            </a:r>
          </a:p>
        </p:txBody>
      </p:sp>
      <p:sp>
        <p:nvSpPr>
          <p:cNvPr id="3" name="Content Placeholder 2">
            <a:extLst>
              <a:ext uri="{FF2B5EF4-FFF2-40B4-BE49-F238E27FC236}">
                <a16:creationId xmlns:a16="http://schemas.microsoft.com/office/drawing/2014/main" id="{E16AEE75-C209-47A5-B729-BC07CE9F4F42}"/>
              </a:ext>
            </a:extLst>
          </p:cNvPr>
          <p:cNvSpPr>
            <a:spLocks noGrp="1"/>
          </p:cNvSpPr>
          <p:nvPr>
            <p:ph idx="1"/>
          </p:nvPr>
        </p:nvSpPr>
        <p:spPr>
          <a:xfrm>
            <a:off x="2088357" y="2707483"/>
            <a:ext cx="7915931" cy="2727383"/>
          </a:xfrm>
        </p:spPr>
        <p:txBody>
          <a:bodyPr>
            <a:noAutofit/>
          </a:bodyPr>
          <a:lstStyle/>
          <a:p>
            <a:r>
              <a:rPr lang="en-GB" sz="2400" dirty="0"/>
              <a:t>Keep an open mind</a:t>
            </a:r>
          </a:p>
          <a:p>
            <a:endParaRPr lang="en-GB" sz="2400" dirty="0"/>
          </a:p>
          <a:p>
            <a:r>
              <a:rPr lang="en-GB" sz="2400" dirty="0"/>
              <a:t>Identify key issues and raise questions</a:t>
            </a:r>
          </a:p>
          <a:p>
            <a:endParaRPr lang="en-GB" sz="2400" dirty="0"/>
          </a:p>
          <a:p>
            <a:r>
              <a:rPr lang="en-GB" sz="2400" dirty="0"/>
              <a:t>Obtain relevant facts</a:t>
            </a:r>
          </a:p>
          <a:p>
            <a:endParaRPr lang="en-GB" sz="2400" dirty="0"/>
          </a:p>
          <a:p>
            <a:r>
              <a:rPr lang="en-GB" sz="2400" dirty="0"/>
              <a:t>Evaluate the findings and form judgements</a:t>
            </a:r>
          </a:p>
        </p:txBody>
      </p:sp>
    </p:spTree>
    <p:extLst>
      <p:ext uri="{BB962C8B-B14F-4D97-AF65-F5344CB8AC3E}">
        <p14:creationId xmlns:p14="http://schemas.microsoft.com/office/powerpoint/2010/main" val="31008703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B45E3-1AF3-46ED-99EA-08AFF0376854}"/>
              </a:ext>
            </a:extLst>
          </p:cNvPr>
          <p:cNvSpPr>
            <a:spLocks noGrp="1"/>
          </p:cNvSpPr>
          <p:nvPr>
            <p:ph type="title"/>
          </p:nvPr>
        </p:nvSpPr>
        <p:spPr/>
        <p:txBody>
          <a:bodyPr/>
          <a:lstStyle/>
          <a:p>
            <a:r>
              <a:rPr lang="en-GB" dirty="0"/>
              <a:t>What can we KNOW?</a:t>
            </a:r>
          </a:p>
        </p:txBody>
      </p:sp>
      <p:sp>
        <p:nvSpPr>
          <p:cNvPr id="3" name="Text Placeholder 2">
            <a:extLst>
              <a:ext uri="{FF2B5EF4-FFF2-40B4-BE49-F238E27FC236}">
                <a16:creationId xmlns:a16="http://schemas.microsoft.com/office/drawing/2014/main" id="{164EE193-9878-468C-9B46-A0C0318512C8}"/>
              </a:ext>
            </a:extLst>
          </p:cNvPr>
          <p:cNvSpPr>
            <a:spLocks noGrp="1"/>
          </p:cNvSpPr>
          <p:nvPr>
            <p:ph type="body" idx="1"/>
          </p:nvPr>
        </p:nvSpPr>
        <p:spPr/>
        <p:txBody>
          <a:bodyPr/>
          <a:lstStyle/>
          <a:p>
            <a:endParaRPr lang="en-GB"/>
          </a:p>
        </p:txBody>
      </p:sp>
      <p:sp>
        <p:nvSpPr>
          <p:cNvPr id="4" name="Text Placeholder 3">
            <a:extLst>
              <a:ext uri="{FF2B5EF4-FFF2-40B4-BE49-F238E27FC236}">
                <a16:creationId xmlns:a16="http://schemas.microsoft.com/office/drawing/2014/main" id="{182FD67D-DD76-42B9-81DD-0920A382B4FF}"/>
              </a:ext>
            </a:extLst>
          </p:cNvPr>
          <p:cNvSpPr>
            <a:spLocks noGrp="1"/>
          </p:cNvSpPr>
          <p:nvPr>
            <p:ph type="body" sz="quarter" idx="16"/>
          </p:nvPr>
        </p:nvSpPr>
        <p:spPr/>
        <p:txBody>
          <a:bodyPr>
            <a:noAutofit/>
          </a:bodyPr>
          <a:lstStyle/>
          <a:p>
            <a:r>
              <a:rPr lang="en-GB" sz="2400" i="1" dirty="0"/>
              <a:t>“I get frustrated with my Psychology classes. We study the ‘theory’ of this and the ‘principle’ of that. Aren’t there any laws? Why can’t psychologists make up their minds and stop acting like they don’t know anything for sure?”</a:t>
            </a:r>
            <a:endParaRPr lang="en-US" sz="2400" dirty="0"/>
          </a:p>
        </p:txBody>
      </p:sp>
    </p:spTree>
    <p:extLst>
      <p:ext uri="{BB962C8B-B14F-4D97-AF65-F5344CB8AC3E}">
        <p14:creationId xmlns:p14="http://schemas.microsoft.com/office/powerpoint/2010/main" val="11334070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 is not just criticising</a:t>
            </a:r>
            <a:endParaRPr lang="en-GB" dirty="0"/>
          </a:p>
        </p:txBody>
      </p:sp>
      <p:sp>
        <p:nvSpPr>
          <p:cNvPr id="3" name="Content Placeholder 2"/>
          <p:cNvSpPr>
            <a:spLocks noGrp="1"/>
          </p:cNvSpPr>
          <p:nvPr>
            <p:ph idx="1"/>
          </p:nvPr>
        </p:nvSpPr>
        <p:spPr/>
        <p:txBody>
          <a:bodyPr>
            <a:normAutofit/>
          </a:bodyPr>
          <a:lstStyle/>
          <a:p>
            <a:r>
              <a:rPr lang="en-GB" sz="2400" dirty="0" smtClean="0"/>
              <a:t>Critical thinking is a vital skill for a psychology student</a:t>
            </a:r>
          </a:p>
          <a:p>
            <a:endParaRPr lang="en-GB" sz="2400" dirty="0" smtClean="0"/>
          </a:p>
          <a:p>
            <a:r>
              <a:rPr lang="en-GB" sz="2400" dirty="0" smtClean="0"/>
              <a:t>It is </a:t>
            </a:r>
            <a:r>
              <a:rPr lang="en-GB" sz="2400" b="1" dirty="0" smtClean="0"/>
              <a:t>NOT</a:t>
            </a:r>
            <a:r>
              <a:rPr lang="en-GB" sz="2400" dirty="0" smtClean="0"/>
              <a:t> just ‘slating’ an article</a:t>
            </a:r>
          </a:p>
          <a:p>
            <a:pPr lvl="1"/>
            <a:r>
              <a:rPr lang="en-GB" sz="2000" dirty="0" smtClean="0"/>
              <a:t>Highlight the negatives in a constructive and professional way</a:t>
            </a:r>
          </a:p>
          <a:p>
            <a:pPr lvl="1"/>
            <a:r>
              <a:rPr lang="en-GB" sz="2000" dirty="0" smtClean="0"/>
              <a:t>BUT – highlight the positives too!</a:t>
            </a:r>
          </a:p>
          <a:p>
            <a:pPr lvl="1"/>
            <a:endParaRPr lang="en-GB" sz="2000" dirty="0"/>
          </a:p>
        </p:txBody>
      </p:sp>
    </p:spTree>
    <p:extLst>
      <p:ext uri="{BB962C8B-B14F-4D97-AF65-F5344CB8AC3E}">
        <p14:creationId xmlns:p14="http://schemas.microsoft.com/office/powerpoint/2010/main" val="4780306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view</a:t>
            </a:r>
            <a:endParaRPr lang="en-GB" dirty="0"/>
          </a:p>
        </p:txBody>
      </p:sp>
      <p:sp>
        <p:nvSpPr>
          <p:cNvPr id="3" name="Content Placeholder 2"/>
          <p:cNvSpPr>
            <a:spLocks noGrp="1"/>
          </p:cNvSpPr>
          <p:nvPr>
            <p:ph sz="half" idx="1"/>
          </p:nvPr>
        </p:nvSpPr>
        <p:spPr>
          <a:xfrm>
            <a:off x="680224" y="2638044"/>
            <a:ext cx="5173459" cy="3101982"/>
          </a:xfrm>
        </p:spPr>
        <p:txBody>
          <a:bodyPr>
            <a:normAutofit/>
          </a:bodyPr>
          <a:lstStyle/>
          <a:p>
            <a:pPr lvl="2">
              <a:lnSpc>
                <a:spcPct val="80000"/>
              </a:lnSpc>
            </a:pPr>
            <a:r>
              <a:rPr lang="en-GB" altLang="en-US" sz="2400" dirty="0"/>
              <a:t>Imagine you’re reviewing papers for a journal – a paper has faults which you need to point out, but you also need to say </a:t>
            </a:r>
            <a:r>
              <a:rPr lang="en-GB" altLang="en-US" sz="2400" i="1" dirty="0"/>
              <a:t>how</a:t>
            </a:r>
            <a:r>
              <a:rPr lang="en-GB" altLang="en-US" sz="2400" dirty="0"/>
              <a:t> it could be better</a:t>
            </a:r>
            <a:r>
              <a:rPr lang="en-GB" altLang="en-US" sz="2400" dirty="0" smtClean="0"/>
              <a:t>…</a:t>
            </a:r>
          </a:p>
          <a:p>
            <a:pPr lvl="2">
              <a:lnSpc>
                <a:spcPct val="80000"/>
              </a:lnSpc>
            </a:pPr>
            <a:endParaRPr lang="en-GB" altLang="en-US" sz="2400" dirty="0"/>
          </a:p>
          <a:p>
            <a:pPr lvl="2">
              <a:lnSpc>
                <a:spcPct val="80000"/>
              </a:lnSpc>
            </a:pPr>
            <a:r>
              <a:rPr lang="en-GB" altLang="en-US" sz="2400" dirty="0"/>
              <a:t>You have to leave the author with the will to carry on!! </a:t>
            </a:r>
          </a:p>
          <a:p>
            <a:endParaRPr lang="en-GB" sz="2800" dirty="0"/>
          </a:p>
        </p:txBody>
      </p:sp>
      <p:sp>
        <p:nvSpPr>
          <p:cNvPr id="4" name="Content Placeholder 3"/>
          <p:cNvSpPr>
            <a:spLocks noGrp="1"/>
          </p:cNvSpPr>
          <p:nvPr>
            <p:ph sz="half" idx="2"/>
          </p:nvPr>
        </p:nvSpPr>
        <p:spPr>
          <a:xfrm>
            <a:off x="6338315" y="2638044"/>
            <a:ext cx="5247802" cy="3101982"/>
          </a:xfrm>
        </p:spPr>
        <p:txBody>
          <a:bodyPr>
            <a:noAutofit/>
          </a:bodyPr>
          <a:lstStyle/>
          <a:p>
            <a:pPr lvl="2">
              <a:lnSpc>
                <a:spcPct val="80000"/>
              </a:lnSpc>
            </a:pPr>
            <a:r>
              <a:rPr lang="en-GB" altLang="en-US" sz="2400" dirty="0"/>
              <a:t>Also remember that if the paper is published in a peer reviewed experts’ have agreed that the paper is good enough to be published. It doesn’t mean it’s perfect necessarily but does mean that it isn’t hopeless!! </a:t>
            </a:r>
            <a:endParaRPr lang="en-GB" altLang="en-US" sz="2400" dirty="0" smtClean="0"/>
          </a:p>
          <a:p>
            <a:pPr lvl="2">
              <a:lnSpc>
                <a:spcPct val="80000"/>
              </a:lnSpc>
            </a:pPr>
            <a:endParaRPr lang="en-GB" altLang="en-US" sz="2400" dirty="0"/>
          </a:p>
          <a:p>
            <a:pPr lvl="2">
              <a:lnSpc>
                <a:spcPct val="80000"/>
              </a:lnSpc>
            </a:pPr>
            <a:r>
              <a:rPr lang="en-GB" altLang="en-US" sz="2400" dirty="0"/>
              <a:t>But also, some journals are better than others and more reputable ones have higher standards. </a:t>
            </a:r>
          </a:p>
        </p:txBody>
      </p:sp>
    </p:spTree>
    <p:extLst>
      <p:ext uri="{BB962C8B-B14F-4D97-AF65-F5344CB8AC3E}">
        <p14:creationId xmlns:p14="http://schemas.microsoft.com/office/powerpoint/2010/main" val="8926978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 and journal articles</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6689663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are journals important?</a:t>
            </a:r>
            <a:endParaRPr lang="en-GB" dirty="0"/>
          </a:p>
        </p:txBody>
      </p:sp>
      <p:sp>
        <p:nvSpPr>
          <p:cNvPr id="3" name="Content Placeholder 2"/>
          <p:cNvSpPr>
            <a:spLocks noGrp="1"/>
          </p:cNvSpPr>
          <p:nvPr>
            <p:ph idx="1"/>
          </p:nvPr>
        </p:nvSpPr>
        <p:spPr>
          <a:xfrm>
            <a:off x="1204333" y="2638044"/>
            <a:ext cx="10359482" cy="3101983"/>
          </a:xfrm>
        </p:spPr>
        <p:txBody>
          <a:bodyPr>
            <a:noAutofit/>
          </a:bodyPr>
          <a:lstStyle/>
          <a:p>
            <a:r>
              <a:rPr lang="en-GB" sz="2400" dirty="0" smtClean="0"/>
              <a:t>Considered to be the ‘strongest’ sources for use in your assignments</a:t>
            </a:r>
          </a:p>
          <a:p>
            <a:pPr lvl="1"/>
            <a:r>
              <a:rPr lang="en-GB" sz="2000" dirty="0" smtClean="0"/>
              <a:t>They are not all articles without criticism</a:t>
            </a:r>
          </a:p>
          <a:p>
            <a:pPr lvl="1"/>
            <a:endParaRPr lang="en-GB" sz="2000" dirty="0"/>
          </a:p>
          <a:p>
            <a:r>
              <a:rPr lang="en-GB" sz="2400" dirty="0" smtClean="0"/>
              <a:t>Textbooks are </a:t>
            </a:r>
            <a:r>
              <a:rPr lang="en-GB" sz="2400" b="1" dirty="0" smtClean="0"/>
              <a:t>not</a:t>
            </a:r>
            <a:r>
              <a:rPr lang="en-GB" sz="2400" dirty="0" smtClean="0"/>
              <a:t> peer-reviewed</a:t>
            </a:r>
          </a:p>
          <a:p>
            <a:pPr lvl="1"/>
            <a:r>
              <a:rPr lang="en-GB" sz="2000" dirty="0" smtClean="0"/>
              <a:t>But some edited books are..</a:t>
            </a:r>
          </a:p>
          <a:p>
            <a:endParaRPr lang="en-GB" sz="2400" dirty="0"/>
          </a:p>
          <a:p>
            <a:r>
              <a:rPr lang="en-GB" sz="2400" dirty="0" smtClean="0"/>
              <a:t>Contain the most up-to-date information. Contain the latest research on any specific topic</a:t>
            </a:r>
          </a:p>
          <a:p>
            <a:pPr lvl="1"/>
            <a:r>
              <a:rPr lang="en-GB" sz="2000" dirty="0" smtClean="0"/>
              <a:t>Without journals – psychology would be standing still</a:t>
            </a:r>
            <a:endParaRPr lang="en-GB" sz="2000" dirty="0"/>
          </a:p>
        </p:txBody>
      </p:sp>
    </p:spTree>
    <p:extLst>
      <p:ext uri="{BB962C8B-B14F-4D97-AF65-F5344CB8AC3E}">
        <p14:creationId xmlns:p14="http://schemas.microsoft.com/office/powerpoint/2010/main" val="17012625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Peer reviewed?</a:t>
            </a:r>
            <a:endParaRPr lang="en-GB" dirty="0"/>
          </a:p>
        </p:txBody>
      </p:sp>
      <p:sp>
        <p:nvSpPr>
          <p:cNvPr id="3" name="Content Placeholder 2"/>
          <p:cNvSpPr>
            <a:spLocks noGrp="1"/>
          </p:cNvSpPr>
          <p:nvPr>
            <p:ph idx="1"/>
          </p:nvPr>
        </p:nvSpPr>
        <p:spPr/>
        <p:txBody>
          <a:bodyPr>
            <a:normAutofit fontScale="92500" lnSpcReduction="20000"/>
          </a:bodyPr>
          <a:lstStyle/>
          <a:p>
            <a:r>
              <a:rPr lang="en-GB" altLang="en-US" sz="2800" i="1" dirty="0"/>
              <a:t>Peer review</a:t>
            </a:r>
            <a:r>
              <a:rPr lang="en-GB" altLang="en-US" sz="2800" dirty="0"/>
              <a:t> is the evaluation of creative work or performance by other people in the same field in order to maintain or enhance the quality of the work or performance in that field. </a:t>
            </a:r>
          </a:p>
          <a:p>
            <a:pPr lvl="1"/>
            <a:r>
              <a:rPr lang="en-GB" altLang="en-US" sz="2400" dirty="0"/>
              <a:t>Typical 2 – 3 peers for each article. </a:t>
            </a:r>
          </a:p>
          <a:p>
            <a:endParaRPr lang="en-GB" altLang="en-US" sz="2800" dirty="0"/>
          </a:p>
          <a:p>
            <a:r>
              <a:rPr lang="en-GB" altLang="en-US" sz="2800" dirty="0"/>
              <a:t>Careful though – not all Journals are peer reviewed. </a:t>
            </a:r>
          </a:p>
          <a:p>
            <a:pPr lvl="1"/>
            <a:r>
              <a:rPr lang="en-GB" altLang="en-US" sz="2400" dirty="0"/>
              <a:t>Check the guidelines on the journals website. </a:t>
            </a:r>
          </a:p>
          <a:p>
            <a:endParaRPr lang="en-GB" dirty="0"/>
          </a:p>
        </p:txBody>
      </p:sp>
    </p:spTree>
    <p:extLst>
      <p:ext uri="{BB962C8B-B14F-4D97-AF65-F5344CB8AC3E}">
        <p14:creationId xmlns:p14="http://schemas.microsoft.com/office/powerpoint/2010/main" val="28347704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Contents of a journal article</a:t>
            </a:r>
            <a:endParaRPr lang="en-GB" dirty="0"/>
          </a:p>
        </p:txBody>
      </p:sp>
      <p:sp>
        <p:nvSpPr>
          <p:cNvPr id="3" name="Content Placeholder 2"/>
          <p:cNvSpPr>
            <a:spLocks noGrp="1"/>
          </p:cNvSpPr>
          <p:nvPr>
            <p:ph sz="half" idx="1"/>
          </p:nvPr>
        </p:nvSpPr>
        <p:spPr>
          <a:xfrm>
            <a:off x="301084" y="2638044"/>
            <a:ext cx="5552600" cy="4219956"/>
          </a:xfrm>
        </p:spPr>
        <p:txBody>
          <a:bodyPr>
            <a:normAutofit/>
          </a:bodyPr>
          <a:lstStyle/>
          <a:p>
            <a:r>
              <a:rPr lang="en-GB" sz="2000" b="1" dirty="0" smtClean="0"/>
              <a:t>Title and author/s</a:t>
            </a:r>
          </a:p>
          <a:p>
            <a:pPr lvl="1"/>
            <a:r>
              <a:rPr lang="en-GB" sz="1800" dirty="0" smtClean="0"/>
              <a:t>What the article is about</a:t>
            </a:r>
          </a:p>
          <a:p>
            <a:r>
              <a:rPr lang="en-GB" sz="2000" b="1" dirty="0" smtClean="0"/>
              <a:t>Abstract</a:t>
            </a:r>
            <a:r>
              <a:rPr lang="en-GB" sz="2000" dirty="0" smtClean="0"/>
              <a:t> (summary)</a:t>
            </a:r>
          </a:p>
          <a:p>
            <a:pPr lvl="1"/>
            <a:r>
              <a:rPr lang="en-GB" sz="1800" dirty="0" smtClean="0"/>
              <a:t>Very brief summary of the whole article</a:t>
            </a:r>
          </a:p>
          <a:p>
            <a:r>
              <a:rPr lang="en-GB" sz="2000" b="1" dirty="0" smtClean="0"/>
              <a:t>Introduction</a:t>
            </a:r>
          </a:p>
          <a:p>
            <a:pPr lvl="1"/>
            <a:r>
              <a:rPr lang="en-GB" sz="1800" dirty="0" smtClean="0"/>
              <a:t>Introduces the topic of the article</a:t>
            </a:r>
          </a:p>
          <a:p>
            <a:pPr lvl="1"/>
            <a:r>
              <a:rPr lang="en-GB" sz="1800" dirty="0" smtClean="0"/>
              <a:t>What the article contributes to existing knowledge on the topic</a:t>
            </a:r>
          </a:p>
          <a:p>
            <a:pPr lvl="1"/>
            <a:r>
              <a:rPr lang="en-GB" sz="1800" dirty="0" smtClean="0"/>
              <a:t>Review of literature</a:t>
            </a:r>
          </a:p>
          <a:p>
            <a:pPr lvl="1"/>
            <a:r>
              <a:rPr lang="en-GB" sz="1800" dirty="0" smtClean="0"/>
              <a:t>Hypothesis </a:t>
            </a:r>
            <a:endParaRPr lang="en-GB" sz="1800" dirty="0"/>
          </a:p>
        </p:txBody>
      </p:sp>
      <p:sp>
        <p:nvSpPr>
          <p:cNvPr id="4" name="Content Placeholder 3"/>
          <p:cNvSpPr>
            <a:spLocks noGrp="1"/>
          </p:cNvSpPr>
          <p:nvPr>
            <p:ph sz="half" idx="2"/>
          </p:nvPr>
        </p:nvSpPr>
        <p:spPr>
          <a:xfrm>
            <a:off x="6338315" y="2638044"/>
            <a:ext cx="5649246" cy="3101982"/>
          </a:xfrm>
        </p:spPr>
        <p:txBody>
          <a:bodyPr>
            <a:normAutofit/>
          </a:bodyPr>
          <a:lstStyle/>
          <a:p>
            <a:r>
              <a:rPr lang="en-GB" b="1" dirty="0" smtClean="0"/>
              <a:t>Method</a:t>
            </a:r>
          </a:p>
          <a:p>
            <a:pPr lvl="1"/>
            <a:r>
              <a:rPr lang="en-GB" dirty="0" smtClean="0"/>
              <a:t>Who, what, when, how</a:t>
            </a:r>
          </a:p>
          <a:p>
            <a:pPr lvl="1"/>
            <a:r>
              <a:rPr lang="en-GB" dirty="0" smtClean="0"/>
              <a:t>Sample / participants</a:t>
            </a:r>
          </a:p>
          <a:p>
            <a:pPr lvl="1"/>
            <a:r>
              <a:rPr lang="en-GB" dirty="0" smtClean="0"/>
              <a:t>Methods used / employed</a:t>
            </a:r>
          </a:p>
          <a:p>
            <a:pPr lvl="1"/>
            <a:r>
              <a:rPr lang="en-GB" dirty="0" smtClean="0"/>
              <a:t>Type of analysis</a:t>
            </a:r>
          </a:p>
          <a:p>
            <a:pPr lvl="1"/>
            <a:r>
              <a:rPr lang="en-GB" dirty="0" smtClean="0"/>
              <a:t>Procedure</a:t>
            </a:r>
          </a:p>
          <a:p>
            <a:pPr lvl="1"/>
            <a:endParaRPr lang="en-GB" dirty="0"/>
          </a:p>
        </p:txBody>
      </p:sp>
    </p:spTree>
    <p:extLst>
      <p:ext uri="{BB962C8B-B14F-4D97-AF65-F5344CB8AC3E}">
        <p14:creationId xmlns:p14="http://schemas.microsoft.com/office/powerpoint/2010/main" val="23739110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Contents of a journal article</a:t>
            </a:r>
            <a:endParaRPr lang="en-GB" dirty="0"/>
          </a:p>
        </p:txBody>
      </p:sp>
      <p:sp>
        <p:nvSpPr>
          <p:cNvPr id="3" name="Content Placeholder 2"/>
          <p:cNvSpPr>
            <a:spLocks noGrp="1"/>
          </p:cNvSpPr>
          <p:nvPr>
            <p:ph sz="half" idx="1"/>
          </p:nvPr>
        </p:nvSpPr>
        <p:spPr>
          <a:xfrm>
            <a:off x="301084" y="2638044"/>
            <a:ext cx="5552600" cy="4219956"/>
          </a:xfrm>
        </p:spPr>
        <p:txBody>
          <a:bodyPr>
            <a:normAutofit/>
          </a:bodyPr>
          <a:lstStyle/>
          <a:p>
            <a:r>
              <a:rPr lang="en-GB" sz="2000" b="1" dirty="0" smtClean="0"/>
              <a:t>Results / Findings</a:t>
            </a:r>
          </a:p>
          <a:p>
            <a:pPr lvl="1"/>
            <a:r>
              <a:rPr lang="en-GB" dirty="0" smtClean="0"/>
              <a:t>What were the findings?</a:t>
            </a:r>
          </a:p>
          <a:p>
            <a:pPr lvl="1"/>
            <a:r>
              <a:rPr lang="en-GB" dirty="0" smtClean="0"/>
              <a:t>Tables and graphs</a:t>
            </a:r>
          </a:p>
          <a:p>
            <a:pPr lvl="1"/>
            <a:r>
              <a:rPr lang="en-GB" dirty="0" smtClean="0"/>
              <a:t>Were findings significant?</a:t>
            </a:r>
          </a:p>
          <a:p>
            <a:pPr lvl="1"/>
            <a:r>
              <a:rPr lang="en-GB" dirty="0" smtClean="0"/>
              <a:t>What does this mean?</a:t>
            </a:r>
          </a:p>
          <a:p>
            <a:pPr lvl="1"/>
            <a:endParaRPr lang="en-GB" dirty="0"/>
          </a:p>
          <a:p>
            <a:r>
              <a:rPr lang="en-GB" b="1" dirty="0" smtClean="0"/>
              <a:t>Discussion</a:t>
            </a:r>
          </a:p>
          <a:p>
            <a:pPr lvl="1"/>
            <a:r>
              <a:rPr lang="en-GB" dirty="0" smtClean="0"/>
              <a:t>What the results mean</a:t>
            </a:r>
          </a:p>
          <a:p>
            <a:pPr lvl="1"/>
            <a:r>
              <a:rPr lang="en-GB" dirty="0" smtClean="0"/>
              <a:t>How do the findings contribute to knowledge?</a:t>
            </a:r>
          </a:p>
          <a:p>
            <a:pPr lvl="1"/>
            <a:r>
              <a:rPr lang="en-GB" dirty="0" smtClean="0"/>
              <a:t>Are the hypotheses supported or rejected?</a:t>
            </a:r>
          </a:p>
          <a:p>
            <a:pPr lvl="1"/>
            <a:r>
              <a:rPr lang="en-GB" dirty="0" smtClean="0"/>
              <a:t>Problems / limitations of the study</a:t>
            </a:r>
          </a:p>
        </p:txBody>
      </p:sp>
      <p:sp>
        <p:nvSpPr>
          <p:cNvPr id="4" name="Content Placeholder 3"/>
          <p:cNvSpPr>
            <a:spLocks noGrp="1"/>
          </p:cNvSpPr>
          <p:nvPr>
            <p:ph sz="half" idx="2"/>
          </p:nvPr>
        </p:nvSpPr>
        <p:spPr>
          <a:xfrm>
            <a:off x="6338315" y="2638044"/>
            <a:ext cx="5649246" cy="3101982"/>
          </a:xfrm>
        </p:spPr>
        <p:txBody>
          <a:bodyPr>
            <a:normAutofit/>
          </a:bodyPr>
          <a:lstStyle/>
          <a:p>
            <a:r>
              <a:rPr lang="en-GB" b="1" dirty="0" smtClean="0"/>
              <a:t>Conclusion </a:t>
            </a:r>
            <a:r>
              <a:rPr lang="en-GB" dirty="0" smtClean="0"/>
              <a:t>(not always separate heading)</a:t>
            </a:r>
          </a:p>
          <a:p>
            <a:pPr lvl="1"/>
            <a:r>
              <a:rPr lang="en-GB" dirty="0" smtClean="0"/>
              <a:t>Importance of research</a:t>
            </a:r>
          </a:p>
          <a:p>
            <a:pPr lvl="1"/>
            <a:r>
              <a:rPr lang="en-GB" dirty="0" smtClean="0"/>
              <a:t>Future research</a:t>
            </a:r>
          </a:p>
          <a:p>
            <a:endParaRPr lang="en-GB" dirty="0"/>
          </a:p>
          <a:p>
            <a:r>
              <a:rPr lang="en-GB" b="1" dirty="0" smtClean="0"/>
              <a:t>References</a:t>
            </a:r>
          </a:p>
          <a:p>
            <a:endParaRPr lang="en-GB" b="1" dirty="0"/>
          </a:p>
          <a:p>
            <a:r>
              <a:rPr lang="en-GB" b="1" dirty="0" smtClean="0"/>
              <a:t>Appendices </a:t>
            </a:r>
          </a:p>
          <a:p>
            <a:pPr lvl="1"/>
            <a:endParaRPr lang="en-GB" dirty="0"/>
          </a:p>
        </p:txBody>
      </p:sp>
    </p:spTree>
    <p:extLst>
      <p:ext uri="{BB962C8B-B14F-4D97-AF65-F5344CB8AC3E}">
        <p14:creationId xmlns:p14="http://schemas.microsoft.com/office/powerpoint/2010/main" val="33011398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final reading tips</a:t>
            </a:r>
            <a:endParaRPr lang="en-GB" dirty="0"/>
          </a:p>
        </p:txBody>
      </p:sp>
      <p:sp>
        <p:nvSpPr>
          <p:cNvPr id="3" name="Content Placeholder 2"/>
          <p:cNvSpPr>
            <a:spLocks noGrp="1"/>
          </p:cNvSpPr>
          <p:nvPr>
            <p:ph idx="1"/>
          </p:nvPr>
        </p:nvSpPr>
        <p:spPr>
          <a:xfrm>
            <a:off x="892099" y="2638044"/>
            <a:ext cx="10348330" cy="3101983"/>
          </a:xfrm>
        </p:spPr>
        <p:txBody>
          <a:bodyPr>
            <a:noAutofit/>
          </a:bodyPr>
          <a:lstStyle/>
          <a:p>
            <a:r>
              <a:rPr lang="en-GB" sz="2400" dirty="0" smtClean="0"/>
              <a:t>Look for information that relates most exactly to your assignment (title)</a:t>
            </a:r>
          </a:p>
          <a:p>
            <a:r>
              <a:rPr lang="en-GB" sz="2400" dirty="0" smtClean="0"/>
              <a:t>Draw up a trial essay plan and see what information you will need</a:t>
            </a:r>
          </a:p>
          <a:p>
            <a:pPr lvl="1"/>
            <a:r>
              <a:rPr lang="en-GB" sz="2000" dirty="0" smtClean="0"/>
              <a:t>What came up in the lecture/seminar?</a:t>
            </a:r>
          </a:p>
          <a:p>
            <a:r>
              <a:rPr lang="en-GB" sz="2400" dirty="0" smtClean="0"/>
              <a:t>Check the back cover of the book, contents list and index to see exactly what the book covers</a:t>
            </a:r>
          </a:p>
          <a:p>
            <a:r>
              <a:rPr lang="en-GB" sz="2400" dirty="0" smtClean="0"/>
              <a:t>Quickly scan the introduction and/or conclusion: these may even provide all the information you need</a:t>
            </a:r>
          </a:p>
          <a:p>
            <a:r>
              <a:rPr lang="en-GB" sz="2400" dirty="0" smtClean="0"/>
              <a:t>Browse through the headings to get a feel for the </a:t>
            </a:r>
            <a:r>
              <a:rPr lang="en-GB" sz="2400" dirty="0" err="1" smtClean="0"/>
              <a:t>boook</a:t>
            </a:r>
            <a:endParaRPr lang="en-GB" sz="2400" dirty="0"/>
          </a:p>
        </p:txBody>
      </p:sp>
    </p:spTree>
    <p:extLst>
      <p:ext uri="{BB962C8B-B14F-4D97-AF65-F5344CB8AC3E}">
        <p14:creationId xmlns:p14="http://schemas.microsoft.com/office/powerpoint/2010/main" val="31961619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final reading tips</a:t>
            </a:r>
            <a:endParaRPr lang="en-GB" dirty="0"/>
          </a:p>
        </p:txBody>
      </p:sp>
      <p:sp>
        <p:nvSpPr>
          <p:cNvPr id="3" name="Content Placeholder 2"/>
          <p:cNvSpPr>
            <a:spLocks noGrp="1"/>
          </p:cNvSpPr>
          <p:nvPr>
            <p:ph idx="1"/>
          </p:nvPr>
        </p:nvSpPr>
        <p:spPr>
          <a:xfrm>
            <a:off x="1349298" y="2638044"/>
            <a:ext cx="9567746" cy="3101983"/>
          </a:xfrm>
        </p:spPr>
        <p:txBody>
          <a:bodyPr>
            <a:noAutofit/>
          </a:bodyPr>
          <a:lstStyle/>
          <a:p>
            <a:pPr>
              <a:lnSpc>
                <a:spcPct val="80000"/>
              </a:lnSpc>
            </a:pPr>
            <a:r>
              <a:rPr lang="en-GB" sz="2400" dirty="0"/>
              <a:t>Is the source a well-known one in the field, such as a recommended journal?</a:t>
            </a:r>
          </a:p>
          <a:p>
            <a:pPr>
              <a:lnSpc>
                <a:spcPct val="80000"/>
              </a:lnSpc>
            </a:pPr>
            <a:r>
              <a:rPr lang="en-GB" sz="2400" dirty="0"/>
              <a:t>Is the source likely to be biased? If so, does the bias matter in this case? </a:t>
            </a:r>
          </a:p>
          <a:p>
            <a:pPr>
              <a:lnSpc>
                <a:spcPct val="80000"/>
              </a:lnSpc>
            </a:pPr>
            <a:r>
              <a:rPr lang="en-GB" sz="2400" dirty="0"/>
              <a:t>Does the text have a good bibliography/reading list?</a:t>
            </a:r>
          </a:p>
          <a:p>
            <a:pPr>
              <a:lnSpc>
                <a:spcPct val="80000"/>
              </a:lnSpc>
            </a:pPr>
            <a:r>
              <a:rPr lang="en-GB" sz="2400" dirty="0"/>
              <a:t>Is it clear where any evidence comes from? </a:t>
            </a:r>
          </a:p>
          <a:p>
            <a:pPr>
              <a:lnSpc>
                <a:spcPct val="80000"/>
              </a:lnSpc>
            </a:pPr>
            <a:r>
              <a:rPr lang="en-GB" sz="2400" dirty="0"/>
              <a:t>Is the source from a publisher respected in your subject area? Information in newspapers or from friends is not usually considered reliable. </a:t>
            </a:r>
          </a:p>
          <a:p>
            <a:pPr lvl="1">
              <a:lnSpc>
                <a:spcPct val="80000"/>
              </a:lnSpc>
            </a:pPr>
            <a:r>
              <a:rPr lang="en-GB" sz="2000" dirty="0"/>
              <a:t>Consider </a:t>
            </a:r>
            <a:r>
              <a:rPr lang="en-GB" sz="2000" dirty="0" smtClean="0"/>
              <a:t>when </a:t>
            </a:r>
            <a:r>
              <a:rPr lang="en-GB" sz="2000" dirty="0"/>
              <a:t>sourcing information from the Web </a:t>
            </a:r>
            <a:r>
              <a:rPr lang="en-GB" sz="2000" dirty="0" smtClean="0"/>
              <a:t>too!</a:t>
            </a:r>
            <a:endParaRPr lang="en-GB" sz="2000" dirty="0"/>
          </a:p>
          <a:p>
            <a:pPr marL="0" indent="0">
              <a:buNone/>
            </a:pPr>
            <a:endParaRPr lang="en-GB" sz="2400" dirty="0"/>
          </a:p>
        </p:txBody>
      </p:sp>
    </p:spTree>
    <p:extLst>
      <p:ext uri="{BB962C8B-B14F-4D97-AF65-F5344CB8AC3E}">
        <p14:creationId xmlns:p14="http://schemas.microsoft.com/office/powerpoint/2010/main" val="3035922532"/>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1097</TotalTime>
  <Words>1832</Words>
  <Application>Microsoft Office PowerPoint</Application>
  <PresentationFormat>Widescreen</PresentationFormat>
  <Paragraphs>214</Paragraphs>
  <Slides>35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Courier New</vt:lpstr>
      <vt:lpstr>Gill Sans MT</vt:lpstr>
      <vt:lpstr>Parcel</vt:lpstr>
      <vt:lpstr>Reading at degree level</vt:lpstr>
      <vt:lpstr>Aims:</vt:lpstr>
      <vt:lpstr>Why do we need to research?</vt:lpstr>
      <vt:lpstr>Primary sources</vt:lpstr>
      <vt:lpstr>Secondary sources</vt:lpstr>
      <vt:lpstr>Examples of primary resources</vt:lpstr>
      <vt:lpstr>Examples of secondary resources</vt:lpstr>
      <vt:lpstr>Which is stronger?</vt:lpstr>
      <vt:lpstr>References cited in lectures / modules</vt:lpstr>
      <vt:lpstr>Searching for sources</vt:lpstr>
      <vt:lpstr>PowerPoint Presentation</vt:lpstr>
      <vt:lpstr>Searching for sources</vt:lpstr>
      <vt:lpstr>Library catalogue</vt:lpstr>
      <vt:lpstr>Using the online library</vt:lpstr>
      <vt:lpstr>catalogue</vt:lpstr>
      <vt:lpstr>databases</vt:lpstr>
      <vt:lpstr>PowerPoint Presentation</vt:lpstr>
      <vt:lpstr>Other tips for researching</vt:lpstr>
      <vt:lpstr>Other tips for researching</vt:lpstr>
      <vt:lpstr>Critical thinking</vt:lpstr>
      <vt:lpstr>What is Critical Thinking?</vt:lpstr>
      <vt:lpstr>PowerPoint Presentation</vt:lpstr>
      <vt:lpstr>Critical thinking</vt:lpstr>
      <vt:lpstr>Thinking Critically means...</vt:lpstr>
      <vt:lpstr>So – what can you do?</vt:lpstr>
      <vt:lpstr>What can we KNOW?</vt:lpstr>
      <vt:lpstr>Critical thinking is not just criticising</vt:lpstr>
      <vt:lpstr>Critical view</vt:lpstr>
      <vt:lpstr>Journals and journal articles</vt:lpstr>
      <vt:lpstr>Why are journals important?</vt:lpstr>
      <vt:lpstr>Peer reviewed?</vt:lpstr>
      <vt:lpstr>Contents of a journal article</vt:lpstr>
      <vt:lpstr>Contents of a journal article</vt:lpstr>
      <vt:lpstr>Some final reading tips</vt:lpstr>
      <vt:lpstr>Some final reading tips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degree level</dc:title>
  <dc:creator>Stacey Coleman</dc:creator>
  <cp:lastModifiedBy>Stacey Coleman</cp:lastModifiedBy>
  <cp:revision>8</cp:revision>
  <dcterms:created xsi:type="dcterms:W3CDTF">2018-10-07T13:18:25Z</dcterms:created>
  <dcterms:modified xsi:type="dcterms:W3CDTF">2018-10-08T07:35:58Z</dcterms:modified>
</cp:coreProperties>
</file>