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8" r:id="rId6"/>
    <p:sldId id="257"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77DE91-3368-4FF0-8D59-11290E25C7FB}" v="39" dt="2023-01-23T23:38:54.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49" autoAdjust="0"/>
    <p:restoredTop sz="94660"/>
  </p:normalViewPr>
  <p:slideViewPr>
    <p:cSldViewPr snapToGrid="0">
      <p:cViewPr varScale="1">
        <p:scale>
          <a:sx n="97" d="100"/>
          <a:sy n="97" d="100"/>
        </p:scale>
        <p:origin x="86" y="11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0F2600-2801-4C87-837F-F72CF61E77D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78BEB2-A0D6-49F3-9A43-BF77EE9F5BB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0857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0F2600-2801-4C87-837F-F72CF61E77D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78BEB2-A0D6-49F3-9A43-BF77EE9F5BBC}" type="slidenum">
              <a:rPr lang="en-GB" smtClean="0"/>
              <a:t>‹#›</a:t>
            </a:fld>
            <a:endParaRPr lang="en-GB"/>
          </a:p>
        </p:txBody>
      </p:sp>
    </p:spTree>
    <p:extLst>
      <p:ext uri="{BB962C8B-B14F-4D97-AF65-F5344CB8AC3E}">
        <p14:creationId xmlns:p14="http://schemas.microsoft.com/office/powerpoint/2010/main" val="660845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0F2600-2801-4C87-837F-F72CF61E77D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78BEB2-A0D6-49F3-9A43-BF77EE9F5BB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4687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0F2600-2801-4C87-837F-F72CF61E77D6}" type="datetimeFigureOut">
              <a:rPr lang="en-GB" smtClean="0"/>
              <a:t>23/01/2023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78BEB2-A0D6-49F3-9A43-BF77EE9F5BBC}" type="slidenum">
              <a:rPr lang="en-GB" smtClean="0"/>
              <a:t>‹#›</a:t>
            </a:fld>
            <a:endParaRPr lang="en-GB"/>
          </a:p>
        </p:txBody>
      </p:sp>
    </p:spTree>
    <p:extLst>
      <p:ext uri="{BB962C8B-B14F-4D97-AF65-F5344CB8AC3E}">
        <p14:creationId xmlns:p14="http://schemas.microsoft.com/office/powerpoint/2010/main" val="323632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0F2600-2801-4C87-837F-F72CF61E77D6}" type="datetimeFigureOut">
              <a:rPr lang="en-GB" smtClean="0"/>
              <a:t>23/01/2023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78BEB2-A0D6-49F3-9A43-BF77EE9F5BBC}" type="slidenum">
              <a:rPr lang="en-GB" smtClean="0"/>
              <a:t>‹#›</a:t>
            </a:fld>
            <a:endParaRPr lang="en-GB"/>
          </a:p>
        </p:txBody>
      </p:sp>
    </p:spTree>
    <p:extLst>
      <p:ext uri="{BB962C8B-B14F-4D97-AF65-F5344CB8AC3E}">
        <p14:creationId xmlns:p14="http://schemas.microsoft.com/office/powerpoint/2010/main" val="3149782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0F2600-2801-4C87-837F-F72CF61E77D6}" type="datetimeFigureOut">
              <a:rPr lang="en-GB" smtClean="0"/>
              <a:t>23/01/2023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78BEB2-A0D6-49F3-9A43-BF77EE9F5BBC}" type="slidenum">
              <a:rPr lang="en-GB" smtClean="0"/>
              <a:t>‹#›</a:t>
            </a:fld>
            <a:endParaRPr lang="en-GB"/>
          </a:p>
        </p:txBody>
      </p:sp>
    </p:spTree>
    <p:extLst>
      <p:ext uri="{BB962C8B-B14F-4D97-AF65-F5344CB8AC3E}">
        <p14:creationId xmlns:p14="http://schemas.microsoft.com/office/powerpoint/2010/main" val="4057372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60F2600-2801-4C87-837F-F72CF61E77D6}" type="datetimeFigureOut">
              <a:rPr lang="en-GB" smtClean="0"/>
              <a:t>23/01/2023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078BEB2-A0D6-49F3-9A43-BF77EE9F5BBC}" type="slidenum">
              <a:rPr lang="en-GB" smtClean="0"/>
              <a:t>‹#›</a:t>
            </a:fld>
            <a:endParaRPr lang="en-GB"/>
          </a:p>
        </p:txBody>
      </p:sp>
    </p:spTree>
    <p:extLst>
      <p:ext uri="{BB962C8B-B14F-4D97-AF65-F5344CB8AC3E}">
        <p14:creationId xmlns:p14="http://schemas.microsoft.com/office/powerpoint/2010/main" val="1575033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60F2600-2801-4C87-837F-F72CF61E77D6}" type="datetimeFigureOut">
              <a:rPr lang="en-GB" smtClean="0"/>
              <a:t>23/01/2023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078BEB2-A0D6-49F3-9A43-BF77EE9F5BBC}" type="slidenum">
              <a:rPr lang="en-GB" smtClean="0"/>
              <a:t>‹#›</a:t>
            </a:fld>
            <a:endParaRPr lang="en-GB"/>
          </a:p>
        </p:txBody>
      </p:sp>
    </p:spTree>
    <p:extLst>
      <p:ext uri="{BB962C8B-B14F-4D97-AF65-F5344CB8AC3E}">
        <p14:creationId xmlns:p14="http://schemas.microsoft.com/office/powerpoint/2010/main" val="2935447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0F2600-2801-4C87-837F-F72CF61E77D6}" type="datetimeFigureOut">
              <a:rPr lang="en-GB" smtClean="0"/>
              <a:t>23/01/2023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78BEB2-A0D6-49F3-9A43-BF77EE9F5BBC}" type="slidenum">
              <a:rPr lang="en-GB" smtClean="0"/>
              <a:t>‹#›</a:t>
            </a:fld>
            <a:endParaRPr lang="en-GB"/>
          </a:p>
        </p:txBody>
      </p:sp>
    </p:spTree>
    <p:extLst>
      <p:ext uri="{BB962C8B-B14F-4D97-AF65-F5344CB8AC3E}">
        <p14:creationId xmlns:p14="http://schemas.microsoft.com/office/powerpoint/2010/main" val="2543016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0F2600-2801-4C87-837F-F72CF61E77D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78BEB2-A0D6-49F3-9A43-BF77EE9F5BBC}" type="slidenum">
              <a:rPr lang="en-GB" smtClean="0"/>
              <a:t>‹#›</a:t>
            </a:fld>
            <a:endParaRPr lang="en-GB"/>
          </a:p>
        </p:txBody>
      </p:sp>
    </p:spTree>
    <p:extLst>
      <p:ext uri="{BB962C8B-B14F-4D97-AF65-F5344CB8AC3E}">
        <p14:creationId xmlns:p14="http://schemas.microsoft.com/office/powerpoint/2010/main" val="235382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0F2600-2801-4C87-837F-F72CF61E77D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78BEB2-A0D6-49F3-9A43-BF77EE9F5BBC}" type="slidenum">
              <a:rPr lang="en-GB" smtClean="0"/>
              <a:t>‹#›</a:t>
            </a:fld>
            <a:endParaRPr lang="en-GB"/>
          </a:p>
        </p:txBody>
      </p:sp>
    </p:spTree>
    <p:extLst>
      <p:ext uri="{BB962C8B-B14F-4D97-AF65-F5344CB8AC3E}">
        <p14:creationId xmlns:p14="http://schemas.microsoft.com/office/powerpoint/2010/main" val="747629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60F2600-2801-4C87-837F-F72CF61E77D6}" type="datetimeFigureOut">
              <a:rPr lang="en-GB" smtClean="0"/>
              <a:t>23/01/2023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078BEB2-A0D6-49F3-9A43-BF77EE9F5BB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2654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nasuwt.org.uk/static/uploaded/ad5b4d73-76eb-462a-8ba00412eb6e572a.pdf"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youtube.com/watch?v=sdDnxwHWu1s&amp;ab_channel=CouncilforLearningOutsidetheClassroom" TargetMode="External"/><Relationship Id="rId5" Type="http://schemas.openxmlformats.org/officeDocument/2006/relationships/hyperlink" Target="https://www.google.co.uk/books/edition/The_Teaching_Assistant_s_Guide_to_Effect/U8JmCgAAQBAJ?hl=en&amp;gbpv=1&amp;dq=Bosanquet" TargetMode="External"/><Relationship Id="rId4" Type="http://schemas.openxmlformats.org/officeDocument/2006/relationships/hyperlink" Target="https://www.researchgate.net/publication/315974047_The_importance_of_outdoor_play_for_young_children"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gl-assessment.co.uk/case-studies/wellcomm-helping-under-5s-talk-to-learn-at-south-staffordshire-children-s-centres/" TargetMode="External"/><Relationship Id="rId3" Type="http://schemas.openxmlformats.org/officeDocument/2006/relationships/slideLayout" Target="../slideLayouts/slideLayout7.xml"/><Relationship Id="rId7" Type="http://schemas.openxmlformats.org/officeDocument/2006/relationships/hyperlink" Target="https://www.gov.uk/government/news/100000-ukrainians-welcomed-to-safety-in-the-uk"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estyn.gov.wales/system/files/2022-10/Effective%20approaches%20to%20assessment%20that%20improve%20teaching%20and%20learning.pdf" TargetMode="External"/><Relationship Id="rId5" Type="http://schemas.openxmlformats.org/officeDocument/2006/relationships/hyperlink" Target="https://www.estyn.gov.wales/effective-practice/improving-staff-and-learner-wellbeing" TargetMode="External"/><Relationship Id="rId4" Type="http://schemas.openxmlformats.org/officeDocument/2006/relationships/hyperlink" Target="https://www.youtube.com/watch?v=o9D5lfqZF3o&amp;ab_channel=EarlyYearsEmily" TargetMode="External"/><Relationship Id="rId9"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hyperlink" Target="https://www.youtube.com/watch?v=UCFg9bcW7Bk&amp;t=446s&amp;ab_channel=TEDxTalks" TargetMode="External"/><Relationship Id="rId3" Type="http://schemas.openxmlformats.org/officeDocument/2006/relationships/slideLayout" Target="../slideLayouts/slideLayout7.xml"/><Relationship Id="rId7" Type="http://schemas.openxmlformats.org/officeDocument/2006/relationships/hyperlink" Target="https://files.eric.ed.gov/fulltext/EJ1152568.pdf"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psychologyfirst.co.uk/our-services/elsa-training-and-supervision/#:~:text=The%20ELSA%20training%20provides%20selected" TargetMode="External"/><Relationship Id="rId5" Type="http://schemas.openxmlformats.org/officeDocument/2006/relationships/hyperlink" Target="https://www.google.co.uk/books/edition/Supporting_the_Wellbeing_of_Young_Childr/9C9xEAAAQBAJ?hl=en&amp;gbpv=1&amp;dq=eal+children+stressed&amp;pg=PT6&amp;printsec=frontcover" TargetMode="External"/><Relationship Id="rId4" Type="http://schemas.openxmlformats.org/officeDocument/2006/relationships/hyperlink" Target="https://www.google.co.uk/books/edition/Creating_a_Learning_School/gpiFXJ874WsC?hl=en&amp;gbpv=1&amp;dq=school+set+up+to+support+learning%27&amp;pg=PR7&amp;printsec=frontcover" TargetMode="External"/><Relationship Id="rId9"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hyperlink" Target="https://www.phf.org.uk/wp-content/uploads/2017/04/Full-report-Final.pdf" TargetMode="External"/><Relationship Id="rId7" Type="http://schemas.openxmlformats.org/officeDocument/2006/relationships/hyperlink" Target="https://www.gov.wales/sites/default/files/publications/2020-10/education-in-Wales-our-national-mission-update-october-2020.pdfcurriculum-for-wales/health-and-well-being" TargetMode="External"/><Relationship Id="rId2" Type="http://schemas.openxmlformats.org/officeDocument/2006/relationships/hyperlink" Target="https://hwb.gov.wales/" TargetMode="External"/><Relationship Id="rId1" Type="http://schemas.openxmlformats.org/officeDocument/2006/relationships/slideLayout" Target="../slideLayouts/slideLayout7.xml"/><Relationship Id="rId6" Type="http://schemas.openxmlformats.org/officeDocument/2006/relationships/hyperlink" Target="https://hwb.gov.wales/api/storage/68657fda-7b73-4086-8148-70949556c727/220217-curriculum-planning-and-priorities-guide.pdf" TargetMode="External"/><Relationship Id="rId5" Type="http://schemas.openxmlformats.org/officeDocument/2006/relationships/hyperlink" Target="https://www.gov.wales/research-deployment-primary-school-support-staff#:~:text=There%20is%20also%20a%20recognition" TargetMode="External"/><Relationship Id="rId4" Type="http://schemas.openxmlformats.org/officeDocument/2006/relationships/hyperlink" Target="https://hwb.gov.wales/curriculum-for-wales/cross-curricular-skills-frameworks/#digital-competence-framework"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curriculum-for-wales/curriculum-for-funded-non-maintained-nursery-settings" TargetMode="External"/><Relationship Id="rId7" Type="http://schemas.openxmlformats.org/officeDocument/2006/relationships/hyperlink" Target="https://www.sanctuary.gov.wales/ukraine/education" TargetMode="External"/><Relationship Id="rId2" Type="http://schemas.openxmlformats.org/officeDocument/2006/relationships/hyperlink" Target="https://www.gov.wales/sites/default/files/publications/2021-11/curriculum-for-wales-statements-of-what-matters-code.pdf" TargetMode="External"/><Relationship Id="rId1" Type="http://schemas.openxmlformats.org/officeDocument/2006/relationships/slideLayout" Target="../slideLayouts/slideLayout7.xml"/><Relationship Id="rId6" Type="http://schemas.openxmlformats.org/officeDocument/2006/relationships/hyperlink" Target="https://hwb.gov.wales/curriculum-for-wales/languages-literacy-and-communication/designing-your-curriculum" TargetMode="External"/><Relationship Id="rId5" Type="http://schemas.openxmlformats.org/officeDocument/2006/relationships/hyperlink" Target="https://hwb.gov.wales/curriculum-for-wales/designing-your-curriculum/developing-a-vision-for-curriculum-design/#cross-curricular-skills" TargetMode="External"/><Relationship Id="rId4" Type="http://schemas.openxmlformats.org/officeDocument/2006/relationships/hyperlink" Target="https://hwb.gov.wales/curriculum-for-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D4CA1E3-0B82-6CA0-8286-3596C7601150}"/>
              </a:ext>
            </a:extLst>
          </p:cNvPr>
          <p:cNvPicPr>
            <a:picLocks noChangeAspect="1"/>
          </p:cNvPicPr>
          <p:nvPr/>
        </p:nvPicPr>
        <p:blipFill rotWithShape="1">
          <a:blip r:embed="rId5"/>
          <a:srcRect l="229" r="10883"/>
          <a:stretch/>
        </p:blipFill>
        <p:spPr>
          <a:xfrm>
            <a:off x="-3047" y="10"/>
            <a:ext cx="12191999" cy="6857990"/>
          </a:xfrm>
          <a:prstGeom prst="rect">
            <a:avLst/>
          </a:prstGeom>
        </p:spPr>
      </p:pic>
      <p:sp>
        <p:nvSpPr>
          <p:cNvPr id="2" name="Title 1">
            <a:extLst>
              <a:ext uri="{FF2B5EF4-FFF2-40B4-BE49-F238E27FC236}">
                <a16:creationId xmlns:a16="http://schemas.microsoft.com/office/drawing/2014/main" id="{CB7ADECD-C21F-762A-3615-D677F0A0FE9F}"/>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Marlena Kaczmarek</a:t>
            </a:r>
            <a:br>
              <a:rPr lang="en-GB" sz="5200">
                <a:solidFill>
                  <a:srgbClr val="FFFFFF"/>
                </a:solidFill>
              </a:rPr>
            </a:br>
            <a:r>
              <a:rPr lang="en-GB" sz="5200">
                <a:solidFill>
                  <a:srgbClr val="FFFFFF"/>
                </a:solidFill>
              </a:rPr>
              <a:t>2006844</a:t>
            </a:r>
          </a:p>
        </p:txBody>
      </p:sp>
      <p:sp>
        <p:nvSpPr>
          <p:cNvPr id="3" name="Subtitle 2">
            <a:extLst>
              <a:ext uri="{FF2B5EF4-FFF2-40B4-BE49-F238E27FC236}">
                <a16:creationId xmlns:a16="http://schemas.microsoft.com/office/drawing/2014/main" id="{A89F3C96-8BEA-8027-FD87-C1DCC424AF93}"/>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lnSpcReduction="10000"/>
          </a:bodyPr>
          <a:lstStyle/>
          <a:p>
            <a:r>
              <a:rPr lang="en-GB" sz="2200">
                <a:solidFill>
                  <a:srgbClr val="FFFFFF"/>
                </a:solidFill>
              </a:rPr>
              <a:t>Module code:	ECES601</a:t>
            </a:r>
          </a:p>
          <a:p>
            <a:r>
              <a:rPr lang="en-GB" sz="2200">
                <a:solidFill>
                  <a:srgbClr val="FFFFFF"/>
                </a:solidFill>
              </a:rPr>
              <a:t>Curriculum and Assessment Studies</a:t>
            </a:r>
          </a:p>
          <a:p>
            <a:r>
              <a:rPr lang="en-GB" sz="2200">
                <a:solidFill>
                  <a:srgbClr val="FFFFFF"/>
                </a:solidFill>
              </a:rPr>
              <a:t>	</a:t>
            </a:r>
          </a:p>
        </p:txBody>
      </p:sp>
      <p:pic>
        <p:nvPicPr>
          <p:cNvPr id="20" name="Audio 19">
            <a:hlinkClick r:id="" action="ppaction://media"/>
            <a:extLst>
              <a:ext uri="{FF2B5EF4-FFF2-40B4-BE49-F238E27FC236}">
                <a16:creationId xmlns:a16="http://schemas.microsoft.com/office/drawing/2014/main" id="{50CD66EF-9396-0EAF-8960-27946F93C5A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840347267"/>
      </p:ext>
    </p:extLst>
  </p:cSld>
  <p:clrMapOvr>
    <a:masterClrMapping/>
  </p:clrMapOvr>
  <mc:AlternateContent xmlns:mc="http://schemas.openxmlformats.org/markup-compatibility/2006">
    <mc:Choice xmlns:p14="http://schemas.microsoft.com/office/powerpoint/2010/main" Requires="p14">
      <p:transition spd="slow" p14:dur="2000" advTm="19767"/>
    </mc:Choice>
    <mc:Fallback>
      <p:transition spd="slow" advTm="19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7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20"/>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43E9F-1BB2-A6DE-57F3-3CEE9A5B3B66}"/>
              </a:ext>
            </a:extLst>
          </p:cNvPr>
          <p:cNvSpPr>
            <a:spLocks noGrp="1"/>
          </p:cNvSpPr>
          <p:nvPr>
            <p:ph type="title"/>
          </p:nvPr>
        </p:nvSpPr>
        <p:spPr>
          <a:xfrm>
            <a:off x="275897" y="346841"/>
            <a:ext cx="7699261" cy="973077"/>
          </a:xfrm>
        </p:spPr>
        <p:txBody>
          <a:bodyPr>
            <a:normAutofit fontScale="90000"/>
          </a:bodyPr>
          <a:lstStyle/>
          <a:p>
            <a:r>
              <a:rPr lang="en-GB" b="1" u="sng" dirty="0">
                <a:latin typeface="+mn-lt"/>
              </a:rPr>
              <a:t>Script.</a:t>
            </a:r>
            <a:br>
              <a:rPr lang="en-GB" b="1" u="sng" dirty="0">
                <a:latin typeface="+mn-lt"/>
              </a:rPr>
            </a:br>
            <a:r>
              <a:rPr lang="en-GB" b="1" u="sng" dirty="0">
                <a:latin typeface="+mn-lt"/>
              </a:rPr>
              <a:t>Introduction.</a:t>
            </a:r>
          </a:p>
        </p:txBody>
      </p:sp>
      <p:sp>
        <p:nvSpPr>
          <p:cNvPr id="3" name="Content Placeholder 2">
            <a:extLst>
              <a:ext uri="{FF2B5EF4-FFF2-40B4-BE49-F238E27FC236}">
                <a16:creationId xmlns:a16="http://schemas.microsoft.com/office/drawing/2014/main" id="{4BD69703-6FB3-8B82-475F-32D8549ABC8F}"/>
              </a:ext>
            </a:extLst>
          </p:cNvPr>
          <p:cNvSpPr>
            <a:spLocks noGrp="1"/>
          </p:cNvSpPr>
          <p:nvPr>
            <p:ph idx="1"/>
          </p:nvPr>
        </p:nvSpPr>
        <p:spPr>
          <a:xfrm>
            <a:off x="275897" y="1631731"/>
            <a:ext cx="11077903" cy="4545232"/>
          </a:xfrm>
        </p:spPr>
        <p:txBody>
          <a:bodyPr>
            <a:normAutofit lnSpcReduction="10000"/>
          </a:bodyPr>
          <a:lstStyle/>
          <a:p>
            <a:pPr marL="0" indent="0">
              <a:buNone/>
            </a:pPr>
            <a:r>
              <a:rPr lang="en-GB" sz="2000" dirty="0"/>
              <a:t>Ruhl (2015) argues that teaching methods and pedagogy should change accordingly to the changing world. To inspire future learners, educators should mentor and allow students to be in charge of their learning experience (Ruhl,2015). To make learning more meaningful and enjoyable, schools should focus on the learning journey and its progress and process rather than on product-driven teaching (Sprouts, 2015). The curriculum is the way in which the aims of the school are put into practice (Welsh Government, 2022b).  The Foundation Phase is a curriculum that has been brought in by the Welsh Government (2022b), to replace Early Years and Key Stage 1.  It is a broad, balanced, relevant and differentiated curriculum that aims to meet the needs of all the children in education (Welsh Government,2022b). </a:t>
            </a:r>
          </a:p>
          <a:p>
            <a:pPr marL="0" indent="0">
              <a:buNone/>
            </a:pPr>
            <a:r>
              <a:rPr lang="en-GB" sz="2000" dirty="0"/>
              <a:t>New Curriculum also:</a:t>
            </a:r>
          </a:p>
          <a:p>
            <a:pPr marL="0" indent="0">
              <a:buNone/>
            </a:pPr>
            <a:r>
              <a:rPr lang="en-GB" sz="2000" dirty="0"/>
              <a:t>-encompasses the 27 statements of What Matters </a:t>
            </a:r>
          </a:p>
          <a:p>
            <a:pPr marL="0" indent="0">
              <a:buNone/>
            </a:pPr>
            <a:r>
              <a:rPr lang="en-GB" sz="2000" dirty="0"/>
              <a:t>(Welsh Government, 2021)</a:t>
            </a:r>
          </a:p>
          <a:p>
            <a:pPr marL="0" indent="0">
              <a:buNone/>
            </a:pPr>
            <a:r>
              <a:rPr lang="en-GB" sz="2000" dirty="0"/>
              <a:t>-reflects the principles of progression</a:t>
            </a:r>
          </a:p>
          <a:p>
            <a:pPr marL="0" indent="0">
              <a:buNone/>
            </a:pPr>
            <a:r>
              <a:rPr lang="en-GB" sz="2000" dirty="0"/>
              <a:t> (Welsh Government, 2022b).</a:t>
            </a:r>
          </a:p>
          <a:p>
            <a:pPr marL="0" indent="0">
              <a:buNone/>
            </a:pPr>
            <a:endParaRPr lang="en-GB" sz="2000" dirty="0"/>
          </a:p>
          <a:p>
            <a:pPr marL="0" indent="0">
              <a:buNone/>
            </a:pPr>
            <a:endParaRPr lang="en-GB" sz="2000" dirty="0"/>
          </a:p>
        </p:txBody>
      </p:sp>
      <p:pic>
        <p:nvPicPr>
          <p:cNvPr id="10" name="Audio 9">
            <a:hlinkClick r:id="" action="ppaction://media"/>
            <a:extLst>
              <a:ext uri="{FF2B5EF4-FFF2-40B4-BE49-F238E27FC236}">
                <a16:creationId xmlns:a16="http://schemas.microsoft.com/office/drawing/2014/main" id="{4935F414-0741-750A-9C8E-79C9F2F876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33156293"/>
      </p:ext>
    </p:extLst>
  </p:cSld>
  <p:clrMapOvr>
    <a:masterClrMapping/>
  </p:clrMapOvr>
  <mc:AlternateContent xmlns:mc="http://schemas.openxmlformats.org/markup-compatibility/2006">
    <mc:Choice xmlns:p14="http://schemas.microsoft.com/office/powerpoint/2010/main" Requires="p14">
      <p:transition spd="slow" p14:dur="2000" advTm="67606"/>
    </mc:Choice>
    <mc:Fallback>
      <p:transition spd="slow" advTm="67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0F86F5-71FA-F7FA-3CBE-09FC3CCED815}"/>
              </a:ext>
            </a:extLst>
          </p:cNvPr>
          <p:cNvSpPr>
            <a:spLocks noGrp="1"/>
          </p:cNvSpPr>
          <p:nvPr>
            <p:ph idx="1"/>
          </p:nvPr>
        </p:nvSpPr>
        <p:spPr>
          <a:xfrm>
            <a:off x="216467" y="544939"/>
            <a:ext cx="10932381" cy="5954326"/>
          </a:xfrm>
        </p:spPr>
        <p:txBody>
          <a:bodyPr>
            <a:normAutofit fontScale="85000" lnSpcReduction="10000"/>
          </a:bodyPr>
          <a:lstStyle/>
          <a:p>
            <a:pPr marL="0" indent="0">
              <a:buNone/>
            </a:pPr>
            <a:r>
              <a:rPr lang="en-GB" sz="2000" dirty="0"/>
              <a:t>This power-point presentation will include Lesson Plan for a Nursery setting according to the New Curriculum document(Welsh Government, 2021). The new curriculum was designed to deliver the four core purposes identified in ‘Successful Futures’ (Welsh Government, 2015): ambitious, capable learners enterprising, creative contributors healthy, confident individuals ethical, informed citizens.</a:t>
            </a:r>
          </a:p>
          <a:p>
            <a:pPr marL="0" indent="0">
              <a:buNone/>
            </a:pPr>
            <a:r>
              <a:rPr lang="en-GB" sz="2000" dirty="0"/>
              <a:t>According to Donaldson (Welsh Government, 2015), the content and skills learnt will give pupils all the experiences they need as they work towards each progression step. Learners will experience an authentic, broad and balanced curriculum covering all Areas of Learning and Experience (</a:t>
            </a:r>
            <a:r>
              <a:rPr lang="en-GB" sz="2000" dirty="0" err="1"/>
              <a:t>AoLE</a:t>
            </a:r>
            <a:r>
              <a:rPr lang="en-GB" sz="2000" dirty="0"/>
              <a:t>) themes:</a:t>
            </a:r>
          </a:p>
          <a:p>
            <a:pPr marL="0" indent="0">
              <a:buNone/>
            </a:pPr>
            <a:r>
              <a:rPr lang="en-GB" sz="2000" dirty="0"/>
              <a:t>-Expressive Arts</a:t>
            </a:r>
          </a:p>
          <a:p>
            <a:pPr marL="0" indent="0">
              <a:buNone/>
            </a:pPr>
            <a:r>
              <a:rPr lang="en-GB" sz="2000" dirty="0"/>
              <a:t>-Health and Well being </a:t>
            </a:r>
          </a:p>
          <a:p>
            <a:pPr marL="0" indent="0">
              <a:buNone/>
            </a:pPr>
            <a:r>
              <a:rPr lang="en-GB" sz="2000" dirty="0"/>
              <a:t>-Humanities, </a:t>
            </a:r>
          </a:p>
          <a:p>
            <a:pPr marL="0" indent="0">
              <a:buNone/>
            </a:pPr>
            <a:r>
              <a:rPr lang="en-GB" sz="2000" dirty="0"/>
              <a:t>-Literacy and Communication</a:t>
            </a:r>
          </a:p>
          <a:p>
            <a:pPr marL="0" indent="0">
              <a:buNone/>
            </a:pPr>
            <a:r>
              <a:rPr lang="en-GB" sz="2000" dirty="0"/>
              <a:t>-Mathematics and Numeracy </a:t>
            </a:r>
          </a:p>
          <a:p>
            <a:pPr marL="0" indent="0">
              <a:buNone/>
            </a:pPr>
            <a:r>
              <a:rPr lang="en-GB" sz="2000" dirty="0"/>
              <a:t>-Science and Technology </a:t>
            </a:r>
          </a:p>
          <a:p>
            <a:pPr marL="0" indent="0">
              <a:buNone/>
            </a:pPr>
            <a:r>
              <a:rPr lang="en-GB" sz="2000" dirty="0"/>
              <a:t>(Welsh Government, 2015).</a:t>
            </a:r>
          </a:p>
          <a:p>
            <a:pPr marL="0" indent="0">
              <a:buNone/>
            </a:pPr>
            <a:r>
              <a:rPr lang="en-GB" sz="2000" dirty="0"/>
              <a:t>This lesson plan was created for a class of 24 students for ages 3 and 4 years old. Three additional adults are included in the planning, all are qualified Learning Support Officers (LSOs). LSOs support the students to motivate them and identify any difficulties the children may have. The third LSO is also one-to-one support for one child in the class that has English as an additional language, as she speaks Ukrainian fluently. This lesson plan covers Language, Literacy and Communication from </a:t>
            </a:r>
            <a:r>
              <a:rPr lang="en-GB" sz="2000" dirty="0" err="1"/>
              <a:t>AoLE’s</a:t>
            </a:r>
            <a:r>
              <a:rPr lang="en-GB" sz="2000" dirty="0"/>
              <a:t> and Learning objectives are: Improving listening and memory skills, understand story sequencing, working on fine motor skills and letter formation, based on Little Red Hen story. </a:t>
            </a:r>
          </a:p>
          <a:p>
            <a:pPr marL="0" indent="0">
              <a:buNone/>
            </a:pPr>
            <a:endParaRPr lang="en-GB" sz="2000" dirty="0"/>
          </a:p>
          <a:p>
            <a:pPr marL="0" indent="0">
              <a:buNone/>
            </a:pPr>
            <a:endParaRPr lang="en-GB" sz="2000" dirty="0"/>
          </a:p>
          <a:p>
            <a:pPr marL="0" indent="0">
              <a:buNone/>
            </a:pPr>
            <a:endParaRPr lang="en-GB" sz="2000" dirty="0"/>
          </a:p>
        </p:txBody>
      </p:sp>
      <p:pic>
        <p:nvPicPr>
          <p:cNvPr id="6" name="Audio 5">
            <a:hlinkClick r:id="" action="ppaction://media"/>
            <a:extLst>
              <a:ext uri="{FF2B5EF4-FFF2-40B4-BE49-F238E27FC236}">
                <a16:creationId xmlns:a16="http://schemas.microsoft.com/office/drawing/2014/main" id="{1E617B47-9C6D-8102-8EF1-940200F3E9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79665425"/>
      </p:ext>
    </p:extLst>
  </p:cSld>
  <p:clrMapOvr>
    <a:masterClrMapping/>
  </p:clrMapOvr>
  <mc:AlternateContent xmlns:mc="http://schemas.openxmlformats.org/markup-compatibility/2006">
    <mc:Choice xmlns:p14="http://schemas.microsoft.com/office/powerpoint/2010/main" Requires="p14">
      <p:transition spd="slow" p14:dur="2000" advTm="105720"/>
    </mc:Choice>
    <mc:Fallback>
      <p:transition spd="slow" advTm="105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DB82E-25FF-6722-8597-F02FBE9431C0}"/>
              </a:ext>
            </a:extLst>
          </p:cNvPr>
          <p:cNvSpPr>
            <a:spLocks noGrp="1"/>
          </p:cNvSpPr>
          <p:nvPr>
            <p:ph type="title"/>
          </p:nvPr>
        </p:nvSpPr>
        <p:spPr/>
        <p:txBody>
          <a:bodyPr/>
          <a:lstStyle/>
          <a:p>
            <a:r>
              <a:rPr lang="en-GB" dirty="0"/>
              <a:t>Resource:</a:t>
            </a:r>
          </a:p>
        </p:txBody>
      </p:sp>
      <p:sp>
        <p:nvSpPr>
          <p:cNvPr id="3" name="Content Placeholder 2">
            <a:extLst>
              <a:ext uri="{FF2B5EF4-FFF2-40B4-BE49-F238E27FC236}">
                <a16:creationId xmlns:a16="http://schemas.microsoft.com/office/drawing/2014/main" id="{62D68CEB-166E-32CA-DF97-C5C1AE48CD3E}"/>
              </a:ext>
            </a:extLst>
          </p:cNvPr>
          <p:cNvSpPr>
            <a:spLocks noGrp="1"/>
          </p:cNvSpPr>
          <p:nvPr>
            <p:ph idx="1"/>
          </p:nvPr>
        </p:nvSpPr>
        <p:spPr/>
        <p:txBody>
          <a:bodyPr>
            <a:normAutofit/>
          </a:bodyPr>
          <a:lstStyle/>
          <a:p>
            <a:pPr marL="0" indent="0">
              <a:buNone/>
            </a:pPr>
            <a:r>
              <a:rPr lang="en-GB" dirty="0"/>
              <a:t>According to </a:t>
            </a:r>
            <a:r>
              <a:rPr lang="en-GB" dirty="0" err="1"/>
              <a:t>Middlewood</a:t>
            </a:r>
            <a:r>
              <a:rPr lang="en-GB" dirty="0"/>
              <a:t>, Parker and </a:t>
            </a:r>
            <a:r>
              <a:rPr lang="en-GB" dirty="0" err="1"/>
              <a:t>Beere</a:t>
            </a:r>
            <a:r>
              <a:rPr lang="en-GB" dirty="0"/>
              <a:t> (2005), "teaching can take place without learning occurring, and learning can take place without any teaching" (p.20). Therefore, teaching staff should consider many things to make the lesson memorable, engaging and creative and to make learners progress (Welsh Government, 2020a).</a:t>
            </a:r>
          </a:p>
          <a:p>
            <a:pPr marL="0" indent="0">
              <a:buNone/>
            </a:pPr>
            <a:r>
              <a:rPr lang="en-GB" dirty="0"/>
              <a:t>For this session Language, Literacy and Communication activity was split into three different abilities activities. The resources needed for these activities were taken from websites such as YouTube (Corbett,2012; Early Years Emily,2021), Twinkl (n.d), and WellComm (Guerin, 2017). The rest of the ideas were influenced by work experience</a:t>
            </a:r>
          </a:p>
          <a:p>
            <a:endParaRPr lang="en-GB" dirty="0"/>
          </a:p>
        </p:txBody>
      </p:sp>
      <p:pic>
        <p:nvPicPr>
          <p:cNvPr id="11" name="Audio 10">
            <a:hlinkClick r:id="" action="ppaction://media"/>
            <a:extLst>
              <a:ext uri="{FF2B5EF4-FFF2-40B4-BE49-F238E27FC236}">
                <a16:creationId xmlns:a16="http://schemas.microsoft.com/office/drawing/2014/main" id="{512C0E13-DC35-119E-051E-1D2CF9BC46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74808810"/>
      </p:ext>
    </p:extLst>
  </p:cSld>
  <p:clrMapOvr>
    <a:masterClrMapping/>
  </p:clrMapOvr>
  <mc:AlternateContent xmlns:mc="http://schemas.openxmlformats.org/markup-compatibility/2006">
    <mc:Choice xmlns:p14="http://schemas.microsoft.com/office/powerpoint/2010/main" Requires="p14">
      <p:transition spd="slow" p14:dur="2000" advTm="52491"/>
    </mc:Choice>
    <mc:Fallback>
      <p:transition spd="slow" advTm="52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550469-1744-8D2B-B331-35980FA8755F}"/>
              </a:ext>
            </a:extLst>
          </p:cNvPr>
          <p:cNvSpPr txBox="1"/>
          <p:nvPr/>
        </p:nvSpPr>
        <p:spPr>
          <a:xfrm>
            <a:off x="437870" y="1122847"/>
            <a:ext cx="10408258" cy="4801314"/>
          </a:xfrm>
          <a:prstGeom prst="rect">
            <a:avLst/>
          </a:prstGeom>
          <a:noFill/>
        </p:spPr>
        <p:txBody>
          <a:bodyPr wrap="square">
            <a:spAutoFit/>
          </a:bodyPr>
          <a:lstStyle/>
          <a:p>
            <a:r>
              <a:rPr lang="en-GB"/>
              <a:t>The rationales of the presented lesson plan are:</a:t>
            </a:r>
          </a:p>
          <a:p>
            <a:r>
              <a:rPr lang="en-GB"/>
              <a:t>1. Settings. </a:t>
            </a:r>
          </a:p>
          <a:p>
            <a:r>
              <a:rPr lang="en-GB"/>
              <a:t>Classroom setup plays a crucial role in education, pupil engagement, well-being and motivation (Gremmen et al., 2016). Bruner (1986) advocated for the importance of the social aspect of the settings. Vygotsky (1962), in his work, has also strengthened the significance of working with others and learning from More Knowledgeable Other (M.K.O.). The educational setting should prompt social and learning engagement through its design and setup (Rands and Gansemer-Topf, 2017). In the presented lesson plan, the nursery setting has needed features such as needed space for reading and free play areas, outdoor access, topic-related displays, and a range of toys and books. </a:t>
            </a:r>
          </a:p>
          <a:p>
            <a:r>
              <a:rPr lang="en-GB"/>
              <a:t>2. Additional adults: </a:t>
            </a:r>
          </a:p>
          <a:p>
            <a:r>
              <a:rPr lang="en-GB"/>
              <a:t>In the presented lesson plan, Learning Support Officers are responsible for children's active learning, engagement and safety.</a:t>
            </a:r>
          </a:p>
          <a:p>
            <a:r>
              <a:rPr lang="en-GB"/>
              <a:t>Estyn (2022) argue to "use support staff effectively by ensuring that they are fully involved in the assessment of pupils' learning and have regular opportunities to discuss pupils' progress with class teachers" (p.7). Welsh Government (2019b) underlines the impact of support staff and their role on students well-being, learning journey, and development. The scaffolding framework is crucial in delivering the lesson and ensuring that students fully engage in tasks and work independently. (Bosanquet, Radford and Webster, 2015). </a:t>
            </a:r>
            <a:endParaRPr lang="en-GB" dirty="0"/>
          </a:p>
        </p:txBody>
      </p:sp>
      <p:pic>
        <p:nvPicPr>
          <p:cNvPr id="8" name="Audio 7">
            <a:hlinkClick r:id="" action="ppaction://media"/>
            <a:extLst>
              <a:ext uri="{FF2B5EF4-FFF2-40B4-BE49-F238E27FC236}">
                <a16:creationId xmlns:a16="http://schemas.microsoft.com/office/drawing/2014/main" id="{052AC16F-EC2C-39E7-D0DE-D68C5518A2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236485022"/>
      </p:ext>
    </p:extLst>
  </p:cSld>
  <p:clrMapOvr>
    <a:masterClrMapping/>
  </p:clrMapOvr>
  <mc:AlternateContent xmlns:mc="http://schemas.openxmlformats.org/markup-compatibility/2006">
    <mc:Choice xmlns:p14="http://schemas.microsoft.com/office/powerpoint/2010/main" Requires="p14">
      <p:transition spd="slow" p14:dur="2000" advTm="117951"/>
    </mc:Choice>
    <mc:Fallback>
      <p:transition spd="slow" advTm="117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3C7500-B3FF-37A6-2A3E-3DCB2E5F2242}"/>
              </a:ext>
            </a:extLst>
          </p:cNvPr>
          <p:cNvSpPr txBox="1"/>
          <p:nvPr/>
        </p:nvSpPr>
        <p:spPr>
          <a:xfrm>
            <a:off x="455211" y="365761"/>
            <a:ext cx="11630772" cy="6186309"/>
          </a:xfrm>
          <a:prstGeom prst="rect">
            <a:avLst/>
          </a:prstGeom>
          <a:noFill/>
        </p:spPr>
        <p:txBody>
          <a:bodyPr wrap="square">
            <a:spAutoFit/>
          </a:bodyPr>
          <a:lstStyle/>
          <a:p>
            <a:r>
              <a:rPr lang="en-GB" dirty="0"/>
              <a:t>3. E.A.L. support.</a:t>
            </a:r>
          </a:p>
          <a:p>
            <a:r>
              <a:rPr lang="en-GB" dirty="0"/>
              <a:t>E.A.L. means English as Additional Language and applies to children whose mother tongue language is different from English (Welsh Government, 2022c).</a:t>
            </a:r>
          </a:p>
          <a:p>
            <a:r>
              <a:rPr lang="en-GB" dirty="0"/>
              <a:t>Statistics from 2013 state that 31,132 (6.7%) primary and secondary pupils in Wales acquired English as an additional language (NALDIC,2013). Welsh Government (2022d) welcomed families from Ukraine as a part of the scheme that allowed Ukrainian families affected by war to come to the United Kingdom. Making planning fully inclusive and adaptive to students' needs is crucial(Hutchinson, 2018). Highlighting the appropriate support and strategies to improve their achievement and reduce stress is needed (Murphy, 2022).</a:t>
            </a:r>
          </a:p>
          <a:p>
            <a:r>
              <a:rPr lang="en-GB" dirty="0"/>
              <a:t>In this lesson plan, the Ukrainian boy was given extra time to think and a 1:1 support assistant to work on his speech and language. His ability to learn placed him in the middle set and allocated him to work with a group to feel included. </a:t>
            </a:r>
          </a:p>
          <a:p>
            <a:r>
              <a:rPr lang="en-GB" dirty="0"/>
              <a:t>4. Cross curricula learning </a:t>
            </a:r>
          </a:p>
          <a:p>
            <a:r>
              <a:rPr lang="en-GB" dirty="0"/>
              <a:t>According to Welsh Government (2022c), "learners must be given opportunities across the curriculum to:</a:t>
            </a:r>
          </a:p>
          <a:p>
            <a:r>
              <a:rPr lang="en-GB" dirty="0"/>
              <a:t>develop listening, reading, speaking and writing skills</a:t>
            </a:r>
          </a:p>
          <a:p>
            <a:r>
              <a:rPr lang="en-GB" dirty="0"/>
              <a:t>be able to use numbers and solve problems in real-life situations</a:t>
            </a:r>
          </a:p>
          <a:p>
            <a:r>
              <a:rPr lang="en-GB" dirty="0"/>
              <a:t>be confident users of various technologies to help them function and communicate effectively and make sense of the world".</a:t>
            </a:r>
          </a:p>
          <a:p>
            <a:r>
              <a:rPr lang="en-GB" dirty="0"/>
              <a:t>The literacy and Numeracy Framework (L.N.F.), along with the Digital Competence Framework (D.C.F.), play an integral and mandatory part in New Curriculum for Wales (Welsh Government, 2019a). These were included in the presented lesson plan to allow children to express themselves. So even though the main activity was around Language, Literacy and Communication (L.L.C.) (Welsh Government, 2022d), the activities can be easily linked to Science and Technology (such as using outdoors, </a:t>
            </a:r>
            <a:r>
              <a:rPr lang="en-GB" dirty="0" err="1"/>
              <a:t>Ipads</a:t>
            </a:r>
            <a:r>
              <a:rPr lang="en-GB" dirty="0"/>
              <a:t>, cooking) and Health and Well-being (such as physical activity, developing social interactions and supporting mental health). </a:t>
            </a:r>
          </a:p>
        </p:txBody>
      </p:sp>
      <p:pic>
        <p:nvPicPr>
          <p:cNvPr id="7" name="Audio 6">
            <a:hlinkClick r:id="" action="ppaction://media"/>
            <a:extLst>
              <a:ext uri="{FF2B5EF4-FFF2-40B4-BE49-F238E27FC236}">
                <a16:creationId xmlns:a16="http://schemas.microsoft.com/office/drawing/2014/main" id="{E54F1FE9-EA95-E293-E995-807CDA5BF8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83954511"/>
      </p:ext>
    </p:extLst>
  </p:cSld>
  <p:clrMapOvr>
    <a:masterClrMapping/>
  </p:clrMapOvr>
  <mc:AlternateContent xmlns:mc="http://schemas.openxmlformats.org/markup-compatibility/2006">
    <mc:Choice xmlns:p14="http://schemas.microsoft.com/office/powerpoint/2010/main" Requires="p14">
      <p:transition spd="slow" p14:dur="2000" advTm="164688"/>
    </mc:Choice>
    <mc:Fallback>
      <p:transition spd="slow" advTm="164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C3F681-9B4F-E15B-B364-DB44B173A693}"/>
              </a:ext>
            </a:extLst>
          </p:cNvPr>
          <p:cNvSpPr txBox="1"/>
          <p:nvPr/>
        </p:nvSpPr>
        <p:spPr>
          <a:xfrm>
            <a:off x="230588" y="198782"/>
            <a:ext cx="11290852" cy="5355312"/>
          </a:xfrm>
          <a:prstGeom prst="rect">
            <a:avLst/>
          </a:prstGeom>
          <a:noFill/>
        </p:spPr>
        <p:txBody>
          <a:bodyPr wrap="square">
            <a:spAutoFit/>
          </a:bodyPr>
          <a:lstStyle/>
          <a:p>
            <a:endParaRPr lang="en-GB" dirty="0"/>
          </a:p>
          <a:p>
            <a:r>
              <a:rPr lang="en-GB" dirty="0"/>
              <a:t>5. Outdoor learning</a:t>
            </a:r>
          </a:p>
          <a:p>
            <a:r>
              <a:rPr lang="en-GB" dirty="0"/>
              <a:t> Welsh Government (2020) highlights the importance of outdoor play and has recognised its vitality, which is now an integral teaching tool. Many available research studies (Council for Learning Outside the Classroom, 2021; Bento &amp; Dias, 2017) support the significance of outdoor play and its impact on social-emotional development within the early years. Furthermore, outdoor play provides endless learning possibilities that nature gives (Benna,2015). Outdoor play </a:t>
            </a:r>
          </a:p>
          <a:p>
            <a:r>
              <a:rPr lang="en-GB" dirty="0"/>
              <a:t> "contributes to all 7 Wellbeing Goals as well as providing opportunities and activities that expand horizons within and beyond the traditional classroom learning environment" (Council for Learning Outside the Classroom, 2021).</a:t>
            </a:r>
          </a:p>
          <a:p>
            <a:r>
              <a:rPr lang="en-GB" dirty="0"/>
              <a:t>The presented lesson plan provided cycling as a part of the physical activity and outdoor provision. Implementing outdoors in this careful planning made this session one of the cross-curricular activities that promoted social interactions, improved well-being and made a learner active. </a:t>
            </a:r>
          </a:p>
          <a:p>
            <a:r>
              <a:rPr lang="en-GB" dirty="0"/>
              <a:t>6. Pedagogy </a:t>
            </a:r>
          </a:p>
          <a:p>
            <a:r>
              <a:rPr lang="en-GB" dirty="0"/>
              <a:t>The curriculum framework pays particular attention to pedagogy by emphasising that teachers need to adapt what they do in classrooms to meet the needs of individual pupils (Donaldson, 2015).</a:t>
            </a:r>
          </a:p>
          <a:p>
            <a:r>
              <a:rPr lang="en-GB" dirty="0"/>
              <a:t>Strategies in this activity planning cover some of the 12 principles of pedagogy, such as "good teaching and learning maintains a consistent focus on the overall purposes of the curriculum; good teaching and learning challenges all learners by encouraging them to recognise the importance of sustained effort in meeting expectations that are high but achievable for them, good teaching and learning create authentic contexts for learning, good teaching and learning ranges within and across Areas of Learning and Experience" (Donaldson, 2015, pp. 63-70).</a:t>
            </a:r>
          </a:p>
        </p:txBody>
      </p:sp>
      <p:pic>
        <p:nvPicPr>
          <p:cNvPr id="7" name="Audio 6">
            <a:hlinkClick r:id="" action="ppaction://media"/>
            <a:extLst>
              <a:ext uri="{FF2B5EF4-FFF2-40B4-BE49-F238E27FC236}">
                <a16:creationId xmlns:a16="http://schemas.microsoft.com/office/drawing/2014/main" id="{5F546FED-2726-340A-7024-0291ECB37D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45734408"/>
      </p:ext>
    </p:extLst>
  </p:cSld>
  <p:clrMapOvr>
    <a:masterClrMapping/>
  </p:clrMapOvr>
  <mc:AlternateContent xmlns:mc="http://schemas.openxmlformats.org/markup-compatibility/2006">
    <mc:Choice xmlns:p14="http://schemas.microsoft.com/office/powerpoint/2010/main" Requires="p14">
      <p:transition spd="slow" p14:dur="2000" advTm="145126"/>
    </mc:Choice>
    <mc:Fallback>
      <p:transition spd="slow" advTm="145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FB294BE-B5D7-5987-FD12-1865ECB5A2C4}"/>
              </a:ext>
            </a:extLst>
          </p:cNvPr>
          <p:cNvSpPr txBox="1"/>
          <p:nvPr/>
        </p:nvSpPr>
        <p:spPr>
          <a:xfrm>
            <a:off x="397565" y="214686"/>
            <a:ext cx="11688418" cy="5078313"/>
          </a:xfrm>
          <a:prstGeom prst="rect">
            <a:avLst/>
          </a:prstGeom>
          <a:noFill/>
        </p:spPr>
        <p:txBody>
          <a:bodyPr wrap="square">
            <a:spAutoFit/>
          </a:bodyPr>
          <a:lstStyle/>
          <a:p>
            <a:r>
              <a:rPr lang="en-GB" dirty="0"/>
              <a:t>7. Active learning </a:t>
            </a:r>
          </a:p>
          <a:p>
            <a:r>
              <a:rPr lang="en-GB" dirty="0"/>
              <a:t>This lesson plan aimed for children to participate in their learning by active listening. The lesson structure allowed students to follow instructions and have time to think and answer questions. Communication with peers and visual and </a:t>
            </a:r>
            <a:r>
              <a:rPr lang="en-GB" dirty="0" err="1"/>
              <a:t>kinesthetic</a:t>
            </a:r>
            <a:r>
              <a:rPr lang="en-GB" dirty="0"/>
              <a:t> prompts made this session memorable.</a:t>
            </a:r>
          </a:p>
          <a:p>
            <a:r>
              <a:rPr lang="en-GB" dirty="0"/>
              <a:t> Providing the link between learning and activity enhances understanding of tough sessions (</a:t>
            </a:r>
            <a:r>
              <a:rPr lang="en-GB" dirty="0" err="1"/>
              <a:t>Brame</a:t>
            </a:r>
            <a:r>
              <a:rPr lang="en-GB" dirty="0"/>
              <a:t>, 2016). Estyn (2022) underlines the need and importance of effective learning and suggests "prioritise approaches to assessment that deepen teachers' understanding of pupils' learning and their progress" (p.8).</a:t>
            </a:r>
          </a:p>
          <a:p>
            <a:r>
              <a:rPr lang="en-GB" dirty="0"/>
              <a:t>8. Wellbeing </a:t>
            </a:r>
          </a:p>
          <a:p>
            <a:r>
              <a:rPr lang="en-GB" dirty="0"/>
              <a:t>In this lesson plan, well-being was directly highlighted in numerous ways. First, when children join chatty time to talk about their day, further when in one of the activities, writing a letter to </a:t>
            </a:r>
            <a:r>
              <a:rPr lang="en-GB" dirty="0" err="1"/>
              <a:t>Litte</a:t>
            </a:r>
            <a:r>
              <a:rPr lang="en-GB" dirty="0"/>
              <a:t> Red Hen about their feelings regarding the story. One of the L.S.O.s is also The Emotional Literacy Support Assistant (ELSA), who was trained to address children's emotional needs when needed.</a:t>
            </a:r>
          </a:p>
          <a:p>
            <a:r>
              <a:rPr lang="en-GB" dirty="0"/>
              <a:t>The "What works" report (Thomas et al., 2017,p.78) states that students who have a sense of belonging, engage with school life, and enjoy lessons while working with peers activate their self-esteem, support well-being and, therefore, their learning. </a:t>
            </a:r>
          </a:p>
          <a:p>
            <a:r>
              <a:rPr lang="en-GB" dirty="0"/>
              <a:t>Estyn (2020) also highlights the importance of implementing well-being. Arguably, to address children's needs in contributing to effective teaching practice school presented by Estyn (2020), "the school has recently introduced a course entitled Therapeutic Counselling in Education (</a:t>
            </a:r>
            <a:r>
              <a:rPr lang="en-GB" dirty="0" err="1"/>
              <a:t>TCiE</a:t>
            </a:r>
            <a:r>
              <a:rPr lang="en-GB" dirty="0"/>
              <a:t>): Educating the Mind and the Heart. As a result, well-trained staff apply and embed new skills and knowledge to support the well-being of students and their learning.</a:t>
            </a:r>
          </a:p>
        </p:txBody>
      </p:sp>
      <p:pic>
        <p:nvPicPr>
          <p:cNvPr id="7" name="Audio 6">
            <a:hlinkClick r:id="" action="ppaction://media"/>
            <a:extLst>
              <a:ext uri="{FF2B5EF4-FFF2-40B4-BE49-F238E27FC236}">
                <a16:creationId xmlns:a16="http://schemas.microsoft.com/office/drawing/2014/main" id="{4727D924-22F5-E24E-2560-331391659D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87321914"/>
      </p:ext>
    </p:extLst>
  </p:cSld>
  <p:clrMapOvr>
    <a:masterClrMapping/>
  </p:clrMapOvr>
  <mc:AlternateContent xmlns:mc="http://schemas.openxmlformats.org/markup-compatibility/2006">
    <mc:Choice xmlns:p14="http://schemas.microsoft.com/office/powerpoint/2010/main" Requires="p14">
      <p:transition spd="slow" p14:dur="2000" advTm="138870"/>
    </mc:Choice>
    <mc:Fallback>
      <p:transition spd="slow" advTm="138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24B3FE6-7ABC-6C92-A935-E3696641C992}"/>
              </a:ext>
            </a:extLst>
          </p:cNvPr>
          <p:cNvPicPr>
            <a:picLocks noChangeAspect="1"/>
          </p:cNvPicPr>
          <p:nvPr/>
        </p:nvPicPr>
        <p:blipFill>
          <a:blip r:embed="rId4"/>
          <a:stretch>
            <a:fillRect/>
          </a:stretch>
        </p:blipFill>
        <p:spPr>
          <a:xfrm>
            <a:off x="1989" y="0"/>
            <a:ext cx="5299585" cy="6858000"/>
          </a:xfrm>
          <a:prstGeom prst="rect">
            <a:avLst/>
          </a:prstGeom>
        </p:spPr>
      </p:pic>
      <p:pic>
        <p:nvPicPr>
          <p:cNvPr id="8" name="Picture 7">
            <a:extLst>
              <a:ext uri="{FF2B5EF4-FFF2-40B4-BE49-F238E27FC236}">
                <a16:creationId xmlns:a16="http://schemas.microsoft.com/office/drawing/2014/main" id="{F5203FCA-E761-C1F5-D016-77267EFF4209}"/>
              </a:ext>
            </a:extLst>
          </p:cNvPr>
          <p:cNvPicPr>
            <a:picLocks noChangeAspect="1"/>
          </p:cNvPicPr>
          <p:nvPr/>
        </p:nvPicPr>
        <p:blipFill>
          <a:blip r:embed="rId5"/>
          <a:stretch>
            <a:fillRect/>
          </a:stretch>
        </p:blipFill>
        <p:spPr>
          <a:xfrm>
            <a:off x="6096000" y="0"/>
            <a:ext cx="6096000" cy="6858000"/>
          </a:xfrm>
          <a:prstGeom prst="rect">
            <a:avLst/>
          </a:prstGeom>
        </p:spPr>
      </p:pic>
      <p:pic>
        <p:nvPicPr>
          <p:cNvPr id="10" name="Audio 9">
            <a:hlinkClick r:id="" action="ppaction://media"/>
            <a:extLst>
              <a:ext uri="{FF2B5EF4-FFF2-40B4-BE49-F238E27FC236}">
                <a16:creationId xmlns:a16="http://schemas.microsoft.com/office/drawing/2014/main" id="{26BE304B-ACBB-FEA9-7CC5-0BDA3312F9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18017239"/>
      </p:ext>
    </p:extLst>
  </p:cSld>
  <p:clrMapOvr>
    <a:masterClrMapping/>
  </p:clrMapOvr>
  <mc:AlternateContent xmlns:mc="http://schemas.openxmlformats.org/markup-compatibility/2006">
    <mc:Choice xmlns:p14="http://schemas.microsoft.com/office/powerpoint/2010/main" Requires="p14">
      <p:transition spd="slow" p14:dur="2000" advTm="5151"/>
    </mc:Choice>
    <mc:Fallback>
      <p:transition spd="slow" advTm="5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286FAB-C4ED-4A9F-9F5C-A7B1817F9945}"/>
              </a:ext>
            </a:extLst>
          </p:cNvPr>
          <p:cNvPicPr>
            <a:picLocks noChangeAspect="1"/>
          </p:cNvPicPr>
          <p:nvPr/>
        </p:nvPicPr>
        <p:blipFill>
          <a:blip r:embed="rId4"/>
          <a:stretch>
            <a:fillRect/>
          </a:stretch>
        </p:blipFill>
        <p:spPr>
          <a:xfrm>
            <a:off x="0" y="-1"/>
            <a:ext cx="4698460" cy="6857489"/>
          </a:xfrm>
          <a:prstGeom prst="rect">
            <a:avLst/>
          </a:prstGeom>
        </p:spPr>
      </p:pic>
      <p:pic>
        <p:nvPicPr>
          <p:cNvPr id="7" name="Picture 6">
            <a:extLst>
              <a:ext uri="{FF2B5EF4-FFF2-40B4-BE49-F238E27FC236}">
                <a16:creationId xmlns:a16="http://schemas.microsoft.com/office/drawing/2014/main" id="{AEF91404-F472-2456-43E2-9A8F571E73BA}"/>
              </a:ext>
            </a:extLst>
          </p:cNvPr>
          <p:cNvPicPr>
            <a:picLocks noChangeAspect="1"/>
          </p:cNvPicPr>
          <p:nvPr/>
        </p:nvPicPr>
        <p:blipFill>
          <a:blip r:embed="rId5"/>
          <a:stretch>
            <a:fillRect/>
          </a:stretch>
        </p:blipFill>
        <p:spPr>
          <a:xfrm>
            <a:off x="4679004" y="-1"/>
            <a:ext cx="4075889" cy="6819853"/>
          </a:xfrm>
          <a:prstGeom prst="rect">
            <a:avLst/>
          </a:prstGeom>
        </p:spPr>
      </p:pic>
      <p:pic>
        <p:nvPicPr>
          <p:cNvPr id="9" name="Picture 8">
            <a:extLst>
              <a:ext uri="{FF2B5EF4-FFF2-40B4-BE49-F238E27FC236}">
                <a16:creationId xmlns:a16="http://schemas.microsoft.com/office/drawing/2014/main" id="{845F3031-47D6-B45F-03C4-21D3489170CD}"/>
              </a:ext>
            </a:extLst>
          </p:cNvPr>
          <p:cNvPicPr>
            <a:picLocks noChangeAspect="1"/>
          </p:cNvPicPr>
          <p:nvPr/>
        </p:nvPicPr>
        <p:blipFill>
          <a:blip r:embed="rId6"/>
          <a:stretch>
            <a:fillRect/>
          </a:stretch>
        </p:blipFill>
        <p:spPr>
          <a:xfrm>
            <a:off x="7493540" y="3117381"/>
            <a:ext cx="4698460" cy="3740619"/>
          </a:xfrm>
          <a:prstGeom prst="rect">
            <a:avLst/>
          </a:prstGeom>
        </p:spPr>
      </p:pic>
      <p:pic>
        <p:nvPicPr>
          <p:cNvPr id="11" name="Audio 10">
            <a:hlinkClick r:id="" action="ppaction://media"/>
            <a:extLst>
              <a:ext uri="{FF2B5EF4-FFF2-40B4-BE49-F238E27FC236}">
                <a16:creationId xmlns:a16="http://schemas.microsoft.com/office/drawing/2014/main" id="{834D69F0-6D0B-AD7D-9681-D1DA00037E8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68959451"/>
      </p:ext>
    </p:extLst>
  </p:cSld>
  <p:clrMapOvr>
    <a:masterClrMapping/>
  </p:clrMapOvr>
  <mc:AlternateContent xmlns:mc="http://schemas.openxmlformats.org/markup-compatibility/2006">
    <mc:Choice xmlns:p14="http://schemas.microsoft.com/office/powerpoint/2010/main" Requires="p14">
      <p:transition spd="slow" p14:dur="2000" advTm="1184"/>
    </mc:Choice>
    <mc:Fallback>
      <p:transition spd="slow" advTm="1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708AE77-D515-BABD-1D8B-4DD70FD0DD5A}"/>
              </a:ext>
            </a:extLst>
          </p:cNvPr>
          <p:cNvSpPr txBox="1"/>
          <p:nvPr/>
        </p:nvSpPr>
        <p:spPr>
          <a:xfrm>
            <a:off x="238830" y="235308"/>
            <a:ext cx="11488366" cy="6463308"/>
          </a:xfrm>
          <a:prstGeom prst="rect">
            <a:avLst/>
          </a:prstGeom>
          <a:noFill/>
        </p:spPr>
        <p:txBody>
          <a:bodyPr wrap="square" rtlCol="0">
            <a:spAutoFit/>
          </a:bodyPr>
          <a:lstStyle/>
          <a:p>
            <a:r>
              <a:rPr lang="en-GB" b="1" u="sng" dirty="0"/>
              <a:t>Reference list</a:t>
            </a:r>
          </a:p>
          <a:p>
            <a:r>
              <a:rPr lang="en-GB" dirty="0" err="1"/>
              <a:t>Benna</a:t>
            </a:r>
            <a:r>
              <a:rPr lang="en-GB" dirty="0"/>
              <a:t>, R. (2015). </a:t>
            </a:r>
            <a:r>
              <a:rPr lang="en-GB" i="1" dirty="0"/>
              <a:t>Lessons Learned From Playing Outdoors </a:t>
            </a:r>
            <a:r>
              <a:rPr lang="en-GB" dirty="0"/>
              <a:t>| Rebecca </a:t>
            </a:r>
            <a:r>
              <a:rPr lang="en-GB" dirty="0" err="1"/>
              <a:t>Benná</a:t>
            </a:r>
            <a:r>
              <a:rPr lang="en-GB" dirty="0"/>
              <a:t> | </a:t>
            </a:r>
            <a:r>
              <a:rPr lang="en-GB" dirty="0" err="1"/>
              <a:t>TEDxDayton</a:t>
            </a:r>
            <a:r>
              <a:rPr lang="en-GB" dirty="0"/>
              <a:t>. [online] www.youtube.com. Available at: https://www.youtube.com/watch?v=mijC4fy-wsM&amp;t=5s&amp;ab_channel=TEDxTalks [Accessed 23 Jan. 2023].</a:t>
            </a:r>
          </a:p>
          <a:p>
            <a:r>
              <a:rPr lang="en-GB" dirty="0"/>
              <a:t>Bento, G. and Dias, G. (2017). (PDF) The importance of outdoor play for young children’s healthy development. [online] ResearchGate. Available at: </a:t>
            </a:r>
            <a:r>
              <a:rPr lang="en-GB" dirty="0">
                <a:hlinkClick r:id="rId4"/>
              </a:rPr>
              <a:t>https://www.researchgate.net/publication/315974047_The_importance_of_outdoor_play_for_young_children</a:t>
            </a:r>
            <a:r>
              <a:rPr lang="en-GB" dirty="0"/>
              <a:t>  [Accessed 8 Dec. 2022].</a:t>
            </a:r>
          </a:p>
          <a:p>
            <a:r>
              <a:rPr lang="en-GB" dirty="0"/>
              <a:t>Bosanquet, P., Radford, J. and Webster, R. (2015). </a:t>
            </a:r>
            <a:r>
              <a:rPr lang="en-GB" i="1" dirty="0"/>
              <a:t>The Teaching Assistant’s Guide to Effective Interaction: How to maximise your practic</a:t>
            </a:r>
            <a:r>
              <a:rPr lang="en-GB" dirty="0"/>
              <a:t>e. [online] Google Books. Routledge. Available at: </a:t>
            </a:r>
            <a:r>
              <a:rPr lang="en-GB" dirty="0">
                <a:hlinkClick r:id="rId5"/>
              </a:rPr>
              <a:t>https://www.google.co.uk/books/edition/The_Teaching_Assistant_s_Guide_to_Effect/U8JmCgAAQBAJ?hl=en&amp;gbpv=1&amp;dq=Bosanquet</a:t>
            </a:r>
            <a:r>
              <a:rPr lang="en-GB" dirty="0"/>
              <a:t>  [Accessed 23 Jan. 2023].</a:t>
            </a:r>
          </a:p>
          <a:p>
            <a:r>
              <a:rPr lang="en-GB" dirty="0" err="1"/>
              <a:t>Brame</a:t>
            </a:r>
            <a:r>
              <a:rPr lang="en-GB" dirty="0"/>
              <a:t>, C.J. (2016). </a:t>
            </a:r>
            <a:r>
              <a:rPr lang="en-GB" i="1" dirty="0"/>
              <a:t>Active Learning What is it? </a:t>
            </a:r>
            <a:r>
              <a:rPr lang="en-GB" dirty="0"/>
              <a:t>[online] Available at: https://cft.vanderbilt.edu/wp-content/uploads/sites/59/Active-Learning.pdf [Accessed 23 Jan. 2023].</a:t>
            </a:r>
          </a:p>
          <a:p>
            <a:r>
              <a:rPr lang="en-GB" dirty="0"/>
              <a:t>Bruner, J.S. (1986). Actual minds, possible worlds. Cambridge, Mass.: Harvard University Press.</a:t>
            </a:r>
          </a:p>
          <a:p>
            <a:r>
              <a:rPr lang="en-GB" dirty="0"/>
              <a:t>Corbett, P. (2012). Pie Corbett telling the Little Red Hen Story. [online] www.youtube.com. Available at: https://www.youtube.com/watch?v=JdvJZD-cplg&amp;ab_channel=supergripblond [Accessed 23 Jan. 2023].</a:t>
            </a:r>
          </a:p>
          <a:p>
            <a:r>
              <a:rPr lang="en-GB" dirty="0"/>
              <a:t>Council for Learning Outside the Classroom (2021). Embedding learning outside into the new Welsh curriculum. [online] www.youtube.com. Available at: </a:t>
            </a:r>
            <a:r>
              <a:rPr lang="en-GB" dirty="0">
                <a:hlinkClick r:id="rId6"/>
              </a:rPr>
              <a:t>https://www.youtube.com/watch?v=sdDnxwHWu1s&amp;ab_channel=CouncilforLearningOutsidetheClassroom</a:t>
            </a:r>
            <a:r>
              <a:rPr lang="en-GB" dirty="0"/>
              <a:t>  [Accessed 29 Nov. 2022].</a:t>
            </a:r>
          </a:p>
          <a:p>
            <a:r>
              <a:rPr lang="en-GB" dirty="0"/>
              <a:t>Donaldson, G. (2015). Successful Futures Independent Review of Curriculum and Assessment Arrangements in Wales. [online] Available at: </a:t>
            </a:r>
            <a:r>
              <a:rPr lang="en-GB" dirty="0">
                <a:hlinkClick r:id="rId7"/>
              </a:rPr>
              <a:t>https://www.nasuwt.org.uk/static/uploaded/ad5b4d73-76eb-462a-8ba00412eb6e572a.pdf</a:t>
            </a:r>
            <a:r>
              <a:rPr lang="en-GB" dirty="0"/>
              <a:t> [Accessed 23 Jan. 2023].</a:t>
            </a:r>
          </a:p>
        </p:txBody>
      </p:sp>
      <p:pic>
        <p:nvPicPr>
          <p:cNvPr id="6" name="Audio 5">
            <a:hlinkClick r:id="" action="ppaction://media"/>
            <a:extLst>
              <a:ext uri="{FF2B5EF4-FFF2-40B4-BE49-F238E27FC236}">
                <a16:creationId xmlns:a16="http://schemas.microsoft.com/office/drawing/2014/main" id="{3D001236-79F4-9438-E776-2751ECEBF6A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54974002"/>
      </p:ext>
    </p:extLst>
  </p:cSld>
  <p:clrMapOvr>
    <a:masterClrMapping/>
  </p:clrMapOvr>
  <mc:AlternateContent xmlns:mc="http://schemas.openxmlformats.org/markup-compatibility/2006">
    <mc:Choice xmlns:p14="http://schemas.microsoft.com/office/powerpoint/2010/main" Requires="p14">
      <p:transition spd="slow" p14:dur="2000" advTm="1338"/>
    </mc:Choice>
    <mc:Fallback>
      <p:transition spd="slow" advTm="1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045AB6-88B7-E58B-79D7-7F240F74DE70}"/>
              </a:ext>
            </a:extLst>
          </p:cNvPr>
          <p:cNvSpPr txBox="1"/>
          <p:nvPr/>
        </p:nvSpPr>
        <p:spPr>
          <a:xfrm>
            <a:off x="199696" y="474345"/>
            <a:ext cx="11792607" cy="6186309"/>
          </a:xfrm>
          <a:prstGeom prst="rect">
            <a:avLst/>
          </a:prstGeom>
          <a:noFill/>
        </p:spPr>
        <p:txBody>
          <a:bodyPr wrap="square">
            <a:spAutoFit/>
          </a:bodyPr>
          <a:lstStyle/>
          <a:p>
            <a:r>
              <a:rPr lang="en-GB" dirty="0"/>
              <a:t>Early Years Emily (2021). Dough dance/finger gym routine | Down in the Jungle | Nursery rhyme with playdough. [online] www.youtube.com. Available at: </a:t>
            </a:r>
            <a:r>
              <a:rPr lang="en-GB" dirty="0">
                <a:hlinkClick r:id="rId4"/>
              </a:rPr>
              <a:t>https://www.youtube.com/watch?v=o9D5lfqZF3o&amp;ab_channel=EarlyYearsEmily</a:t>
            </a:r>
            <a:r>
              <a:rPr lang="en-GB" dirty="0"/>
              <a:t> [Accessed 23 Jan. 2023].</a:t>
            </a:r>
          </a:p>
          <a:p>
            <a:r>
              <a:rPr lang="en-GB" dirty="0"/>
              <a:t>Estyn (2020). Improving staff and learner wellbeing | Estyn. [online] www.estyn.gov.wales. Available at: </a:t>
            </a:r>
            <a:r>
              <a:rPr lang="en-GB" dirty="0">
                <a:hlinkClick r:id="rId5"/>
              </a:rPr>
              <a:t>https://www.estyn.gov.wales/effective-practice/improving-staff-and-learner-wellbeing</a:t>
            </a:r>
            <a:r>
              <a:rPr lang="en-GB" dirty="0"/>
              <a:t>[ Accessed 23 Jan. 2023].</a:t>
            </a:r>
          </a:p>
          <a:p>
            <a:r>
              <a:rPr lang="en-GB" dirty="0"/>
              <a:t>Estyn (2022). </a:t>
            </a:r>
          </a:p>
          <a:p>
            <a:r>
              <a:rPr lang="en-GB" dirty="0"/>
              <a:t>Effective approaches to assessment that improve teaching and learning. [online] Available at: </a:t>
            </a:r>
            <a:r>
              <a:rPr lang="en-GB" dirty="0">
                <a:hlinkClick r:id="rId6"/>
              </a:rPr>
              <a:t>https://www.estyn.gov.wales/system/files/2022-10/Effective%20approaches%20to%20assessment%20that%20improve%20teaching%20and%20learning.pdf</a:t>
            </a:r>
            <a:r>
              <a:rPr lang="en-GB" dirty="0"/>
              <a:t> [Accessed 23 Jan. 2023].</a:t>
            </a:r>
          </a:p>
          <a:p>
            <a:r>
              <a:rPr lang="en-GB" dirty="0"/>
              <a:t>GOV.UK (2022). 100,000 Ukrainians welcomed to safety in the UK. [online] GOV.UK. Available at: </a:t>
            </a:r>
            <a:r>
              <a:rPr lang="en-GB" dirty="0">
                <a:hlinkClick r:id="rId7"/>
              </a:rPr>
              <a:t>https://www.gov.uk/government/news/100000-ukrainians-welcomed-to-safety-in-the-uk</a:t>
            </a:r>
            <a:r>
              <a:rPr lang="en-GB" dirty="0"/>
              <a:t> [Accessed 23 Jan. 2023].</a:t>
            </a:r>
          </a:p>
          <a:p>
            <a:r>
              <a:rPr lang="en-GB" dirty="0" err="1"/>
              <a:t>Gremmen</a:t>
            </a:r>
            <a:r>
              <a:rPr lang="en-GB" dirty="0"/>
              <a:t>, M.C., van den Berg, Y.H.M., </a:t>
            </a:r>
            <a:r>
              <a:rPr lang="en-GB" dirty="0" err="1"/>
              <a:t>Segers</a:t>
            </a:r>
            <a:r>
              <a:rPr lang="en-GB" dirty="0"/>
              <a:t>, E. and Cillessen, A.H.N. (2016). Considerations for Classroom Seating Arrangements and the Role of Teacher Characteristics and Beliefs. Social Psychology of Education, 19(4), pp.749–774. doi:10.1007/s11218-016-9353-y.</a:t>
            </a:r>
          </a:p>
          <a:p>
            <a:r>
              <a:rPr lang="en-GB" dirty="0"/>
              <a:t>Guerin, J. (2017). WellComm: Helping under 5s ‘talk to learn’ at South Staffordshire Children’s Centres. [online] GL Assessment. Available at: </a:t>
            </a:r>
            <a:r>
              <a:rPr lang="en-GB" dirty="0">
                <a:hlinkClick r:id="rId8"/>
              </a:rPr>
              <a:t>https://www.gl-assessment.co.uk/case-studies/wellcomm-helping-under-5s-talk-to-learn-at-south-staffordshire-children-s-centres/</a:t>
            </a:r>
            <a:r>
              <a:rPr lang="en-GB" dirty="0"/>
              <a:t> [Accessed 23 Jan. 2023].</a:t>
            </a:r>
          </a:p>
          <a:p>
            <a:r>
              <a:rPr lang="en-GB" dirty="0"/>
              <a:t>Hutchinson, J. (2018). Educational Outcomes of Children as English Language. Data Intelligence, 4(4), pp.1033–1054. doi:10.1162/dint_x_00187.</a:t>
            </a:r>
          </a:p>
          <a:p>
            <a:r>
              <a:rPr lang="en-GB" dirty="0"/>
              <a:t>Johnston, C.B., Herzog, T.K., Hill-Chapman, C.R., </a:t>
            </a:r>
            <a:r>
              <a:rPr lang="en-GB" dirty="0" err="1"/>
              <a:t>Siney</a:t>
            </a:r>
            <a:r>
              <a:rPr lang="en-GB" dirty="0"/>
              <a:t>, C. and Fergusson, A. (2019). Creating Positive Learning Environments in Early Childhood Using Teacher-Generated Prosocial </a:t>
            </a:r>
          </a:p>
        </p:txBody>
      </p:sp>
      <p:pic>
        <p:nvPicPr>
          <p:cNvPr id="5" name="Audio 4">
            <a:hlinkClick r:id="" action="ppaction://media"/>
            <a:extLst>
              <a:ext uri="{FF2B5EF4-FFF2-40B4-BE49-F238E27FC236}">
                <a16:creationId xmlns:a16="http://schemas.microsoft.com/office/drawing/2014/main" id="{C216FC5F-4C8F-419E-B5D4-19CA24E3AF4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76444270"/>
      </p:ext>
    </p:extLst>
  </p:cSld>
  <p:clrMapOvr>
    <a:masterClrMapping/>
  </p:clrMapOvr>
  <mc:AlternateContent xmlns:mc="http://schemas.openxmlformats.org/markup-compatibility/2006">
    <mc:Choice xmlns:p14="http://schemas.microsoft.com/office/powerpoint/2010/main" Requires="p14">
      <p:transition spd="slow" p14:dur="2000" advTm="1249"/>
    </mc:Choice>
    <mc:Fallback>
      <p:transition spd="slow" advTm="1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3A4468-1D8B-4EB3-E535-A8672DFEFE48}"/>
              </a:ext>
            </a:extLst>
          </p:cNvPr>
          <p:cNvSpPr txBox="1"/>
          <p:nvPr/>
        </p:nvSpPr>
        <p:spPr>
          <a:xfrm>
            <a:off x="266041" y="474345"/>
            <a:ext cx="11361027" cy="5909310"/>
          </a:xfrm>
          <a:prstGeom prst="rect">
            <a:avLst/>
          </a:prstGeom>
          <a:noFill/>
        </p:spPr>
        <p:txBody>
          <a:bodyPr wrap="square">
            <a:spAutoFit/>
          </a:bodyPr>
          <a:lstStyle/>
          <a:p>
            <a:r>
              <a:rPr lang="en-GB" dirty="0"/>
              <a:t>Lessons. Journal of Educational Research and Practice, 9(1). doi:10.5590/jerap.2019.09.1.10.</a:t>
            </a:r>
          </a:p>
          <a:p>
            <a:r>
              <a:rPr lang="en-GB" dirty="0" err="1"/>
              <a:t>Middlewood</a:t>
            </a:r>
            <a:r>
              <a:rPr lang="en-GB" dirty="0"/>
              <a:t>, D., Parker, R. and </a:t>
            </a:r>
            <a:r>
              <a:rPr lang="en-GB" dirty="0" err="1"/>
              <a:t>Beere</a:t>
            </a:r>
            <a:r>
              <a:rPr lang="en-GB" dirty="0"/>
              <a:t>, J. (2005). </a:t>
            </a:r>
            <a:r>
              <a:rPr lang="en-GB" i="1" dirty="0"/>
              <a:t>Creating a Learning School</a:t>
            </a:r>
            <a:r>
              <a:rPr lang="en-GB" dirty="0"/>
              <a:t>. [online] Google Books. SAGE. Available at: </a:t>
            </a:r>
            <a:r>
              <a:rPr lang="en-GB" dirty="0">
                <a:hlinkClick r:id="rId4"/>
              </a:rPr>
              <a:t>https://www.google.co.uk/books/edition/Creating_a_Learning_School/gpiFXJ874WsC?hl=en&amp;gbpv=1&amp;dq=school+set+up+to+support+learning%27&amp;pg=PR7&amp;printsec=frontcover</a:t>
            </a:r>
            <a:r>
              <a:rPr lang="en-GB" dirty="0"/>
              <a:t> [Accessed 23 Jan. 2023].</a:t>
            </a:r>
          </a:p>
          <a:p>
            <a:r>
              <a:rPr lang="en-GB" dirty="0"/>
              <a:t>Murphy, L.A. (2022). </a:t>
            </a:r>
            <a:r>
              <a:rPr lang="en-GB" i="1" dirty="0"/>
              <a:t>Supporting the Wellbeing of Young Children with EAL: Essential Ideas for Practice and Reflection</a:t>
            </a:r>
            <a:r>
              <a:rPr lang="en-GB" dirty="0"/>
              <a:t>. [online] Google Books. Taylor &amp; Francis. Available at: </a:t>
            </a:r>
            <a:r>
              <a:rPr lang="en-GB" dirty="0">
                <a:hlinkClick r:id="rId5"/>
              </a:rPr>
              <a:t>https://www.google.co.uk/books/edition/Supporting_the_Wellbeing_of_Young_Childr/9C9xEAAAQBAJ?hl=en&amp;gbpv=1&amp;dq=eal+children+stressed&amp;pg=PT6&amp;printsec=frontcover</a:t>
            </a:r>
            <a:r>
              <a:rPr lang="en-GB" dirty="0"/>
              <a:t> [Accessed 23 Jan. 2023].</a:t>
            </a:r>
          </a:p>
          <a:p>
            <a:r>
              <a:rPr lang="en-GB" dirty="0"/>
              <a:t>NALDIC (2013). </a:t>
            </a:r>
            <a:r>
              <a:rPr lang="en-GB" i="1" dirty="0"/>
              <a:t>NALDIC | EAL Statistics | EAL pupils in schools</a:t>
            </a:r>
            <a:r>
              <a:rPr lang="en-GB" dirty="0"/>
              <a:t>. [online] Naldic.org.uk. Available at: https://www.naldic.org.uk/research-and-information/eal-statistics/eal-pupils/ [Accessed 23 Jan. 2023].</a:t>
            </a:r>
          </a:p>
          <a:p>
            <a:r>
              <a:rPr lang="en-GB" dirty="0"/>
              <a:t>Psychology First (2022). School Age ELSA Training &amp; Supervision. [online] Psychology First. Available at: </a:t>
            </a:r>
            <a:r>
              <a:rPr lang="en-GB" dirty="0">
                <a:hlinkClick r:id="rId6"/>
              </a:rPr>
              <a:t>https://psychologyfirst.co.uk/our-services/elsa-training-and-supervision/#:~:text=The%20ELSA%20training%20provides%20selected</a:t>
            </a:r>
            <a:r>
              <a:rPr lang="en-GB" dirty="0"/>
              <a:t> [Accessed 23 Jan. 2023].</a:t>
            </a:r>
          </a:p>
          <a:p>
            <a:r>
              <a:rPr lang="en-GB" dirty="0"/>
              <a:t>Rands, M. and </a:t>
            </a:r>
            <a:r>
              <a:rPr lang="en-GB" dirty="0" err="1"/>
              <a:t>Gansemer-Topf</a:t>
            </a:r>
            <a:r>
              <a:rPr lang="en-GB" dirty="0"/>
              <a:t>, A. (2017</a:t>
            </a:r>
            <a:r>
              <a:rPr lang="en-GB" i="1" dirty="0"/>
              <a:t>). The Room Itself Is Active: How Classroom Design Impacts Student Engagement</a:t>
            </a:r>
            <a:r>
              <a:rPr lang="en-GB" dirty="0"/>
              <a:t>. Journal of Learning Spaces, [online] 6(1). Available at: </a:t>
            </a:r>
            <a:r>
              <a:rPr lang="en-GB" dirty="0">
                <a:hlinkClick r:id="rId7"/>
              </a:rPr>
              <a:t>https://files.eric.ed.gov/fulltext/EJ1152568.pdf</a:t>
            </a:r>
            <a:r>
              <a:rPr lang="en-GB" dirty="0"/>
              <a:t> [Accessed 23 Jan. 2023].</a:t>
            </a:r>
          </a:p>
          <a:p>
            <a:r>
              <a:rPr lang="en-GB" dirty="0"/>
              <a:t>Ruhl, J. (2015). </a:t>
            </a:r>
            <a:r>
              <a:rPr lang="en-GB" i="1" dirty="0"/>
              <a:t>Teaching Methods for Inspiring the Students of the Future </a:t>
            </a:r>
            <a:r>
              <a:rPr lang="en-GB" dirty="0"/>
              <a:t>| Joe Ruhl | </a:t>
            </a:r>
            <a:r>
              <a:rPr lang="en-GB" dirty="0" err="1"/>
              <a:t>TEDxLafayette</a:t>
            </a:r>
            <a:r>
              <a:rPr lang="en-GB" dirty="0"/>
              <a:t>. [online] www.youtube.com. Available at: </a:t>
            </a:r>
            <a:r>
              <a:rPr lang="en-GB" dirty="0">
                <a:hlinkClick r:id="rId8"/>
              </a:rPr>
              <a:t>https://www.youtube.com/watch?v=UCFg9bcW7Bk&amp;t=446s&amp;ab_channel=TEDxTalks</a:t>
            </a:r>
            <a:r>
              <a:rPr lang="en-GB" dirty="0"/>
              <a:t> [Accessed 18 Jan. 2023].</a:t>
            </a:r>
          </a:p>
          <a:p>
            <a:r>
              <a:rPr lang="en-GB" dirty="0"/>
              <a:t>Sprouts (2015). </a:t>
            </a:r>
            <a:r>
              <a:rPr lang="en-GB" i="1" dirty="0"/>
              <a:t>Process-Oriented Learning: The Way To Reach Excellence. </a:t>
            </a:r>
            <a:r>
              <a:rPr lang="en-GB" dirty="0"/>
              <a:t>[online] www.youtube.com. Available at: https://www.youtube.com/watch?v=yS2gCgjSq3U&amp;ab_channel=Sprouts [Accessed 18 Jan. 2023].</a:t>
            </a:r>
          </a:p>
        </p:txBody>
      </p:sp>
      <p:pic>
        <p:nvPicPr>
          <p:cNvPr id="5" name="Audio 4">
            <a:hlinkClick r:id="" action="ppaction://media"/>
            <a:extLst>
              <a:ext uri="{FF2B5EF4-FFF2-40B4-BE49-F238E27FC236}">
                <a16:creationId xmlns:a16="http://schemas.microsoft.com/office/drawing/2014/main" id="{7B4C1215-12EF-C6F0-F008-AABA7867E1D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87782306"/>
      </p:ext>
    </p:extLst>
  </p:cSld>
  <p:clrMapOvr>
    <a:masterClrMapping/>
  </p:clrMapOvr>
  <mc:AlternateContent xmlns:mc="http://schemas.openxmlformats.org/markup-compatibility/2006">
    <mc:Choice xmlns:p14="http://schemas.microsoft.com/office/powerpoint/2010/main" Requires="p14">
      <p:transition spd="slow" p14:dur="2000" advTm="2303"/>
    </mc:Choice>
    <mc:Fallback>
      <p:transition spd="slow" advTm="2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B7F6FF-A028-03A7-F071-AAF7A4211423}"/>
              </a:ext>
            </a:extLst>
          </p:cNvPr>
          <p:cNvSpPr txBox="1"/>
          <p:nvPr/>
        </p:nvSpPr>
        <p:spPr>
          <a:xfrm>
            <a:off x="118241" y="55179"/>
            <a:ext cx="11989676" cy="5909310"/>
          </a:xfrm>
          <a:prstGeom prst="rect">
            <a:avLst/>
          </a:prstGeom>
          <a:noFill/>
        </p:spPr>
        <p:txBody>
          <a:bodyPr wrap="square">
            <a:spAutoFit/>
          </a:bodyPr>
          <a:lstStyle/>
          <a:p>
            <a:r>
              <a:rPr lang="en-GB" dirty="0"/>
              <a:t>Welsh Government (2020c). </a:t>
            </a:r>
            <a:r>
              <a:rPr lang="en-GB" i="1" dirty="0"/>
              <a:t>Health and Well-being</a:t>
            </a:r>
            <a:r>
              <a:rPr lang="en-GB" dirty="0"/>
              <a:t>: </a:t>
            </a:r>
            <a:r>
              <a:rPr lang="en-GB" i="1" dirty="0"/>
              <a:t>Introduction - Hwb</a:t>
            </a:r>
            <a:r>
              <a:rPr lang="en-GB" dirty="0"/>
              <a:t>. [online] </a:t>
            </a:r>
            <a:r>
              <a:rPr lang="en-GB" dirty="0" err="1"/>
              <a:t>hwb.gov.wales</a:t>
            </a:r>
            <a:r>
              <a:rPr lang="en-GB" dirty="0"/>
              <a:t>. Available at: </a:t>
            </a:r>
            <a:r>
              <a:rPr lang="en-GB" dirty="0">
                <a:hlinkClick r:id="rId2"/>
              </a:rPr>
              <a:t>https://hwb.gov.wales/</a:t>
            </a:r>
            <a:r>
              <a:rPr lang="en-GB" dirty="0"/>
              <a:t> [Accessed 21 January 2023]</a:t>
            </a:r>
          </a:p>
          <a:p>
            <a:r>
              <a:rPr lang="en-GB" dirty="0"/>
              <a:t>Thomas, L., Hill, M., O' Mahony, J. and Yorke, M. (2017). </a:t>
            </a:r>
            <a:r>
              <a:rPr lang="en-GB" i="1" dirty="0"/>
              <a:t>Supporting student success: strategies for institutional change What Works</a:t>
            </a:r>
            <a:r>
              <a:rPr lang="en-GB" dirty="0"/>
              <a:t>? Student Retention &amp; Success programme Final Report. [online] Available at: </a:t>
            </a:r>
            <a:r>
              <a:rPr lang="en-GB" dirty="0">
                <a:hlinkClick r:id="rId3"/>
              </a:rPr>
              <a:t>https://www.phf.org.uk/wp-content/uploads/2017/04/Full-report-Final.pdf</a:t>
            </a:r>
            <a:r>
              <a:rPr lang="en-GB" dirty="0"/>
              <a:t> [Accessed 23 Jan. 2023].</a:t>
            </a:r>
          </a:p>
          <a:p>
            <a:r>
              <a:rPr lang="en-GB" dirty="0"/>
              <a:t>Twinkl (n.d.). [online] </a:t>
            </a:r>
            <a:r>
              <a:rPr lang="en-GB" i="1" dirty="0"/>
              <a:t>Twinkl.co.uk</a:t>
            </a:r>
            <a:r>
              <a:rPr lang="en-GB" dirty="0"/>
              <a:t>. Available at: https://www.twinkl.co.uk/search?q=little+red+hen&amp;c=247&amp;ca=122&amp;ct=parent&amp;r=parent&amp;fco=19131 [Accessed 23 Jan. 2023].</a:t>
            </a:r>
          </a:p>
          <a:p>
            <a:r>
              <a:rPr lang="en-GB" dirty="0"/>
              <a:t>Vygotsky, L.S. (1962). </a:t>
            </a:r>
            <a:r>
              <a:rPr lang="en-GB" i="1" dirty="0"/>
              <a:t>Thought and language</a:t>
            </a:r>
            <a:r>
              <a:rPr lang="en-GB" dirty="0"/>
              <a:t>. Cambridge: M.I.T. Press, Massachusetts Institute Of Technology.</a:t>
            </a:r>
          </a:p>
          <a:p>
            <a:r>
              <a:rPr lang="en-GB" dirty="0"/>
              <a:t>Welsh Government (2019a). </a:t>
            </a:r>
            <a:r>
              <a:rPr lang="en-GB" i="1" dirty="0"/>
              <a:t>Cross-curricular skills frameworks - Hwb</a:t>
            </a:r>
            <a:r>
              <a:rPr lang="en-GB" dirty="0"/>
              <a:t>. [online] </a:t>
            </a:r>
            <a:r>
              <a:rPr lang="en-GB" dirty="0" err="1"/>
              <a:t>hwb.gov.wales</a:t>
            </a:r>
            <a:r>
              <a:rPr lang="en-GB" dirty="0"/>
              <a:t>. Available at: </a:t>
            </a:r>
            <a:r>
              <a:rPr lang="en-GB" dirty="0">
                <a:hlinkClick r:id="rId4"/>
              </a:rPr>
              <a:t>https://hwb.gov.wales/curriculum-for-wales/cross-curricular-skills-frameworks/#digital-competence-framework</a:t>
            </a:r>
            <a:r>
              <a:rPr lang="en-GB" dirty="0"/>
              <a:t> [Accessed 2 January 2023]</a:t>
            </a:r>
          </a:p>
          <a:p>
            <a:r>
              <a:rPr lang="en-GB" dirty="0"/>
              <a:t>Welsh Government (2019b). </a:t>
            </a:r>
            <a:r>
              <a:rPr lang="en-GB" i="1" dirty="0"/>
              <a:t>Research into the deployment of primary school support staff. </a:t>
            </a:r>
            <a:r>
              <a:rPr lang="en-GB" dirty="0"/>
              <a:t>[online] GOV.WALES. Available at: </a:t>
            </a:r>
            <a:r>
              <a:rPr lang="en-GB" dirty="0">
                <a:hlinkClick r:id="rId5"/>
              </a:rPr>
              <a:t>https://www.gov.wales/research-deployment-primary-school-support-staff#:~:text=There%20is%20also%20a%20recognition</a:t>
            </a:r>
            <a:r>
              <a:rPr lang="en-GB" dirty="0"/>
              <a:t> [Accessed 23 Jan. 2023].</a:t>
            </a:r>
          </a:p>
          <a:p>
            <a:r>
              <a:rPr lang="en-GB" dirty="0"/>
              <a:t>Welsh Government (2020a). </a:t>
            </a:r>
            <a:r>
              <a:rPr lang="en-GB" i="1" dirty="0"/>
              <a:t>Curriculum for Wales Planning and priorities guide Schools and settings will begin teaching under the Curriculum for Wales in September 2022</a:t>
            </a:r>
            <a:r>
              <a:rPr lang="en-GB" dirty="0"/>
              <a:t>. Education is changing What makes Curriculum for Wales different? Curriculum for Wales - animated explainer. [online] Available at: </a:t>
            </a:r>
            <a:r>
              <a:rPr lang="en-GB" dirty="0">
                <a:hlinkClick r:id="rId6"/>
              </a:rPr>
              <a:t>https://hwb.gov.wales/api/storage/68657fda-7b73-4086-8148-70949556c727/220217-curriculum-planning-and-priorities-guide.pdf</a:t>
            </a:r>
            <a:r>
              <a:rPr lang="en-GB" dirty="0"/>
              <a:t> [Accessed 23 Jan. 2023].</a:t>
            </a:r>
          </a:p>
          <a:p>
            <a:r>
              <a:rPr lang="en-GB" dirty="0"/>
              <a:t>Welsh Government (2020b). Education in Wales: Our national mission. [online] Available at: </a:t>
            </a:r>
            <a:r>
              <a:rPr lang="en-GB" dirty="0">
                <a:hlinkClick r:id="rId7"/>
              </a:rPr>
              <a:t>https://www.gov.wales/sites/default/files/publications/2020-10/education-in-Wales-our-national-mission-update-october-2020.pdfcurriculum-for-wales/health-and-well-being</a:t>
            </a:r>
            <a:r>
              <a:rPr lang="en-GB" dirty="0"/>
              <a:t> (Accessed 19 January 2023)</a:t>
            </a:r>
          </a:p>
        </p:txBody>
      </p:sp>
    </p:spTree>
    <p:extLst>
      <p:ext uri="{BB962C8B-B14F-4D97-AF65-F5344CB8AC3E}">
        <p14:creationId xmlns:p14="http://schemas.microsoft.com/office/powerpoint/2010/main" val="2603950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48CA7A-C312-923A-D70E-3C15B6BAFF07}"/>
              </a:ext>
            </a:extLst>
          </p:cNvPr>
          <p:cNvSpPr txBox="1"/>
          <p:nvPr/>
        </p:nvSpPr>
        <p:spPr>
          <a:xfrm>
            <a:off x="204952" y="165538"/>
            <a:ext cx="11240814" cy="4524315"/>
          </a:xfrm>
          <a:prstGeom prst="rect">
            <a:avLst/>
          </a:prstGeom>
          <a:noFill/>
        </p:spPr>
        <p:txBody>
          <a:bodyPr wrap="square">
            <a:spAutoFit/>
          </a:bodyPr>
          <a:lstStyle/>
          <a:p>
            <a:r>
              <a:rPr lang="en-GB" dirty="0"/>
              <a:t>Welsh Government (2021). </a:t>
            </a:r>
            <a:r>
              <a:rPr lang="en-GB" i="1" dirty="0"/>
              <a:t>The Curriculum for Wales - Statements of What Matters Code</a:t>
            </a:r>
            <a:r>
              <a:rPr lang="en-GB" dirty="0"/>
              <a:t>. [online] Available at: </a:t>
            </a:r>
            <a:r>
              <a:rPr lang="en-GB" dirty="0">
                <a:hlinkClick r:id="rId2"/>
              </a:rPr>
              <a:t>https://www.gov.wales/sites/default/files/publications/2021-11/curriculum-for-wales-statements-of-what-matters-code.pdf</a:t>
            </a:r>
            <a:r>
              <a:rPr lang="en-GB" dirty="0"/>
              <a:t> [Accessed 22 Jan. 2023].</a:t>
            </a:r>
          </a:p>
          <a:p>
            <a:r>
              <a:rPr lang="en-GB" dirty="0"/>
              <a:t>Welsh Government (2022a). </a:t>
            </a:r>
            <a:r>
              <a:rPr lang="en-GB" i="1" dirty="0"/>
              <a:t>Curriculum for funded non-maintained nursery settings - Hwb</a:t>
            </a:r>
            <a:r>
              <a:rPr lang="en-GB" dirty="0"/>
              <a:t>. [online] </a:t>
            </a:r>
            <a:r>
              <a:rPr lang="en-GB" dirty="0" err="1"/>
              <a:t>hwb.gov.wales</a:t>
            </a:r>
            <a:r>
              <a:rPr lang="en-GB" dirty="0"/>
              <a:t>. Available at: </a:t>
            </a:r>
            <a:r>
              <a:rPr lang="en-GB" dirty="0">
                <a:hlinkClick r:id="rId3"/>
              </a:rPr>
              <a:t>https://hwb.gov.wales/curriculum-for-wales/curriculum-for-funded-non-maintained-nursery-settings</a:t>
            </a:r>
            <a:r>
              <a:rPr lang="en-GB" dirty="0"/>
              <a:t> [Accessed 21 Jan. 2023].</a:t>
            </a:r>
          </a:p>
          <a:p>
            <a:r>
              <a:rPr lang="en-GB" dirty="0"/>
              <a:t>Welsh Government (2022b). </a:t>
            </a:r>
            <a:r>
              <a:rPr lang="en-GB" i="1" dirty="0"/>
              <a:t>Curriculum for Wales - Hwb</a:t>
            </a:r>
            <a:r>
              <a:rPr lang="en-GB" dirty="0"/>
              <a:t>. [online] </a:t>
            </a:r>
            <a:r>
              <a:rPr lang="en-GB" dirty="0" err="1"/>
              <a:t>hwb.gov.wales</a:t>
            </a:r>
            <a:r>
              <a:rPr lang="en-GB" dirty="0"/>
              <a:t>. Available at: </a:t>
            </a:r>
            <a:r>
              <a:rPr lang="en-GB" dirty="0">
                <a:hlinkClick r:id="rId4"/>
              </a:rPr>
              <a:t>https://hwb.gov.wales/curriculum-for-wales</a:t>
            </a:r>
            <a:r>
              <a:rPr lang="en-GB" dirty="0"/>
              <a:t> [Accessed 18 Jan. 2023].</a:t>
            </a:r>
          </a:p>
          <a:p>
            <a:r>
              <a:rPr lang="en-GB" dirty="0"/>
              <a:t>Welsh Government (2022c). </a:t>
            </a:r>
            <a:r>
              <a:rPr lang="en-GB" i="1" dirty="0"/>
              <a:t>Developing a vision for curriculum design - Hwb</a:t>
            </a:r>
            <a:r>
              <a:rPr lang="en-GB" dirty="0"/>
              <a:t>. [online] </a:t>
            </a:r>
            <a:r>
              <a:rPr lang="en-GB" dirty="0" err="1"/>
              <a:t>hwb.gov.wales</a:t>
            </a:r>
            <a:r>
              <a:rPr lang="en-GB" dirty="0"/>
              <a:t>. Available at: </a:t>
            </a:r>
            <a:r>
              <a:rPr lang="en-GB" dirty="0">
                <a:hlinkClick r:id="rId5"/>
              </a:rPr>
              <a:t>https://hwb.gov.wales/curriculum-for-wales/designing-your-curriculum/developing-a-vision-for-curriculum-design/#cross-curricular-skills</a:t>
            </a:r>
            <a:r>
              <a:rPr lang="en-GB" dirty="0"/>
              <a:t> [Accessed 23 Jan. 2023].</a:t>
            </a:r>
          </a:p>
          <a:p>
            <a:r>
              <a:rPr lang="en-GB" dirty="0"/>
              <a:t>Welsh Government (2022d). </a:t>
            </a:r>
            <a:r>
              <a:rPr lang="en-GB" i="1" dirty="0"/>
              <a:t>Languages, Literacy and Communication: Designing your curriculum - Hwb</a:t>
            </a:r>
            <a:r>
              <a:rPr lang="en-GB" dirty="0"/>
              <a:t>. [online] </a:t>
            </a:r>
            <a:r>
              <a:rPr lang="en-GB" dirty="0" err="1"/>
              <a:t>hwb.gov.wales</a:t>
            </a:r>
            <a:r>
              <a:rPr lang="en-GB" dirty="0"/>
              <a:t>. Available at: </a:t>
            </a:r>
            <a:r>
              <a:rPr lang="en-GB" dirty="0">
                <a:hlinkClick r:id="rId6"/>
              </a:rPr>
              <a:t>https://hwb.gov.wales/curriculum-for-wales/languages-literacy-and-communication/designing-your-curriculum</a:t>
            </a:r>
            <a:r>
              <a:rPr lang="en-GB" dirty="0"/>
              <a:t> [Accessed 23 Jan. 2023].</a:t>
            </a:r>
          </a:p>
          <a:p>
            <a:r>
              <a:rPr lang="en-GB" dirty="0"/>
              <a:t>Welsh Government (2022e). </a:t>
            </a:r>
            <a:r>
              <a:rPr lang="en-GB" i="1" dirty="0"/>
              <a:t>Sanctuary | Education</a:t>
            </a:r>
            <a:r>
              <a:rPr lang="en-GB" dirty="0"/>
              <a:t>. [online] </a:t>
            </a:r>
            <a:r>
              <a:rPr lang="en-GB" dirty="0" err="1"/>
              <a:t>Gov.wales</a:t>
            </a:r>
            <a:r>
              <a:rPr lang="en-GB" dirty="0"/>
              <a:t>. Available at: </a:t>
            </a:r>
            <a:r>
              <a:rPr lang="en-GB" dirty="0">
                <a:hlinkClick r:id="rId7"/>
              </a:rPr>
              <a:t>https://www.sanctuary.gov.wales/ukraine/education</a:t>
            </a:r>
            <a:r>
              <a:rPr lang="en-GB" dirty="0"/>
              <a:t> [Accessed 23 Jan. 2023].</a:t>
            </a:r>
          </a:p>
        </p:txBody>
      </p:sp>
    </p:spTree>
    <p:extLst>
      <p:ext uri="{BB962C8B-B14F-4D97-AF65-F5344CB8AC3E}">
        <p14:creationId xmlns:p14="http://schemas.microsoft.com/office/powerpoint/2010/main" val="385877218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3.7|3.7"/>
</p:tagLst>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2" ma:contentTypeDescription="Create a new document." ma:contentTypeScope="" ma:versionID="f2ffc0b09e60b7d565143b2c39562777">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3fb2fd74733b109ff0b9d3f03c065aaa"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63223C-5FEF-4B09-A406-2C5694FD9497}">
  <ds:schemaRefs>
    <ds:schemaRef ds:uri="http://schemas.microsoft.com/sharepoint/v3/contenttype/forms"/>
  </ds:schemaRefs>
</ds:datastoreItem>
</file>

<file path=customXml/itemProps2.xml><?xml version="1.0" encoding="utf-8"?>
<ds:datastoreItem xmlns:ds="http://schemas.openxmlformats.org/officeDocument/2006/customXml" ds:itemID="{82B690DB-0AD1-4AE3-87F0-B4E809B818CB}">
  <ds:schemaRefs>
    <ds:schemaRef ds:uri="http://purl.org/dc/dcmitype/"/>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7b23fa32-4003-4364-bee1-595462966394"/>
    <ds:schemaRef ds:uri="f54e4810-f1f5-4bce-aa8e-e4722dc561be"/>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DFE03005-39B3-4BFB-BD34-88660AB8EC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4639</TotalTime>
  <Words>3852</Words>
  <Application>Microsoft Office PowerPoint</Application>
  <PresentationFormat>Widescreen</PresentationFormat>
  <Paragraphs>96</Paragraphs>
  <Slides>15</Slides>
  <Notes>0</Notes>
  <HiddenSlides>0</HiddenSlides>
  <MMClips>13</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Calibri</vt:lpstr>
      <vt:lpstr>Calibri Light</vt:lpstr>
      <vt:lpstr>Retrospect</vt:lpstr>
      <vt:lpstr>Marlena Kaczmarek 2006844</vt:lpstr>
      <vt:lpstr>Script. Introduction.</vt:lpstr>
      <vt:lpstr>PowerPoint Presentation</vt:lpstr>
      <vt:lpstr>Resource: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Marlena Kaczmarek 2006844</dc:title>
  <dc:creator>Marlena Kaczmarek (2006844)</dc:creator>
  <cp:lastModifiedBy>Marlena Kaczmarek (2006844)</cp:lastModifiedBy>
  <cp:revision>2</cp:revision>
  <dcterms:created xsi:type="dcterms:W3CDTF">2023-01-17T12:27:57Z</dcterms:created>
  <dcterms:modified xsi:type="dcterms:W3CDTF">2023-01-23T23:46:05Z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