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60" autoAdjust="0"/>
    <p:restoredTop sz="63880"/>
  </p:normalViewPr>
  <p:slideViewPr>
    <p:cSldViewPr snapToGrid="0">
      <p:cViewPr varScale="1">
        <p:scale>
          <a:sx n="96" d="100"/>
          <a:sy n="96" d="100"/>
        </p:scale>
        <p:origin x="68" y="3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7E370-A8ED-2E4E-B928-9AFBC47925DE}" type="datetimeFigureOut">
              <a:rPr lang="en-BD" smtClean="0"/>
              <a:t>11/17/2023</a:t>
            </a:fld>
            <a:endParaRPr lang="en-BD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D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9A96E0-C7BE-4E40-9F65-1AE49AA447E5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607111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1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04084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2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532294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3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600641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4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0712242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5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3442724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6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2850754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7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0124111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8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3245345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9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796861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10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081976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11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4975737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9A96E0-C7BE-4E40-9F65-1AE49AA447E5}" type="slidenum">
              <a:rPr lang="en-BD" smtClean="0"/>
              <a:t>12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961554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42D33-CD9E-7B62-F8C1-3495E58B4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2600892"/>
          </a:xfrm>
        </p:spPr>
        <p:txBody>
          <a:bodyPr>
            <a:normAutofit/>
          </a:bodyPr>
          <a:lstStyle/>
          <a:p>
            <a:r>
              <a:rPr lang="en-GB" dirty="0"/>
              <a:t>The Role and Importance of Hospitality &amp; Guest Services within the Hotel Industry</a:t>
            </a:r>
            <a:br>
              <a:rPr lang="en-GB" dirty="0"/>
            </a:br>
            <a:r>
              <a:rPr lang="en-GB" dirty="0"/>
              <a:t>Hotel Indigo: An IHG Brand </a:t>
            </a:r>
            <a:endParaRPr lang="en-BD" dirty="0"/>
          </a:p>
        </p:txBody>
      </p:sp>
    </p:spTree>
    <p:extLst>
      <p:ext uri="{BB962C8B-B14F-4D97-AF65-F5344CB8AC3E}">
        <p14:creationId xmlns:p14="http://schemas.microsoft.com/office/powerpoint/2010/main" val="1807845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48BE7-2A90-4B1E-8120-4CD3AFE8B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28278-8DBE-6D47-DD12-36CF9B1B2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BD" dirty="0"/>
              <a:t>Hospitality Industry</a:t>
            </a:r>
          </a:p>
          <a:p>
            <a:r>
              <a:rPr lang="en-BD" dirty="0"/>
              <a:t>Hotel Brand Overview</a:t>
            </a:r>
          </a:p>
          <a:p>
            <a:r>
              <a:rPr lang="en-BD" dirty="0"/>
              <a:t>Demographics</a:t>
            </a:r>
          </a:p>
          <a:p>
            <a:r>
              <a:rPr lang="en-BD" dirty="0"/>
              <a:t>Key Services Offered</a:t>
            </a:r>
          </a:p>
          <a:p>
            <a:r>
              <a:rPr lang="en-GB" dirty="0"/>
              <a:t>Role and Function of Guest Service</a:t>
            </a:r>
          </a:p>
          <a:p>
            <a:r>
              <a:rPr lang="en-GB" dirty="0"/>
              <a:t>L</a:t>
            </a:r>
            <a:r>
              <a:rPr lang="en-BD" dirty="0"/>
              <a:t>ist of Key Services</a:t>
            </a:r>
          </a:p>
          <a:p>
            <a:r>
              <a:rPr lang="en-BD" dirty="0"/>
              <a:t>How Hotel Indigo Should meet guest expectation</a:t>
            </a:r>
          </a:p>
          <a:p>
            <a:endParaRPr lang="en-BD" dirty="0"/>
          </a:p>
          <a:p>
            <a:endParaRPr lang="en-BD" dirty="0"/>
          </a:p>
        </p:txBody>
      </p:sp>
    </p:spTree>
    <p:extLst>
      <p:ext uri="{BB962C8B-B14F-4D97-AF65-F5344CB8AC3E}">
        <p14:creationId xmlns:p14="http://schemas.microsoft.com/office/powerpoint/2010/main" val="158647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58F5F-2309-EF4D-7F71-4654EABC9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Hospitality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DA89C-4A15-4A7B-CDC3-9BC130A50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BD" dirty="0"/>
              <a:t>One of the fastest growing industry.</a:t>
            </a:r>
          </a:p>
          <a:p>
            <a:r>
              <a:rPr lang="en-BD" dirty="0"/>
              <a:t>Services include: Food, accommadation and travel (Barrows and Powers, 2008).</a:t>
            </a:r>
          </a:p>
          <a:p>
            <a:r>
              <a:rPr lang="en-BD" dirty="0"/>
              <a:t>IHG is one of the most repuatbale hospitality companies in the world.</a:t>
            </a:r>
          </a:p>
          <a:p>
            <a:r>
              <a:rPr lang="en-BD" dirty="0"/>
              <a:t>Guest service is the main focus of USP of these hotel brands. </a:t>
            </a:r>
          </a:p>
        </p:txBody>
      </p:sp>
    </p:spTree>
    <p:extLst>
      <p:ext uri="{BB962C8B-B14F-4D97-AF65-F5344CB8AC3E}">
        <p14:creationId xmlns:p14="http://schemas.microsoft.com/office/powerpoint/2010/main" val="2756413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A3291-BEBA-59E0-4FD4-877AD66D8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Hotel Brand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9716D-8626-DF11-BB97-AB9D3FBCC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BD" dirty="0"/>
              <a:t>Established in 2004 in Georgia, USA</a:t>
            </a:r>
          </a:p>
          <a:p>
            <a:r>
              <a:rPr lang="en-BD" dirty="0"/>
              <a:t>Has more than 130 establishments all over the world.</a:t>
            </a:r>
          </a:p>
          <a:p>
            <a:r>
              <a:rPr lang="en-BD" dirty="0"/>
              <a:t>A sister concern of IHG.</a:t>
            </a:r>
          </a:p>
          <a:p>
            <a:r>
              <a:rPr lang="en-BD" dirty="0"/>
              <a:t>Known for its boutique hotels and heritage inspired d</a:t>
            </a:r>
            <a:r>
              <a:rPr lang="en-GB" dirty="0" err="1"/>
              <a:t>é</a:t>
            </a:r>
            <a:r>
              <a:rPr lang="en-BD" dirty="0"/>
              <a:t>cor (IHG, 2023).</a:t>
            </a:r>
          </a:p>
          <a:p>
            <a:r>
              <a:rPr lang="en-BD" dirty="0"/>
              <a:t>Colourful experiences will curated details of d</a:t>
            </a:r>
            <a:r>
              <a:rPr lang="en-GB" dirty="0" err="1"/>
              <a:t>é</a:t>
            </a:r>
            <a:r>
              <a:rPr lang="en-BD" dirty="0"/>
              <a:t>cor.</a:t>
            </a:r>
          </a:p>
        </p:txBody>
      </p:sp>
    </p:spTree>
    <p:extLst>
      <p:ext uri="{BB962C8B-B14F-4D97-AF65-F5344CB8AC3E}">
        <p14:creationId xmlns:p14="http://schemas.microsoft.com/office/powerpoint/2010/main" val="872457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0CDF5-F208-60F1-7797-05EA22B66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Demographics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2E265-ABD5-C7EC-9CE3-67147BD63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3311248" cy="3101983"/>
          </a:xfrm>
        </p:spPr>
        <p:txBody>
          <a:bodyPr/>
          <a:lstStyle/>
          <a:p>
            <a:r>
              <a:rPr lang="en-BD" dirty="0"/>
              <a:t>Business Traveler </a:t>
            </a:r>
          </a:p>
          <a:p>
            <a:r>
              <a:rPr lang="en-BD" dirty="0"/>
              <a:t>Leisure Traveler</a:t>
            </a:r>
          </a:p>
          <a:p>
            <a:r>
              <a:rPr lang="en-BD" dirty="0"/>
              <a:t>Event planners</a:t>
            </a:r>
          </a:p>
          <a:p>
            <a:r>
              <a:rPr lang="en-BD" dirty="0"/>
              <a:t>IHG Rewards Club Member (IHG, 2023)</a:t>
            </a:r>
          </a:p>
          <a:p>
            <a:r>
              <a:rPr lang="en-BD" dirty="0"/>
              <a:t>Food and Beverage Patrons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5940C4-C897-E675-DF8B-AC3B5C58E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8401" y="2638044"/>
            <a:ext cx="2145134" cy="14284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058CD7-973C-7B01-3849-9953043B72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8401" y="4224662"/>
            <a:ext cx="2208987" cy="15153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95ED2B-5273-B1F9-2CBB-2915A1FFCE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1789" y="2633338"/>
            <a:ext cx="1969566" cy="14284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4B5BB9-B143-68B7-0CA2-B0F9282DD3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789" y="4189035"/>
            <a:ext cx="2130341" cy="170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623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68C1-0983-1217-B98A-0E4654918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2259"/>
            <a:ext cx="7729728" cy="1188720"/>
          </a:xfrm>
        </p:spPr>
        <p:txBody>
          <a:bodyPr/>
          <a:lstStyle/>
          <a:p>
            <a:r>
              <a:rPr lang="en-BD" dirty="0"/>
              <a:t>Key Services offered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3436FA2-2F81-B892-EACB-AB6A90831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875213"/>
              </p:ext>
            </p:extLst>
          </p:nvPr>
        </p:nvGraphicFramePr>
        <p:xfrm>
          <a:off x="1355034" y="1501214"/>
          <a:ext cx="9481931" cy="4909128"/>
        </p:xfrm>
        <a:graphic>
          <a:graphicData uri="http://schemas.openxmlformats.org/drawingml/2006/table">
            <a:tbl>
              <a:tblPr/>
              <a:tblGrid>
                <a:gridCol w="3515140">
                  <a:extLst>
                    <a:ext uri="{9D8B030D-6E8A-4147-A177-3AD203B41FA5}">
                      <a16:colId xmlns:a16="http://schemas.microsoft.com/office/drawing/2014/main" val="18000257"/>
                    </a:ext>
                  </a:extLst>
                </a:gridCol>
                <a:gridCol w="5966791">
                  <a:extLst>
                    <a:ext uri="{9D8B030D-6E8A-4147-A177-3AD203B41FA5}">
                      <a16:colId xmlns:a16="http://schemas.microsoft.com/office/drawing/2014/main" val="2835966906"/>
                    </a:ext>
                  </a:extLst>
                </a:gridCol>
              </a:tblGrid>
              <a:tr h="180142">
                <a:tc>
                  <a:txBody>
                    <a:bodyPr/>
                    <a:lstStyle/>
                    <a:p>
                      <a:pPr fontAlgn="b"/>
                      <a:r>
                        <a:rPr lang="en-GB" sz="1400" b="1">
                          <a:effectLst/>
                        </a:rPr>
                        <a:t>Customer Segment</a:t>
                      </a:r>
                    </a:p>
                  </a:txBody>
                  <a:tcPr marL="20408" marR="20408" marT="10204" marB="10204" anchor="b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400" b="1">
                          <a:effectLst/>
                        </a:rPr>
                        <a:t>Key Services and Amenities</a:t>
                      </a:r>
                    </a:p>
                  </a:txBody>
                  <a:tcPr marL="20408" marR="20408" marT="10204" marB="10204" anchor="b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5400334"/>
                  </a:ext>
                </a:extLst>
              </a:tr>
              <a:tr h="180142">
                <a:tc rowSpan="4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Business Travelers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1. Well-appointed guest rooms with workspaces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895456"/>
                  </a:ext>
                </a:extLst>
              </a:tr>
              <a:tr h="102939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2. Complimentary Wi-Fi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70628907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3. On-site dining options for convenience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577953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4. Business </a:t>
                      </a:r>
                      <a:r>
                        <a:rPr lang="en-GB" sz="1400" dirty="0" err="1">
                          <a:effectLst/>
                        </a:rPr>
                        <a:t>center</a:t>
                      </a:r>
                      <a:r>
                        <a:rPr lang="en-GB" sz="1400" dirty="0">
                          <a:effectLst/>
                        </a:rPr>
                        <a:t> with computer facilities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55363356"/>
                  </a:ext>
                </a:extLst>
              </a:tr>
              <a:tr h="180142">
                <a:tc rowSpan="5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Leisure Travelers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1. Unique, locally-inspired boutique design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8811200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2. Comfortable guest rooms with local decor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8801660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3. On-site dining featuring local cuisine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7937440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4. Concierge service for local recommendations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5003916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5. Fitness center for staying active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7526035"/>
                  </a:ext>
                </a:extLst>
              </a:tr>
              <a:tr h="180142">
                <a:tc rowSpan="3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Meeting and Event Planners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1. Meeting and event spaces with AV equipment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2265599"/>
                  </a:ext>
                </a:extLst>
              </a:tr>
              <a:tr h="102939">
                <a:tc vMerge="1"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Planners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2. Catering services for events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0789290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3. Assistance with event planning and coordination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8829301"/>
                  </a:ext>
                </a:extLst>
              </a:tr>
              <a:tr h="180142">
                <a:tc rowSpan="3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IHG Rewards Club Members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1. Loyalty program benefits, such as room upgrades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3512608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Members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2. Points earned for stays and redeemable rewards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0925339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3. Late check-out options for elite members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21923627"/>
                  </a:ext>
                </a:extLst>
              </a:tr>
              <a:tr h="180142">
                <a:tc rowSpan="3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Food and Beverage Patrons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1. On-site restaurants and bars with local cuisine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4478438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Patrons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2. High-quality dining experiences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7286044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3. Access to specialty cocktails and beverages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7074684"/>
                  </a:ext>
                </a:extLst>
              </a:tr>
              <a:tr h="180142">
                <a:tc rowSpan="2"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Pet-Friendly Guests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</a:rPr>
                        <a:t>1. Pet-friendly accommodations and amenities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35460070"/>
                  </a:ext>
                </a:extLst>
              </a:tr>
              <a:tr h="180142">
                <a:tc vMerge="1">
                  <a:txBody>
                    <a:bodyPr/>
                    <a:lstStyle/>
                    <a:p>
                      <a:pPr fontAlgn="base"/>
                      <a:endParaRPr lang="en-BD" sz="1400" dirty="0">
                        <a:effectLst/>
                      </a:endParaRP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</a:rPr>
                        <a:t>2. Recommendations for pet-friendly local activities</a:t>
                      </a:r>
                    </a:p>
                  </a:txBody>
                  <a:tcPr marL="20408" marR="20408" marT="10204" marB="10204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96640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9865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FA2E9-787E-F601-9481-FB33F91F3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Role and Function of Guest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FBDB3-55DC-5885-DAEA-C1C333F1A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4408203" cy="3101983"/>
          </a:xfrm>
        </p:spPr>
        <p:txBody>
          <a:bodyPr/>
          <a:lstStyle/>
          <a:p>
            <a:r>
              <a:rPr lang="en-BD" dirty="0"/>
              <a:t>Enhancing the guest ecperience </a:t>
            </a:r>
          </a:p>
          <a:p>
            <a:r>
              <a:rPr lang="en-BD" dirty="0"/>
              <a:t>Local Engagement </a:t>
            </a:r>
          </a:p>
          <a:p>
            <a:r>
              <a:rPr lang="en-BD" dirty="0"/>
              <a:t>Loyalty and Repeat Business</a:t>
            </a:r>
            <a:r>
              <a:rPr lang="en-US" dirty="0"/>
              <a:t> </a:t>
            </a:r>
            <a:r>
              <a:rPr lang="en-SG" dirty="0"/>
              <a:t>(</a:t>
            </a:r>
            <a:r>
              <a:rPr lang="en-SG" dirty="0" err="1"/>
              <a:t>Kruschwitz</a:t>
            </a:r>
            <a:r>
              <a:rPr lang="en-SG" dirty="0"/>
              <a:t>, 2007)</a:t>
            </a:r>
            <a:endParaRPr lang="en-BD" dirty="0"/>
          </a:p>
          <a:p>
            <a:r>
              <a:rPr lang="en-BD" dirty="0"/>
              <a:t>Meeting Diverse guest needs </a:t>
            </a:r>
          </a:p>
          <a:p>
            <a:r>
              <a:rPr lang="en-BD" dirty="0"/>
              <a:t>Safety and Security (Lucas, 2023)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0FD2F3-3669-97CB-AF53-9AE2A7A20D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9339" y="2638044"/>
            <a:ext cx="5105400" cy="3664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202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347F6-0938-1EB5-3614-1952D1BB4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</a:t>
            </a:r>
            <a:r>
              <a:rPr lang="en-BD" dirty="0"/>
              <a:t>ist of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DF4D2-76A7-E54E-1BC9-49F090630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3692586" cy="3101983"/>
          </a:xfrm>
        </p:spPr>
        <p:txBody>
          <a:bodyPr>
            <a:normAutofit lnSpcReduction="10000"/>
          </a:bodyPr>
          <a:lstStyle/>
          <a:p>
            <a:r>
              <a:rPr lang="en-BD" dirty="0"/>
              <a:t>Boutique Design</a:t>
            </a:r>
          </a:p>
          <a:p>
            <a:r>
              <a:rPr lang="en-BD" dirty="0"/>
              <a:t>Guest Rooms</a:t>
            </a:r>
          </a:p>
          <a:p>
            <a:r>
              <a:rPr lang="en-BD" dirty="0"/>
              <a:t>Dining</a:t>
            </a:r>
          </a:p>
          <a:p>
            <a:r>
              <a:rPr lang="en-BD" dirty="0"/>
              <a:t>Fitness center (Lucas, 2022)</a:t>
            </a:r>
          </a:p>
          <a:p>
            <a:r>
              <a:rPr lang="en-BD" dirty="0"/>
              <a:t>Business Center</a:t>
            </a:r>
          </a:p>
          <a:p>
            <a:r>
              <a:rPr lang="en-BD" dirty="0"/>
              <a:t>IHG Rewards Club</a:t>
            </a:r>
          </a:p>
          <a:p>
            <a:r>
              <a:rPr lang="en-BD" dirty="0"/>
              <a:t>In Room Spa Service</a:t>
            </a:r>
          </a:p>
          <a:p>
            <a:r>
              <a:rPr lang="en-BD" dirty="0"/>
              <a:t>Valet Parking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6F1D8B-C4CF-DA5E-2446-E0F5244B5B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470" y="2386566"/>
            <a:ext cx="2203174" cy="15714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D6F3BA-C064-8C2E-B965-B162D2424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9742" y="4310340"/>
            <a:ext cx="2252902" cy="14986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FBB14C-F303-0A99-A057-680E0F0E95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963"/>
          <a:stretch/>
        </p:blipFill>
        <p:spPr>
          <a:xfrm>
            <a:off x="8120469" y="2459316"/>
            <a:ext cx="2203174" cy="14986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8181B6-E797-104A-5153-2D0CC8B996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0469" y="4310341"/>
            <a:ext cx="2248005" cy="149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428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0CFF-CC1C-37C3-CD32-D287C69D7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Hospitality: Key Importances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7C3EC-E6B7-3259-18B9-500BE15D7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2957090" cy="3101983"/>
          </a:xfrm>
        </p:spPr>
        <p:txBody>
          <a:bodyPr/>
          <a:lstStyle/>
          <a:p>
            <a:r>
              <a:rPr lang="en-BD" dirty="0"/>
              <a:t>Customer Satisfaction </a:t>
            </a:r>
          </a:p>
          <a:p>
            <a:r>
              <a:rPr lang="en-BD" dirty="0"/>
              <a:t>Positive Reputation </a:t>
            </a:r>
            <a:r>
              <a:rPr lang="en-US" dirty="0"/>
              <a:t> </a:t>
            </a:r>
            <a:r>
              <a:rPr lang="en-SG" dirty="0"/>
              <a:t>(Hall and Schulz, 2011)</a:t>
            </a:r>
            <a:endParaRPr lang="en-BD" dirty="0"/>
          </a:p>
          <a:p>
            <a:r>
              <a:rPr lang="en-BD" dirty="0"/>
              <a:t>Worldwide Engagement </a:t>
            </a:r>
          </a:p>
          <a:p>
            <a:r>
              <a:rPr lang="en-BD" dirty="0"/>
              <a:t>Cultural Exchange (Ionel, 2016)</a:t>
            </a:r>
          </a:p>
          <a:p>
            <a:r>
              <a:rPr lang="en-BD" dirty="0"/>
              <a:t>Personal Fulfillment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AFEEDE-E2AB-0FD5-A83A-1F6F822FF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6344" y="2494997"/>
            <a:ext cx="5962926" cy="3969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246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95A1F-2DEC-2C60-E606-4B5F6B47D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How Hotel Indigo Should meet guest expectation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D8B25-F872-085D-ABBC-66B35C451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3864864" cy="3101983"/>
          </a:xfrm>
        </p:spPr>
        <p:txBody>
          <a:bodyPr/>
          <a:lstStyle/>
          <a:p>
            <a:r>
              <a:rPr lang="en-GB" dirty="0"/>
              <a:t>Prompt Check-In and Check-Out</a:t>
            </a:r>
          </a:p>
          <a:p>
            <a:r>
              <a:rPr lang="en-GB" dirty="0"/>
              <a:t>Comfortable Accommodations</a:t>
            </a:r>
          </a:p>
          <a:p>
            <a:r>
              <a:rPr lang="en-GB" dirty="0"/>
              <a:t>Personalized Service </a:t>
            </a:r>
            <a:r>
              <a:rPr lang="en-SG" dirty="0"/>
              <a:t>(Sturman et al., 2011)</a:t>
            </a:r>
            <a:endParaRPr lang="en-GB" dirty="0"/>
          </a:p>
          <a:p>
            <a:r>
              <a:rPr lang="en-GB" dirty="0"/>
              <a:t>Cleanliness and Hygiene</a:t>
            </a:r>
          </a:p>
          <a:p>
            <a:r>
              <a:rPr lang="en-GB" dirty="0"/>
              <a:t>Concierge and Local Recommendations (Ghani et al.,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1A5019-9F43-B27B-AC92-F7A13AC2B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6424" y="2638044"/>
            <a:ext cx="4813576" cy="318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576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72DDE-40C5-EE63-174E-F44D71778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15BF2-62AF-4AD8-CCD6-0D93D8856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hospitality industry is closely connected to the guest service. In order to truly become a global brand, there is no alternative to ensuring customer satisfaction. The key role and functions of guest services can provide traction to a hospitality establishment like the hotel indigo in order to understand the needs and requirements of the guests and comply thereby with the implementation of customer oriented strategies.</a:t>
            </a:r>
            <a:endParaRPr lang="en-BD" dirty="0"/>
          </a:p>
        </p:txBody>
      </p:sp>
    </p:spTree>
    <p:extLst>
      <p:ext uri="{BB962C8B-B14F-4D97-AF65-F5344CB8AC3E}">
        <p14:creationId xmlns:p14="http://schemas.microsoft.com/office/powerpoint/2010/main" val="2915233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8D9F3-966D-4793-4276-8C1959255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BD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63403-234B-7D87-5201-C70B83B12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946534" cy="3101983"/>
          </a:xfrm>
        </p:spPr>
        <p:txBody>
          <a:bodyPr>
            <a:normAutofit fontScale="550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</a:rPr>
              <a:t>Barrows, C.W. and Powers, T., 2008.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Introduction to management in the hospitality industry, study guide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John Wiley &amp; Sons.</a:t>
            </a: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Ghani, B., Zada, M., Memon, K.R., Ullah, R., Khattak, A., Han, H., Ariza-Montes, A. and Araya-Castillo, L., 2022. Challenges and strategies for employee retention in the hospitality industry: A review.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Sustainability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14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(5), p.2885.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IHG. (2023). Available at: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www.ihg.com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onerewards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/content/us/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en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/home [Accessed 18 Oct. 2023].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IHG. (2023). Available at: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www.ihg.com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hotelindigo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/content/us/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en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/about-us [Accessed 18 Oct. 2023].</a:t>
            </a:r>
            <a:endParaRPr lang="en-GB" b="0" i="0" dirty="0">
              <a:solidFill>
                <a:srgbClr val="222222"/>
              </a:solidFill>
              <a:effectLst/>
            </a:endParaRPr>
          </a:p>
          <a:p>
            <a:r>
              <a:rPr lang="en-GB" b="0" i="0" u="none" strike="noStrike" dirty="0" err="1">
                <a:solidFill>
                  <a:srgbClr val="222222"/>
                </a:solidFill>
                <a:effectLst/>
              </a:rPr>
              <a:t>Ionel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, M., 2016. Hospitality industry. </a:t>
            </a:r>
            <a:r>
              <a:rPr lang="en-GB" b="0" i="1" u="none" strike="noStrike" dirty="0" err="1">
                <a:solidFill>
                  <a:srgbClr val="222222"/>
                </a:solidFill>
                <a:effectLst/>
              </a:rPr>
              <a:t>Ovidius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 University Annals: Economic Sciences Series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1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(1), pp.187-191.</a:t>
            </a: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Lucas, R., 2022.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Customer service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. McGraw-Hill US Higher Ed USE.</a:t>
            </a: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Lucas, R.W., 2023. Customer service: Skills for success.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Technology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</a:rPr>
              <a:t>1</a:t>
            </a:r>
            <a:r>
              <a:rPr lang="en-GB" b="0" i="0" u="none" strike="noStrike" dirty="0">
                <a:solidFill>
                  <a:srgbClr val="222222"/>
                </a:solidFill>
                <a:effectLst/>
              </a:rPr>
              <a:t>, p.12.</a:t>
            </a:r>
          </a:p>
          <a:p>
            <a:pPr>
              <a:lnSpc>
                <a:spcPct val="150000"/>
              </a:lnSpc>
            </a:pPr>
            <a:r>
              <a:rPr lang="en-SG" sz="1800" dirty="0">
                <a:effectLst/>
                <a:latin typeface="Gill Sans MT (Body)"/>
              </a:rPr>
              <a:t>Hall, K. and Schulz, C. (2011). </a:t>
            </a:r>
            <a:r>
              <a:rPr lang="en-SG" sz="1800" i="1" dirty="0">
                <a:effectLst/>
                <a:latin typeface="Gill Sans MT (Body)"/>
              </a:rPr>
              <a:t>Hospitality</a:t>
            </a:r>
            <a:r>
              <a:rPr lang="en-SG" sz="1800" dirty="0">
                <a:effectLst/>
                <a:latin typeface="Gill Sans MT (Body)"/>
              </a:rPr>
              <a:t>. New York: Ferguson ; London.</a:t>
            </a:r>
          </a:p>
          <a:p>
            <a:pPr>
              <a:lnSpc>
                <a:spcPct val="150000"/>
              </a:lnSpc>
            </a:pPr>
            <a:r>
              <a:rPr lang="en-SG" sz="1800" dirty="0" err="1">
                <a:effectLst/>
                <a:latin typeface="Gill Sans MT (Body)"/>
              </a:rPr>
              <a:t>Kruschwitz</a:t>
            </a:r>
            <a:r>
              <a:rPr lang="en-SG" sz="1800" dirty="0">
                <a:effectLst/>
                <a:latin typeface="Gill Sans MT (Body)"/>
              </a:rPr>
              <a:t>, R.B. (2007). </a:t>
            </a:r>
            <a:r>
              <a:rPr lang="en-SG" sz="1800" i="1" dirty="0">
                <a:effectLst/>
                <a:latin typeface="Gill Sans MT (Body)"/>
              </a:rPr>
              <a:t>Hospitality.</a:t>
            </a:r>
            <a:r>
              <a:rPr lang="en-SG" sz="1800" dirty="0">
                <a:effectLst/>
                <a:latin typeface="Gill Sans MT (Body)"/>
              </a:rPr>
              <a:t> Waco, Tx: Center For Christian Ethics At Baylor University.</a:t>
            </a:r>
          </a:p>
          <a:p>
            <a:pPr>
              <a:lnSpc>
                <a:spcPct val="150000"/>
              </a:lnSpc>
            </a:pPr>
            <a:r>
              <a:rPr lang="en-SG" sz="1800" dirty="0">
                <a:effectLst/>
                <a:latin typeface="Gill Sans MT (Body)"/>
              </a:rPr>
              <a:t>Sturman, M.C., </a:t>
            </a:r>
            <a:r>
              <a:rPr lang="en-SG" sz="1800" dirty="0" err="1">
                <a:effectLst/>
                <a:latin typeface="Gill Sans MT (Body)"/>
              </a:rPr>
              <a:t>Corgel</a:t>
            </a:r>
            <a:r>
              <a:rPr lang="en-SG" sz="1800" dirty="0">
                <a:effectLst/>
                <a:latin typeface="Gill Sans MT (Body)"/>
              </a:rPr>
              <a:t>, J.B., Verma, R. and University, C. (2011). </a:t>
            </a:r>
            <a:r>
              <a:rPr lang="en-SG" sz="1800" i="1" dirty="0">
                <a:effectLst/>
                <a:latin typeface="Gill Sans MT (Body)"/>
              </a:rPr>
              <a:t>The Cornell School of Hotel Administration on Hospitality : cutting edge thinking and practice</a:t>
            </a:r>
            <a:r>
              <a:rPr lang="en-SG" sz="1800" dirty="0">
                <a:effectLst/>
                <a:latin typeface="Gill Sans MT (Body)"/>
              </a:rPr>
              <a:t>. Hoboken, N.J.: Wiley.</a:t>
            </a:r>
          </a:p>
          <a:p>
            <a:endParaRPr lang="en-BD" dirty="0"/>
          </a:p>
        </p:txBody>
      </p:sp>
    </p:spTree>
    <p:extLst>
      <p:ext uri="{BB962C8B-B14F-4D97-AF65-F5344CB8AC3E}">
        <p14:creationId xmlns:p14="http://schemas.microsoft.com/office/powerpoint/2010/main" val="268349327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75</TotalTime>
  <Words>854</Words>
  <Application>Microsoft Office PowerPoint</Application>
  <PresentationFormat>Widescreen</PresentationFormat>
  <Paragraphs>107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Gill Sans MT (Body)</vt:lpstr>
      <vt:lpstr>Parcel</vt:lpstr>
      <vt:lpstr>The Role and Importance of Hospitality &amp; Guest Services within the Hotel Industry Hotel Indigo: An IHG Brand </vt:lpstr>
      <vt:lpstr>Outline</vt:lpstr>
      <vt:lpstr>Hospitality Industry</vt:lpstr>
      <vt:lpstr>Hotel Brand Overview </vt:lpstr>
      <vt:lpstr>Demographics </vt:lpstr>
      <vt:lpstr>Key Services offered </vt:lpstr>
      <vt:lpstr>Role and Function of Guest Service</vt:lpstr>
      <vt:lpstr>List of Key Services</vt:lpstr>
      <vt:lpstr>Hospitality: Key Importances</vt:lpstr>
      <vt:lpstr>How Hotel Indigo Should meet guest expectation</vt:lpstr>
      <vt:lpstr>Conclusion 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Hospitality &amp; Guest Services within the Hotel Industry Hotel Indigo: An IHG Brand</dc:title>
  <dc:subject/>
  <dc:creator>Faiyaz Chowdhury</dc:creator>
  <cp:keywords/>
  <dc:description/>
  <cp:lastModifiedBy>mihaela calin</cp:lastModifiedBy>
  <cp:revision>7</cp:revision>
  <dcterms:created xsi:type="dcterms:W3CDTF">2023-10-18T17:04:19Z</dcterms:created>
  <dcterms:modified xsi:type="dcterms:W3CDTF">2023-11-17T16:26:41Z</dcterms:modified>
  <cp:category/>
</cp:coreProperties>
</file>