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256" r:id="rId5"/>
    <p:sldId id="278" r:id="rId6"/>
    <p:sldId id="279" r:id="rId7"/>
    <p:sldId id="280" r:id="rId8"/>
    <p:sldId id="281" r:id="rId9"/>
    <p:sldId id="289" r:id="rId10"/>
    <p:sldId id="291" r:id="rId11"/>
    <p:sldId id="290" r:id="rId12"/>
    <p:sldId id="282" r:id="rId13"/>
    <p:sldId id="283" r:id="rId14"/>
    <p:sldId id="284" r:id="rId15"/>
    <p:sldId id="287" r:id="rId16"/>
    <p:sldId id="285" r:id="rId17"/>
    <p:sldId id="286" r:id="rId18"/>
    <p:sldId id="258" r:id="rId1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491" autoAdjust="0"/>
    <p:restoredTop sz="94662"/>
  </p:normalViewPr>
  <p:slideViewPr>
    <p:cSldViewPr>
      <p:cViewPr varScale="1">
        <p:scale>
          <a:sx n="62" d="100"/>
          <a:sy n="62" d="100"/>
        </p:scale>
        <p:origin x="1328" y="5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18/03/2024</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050F26F3-B611-4948-9136-FF189152A86B}" type="datetimeFigureOut">
              <a:rPr lang="en-GB" smtClean="0"/>
              <a:t>18/03/2024</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4E667E14-7496-4FF9-B1E0-7ED2C02393AA}" type="slidenum">
              <a:rPr lang="en-GB" smtClean="0"/>
              <a:t>‹#›</a:t>
            </a:fld>
            <a:endParaRPr lang="en-GB"/>
          </a:p>
        </p:txBody>
      </p:sp>
    </p:spTree>
    <p:extLst>
      <p:ext uri="{BB962C8B-B14F-4D97-AF65-F5344CB8AC3E}">
        <p14:creationId xmlns:p14="http://schemas.microsoft.com/office/powerpoint/2010/main" val="65679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thebalancecareers.com/behavioral-job-interview-questions-2059620"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Doyle, A. (2019) </a:t>
            </a:r>
            <a:r>
              <a:rPr lang="en-GB" i="1" dirty="0"/>
              <a:t>Behavioural based job interview questions.</a:t>
            </a:r>
            <a:r>
              <a:rPr lang="en-GB" dirty="0"/>
              <a:t> Available at: </a:t>
            </a:r>
            <a:r>
              <a:rPr lang="en-GB" dirty="0">
                <a:hlinkClick r:id="rId3"/>
              </a:rPr>
              <a:t>https://www.thebalancecareers.com/behavioral-job-interview-questions-2059620</a:t>
            </a:r>
            <a:r>
              <a:rPr lang="en-GB" dirty="0"/>
              <a:t>. </a:t>
            </a:r>
            <a:r>
              <a:rPr lang="en-GB"/>
              <a:t>(Accessed: 23.06.2019).</a:t>
            </a:r>
            <a:endParaRPr lang="en-GB" dirty="0"/>
          </a:p>
        </p:txBody>
      </p:sp>
      <p:sp>
        <p:nvSpPr>
          <p:cNvPr id="4" name="Slide Number Placeholder 3"/>
          <p:cNvSpPr>
            <a:spLocks noGrp="1"/>
          </p:cNvSpPr>
          <p:nvPr>
            <p:ph type="sldNum" sz="quarter" idx="10"/>
          </p:nvPr>
        </p:nvSpPr>
        <p:spPr/>
        <p:txBody>
          <a:bodyPr/>
          <a:lstStyle/>
          <a:p>
            <a:fld id="{4E667E14-7496-4FF9-B1E0-7ED2C02393AA}" type="slidenum">
              <a:rPr lang="en-GB" smtClean="0"/>
              <a:t>13</a:t>
            </a:fld>
            <a:endParaRPr lang="en-GB"/>
          </a:p>
        </p:txBody>
      </p:sp>
    </p:spTree>
    <p:extLst>
      <p:ext uri="{BB962C8B-B14F-4D97-AF65-F5344CB8AC3E}">
        <p14:creationId xmlns:p14="http://schemas.microsoft.com/office/powerpoint/2010/main" val="9769470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18/03/2024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18/03/2024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uk.indeed.com/career-advice/interviewing/interview-question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prospects.ac.uk/careers-advice/interview-tips/how-to-prepare-for-an-interview" TargetMode="External"/><Relationship Id="rId2" Type="http://schemas.openxmlformats.org/officeDocument/2006/relationships/hyperlink" Target="https://www.thebalancecareers.com/behavioral-job-interview-questions-205962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br>
              <a:rPr lang="en-GB" b="1" dirty="0">
                <a:solidFill>
                  <a:schemeClr val="bg1"/>
                </a:solidFill>
                <a:effectLst>
                  <a:outerShdw blurRad="38100" dist="38100" dir="2700000" algn="tl">
                    <a:srgbClr val="000000">
                      <a:alpha val="43137"/>
                    </a:srgbClr>
                  </a:outerShdw>
                </a:effectLst>
              </a:rPr>
            </a:br>
            <a:r>
              <a:rPr lang="en-GB" altLang="en-US" sz="4400" b="1" dirty="0">
                <a:solidFill>
                  <a:schemeClr val="bg1"/>
                </a:solidFill>
              </a:rPr>
              <a:t>Employability and Career Development (LCLM4005)</a:t>
            </a:r>
            <a:br>
              <a:rPr lang="en-GB" altLang="en-US" sz="4400" b="1" dirty="0">
                <a:solidFill>
                  <a:schemeClr val="bg1"/>
                </a:solidFill>
              </a:rPr>
            </a:br>
            <a:br>
              <a:rPr lang="en-GB" b="1" dirty="0">
                <a:solidFill>
                  <a:schemeClr val="bg1"/>
                </a:solidFill>
                <a:effectLst>
                  <a:outerShdw blurRad="38100" dist="38100" dir="2700000" algn="tl">
                    <a:srgbClr val="000000">
                      <a:alpha val="43137"/>
                    </a:srgbClr>
                  </a:outerShdw>
                </a:effectLst>
              </a:rPr>
            </a:br>
            <a:br>
              <a:rPr lang="en-GB" altLang="en-US" dirty="0">
                <a:effectLst>
                  <a:outerShdw blurRad="38100" dist="38100" dir="2700000" algn="tl">
                    <a:srgbClr val="000000">
                      <a:alpha val="43137"/>
                    </a:srgbClr>
                  </a:outerShdw>
                </a:effectLst>
              </a:rPr>
            </a:br>
            <a:r>
              <a:rPr lang="en-GB" altLang="en-US" dirty="0">
                <a:solidFill>
                  <a:srgbClr val="FFFF00"/>
                </a:solidFill>
                <a:effectLst>
                  <a:outerShdw blurRad="38100" dist="38100" dir="2700000" algn="tl">
                    <a:srgbClr val="000000">
                      <a:alpha val="43137"/>
                    </a:srgbClr>
                  </a:outerShdw>
                </a:effectLst>
              </a:rPr>
              <a:t>Job interviews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4CF587C-5AD2-40F3-A803-8C17173C5153}"/>
              </a:ext>
            </a:extLst>
          </p:cNvPr>
          <p:cNvSpPr>
            <a:spLocks noGrp="1"/>
          </p:cNvSpPr>
          <p:nvPr>
            <p:ph type="title"/>
          </p:nvPr>
        </p:nvSpPr>
        <p:spPr>
          <a:xfrm>
            <a:off x="683568" y="3062969"/>
            <a:ext cx="7772400" cy="732061"/>
          </a:xfrm>
        </p:spPr>
        <p:txBody>
          <a:bodyPr/>
          <a:lstStyle/>
          <a:p>
            <a:pPr algn="ctr"/>
            <a:r>
              <a:rPr lang="en-GB" dirty="0"/>
              <a:t>Selection interviews</a:t>
            </a:r>
          </a:p>
        </p:txBody>
      </p:sp>
      <p:sp>
        <p:nvSpPr>
          <p:cNvPr id="5" name="Text Placeholder 4">
            <a:extLst>
              <a:ext uri="{FF2B5EF4-FFF2-40B4-BE49-F238E27FC236}">
                <a16:creationId xmlns:a16="http://schemas.microsoft.com/office/drawing/2014/main" id="{A5DEBE14-6CB9-4A09-94B2-571AC0C6B4D5}"/>
              </a:ext>
            </a:extLst>
          </p:cNvPr>
          <p:cNvSpPr>
            <a:spLocks noGrp="1"/>
          </p:cNvSpPr>
          <p:nvPr>
            <p:ph type="body" idx="1"/>
          </p:nvPr>
        </p:nvSpPr>
        <p:spPr>
          <a:xfrm>
            <a:off x="683568" y="3735241"/>
            <a:ext cx="7772400" cy="492075"/>
          </a:xfrm>
        </p:spPr>
        <p:txBody>
          <a:bodyPr>
            <a:normAutofit/>
          </a:bodyPr>
          <a:lstStyle/>
          <a:p>
            <a:pPr algn="ctr"/>
            <a:r>
              <a:rPr lang="en-GB" sz="2400" dirty="0">
                <a:solidFill>
                  <a:schemeClr val="tx1"/>
                </a:solidFill>
              </a:rPr>
              <a:t>How to prepare</a:t>
            </a:r>
          </a:p>
        </p:txBody>
      </p:sp>
      <p:pic>
        <p:nvPicPr>
          <p:cNvPr id="3" name="Picture 2" descr="A person and person sitting at a table&#10;&#10;Description automatically generated">
            <a:extLst>
              <a:ext uri="{FF2B5EF4-FFF2-40B4-BE49-F238E27FC236}">
                <a16:creationId xmlns:a16="http://schemas.microsoft.com/office/drawing/2014/main" id="{938CC192-A4B5-5543-4D9A-24292C64FB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64830" y="1052736"/>
            <a:ext cx="2809875" cy="1800225"/>
          </a:xfrm>
          <a:prstGeom prst="rect">
            <a:avLst/>
          </a:prstGeom>
        </p:spPr>
      </p:pic>
    </p:spTree>
    <p:extLst>
      <p:ext uri="{BB962C8B-B14F-4D97-AF65-F5344CB8AC3E}">
        <p14:creationId xmlns:p14="http://schemas.microsoft.com/office/powerpoint/2010/main" val="2970436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6A8D464-75E5-4551-982C-20A1613B4E17}"/>
              </a:ext>
            </a:extLst>
          </p:cNvPr>
          <p:cNvSpPr>
            <a:spLocks noGrp="1"/>
          </p:cNvSpPr>
          <p:nvPr>
            <p:ph type="title"/>
          </p:nvPr>
        </p:nvSpPr>
        <p:spPr/>
        <p:txBody>
          <a:bodyPr>
            <a:normAutofit/>
          </a:bodyPr>
          <a:lstStyle/>
          <a:p>
            <a:r>
              <a:rPr lang="en-GB" sz="3600" b="1" dirty="0"/>
              <a:t>What is a ‘selection interview’?</a:t>
            </a:r>
          </a:p>
        </p:txBody>
      </p:sp>
      <p:sp>
        <p:nvSpPr>
          <p:cNvPr id="5" name="Content Placeholder 4">
            <a:extLst>
              <a:ext uri="{FF2B5EF4-FFF2-40B4-BE49-F238E27FC236}">
                <a16:creationId xmlns:a16="http://schemas.microsoft.com/office/drawing/2014/main" id="{43B0743B-09D6-4528-BFA8-EEB0004126FF}"/>
              </a:ext>
            </a:extLst>
          </p:cNvPr>
          <p:cNvSpPr>
            <a:spLocks noGrp="1"/>
          </p:cNvSpPr>
          <p:nvPr>
            <p:ph idx="1"/>
          </p:nvPr>
        </p:nvSpPr>
        <p:spPr>
          <a:xfrm>
            <a:off x="683568" y="1600201"/>
            <a:ext cx="8003232" cy="3917032"/>
          </a:xfrm>
        </p:spPr>
        <p:txBody>
          <a:bodyPr>
            <a:normAutofit/>
          </a:bodyPr>
          <a:lstStyle/>
          <a:p>
            <a:pPr marL="0" indent="0">
              <a:buNone/>
            </a:pPr>
            <a:r>
              <a:rPr lang="en-GB" i="1" dirty="0"/>
              <a:t>“A selection interview is a conversation with the purpose of deciding whether a candidate has the ability and sufficient experience to perform well in a job role”</a:t>
            </a:r>
            <a:br>
              <a:rPr lang="en-GB" i="1" dirty="0"/>
            </a:br>
            <a:br>
              <a:rPr lang="en-GB" i="1" dirty="0"/>
            </a:br>
            <a:br>
              <a:rPr lang="en-GB" i="1" dirty="0"/>
            </a:br>
            <a:r>
              <a:rPr lang="en-GB" sz="2600" dirty="0"/>
              <a:t>(Morgan, 2017: 368)</a:t>
            </a:r>
            <a:endParaRPr lang="en-GB" i="1" dirty="0"/>
          </a:p>
        </p:txBody>
      </p:sp>
    </p:spTree>
    <p:extLst>
      <p:ext uri="{BB962C8B-B14F-4D97-AF65-F5344CB8AC3E}">
        <p14:creationId xmlns:p14="http://schemas.microsoft.com/office/powerpoint/2010/main" val="3068956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2E7A3-06B2-4645-8827-18DCA25E574E}"/>
              </a:ext>
            </a:extLst>
          </p:cNvPr>
          <p:cNvSpPr>
            <a:spLocks noGrp="1"/>
          </p:cNvSpPr>
          <p:nvPr>
            <p:ph type="title"/>
          </p:nvPr>
        </p:nvSpPr>
        <p:spPr/>
        <p:txBody>
          <a:bodyPr>
            <a:normAutofit/>
          </a:bodyPr>
          <a:lstStyle/>
          <a:p>
            <a:r>
              <a:rPr lang="en-GB" sz="3600" b="1" dirty="0"/>
              <a:t>Employers’ Objectives</a:t>
            </a:r>
          </a:p>
        </p:txBody>
      </p:sp>
      <p:sp>
        <p:nvSpPr>
          <p:cNvPr id="3" name="Content Placeholder 2">
            <a:extLst>
              <a:ext uri="{FF2B5EF4-FFF2-40B4-BE49-F238E27FC236}">
                <a16:creationId xmlns:a16="http://schemas.microsoft.com/office/drawing/2014/main" id="{F8646FBC-B651-49F6-B2DE-9935BBB1EBAB}"/>
              </a:ext>
            </a:extLst>
          </p:cNvPr>
          <p:cNvSpPr>
            <a:spLocks noGrp="1"/>
          </p:cNvSpPr>
          <p:nvPr>
            <p:ph idx="1"/>
          </p:nvPr>
        </p:nvSpPr>
        <p:spPr/>
        <p:txBody>
          <a:bodyPr>
            <a:normAutofit fontScale="85000" lnSpcReduction="20000"/>
          </a:bodyPr>
          <a:lstStyle/>
          <a:p>
            <a:r>
              <a:rPr lang="en-GB" dirty="0"/>
              <a:t>Is this candidate likely to be able to perform well in the role?</a:t>
            </a:r>
          </a:p>
          <a:p>
            <a:r>
              <a:rPr lang="en-GB" dirty="0"/>
              <a:t>Is this candidate likely to be able to perform at an acceptable level within the organisation?</a:t>
            </a:r>
          </a:p>
          <a:p>
            <a:r>
              <a:rPr lang="en-GB" dirty="0"/>
              <a:t>Is this candidate likely to fit into the culture of the organisation?</a:t>
            </a:r>
          </a:p>
          <a:p>
            <a:endParaRPr lang="en-GB" dirty="0"/>
          </a:p>
          <a:p>
            <a:pPr marL="0" indent="0">
              <a:buNone/>
            </a:pPr>
            <a:r>
              <a:rPr lang="en-GB" dirty="0"/>
              <a:t>In summary, the employer aims to find out whether the candidate is a good </a:t>
            </a:r>
            <a:r>
              <a:rPr lang="en-GB" b="1" dirty="0"/>
              <a:t>person-job fit </a:t>
            </a:r>
            <a:r>
              <a:rPr lang="en-GB" dirty="0"/>
              <a:t>and </a:t>
            </a:r>
            <a:r>
              <a:rPr lang="en-GB" b="1" dirty="0"/>
              <a:t>person-organisation fit</a:t>
            </a:r>
            <a:r>
              <a:rPr lang="en-GB" dirty="0"/>
              <a:t>.</a:t>
            </a:r>
          </a:p>
        </p:txBody>
      </p:sp>
    </p:spTree>
    <p:extLst>
      <p:ext uri="{BB962C8B-B14F-4D97-AF65-F5344CB8AC3E}">
        <p14:creationId xmlns:p14="http://schemas.microsoft.com/office/powerpoint/2010/main" val="2195593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D63EB-9390-4CFD-AE78-510BF85BE172}"/>
              </a:ext>
            </a:extLst>
          </p:cNvPr>
          <p:cNvSpPr>
            <a:spLocks noGrp="1"/>
          </p:cNvSpPr>
          <p:nvPr>
            <p:ph type="title"/>
          </p:nvPr>
        </p:nvSpPr>
        <p:spPr/>
        <p:txBody>
          <a:bodyPr>
            <a:normAutofit/>
          </a:bodyPr>
          <a:lstStyle/>
          <a:p>
            <a:r>
              <a:rPr lang="en-GB" sz="3600" b="1" dirty="0"/>
              <a:t>Preparing for an interview</a:t>
            </a:r>
          </a:p>
        </p:txBody>
      </p:sp>
      <p:sp>
        <p:nvSpPr>
          <p:cNvPr id="3" name="Content Placeholder 2">
            <a:extLst>
              <a:ext uri="{FF2B5EF4-FFF2-40B4-BE49-F238E27FC236}">
                <a16:creationId xmlns:a16="http://schemas.microsoft.com/office/drawing/2014/main" id="{7FCE4930-F7B1-4F78-9134-07F6D3184A10}"/>
              </a:ext>
            </a:extLst>
          </p:cNvPr>
          <p:cNvSpPr>
            <a:spLocks noGrp="1"/>
          </p:cNvSpPr>
          <p:nvPr>
            <p:ph idx="1"/>
          </p:nvPr>
        </p:nvSpPr>
        <p:spPr>
          <a:xfrm>
            <a:off x="539552" y="1268760"/>
            <a:ext cx="8229600" cy="3917032"/>
          </a:xfrm>
        </p:spPr>
        <p:txBody>
          <a:bodyPr>
            <a:noAutofit/>
          </a:bodyPr>
          <a:lstStyle/>
          <a:p>
            <a:pPr marL="0" indent="0">
              <a:buNone/>
            </a:pPr>
            <a:r>
              <a:rPr lang="en-GB" sz="2000" dirty="0"/>
              <a:t>Your performance depends on how well you prepare. </a:t>
            </a:r>
          </a:p>
          <a:p>
            <a:pPr marL="0" indent="0">
              <a:buNone/>
            </a:pPr>
            <a:r>
              <a:rPr lang="en-GB" sz="2000" dirty="0"/>
              <a:t>Make sure you research on the topics below in the days leading up to the interview: </a:t>
            </a:r>
          </a:p>
          <a:p>
            <a:endParaRPr lang="en-GB" sz="2000" dirty="0"/>
          </a:p>
          <a:p>
            <a:r>
              <a:rPr lang="en-GB" sz="2000" b="1" dirty="0"/>
              <a:t>Employer </a:t>
            </a:r>
            <a:r>
              <a:rPr lang="en-GB" sz="2000" dirty="0"/>
              <a:t>- you need to demonstrates a genuine interest so try to find out what sector they operate in,  what challenges they face, who the competitors are, etc. Look at the mission, vision and values section at their website. </a:t>
            </a:r>
          </a:p>
          <a:p>
            <a:r>
              <a:rPr lang="en-GB" sz="2000" b="1" dirty="0"/>
              <a:t>Role</a:t>
            </a:r>
            <a:r>
              <a:rPr lang="en-GB" sz="2000" dirty="0"/>
              <a:t> - you need to be able to explain why you want the job, show that you understand the role and, even more importantly, why the employer should choose you over other candidates.</a:t>
            </a:r>
          </a:p>
          <a:p>
            <a:r>
              <a:rPr lang="en-GB" sz="2000" b="1" dirty="0"/>
              <a:t>Interview</a:t>
            </a:r>
            <a:r>
              <a:rPr lang="en-GB" sz="2000" dirty="0"/>
              <a:t> </a:t>
            </a:r>
            <a:r>
              <a:rPr lang="en-GB" sz="2000" b="1" dirty="0"/>
              <a:t>panel</a:t>
            </a:r>
            <a:r>
              <a:rPr lang="en-GB" sz="2000" dirty="0"/>
              <a:t> - try to find out who will be interviewing you. Use LinkedIn and the 'About us' section of the company website to find out more about their professional interests and experience. </a:t>
            </a:r>
          </a:p>
        </p:txBody>
      </p:sp>
    </p:spTree>
    <p:extLst>
      <p:ext uri="{BB962C8B-B14F-4D97-AF65-F5344CB8AC3E}">
        <p14:creationId xmlns:p14="http://schemas.microsoft.com/office/powerpoint/2010/main" val="1259564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D63EB-9390-4CFD-AE78-510BF85BE172}"/>
              </a:ext>
            </a:extLst>
          </p:cNvPr>
          <p:cNvSpPr>
            <a:spLocks noGrp="1"/>
          </p:cNvSpPr>
          <p:nvPr>
            <p:ph type="title"/>
          </p:nvPr>
        </p:nvSpPr>
        <p:spPr/>
        <p:txBody>
          <a:bodyPr>
            <a:normAutofit/>
          </a:bodyPr>
          <a:lstStyle/>
          <a:p>
            <a:r>
              <a:rPr lang="en-GB" sz="3600" b="1" dirty="0"/>
              <a:t>Preparing for an interview</a:t>
            </a:r>
          </a:p>
        </p:txBody>
      </p:sp>
      <p:sp>
        <p:nvSpPr>
          <p:cNvPr id="3" name="Content Placeholder 2">
            <a:extLst>
              <a:ext uri="{FF2B5EF4-FFF2-40B4-BE49-F238E27FC236}">
                <a16:creationId xmlns:a16="http://schemas.microsoft.com/office/drawing/2014/main" id="{7FCE4930-F7B1-4F78-9134-07F6D3184A10}"/>
              </a:ext>
            </a:extLst>
          </p:cNvPr>
          <p:cNvSpPr>
            <a:spLocks noGrp="1"/>
          </p:cNvSpPr>
          <p:nvPr>
            <p:ph idx="1"/>
          </p:nvPr>
        </p:nvSpPr>
        <p:spPr>
          <a:xfrm>
            <a:off x="539552" y="1268760"/>
            <a:ext cx="8229600" cy="3917032"/>
          </a:xfrm>
        </p:spPr>
        <p:txBody>
          <a:bodyPr>
            <a:normAutofit fontScale="92500"/>
          </a:bodyPr>
          <a:lstStyle/>
          <a:p>
            <a:r>
              <a:rPr lang="en-GB" dirty="0"/>
              <a:t>Review your application</a:t>
            </a:r>
          </a:p>
          <a:p>
            <a:r>
              <a:rPr lang="en-GB" dirty="0"/>
              <a:t>Review the Job Description</a:t>
            </a:r>
          </a:p>
          <a:p>
            <a:r>
              <a:rPr lang="en-GB" dirty="0"/>
              <a:t>Dress appropriately</a:t>
            </a:r>
          </a:p>
          <a:p>
            <a:r>
              <a:rPr lang="en-GB" dirty="0"/>
              <a:t>Consider the questions you might be asked</a:t>
            </a:r>
          </a:p>
          <a:p>
            <a:r>
              <a:rPr lang="en-GB" dirty="0"/>
              <a:t>Find out as much information as you can about the interview (date, time, location, interviewers etc.)</a:t>
            </a:r>
          </a:p>
        </p:txBody>
      </p:sp>
      <p:pic>
        <p:nvPicPr>
          <p:cNvPr id="5" name="Picture 4" descr="A person holding a paper&#10;&#10;Description automatically generated">
            <a:extLst>
              <a:ext uri="{FF2B5EF4-FFF2-40B4-BE49-F238E27FC236}">
                <a16:creationId xmlns:a16="http://schemas.microsoft.com/office/drawing/2014/main" id="{6CD05863-5BB4-CA18-EAAE-7B7124C3EB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80112" y="1268760"/>
            <a:ext cx="3257162" cy="1656184"/>
          </a:xfrm>
          <a:prstGeom prst="rect">
            <a:avLst/>
          </a:prstGeom>
        </p:spPr>
      </p:pic>
    </p:spTree>
    <p:extLst>
      <p:ext uri="{BB962C8B-B14F-4D97-AF65-F5344CB8AC3E}">
        <p14:creationId xmlns:p14="http://schemas.microsoft.com/office/powerpoint/2010/main" val="3008493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D63EB-9390-4CFD-AE78-510BF85BE172}"/>
              </a:ext>
            </a:extLst>
          </p:cNvPr>
          <p:cNvSpPr>
            <a:spLocks noGrp="1"/>
          </p:cNvSpPr>
          <p:nvPr>
            <p:ph type="title"/>
          </p:nvPr>
        </p:nvSpPr>
        <p:spPr/>
        <p:txBody>
          <a:bodyPr>
            <a:normAutofit/>
          </a:bodyPr>
          <a:lstStyle/>
          <a:p>
            <a:r>
              <a:rPr lang="en-GB" sz="3600" b="1" dirty="0"/>
              <a:t>4 ways to make a good impression</a:t>
            </a:r>
          </a:p>
        </p:txBody>
      </p:sp>
      <p:sp>
        <p:nvSpPr>
          <p:cNvPr id="3" name="Content Placeholder 2">
            <a:extLst>
              <a:ext uri="{FF2B5EF4-FFF2-40B4-BE49-F238E27FC236}">
                <a16:creationId xmlns:a16="http://schemas.microsoft.com/office/drawing/2014/main" id="{7FCE4930-F7B1-4F78-9134-07F6D3184A10}"/>
              </a:ext>
            </a:extLst>
          </p:cNvPr>
          <p:cNvSpPr>
            <a:spLocks noGrp="1"/>
          </p:cNvSpPr>
          <p:nvPr>
            <p:ph idx="1"/>
          </p:nvPr>
        </p:nvSpPr>
        <p:spPr>
          <a:xfrm>
            <a:off x="539552" y="1268760"/>
            <a:ext cx="8229600" cy="3917032"/>
          </a:xfrm>
        </p:spPr>
        <p:txBody>
          <a:bodyPr>
            <a:normAutofit fontScale="85000" lnSpcReduction="10000"/>
          </a:bodyPr>
          <a:lstStyle/>
          <a:p>
            <a:r>
              <a:rPr lang="en-GB" b="1" dirty="0"/>
              <a:t>Punctuality</a:t>
            </a:r>
            <a:r>
              <a:rPr lang="en-GB" dirty="0"/>
              <a:t> - make sure you arrive on time. Arriving late will contribute to your stress levels and give the employer a bad first impression. </a:t>
            </a:r>
          </a:p>
          <a:p>
            <a:r>
              <a:rPr lang="en-GB" b="1" dirty="0"/>
              <a:t>Positivity</a:t>
            </a:r>
            <a:r>
              <a:rPr lang="en-GB" dirty="0"/>
              <a:t> </a:t>
            </a:r>
            <a:r>
              <a:rPr lang="en-GB" b="1" dirty="0"/>
              <a:t>and</a:t>
            </a:r>
            <a:r>
              <a:rPr lang="en-GB" dirty="0"/>
              <a:t> </a:t>
            </a:r>
            <a:r>
              <a:rPr lang="en-GB" b="1" dirty="0"/>
              <a:t>enthusiasm</a:t>
            </a:r>
            <a:r>
              <a:rPr lang="en-GB" dirty="0"/>
              <a:t> - be polite and professional with any staff you meet before or after the interview. During the interview, respond to questions with positive statements, be enthusiastic about the job and avoid talking negatively your previous employers, colleagues or university lecturers. </a:t>
            </a:r>
          </a:p>
        </p:txBody>
      </p:sp>
    </p:spTree>
    <p:extLst>
      <p:ext uri="{BB962C8B-B14F-4D97-AF65-F5344CB8AC3E}">
        <p14:creationId xmlns:p14="http://schemas.microsoft.com/office/powerpoint/2010/main" val="2351275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D63EB-9390-4CFD-AE78-510BF85BE172}"/>
              </a:ext>
            </a:extLst>
          </p:cNvPr>
          <p:cNvSpPr>
            <a:spLocks noGrp="1"/>
          </p:cNvSpPr>
          <p:nvPr>
            <p:ph type="title"/>
          </p:nvPr>
        </p:nvSpPr>
        <p:spPr/>
        <p:txBody>
          <a:bodyPr>
            <a:normAutofit/>
          </a:bodyPr>
          <a:lstStyle/>
          <a:p>
            <a:r>
              <a:rPr lang="en-GB" sz="3600" b="1" dirty="0"/>
              <a:t>4 ways to make a good impression</a:t>
            </a:r>
          </a:p>
        </p:txBody>
      </p:sp>
      <p:sp>
        <p:nvSpPr>
          <p:cNvPr id="3" name="Content Placeholder 2">
            <a:extLst>
              <a:ext uri="{FF2B5EF4-FFF2-40B4-BE49-F238E27FC236}">
                <a16:creationId xmlns:a16="http://schemas.microsoft.com/office/drawing/2014/main" id="{7FCE4930-F7B1-4F78-9134-07F6D3184A10}"/>
              </a:ext>
            </a:extLst>
          </p:cNvPr>
          <p:cNvSpPr>
            <a:spLocks noGrp="1"/>
          </p:cNvSpPr>
          <p:nvPr>
            <p:ph idx="1"/>
          </p:nvPr>
        </p:nvSpPr>
        <p:spPr>
          <a:xfrm>
            <a:off x="539552" y="1268760"/>
            <a:ext cx="8229600" cy="3917032"/>
          </a:xfrm>
        </p:spPr>
        <p:txBody>
          <a:bodyPr>
            <a:normAutofit fontScale="70000" lnSpcReduction="20000"/>
          </a:bodyPr>
          <a:lstStyle/>
          <a:p>
            <a:r>
              <a:rPr lang="en-GB" b="1" dirty="0"/>
              <a:t>Body</a:t>
            </a:r>
            <a:r>
              <a:rPr lang="en-GB" dirty="0"/>
              <a:t> </a:t>
            </a:r>
            <a:r>
              <a:rPr lang="en-GB" b="1" dirty="0"/>
              <a:t>language</a:t>
            </a:r>
            <a:r>
              <a:rPr lang="en-GB" dirty="0"/>
              <a:t> </a:t>
            </a:r>
          </a:p>
          <a:p>
            <a:pPr lvl="1"/>
            <a:r>
              <a:rPr lang="en-GB" dirty="0"/>
              <a:t>give a firm handshake to your interviewer(s) </a:t>
            </a:r>
          </a:p>
          <a:p>
            <a:pPr lvl="1"/>
            <a:r>
              <a:rPr lang="en-GB" dirty="0"/>
              <a:t>sit naturally without slouching in your chair or leaning on the desk</a:t>
            </a:r>
          </a:p>
          <a:p>
            <a:pPr lvl="1"/>
            <a:r>
              <a:rPr lang="en-GB" dirty="0"/>
              <a:t>remember to smile frequently and maintain eye contact</a:t>
            </a:r>
          </a:p>
          <a:p>
            <a:r>
              <a:rPr lang="en-GB" b="1" dirty="0"/>
              <a:t>Clarity</a:t>
            </a:r>
            <a:r>
              <a:rPr lang="en-GB" dirty="0"/>
              <a:t> </a:t>
            </a:r>
          </a:p>
          <a:p>
            <a:pPr lvl="1"/>
            <a:r>
              <a:rPr lang="en-GB" dirty="0"/>
              <a:t>answer all questions clearly and concisely, giving examples of evidencing your most relevant skills, experiences and achievements. </a:t>
            </a:r>
          </a:p>
          <a:p>
            <a:pPr lvl="1"/>
            <a:r>
              <a:rPr lang="en-GB" dirty="0"/>
              <a:t>pausing before answering a difficult question is fine - give yourself thinking time, or ask for clarification if you're unsure what a question means. </a:t>
            </a:r>
          </a:p>
          <a:p>
            <a:pPr lvl="1"/>
            <a:r>
              <a:rPr lang="en-GB" dirty="0"/>
              <a:t>when answering, don't speak too quickly.</a:t>
            </a:r>
          </a:p>
        </p:txBody>
      </p:sp>
    </p:spTree>
    <p:extLst>
      <p:ext uri="{BB962C8B-B14F-4D97-AF65-F5344CB8AC3E}">
        <p14:creationId xmlns:p14="http://schemas.microsoft.com/office/powerpoint/2010/main" val="826799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6FC33-7CFA-446F-A23A-34578D56D0D2}"/>
              </a:ext>
            </a:extLst>
          </p:cNvPr>
          <p:cNvSpPr>
            <a:spLocks noGrp="1"/>
          </p:cNvSpPr>
          <p:nvPr>
            <p:ph type="title"/>
          </p:nvPr>
        </p:nvSpPr>
        <p:spPr/>
        <p:txBody>
          <a:bodyPr>
            <a:normAutofit/>
          </a:bodyPr>
          <a:lstStyle/>
          <a:p>
            <a:r>
              <a:rPr lang="en-GB" sz="3600" b="1" dirty="0"/>
              <a:t>Interview Structure</a:t>
            </a:r>
          </a:p>
        </p:txBody>
      </p:sp>
      <p:sp>
        <p:nvSpPr>
          <p:cNvPr id="3" name="Content Placeholder 2">
            <a:extLst>
              <a:ext uri="{FF2B5EF4-FFF2-40B4-BE49-F238E27FC236}">
                <a16:creationId xmlns:a16="http://schemas.microsoft.com/office/drawing/2014/main" id="{F8419A0B-CBCD-497B-8194-51E63C16EBB0}"/>
              </a:ext>
            </a:extLst>
          </p:cNvPr>
          <p:cNvSpPr>
            <a:spLocks noGrp="1"/>
          </p:cNvSpPr>
          <p:nvPr>
            <p:ph idx="1"/>
          </p:nvPr>
        </p:nvSpPr>
        <p:spPr/>
        <p:txBody>
          <a:bodyPr/>
          <a:lstStyle/>
          <a:p>
            <a:r>
              <a:rPr lang="en-GB" dirty="0"/>
              <a:t>Welcome and introduction</a:t>
            </a:r>
          </a:p>
          <a:p>
            <a:r>
              <a:rPr lang="en-GB" dirty="0"/>
              <a:t>Questions to you </a:t>
            </a:r>
          </a:p>
          <a:p>
            <a:r>
              <a:rPr lang="en-GB" dirty="0"/>
              <a:t>Your questions</a:t>
            </a:r>
          </a:p>
          <a:p>
            <a:r>
              <a:rPr lang="en-GB" dirty="0"/>
              <a:t>Thank you and summary of next steps</a:t>
            </a:r>
          </a:p>
        </p:txBody>
      </p:sp>
    </p:spTree>
    <p:extLst>
      <p:ext uri="{BB962C8B-B14F-4D97-AF65-F5344CB8AC3E}">
        <p14:creationId xmlns:p14="http://schemas.microsoft.com/office/powerpoint/2010/main" val="545645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1C8B7-D5C3-46F3-A4A4-F5EDAD1BC139}"/>
              </a:ext>
            </a:extLst>
          </p:cNvPr>
          <p:cNvSpPr>
            <a:spLocks noGrp="1"/>
          </p:cNvSpPr>
          <p:nvPr>
            <p:ph type="title"/>
          </p:nvPr>
        </p:nvSpPr>
        <p:spPr/>
        <p:txBody>
          <a:bodyPr>
            <a:normAutofit/>
          </a:bodyPr>
          <a:lstStyle/>
          <a:p>
            <a:r>
              <a:rPr lang="en-GB" sz="3600" b="1" dirty="0"/>
              <a:t>Entrance and first impression</a:t>
            </a:r>
          </a:p>
        </p:txBody>
      </p:sp>
      <p:sp>
        <p:nvSpPr>
          <p:cNvPr id="3" name="Content Placeholder 2">
            <a:extLst>
              <a:ext uri="{FF2B5EF4-FFF2-40B4-BE49-F238E27FC236}">
                <a16:creationId xmlns:a16="http://schemas.microsoft.com/office/drawing/2014/main" id="{EBF6FCE2-AC66-4EAE-BC0E-496F4FF32293}"/>
              </a:ext>
            </a:extLst>
          </p:cNvPr>
          <p:cNvSpPr>
            <a:spLocks noGrp="1"/>
          </p:cNvSpPr>
          <p:nvPr>
            <p:ph idx="1"/>
          </p:nvPr>
        </p:nvSpPr>
        <p:spPr/>
        <p:txBody>
          <a:bodyPr/>
          <a:lstStyle/>
          <a:p>
            <a:r>
              <a:rPr lang="en-GB" dirty="0"/>
              <a:t>Shake hands</a:t>
            </a:r>
          </a:p>
          <a:p>
            <a:r>
              <a:rPr lang="en-GB" dirty="0"/>
              <a:t>Smile</a:t>
            </a:r>
          </a:p>
          <a:p>
            <a:r>
              <a:rPr lang="en-GB" dirty="0"/>
              <a:t>Eye contact</a:t>
            </a:r>
          </a:p>
          <a:p>
            <a:r>
              <a:rPr lang="en-GB" dirty="0"/>
              <a:t>Move purposefully</a:t>
            </a:r>
          </a:p>
        </p:txBody>
      </p:sp>
    </p:spTree>
    <p:extLst>
      <p:ext uri="{BB962C8B-B14F-4D97-AF65-F5344CB8AC3E}">
        <p14:creationId xmlns:p14="http://schemas.microsoft.com/office/powerpoint/2010/main" val="2959033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98C64-8009-44FB-A079-49430E2EFAD0}"/>
              </a:ext>
            </a:extLst>
          </p:cNvPr>
          <p:cNvSpPr>
            <a:spLocks noGrp="1"/>
          </p:cNvSpPr>
          <p:nvPr>
            <p:ph type="title"/>
          </p:nvPr>
        </p:nvSpPr>
        <p:spPr/>
        <p:txBody>
          <a:bodyPr>
            <a:normAutofit/>
          </a:bodyPr>
          <a:lstStyle/>
          <a:p>
            <a:r>
              <a:rPr lang="en-GB" b="1" dirty="0"/>
              <a:t>Interview Questions</a:t>
            </a:r>
          </a:p>
        </p:txBody>
      </p:sp>
      <p:sp>
        <p:nvSpPr>
          <p:cNvPr id="3" name="Content Placeholder 2">
            <a:extLst>
              <a:ext uri="{FF2B5EF4-FFF2-40B4-BE49-F238E27FC236}">
                <a16:creationId xmlns:a16="http://schemas.microsoft.com/office/drawing/2014/main" id="{272A30EE-7126-4F4F-8255-0BA302C2EB3E}"/>
              </a:ext>
            </a:extLst>
          </p:cNvPr>
          <p:cNvSpPr>
            <a:spLocks noGrp="1"/>
          </p:cNvSpPr>
          <p:nvPr>
            <p:ph idx="1"/>
          </p:nvPr>
        </p:nvSpPr>
        <p:spPr/>
        <p:txBody>
          <a:bodyPr>
            <a:normAutofit fontScale="85000" lnSpcReduction="20000"/>
          </a:bodyPr>
          <a:lstStyle/>
          <a:p>
            <a:r>
              <a:rPr lang="en-GB" dirty="0"/>
              <a:t>Open-ended questions -  </a:t>
            </a:r>
            <a:r>
              <a:rPr lang="en-GB" i="1" dirty="0"/>
              <a:t>‘Tell me something about yourself’</a:t>
            </a:r>
          </a:p>
          <a:p>
            <a:r>
              <a:rPr lang="en-GB" dirty="0"/>
              <a:t>Probing questions – </a:t>
            </a:r>
            <a:r>
              <a:rPr lang="en-GB" i="1" dirty="0"/>
              <a:t>finding out more about a piece of information</a:t>
            </a:r>
          </a:p>
          <a:p>
            <a:r>
              <a:rPr lang="en-GB" dirty="0"/>
              <a:t>Closed questions – </a:t>
            </a:r>
            <a:r>
              <a:rPr lang="en-GB" i="1" dirty="0"/>
              <a:t>confirmation of understanding</a:t>
            </a:r>
          </a:p>
          <a:p>
            <a:r>
              <a:rPr lang="en-GB" dirty="0"/>
              <a:t>Leading questions – </a:t>
            </a:r>
            <a:r>
              <a:rPr lang="en-GB" i="1" dirty="0"/>
              <a:t>interviewer trying to make you answer in a particular way</a:t>
            </a:r>
          </a:p>
          <a:p>
            <a:r>
              <a:rPr lang="en-GB" dirty="0"/>
              <a:t>Hypothetical questions – </a:t>
            </a:r>
            <a:r>
              <a:rPr lang="en-GB" i="1" dirty="0"/>
              <a:t>‘What would you do if…?”</a:t>
            </a:r>
          </a:p>
          <a:p>
            <a:r>
              <a:rPr lang="en-GB" dirty="0"/>
              <a:t>Behavioural questions – </a:t>
            </a:r>
            <a:r>
              <a:rPr lang="en-GB" i="1" dirty="0"/>
              <a:t>“Tell us about a time when you…”</a:t>
            </a:r>
            <a:endParaRPr lang="en-GB" dirty="0"/>
          </a:p>
        </p:txBody>
      </p:sp>
    </p:spTree>
    <p:extLst>
      <p:ext uri="{BB962C8B-B14F-4D97-AF65-F5344CB8AC3E}">
        <p14:creationId xmlns:p14="http://schemas.microsoft.com/office/powerpoint/2010/main" val="2948376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98C64-8009-44FB-A079-49430E2EFAD0}"/>
              </a:ext>
            </a:extLst>
          </p:cNvPr>
          <p:cNvSpPr>
            <a:spLocks noGrp="1"/>
          </p:cNvSpPr>
          <p:nvPr>
            <p:ph type="title"/>
          </p:nvPr>
        </p:nvSpPr>
        <p:spPr/>
        <p:txBody>
          <a:bodyPr>
            <a:normAutofit/>
          </a:bodyPr>
          <a:lstStyle/>
          <a:p>
            <a:r>
              <a:rPr lang="en-GB" b="1" dirty="0"/>
              <a:t>Interview Questions</a:t>
            </a:r>
          </a:p>
        </p:txBody>
      </p:sp>
      <p:sp>
        <p:nvSpPr>
          <p:cNvPr id="3" name="Content Placeholder 2">
            <a:extLst>
              <a:ext uri="{FF2B5EF4-FFF2-40B4-BE49-F238E27FC236}">
                <a16:creationId xmlns:a16="http://schemas.microsoft.com/office/drawing/2014/main" id="{272A30EE-7126-4F4F-8255-0BA302C2EB3E}"/>
              </a:ext>
            </a:extLst>
          </p:cNvPr>
          <p:cNvSpPr>
            <a:spLocks noGrp="1"/>
          </p:cNvSpPr>
          <p:nvPr>
            <p:ph idx="1"/>
          </p:nvPr>
        </p:nvSpPr>
        <p:spPr/>
        <p:txBody>
          <a:bodyPr>
            <a:normAutofit/>
          </a:bodyPr>
          <a:lstStyle/>
          <a:p>
            <a:pPr marL="0" indent="0">
              <a:buNone/>
            </a:pPr>
            <a:r>
              <a:rPr lang="en-GB" dirty="0"/>
              <a:t>Have a look at common interview questions and answers to get an idea of how best to answer interview questions: </a:t>
            </a:r>
          </a:p>
          <a:p>
            <a:pPr marL="0" indent="0">
              <a:buNone/>
            </a:pPr>
            <a:r>
              <a:rPr lang="en-GB" dirty="0">
                <a:hlinkClick r:id="rId2"/>
              </a:rPr>
              <a:t>https://uk.indeed.com/career-advice/interviewing/interview-questions</a:t>
            </a:r>
            <a:r>
              <a:rPr lang="en-GB" dirty="0"/>
              <a:t> </a:t>
            </a:r>
          </a:p>
        </p:txBody>
      </p:sp>
    </p:spTree>
    <p:extLst>
      <p:ext uri="{BB962C8B-B14F-4D97-AF65-F5344CB8AC3E}">
        <p14:creationId xmlns:p14="http://schemas.microsoft.com/office/powerpoint/2010/main" val="3601462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432B2-9B3A-495D-861D-BF1ADD159576}"/>
              </a:ext>
            </a:extLst>
          </p:cNvPr>
          <p:cNvSpPr>
            <a:spLocks noGrp="1"/>
          </p:cNvSpPr>
          <p:nvPr>
            <p:ph type="title"/>
          </p:nvPr>
        </p:nvSpPr>
        <p:spPr/>
        <p:txBody>
          <a:bodyPr>
            <a:normAutofit/>
          </a:bodyPr>
          <a:lstStyle/>
          <a:p>
            <a:r>
              <a:rPr lang="en-GB" sz="3600" b="1" dirty="0"/>
              <a:t>How to give a good answer…</a:t>
            </a:r>
          </a:p>
        </p:txBody>
      </p:sp>
      <p:pic>
        <p:nvPicPr>
          <p:cNvPr id="7" name="Content Placeholder 6" descr="A close up of text on a white background&#10;&#10;Description automatically generated">
            <a:extLst>
              <a:ext uri="{FF2B5EF4-FFF2-40B4-BE49-F238E27FC236}">
                <a16:creationId xmlns:a16="http://schemas.microsoft.com/office/drawing/2014/main" id="{38ED90B8-B426-4AAC-B3CF-5FA3B11CE4D7}"/>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319434" y="1260622"/>
            <a:ext cx="6505132" cy="4336755"/>
          </a:xfrm>
          <a:ln w="12700">
            <a:solidFill>
              <a:schemeClr val="tx1"/>
            </a:solidFill>
          </a:ln>
        </p:spPr>
      </p:pic>
    </p:spTree>
    <p:extLst>
      <p:ext uri="{BB962C8B-B14F-4D97-AF65-F5344CB8AC3E}">
        <p14:creationId xmlns:p14="http://schemas.microsoft.com/office/powerpoint/2010/main" val="39341572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B65CC-AEE4-4124-8885-3318FEFCFD95}"/>
              </a:ext>
            </a:extLst>
          </p:cNvPr>
          <p:cNvSpPr>
            <a:spLocks noGrp="1"/>
          </p:cNvSpPr>
          <p:nvPr>
            <p:ph type="title"/>
          </p:nvPr>
        </p:nvSpPr>
        <p:spPr/>
        <p:txBody>
          <a:bodyPr>
            <a:normAutofit/>
          </a:bodyPr>
          <a:lstStyle/>
          <a:p>
            <a:r>
              <a:rPr lang="en-GB" sz="3600" b="1" dirty="0"/>
              <a:t>Pair Work</a:t>
            </a:r>
          </a:p>
        </p:txBody>
      </p:sp>
      <p:sp>
        <p:nvSpPr>
          <p:cNvPr id="3" name="Content Placeholder 2">
            <a:extLst>
              <a:ext uri="{FF2B5EF4-FFF2-40B4-BE49-F238E27FC236}">
                <a16:creationId xmlns:a16="http://schemas.microsoft.com/office/drawing/2014/main" id="{27CCC820-1684-46D1-94CE-328F477A1BDB}"/>
              </a:ext>
            </a:extLst>
          </p:cNvPr>
          <p:cNvSpPr>
            <a:spLocks noGrp="1"/>
          </p:cNvSpPr>
          <p:nvPr>
            <p:ph idx="1"/>
          </p:nvPr>
        </p:nvSpPr>
        <p:spPr/>
        <p:txBody>
          <a:bodyPr>
            <a:normAutofit/>
          </a:bodyPr>
          <a:lstStyle/>
          <a:p>
            <a:r>
              <a:rPr lang="en-GB" dirty="0"/>
              <a:t>You will each be assigned either an </a:t>
            </a:r>
            <a:r>
              <a:rPr lang="en-GB" b="1" dirty="0"/>
              <a:t>Interviewer</a:t>
            </a:r>
            <a:r>
              <a:rPr lang="en-GB" dirty="0"/>
              <a:t> or the </a:t>
            </a:r>
            <a:r>
              <a:rPr lang="en-GB" b="1" dirty="0"/>
              <a:t>Interviewee </a:t>
            </a:r>
            <a:r>
              <a:rPr lang="en-GB" dirty="0"/>
              <a:t>role. </a:t>
            </a:r>
          </a:p>
          <a:p>
            <a:r>
              <a:rPr lang="en-GB" b="1" dirty="0"/>
              <a:t>Interviewees</a:t>
            </a:r>
            <a:r>
              <a:rPr lang="en-GB" dirty="0"/>
              <a:t> will respond to questions and try their best to answer the questions</a:t>
            </a:r>
          </a:p>
          <a:p>
            <a:r>
              <a:rPr lang="en-GB" b="1" dirty="0"/>
              <a:t>Interviewers </a:t>
            </a:r>
            <a:r>
              <a:rPr lang="en-GB" dirty="0"/>
              <a:t>will ask questions and assess how well the </a:t>
            </a:r>
            <a:r>
              <a:rPr lang="en-GB" b="1" dirty="0"/>
              <a:t>Interviewee</a:t>
            </a:r>
            <a:r>
              <a:rPr lang="en-GB" dirty="0"/>
              <a:t> responded to the question</a:t>
            </a:r>
          </a:p>
        </p:txBody>
      </p:sp>
    </p:spTree>
    <p:extLst>
      <p:ext uri="{BB962C8B-B14F-4D97-AF65-F5344CB8AC3E}">
        <p14:creationId xmlns:p14="http://schemas.microsoft.com/office/powerpoint/2010/main" val="3754978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p>
        </p:txBody>
      </p:sp>
      <p:sp>
        <p:nvSpPr>
          <p:cNvPr id="3" name="Content Placeholder 2"/>
          <p:cNvSpPr>
            <a:spLocks noGrp="1"/>
          </p:cNvSpPr>
          <p:nvPr>
            <p:ph idx="1"/>
          </p:nvPr>
        </p:nvSpPr>
        <p:spPr/>
        <p:txBody>
          <a:bodyPr>
            <a:normAutofit fontScale="70000" lnSpcReduction="20000"/>
          </a:bodyPr>
          <a:lstStyle/>
          <a:p>
            <a:r>
              <a:rPr lang="en-GB" dirty="0"/>
              <a:t>Doyle, A. (2022) </a:t>
            </a:r>
            <a:r>
              <a:rPr lang="en-GB" i="1" dirty="0"/>
              <a:t>Behavioural based job interview questions.</a:t>
            </a:r>
            <a:r>
              <a:rPr lang="en-GB" dirty="0"/>
              <a:t> Available at: </a:t>
            </a:r>
            <a:r>
              <a:rPr lang="en-GB" dirty="0">
                <a:hlinkClick r:id="rId2"/>
              </a:rPr>
              <a:t>https://www.thebalancecareers.com/behavioral-job-interview-questions-2059620</a:t>
            </a:r>
            <a:r>
              <a:rPr lang="en-GB" dirty="0"/>
              <a:t> (Accessed: 17.03.2024).</a:t>
            </a:r>
          </a:p>
          <a:p>
            <a:r>
              <a:rPr lang="en-GB" dirty="0" err="1"/>
              <a:t>Maund</a:t>
            </a:r>
            <a:r>
              <a:rPr lang="en-GB" dirty="0"/>
              <a:t>, A., </a:t>
            </a:r>
            <a:r>
              <a:rPr lang="en-GB" dirty="0" err="1"/>
              <a:t>Schriek</a:t>
            </a:r>
            <a:r>
              <a:rPr lang="en-GB" dirty="0"/>
              <a:t>, M., and </a:t>
            </a:r>
            <a:r>
              <a:rPr lang="en-GB" dirty="0" err="1"/>
              <a:t>Tinkler</a:t>
            </a:r>
            <a:r>
              <a:rPr lang="en-GB" dirty="0"/>
              <a:t>, P. (2017) </a:t>
            </a:r>
            <a:r>
              <a:rPr lang="en-GB" i="1" dirty="0"/>
              <a:t>Certificate in Higher Education: Skills for the Workplace Student Yearbook</a:t>
            </a:r>
            <a:r>
              <a:rPr lang="en-GB" dirty="0"/>
              <a:t>. London: Sage. </a:t>
            </a:r>
          </a:p>
          <a:p>
            <a:r>
              <a:rPr lang="en-GB" dirty="0"/>
              <a:t>Morgan, P (2017). </a:t>
            </a:r>
            <a:r>
              <a:rPr lang="en-GB" i="1" dirty="0"/>
              <a:t>The Business Student’s Guide to Employability</a:t>
            </a:r>
            <a:r>
              <a:rPr lang="en-GB" dirty="0"/>
              <a:t>. London: Sage. </a:t>
            </a:r>
          </a:p>
          <a:p>
            <a:r>
              <a:rPr lang="en-GB" dirty="0"/>
              <a:t>Prospects (2023) How to prepare for an interview. Available at: </a:t>
            </a:r>
            <a:r>
              <a:rPr lang="en-GB" dirty="0">
                <a:hlinkClick r:id="rId3"/>
              </a:rPr>
              <a:t>https://www.prospects.ac.uk/careers-advice/interview-tips/how-to-prepare-for-an-interview</a:t>
            </a:r>
            <a:r>
              <a:rPr lang="en-GB" dirty="0"/>
              <a:t> (Accessed: 17.03.2024).</a:t>
            </a:r>
          </a:p>
          <a:p>
            <a:endParaRPr lang="en-GB" dirty="0"/>
          </a:p>
        </p:txBody>
      </p:sp>
    </p:spTree>
    <p:extLst>
      <p:ext uri="{BB962C8B-B14F-4D97-AF65-F5344CB8AC3E}">
        <p14:creationId xmlns:p14="http://schemas.microsoft.com/office/powerpoint/2010/main" val="422838942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schemas.microsoft.com/office/2006/documentManagement/types"/>
    <ds:schemaRef ds:uri="211f9404-bca0-4bcf-9c1d-965ccb6f8d2d"/>
    <ds:schemaRef ds:uri="http://www.w3.org/XML/1998/namespace"/>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369</TotalTime>
  <Words>819</Words>
  <Application>Microsoft Office PowerPoint</Application>
  <PresentationFormat>On-screen Show (4:3)</PresentationFormat>
  <Paragraphs>68</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Myriad Pro</vt:lpstr>
      <vt:lpstr>Arial</vt:lpstr>
      <vt:lpstr>Calibri</vt:lpstr>
      <vt:lpstr>20140311PresentationUWTSDTemplate</vt:lpstr>
      <vt:lpstr> Employability and Career Development (LCLM4005)   Job interviews</vt:lpstr>
      <vt:lpstr>Selection interviews</vt:lpstr>
      <vt:lpstr>What is a ‘selection interview’?</vt:lpstr>
      <vt:lpstr>Employers’ Objectives</vt:lpstr>
      <vt:lpstr>Preparing for an interview</vt:lpstr>
      <vt:lpstr>Preparing for an interview</vt:lpstr>
      <vt:lpstr>4 ways to make a good impression</vt:lpstr>
      <vt:lpstr>4 ways to make a good impression</vt:lpstr>
      <vt:lpstr>Interview Structure</vt:lpstr>
      <vt:lpstr>Entrance and first impression</vt:lpstr>
      <vt:lpstr>Interview Questions</vt:lpstr>
      <vt:lpstr>Interview Questions</vt:lpstr>
      <vt:lpstr>How to give a good answer…</vt:lpstr>
      <vt:lpstr>Pair Work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Sylvia</cp:lastModifiedBy>
  <cp:revision>43</cp:revision>
  <cp:lastPrinted>2019-11-04T16:06:35Z</cp:lastPrinted>
  <dcterms:created xsi:type="dcterms:W3CDTF">2015-04-14T15:21:28Z</dcterms:created>
  <dcterms:modified xsi:type="dcterms:W3CDTF">2024-03-18T12:42:37Z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