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78" r:id="rId2"/>
    <p:sldId id="293" r:id="rId3"/>
    <p:sldId id="279" r:id="rId4"/>
    <p:sldId id="280" r:id="rId5"/>
    <p:sldId id="282" r:id="rId6"/>
    <p:sldId id="285" r:id="rId7"/>
    <p:sldId id="291" r:id="rId8"/>
    <p:sldId id="283" r:id="rId9"/>
    <p:sldId id="289" r:id="rId10"/>
    <p:sldId id="288" r:id="rId11"/>
    <p:sldId id="29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78092" autoAdjust="0"/>
  </p:normalViewPr>
  <p:slideViewPr>
    <p:cSldViewPr snapToGrid="0" snapToObjects="1">
      <p:cViewPr varScale="1">
        <p:scale>
          <a:sx n="87" d="100"/>
          <a:sy n="87" d="100"/>
        </p:scale>
        <p:origin x="2166"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3F6419-FE96-42D6-8A34-1F6AC7EE5076}" type="datetimeFigureOut">
              <a:rPr lang="en-GB" smtClean="0"/>
              <a:t>28/07/2025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A3402-B4E1-4996-9C90-D562C8EA3923}" type="slidenum">
              <a:rPr lang="en-GB" smtClean="0"/>
              <a:t>‹#›</a:t>
            </a:fld>
            <a:endParaRPr lang="en-GB"/>
          </a:p>
        </p:txBody>
      </p:sp>
    </p:spTree>
    <p:extLst>
      <p:ext uri="{BB962C8B-B14F-4D97-AF65-F5344CB8AC3E}">
        <p14:creationId xmlns:p14="http://schemas.microsoft.com/office/powerpoint/2010/main" val="4214854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afternoon. My name is Andy Kermack, and today I’ll be presenting my critical evaluation of the complex interplay between political influence, policing priorities, and public engagement—in the context of protest in the UK.</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1</a:t>
            </a:fld>
            <a:endParaRPr lang="en-GB"/>
          </a:p>
        </p:txBody>
      </p:sp>
    </p:spTree>
    <p:extLst>
      <p:ext uri="{BB962C8B-B14F-4D97-AF65-F5344CB8AC3E}">
        <p14:creationId xmlns:p14="http://schemas.microsoft.com/office/powerpoint/2010/main" val="1446707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this presentation, I will explore how the introduction of the European Convention on Human Rights (ECHR) provides essential context for understanding the complex interactions between policing, politics, and the public. I will examine the evolution of protest tactics, using the example of Just Stop Oil’s “slow walking” strategy to illustrate how such methods have influenced public opinion and prompted political responses—subsequently placing significant pressure on policing.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will also consider the role of media and political influence in shaping public narratives around protest, and how this can often outpace the slower process of institutional learning from events such as the G20 protests. Furthermore, I will discuss recent legal developments, particularly how public and political pressure in response to Just Stop Oil’s tactics led to rapid legislative changes. These changes have, in turn, expanded police powers to manage such forms of protest more effectively.</a:t>
            </a:r>
          </a:p>
          <a:p>
            <a:endParaRPr lang="en-GB" dirty="0"/>
          </a:p>
        </p:txBody>
      </p:sp>
      <p:sp>
        <p:nvSpPr>
          <p:cNvPr id="4" name="Slide Number Placeholder 3"/>
          <p:cNvSpPr>
            <a:spLocks noGrp="1"/>
          </p:cNvSpPr>
          <p:nvPr>
            <p:ph type="sldNum" sz="quarter" idx="5"/>
          </p:nvPr>
        </p:nvSpPr>
        <p:spPr/>
        <p:txBody>
          <a:bodyPr/>
          <a:lstStyle/>
          <a:p>
            <a:fld id="{792A3402-B4E1-4996-9C90-D562C8EA3923}" type="slidenum">
              <a:rPr lang="en-GB" smtClean="0"/>
              <a:t>2</a:t>
            </a:fld>
            <a:endParaRPr lang="en-GB"/>
          </a:p>
        </p:txBody>
      </p:sp>
    </p:spTree>
    <p:extLst>
      <p:ext uri="{BB962C8B-B14F-4D97-AF65-F5344CB8AC3E}">
        <p14:creationId xmlns:p14="http://schemas.microsoft.com/office/powerpoint/2010/main" val="732207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C1AC2-8479-6DDA-2EC4-32EE54FE7D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7CA500-BE80-F9F4-FCCA-70A09CF8E5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4E5D1C-9005-3174-4F61-2C19A988E75B}"/>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Let’s begin with the foundations. In the UK, protest is often seen as a fundamental right, protected under Articles 10 and 11 of the European Convention on Human Rights. These articles guarantee freedom of expression and assembly. However, as Fenwick argued back in 1999, these rights are not absolute. They are qualified rights—meaning they can be restricted by the state if such restrictions are lawful, necessary, and proportionate.</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distinction is crucial. It means that while protest is protected, it is not untouchable. The state can intervene, and often does, especially when public order or safety is at stake. This creates a tension—between the right to protest and the state’s duty to maintain order. And it’s within this tension that policing operates.</a:t>
            </a:r>
          </a:p>
          <a:p>
            <a:endParaRPr lang="en-US"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her 2013 thesis </a:t>
            </a:r>
            <a:r>
              <a:rPr lang="en-GB" sz="1200" b="0" i="1" kern="1200" dirty="0">
                <a:solidFill>
                  <a:schemeClr val="tx1"/>
                </a:solidFill>
                <a:effectLst/>
                <a:latin typeface="+mn-lt"/>
                <a:ea typeface="+mn-ea"/>
                <a:cs typeface="+mn-cs"/>
              </a:rPr>
              <a:t>This Is Not a Riot</a:t>
            </a:r>
            <a:r>
              <a:rPr lang="en-GB" sz="1200" b="0" i="0" kern="1200" dirty="0">
                <a:solidFill>
                  <a:schemeClr val="tx1"/>
                </a:solidFill>
                <a:effectLst/>
                <a:latin typeface="+mn-lt"/>
                <a:ea typeface="+mn-ea"/>
                <a:cs typeface="+mn-cs"/>
              </a:rPr>
              <a:t>, Joanna Gilmore explores the complex relationship between protest, policing, and the European Convention on Human Rights (ECHR). Her work provides a critical lens through which we can examine how human rights legislation has shaped public order policing in the UK.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Gilmore argues that the ECHR has had a controversial influence. On one hand, it has encouraged a shift towards more human rights-compliant policing. Politicians, she notes, have made deliberate moves to align public order tactics with human rights standards. This can be seen positively: it has the potential to restrain excessive use of force, prompting officers to reflect more carefully on their actions and adopt more proportionate responses.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However, Gilmore also highlights the challenges. She suggests that this shift has introduced a layer of bureaucracy that can hinder operational effectiveness. The need to comply with human rights frameworks may complicate the development and execution of strategic, tactical, and operational plans.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tension is further evident in the way government has sought to distinguish between peaceful and violent protest. Legislation—particularly recent measures targeting protest movements such as those involving direct action—has, in some cases, reclassified certain forms of protest as falling outside the legitimate sphere. This reclassification has led to the use of domestic terrorism legislation, placing additional pressure on policing to respond in ways that may conflict with traditional protest rights.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Ultimately, Gilmore’s thesis invites us to reflect on the delicate balance between safeguarding civil liberties and maintaining public order. It challenges us to consider whether current approaches truly serve democratic principles—or whether they risk undermining them.“</a:t>
            </a:r>
          </a:p>
          <a:p>
            <a:endParaRPr lang="en-GB" dirty="0"/>
          </a:p>
          <a:p>
            <a:r>
              <a:rPr lang="en-GB" dirty="0"/>
              <a:t>https://www.echr.coe.int/documents/d/echr/convention_ENG</a:t>
            </a:r>
          </a:p>
        </p:txBody>
      </p:sp>
      <p:sp>
        <p:nvSpPr>
          <p:cNvPr id="4" name="Slide Number Placeholder 3">
            <a:extLst>
              <a:ext uri="{FF2B5EF4-FFF2-40B4-BE49-F238E27FC236}">
                <a16:creationId xmlns:a16="http://schemas.microsoft.com/office/drawing/2014/main" id="{70152F05-F07A-7E76-A3D3-E8E5C459DFEE}"/>
              </a:ext>
            </a:extLst>
          </p:cNvPr>
          <p:cNvSpPr>
            <a:spLocks noGrp="1"/>
          </p:cNvSpPr>
          <p:nvPr>
            <p:ph type="sldNum" sz="quarter" idx="5"/>
          </p:nvPr>
        </p:nvSpPr>
        <p:spPr/>
        <p:txBody>
          <a:bodyPr/>
          <a:lstStyle/>
          <a:p>
            <a:fld id="{B09AD5E1-08B8-5840-86E0-4BF7022D60DE}" type="slidenum">
              <a:rPr lang="en-GB" smtClean="0"/>
              <a:t>3</a:t>
            </a:fld>
            <a:endParaRPr lang="en-GB"/>
          </a:p>
        </p:txBody>
      </p:sp>
    </p:spTree>
    <p:extLst>
      <p:ext uri="{BB962C8B-B14F-4D97-AF65-F5344CB8AC3E}">
        <p14:creationId xmlns:p14="http://schemas.microsoft.com/office/powerpoint/2010/main" val="45949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EB698-BD85-1096-633F-5652AC0C5B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13BE8E-B814-FBE3-CC10-8FF58B8793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6CA408-B17A-AE3A-7011-5DCDE9CB4899}"/>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In my assignment, I drew on Cohen’s (2018) concept of the “age of protest” to frame the current era, marked by a global surge in activism—from the Arab Spring to Black Lives Matter and Extinction Rebellion. This wave of mobilisation has been mirrored in the UK by groups such as Just Stop Oil, Stand Up to Racism, and more recently, Palestine Action. These movements span the political spectrum and employ a wide array of tactics, ranging from peaceful marches to more disruptive actions like road blockades and targeting cultural landmarks. This diversity in protest methods has significantly complicated the role of policing.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Cohen makes a crucial distinction that is particularly relevant here: the protest march is merely the most visible moment in a broader, ongoing history of struggle. Much of this activism now extends beyond the streets into the digital realm, which has become a vibrant space for organising and dissent. This shift also allows participation from individuals who may be physically unable to attend protests—whether due to location, incarceration, or other barriers.</a:t>
            </a:r>
          </a:p>
          <a:p>
            <a:r>
              <a:rPr lang="en-GB" sz="1200" b="0" i="0" kern="1200" dirty="0">
                <a:solidFill>
                  <a:schemeClr val="tx1"/>
                </a:solidFill>
                <a:effectLst/>
                <a:latin typeface="+mn-lt"/>
                <a:ea typeface="+mn-ea"/>
                <a:cs typeface="+mn-cs"/>
              </a:rPr>
              <a:t>From a critical perspective, this highlights how pressures on policing and political institutions can emerge from multiple directions—not just from placards on the streets.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boundaries between individual, political, strategic, and protest objectives often blur, shift, and evolve in ways that may not fully consider the operational impact on policing. This creates a complex and often contested environment in which the police must maintain objectivity while upholding rights under the Human Rights Act.</a:t>
            </a:r>
          </a:p>
          <a:p>
            <a:endParaRPr lang="en-US" sz="1200" kern="1200" dirty="0">
              <a:solidFill>
                <a:schemeClr val="tx1"/>
              </a:solidFill>
              <a:effectLst/>
              <a:latin typeface="+mn-lt"/>
              <a:ea typeface="+mn-ea"/>
              <a:cs typeface="+mn-cs"/>
            </a:endParaRPr>
          </a:p>
          <a:p>
            <a:r>
              <a:rPr lang="en-GB" dirty="0"/>
              <a:t>https://www.reuters.com/world/middle-east/what-became-arab-spring-2022-07-25/</a:t>
            </a:r>
            <a:r>
              <a:rPr lang="en-GB" sz="1200" b="0" i="0" kern="1200" dirty="0">
                <a:solidFill>
                  <a:schemeClr val="tx1"/>
                </a:solidFill>
                <a:effectLst/>
                <a:latin typeface="+mn-lt"/>
                <a:ea typeface="+mn-ea"/>
                <a:cs typeface="+mn-cs"/>
              </a:rPr>
              <a:t>Egyptians rally at Tahrir Square in downtown Cairo February 1, 2011. REUTERS/Amr Abdallah </a:t>
            </a:r>
            <a:r>
              <a:rPr lang="en-GB" sz="1200" b="0" i="0" kern="1200" dirty="0" err="1">
                <a:solidFill>
                  <a:schemeClr val="tx1"/>
                </a:solidFill>
                <a:effectLst/>
                <a:latin typeface="+mn-lt"/>
                <a:ea typeface="+mn-ea"/>
                <a:cs typeface="+mn-cs"/>
              </a:rPr>
              <a:t>Dalsh</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dirty="0"/>
              <a:t>https://edition.cnn.com/2020/06/23/politics/black-lives-matter-support-impact</a:t>
            </a:r>
          </a:p>
          <a:p>
            <a:endParaRPr lang="en-GB" dirty="0"/>
          </a:p>
          <a:p>
            <a:r>
              <a:rPr lang="en-GB" dirty="0"/>
              <a:t>https://feeds.bbci.co.uk/news/articles/c5y80g012m3o</a:t>
            </a:r>
          </a:p>
          <a:p>
            <a:endParaRPr lang="en-GB" dirty="0"/>
          </a:p>
          <a:p>
            <a:r>
              <a:rPr lang="en-GB" dirty="0"/>
              <a:t>https://www.context.news/climate-justice/extinction-rebellion-tests-break-from-disruptive-climate-protests</a:t>
            </a:r>
          </a:p>
          <a:p>
            <a:endParaRPr lang="en-GB" dirty="0"/>
          </a:p>
          <a:p>
            <a:r>
              <a:rPr lang="en-GB" dirty="0"/>
              <a:t>https://www.aljazeera.com/news/2025/2/15/thousands-take-part-in-london-rally-against-donald-trumps-gaza-plan</a:t>
            </a:r>
          </a:p>
          <a:p>
            <a:endParaRPr lang="en-GB" dirty="0"/>
          </a:p>
        </p:txBody>
      </p:sp>
      <p:sp>
        <p:nvSpPr>
          <p:cNvPr id="4" name="Slide Number Placeholder 3">
            <a:extLst>
              <a:ext uri="{FF2B5EF4-FFF2-40B4-BE49-F238E27FC236}">
                <a16:creationId xmlns:a16="http://schemas.microsoft.com/office/drawing/2014/main" id="{B8FC8F12-9D4B-5D1A-EE98-852655197FC0}"/>
              </a:ext>
            </a:extLst>
          </p:cNvPr>
          <p:cNvSpPr>
            <a:spLocks noGrp="1"/>
          </p:cNvSpPr>
          <p:nvPr>
            <p:ph type="sldNum" sz="quarter" idx="5"/>
          </p:nvPr>
        </p:nvSpPr>
        <p:spPr/>
        <p:txBody>
          <a:bodyPr/>
          <a:lstStyle/>
          <a:p>
            <a:fld id="{B09AD5E1-08B8-5840-86E0-4BF7022D60DE}" type="slidenum">
              <a:rPr lang="en-GB" smtClean="0"/>
              <a:t>4</a:t>
            </a:fld>
            <a:endParaRPr lang="en-GB"/>
          </a:p>
        </p:txBody>
      </p:sp>
    </p:spTree>
    <p:extLst>
      <p:ext uri="{BB962C8B-B14F-4D97-AF65-F5344CB8AC3E}">
        <p14:creationId xmlns:p14="http://schemas.microsoft.com/office/powerpoint/2010/main" val="3775413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98DE2-4CF9-26D6-A9F1-CA0A816424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92C297-7574-1629-4219-71B0C9E8A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DC895F-04F6-0B81-5AF1-4B3ECCB87A41}"/>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Protest tactics have evolved. We’ve seen activists tunnel under roads, climb bridges, and glue themselves to buildings. These are not spontaneous acts—they require planning, training, and a willingness to be arrested. The photos on the slide are taken by myself as being heavily involved in protest on the HS2 project over the last 5 years, and demonstrate the range of tactics that the police service has had to deal with during the construction of this project. </a:t>
            </a:r>
          </a:p>
          <a:p>
            <a:endParaRPr lang="en-GB" sz="1200" b="0" i="0" kern="1200" dirty="0">
              <a:solidFill>
                <a:schemeClr val="tx1"/>
              </a:solidFill>
              <a:effectLst/>
              <a:latin typeface="+mn-lt"/>
              <a:ea typeface="+mn-ea"/>
              <a:cs typeface="+mn-cs"/>
            </a:endParaRPr>
          </a:p>
          <a:p>
            <a:r>
              <a:rPr lang="en-GB" sz="1200" b="0" i="0" dirty="0">
                <a:effectLst/>
                <a:latin typeface="Segoe Sans"/>
              </a:rPr>
              <a:t>Button, M., John, T. and Brearley</a:t>
            </a:r>
            <a:r>
              <a:rPr lang="en-GB" sz="1200" b="0" i="0" kern="1200" dirty="0">
                <a:solidFill>
                  <a:schemeClr val="tx1"/>
                </a:solidFill>
                <a:effectLst/>
                <a:latin typeface="+mn-lt"/>
                <a:ea typeface="+mn-ea"/>
                <a:cs typeface="+mn-cs"/>
              </a:rPr>
              <a:t> identify the emergence of what he terms </a:t>
            </a:r>
            <a:r>
              <a:rPr lang="en-GB" sz="1200" b="0" i="1" kern="1200" dirty="0">
                <a:solidFill>
                  <a:schemeClr val="tx1"/>
                </a:solidFill>
                <a:effectLst/>
                <a:latin typeface="+mn-lt"/>
                <a:ea typeface="+mn-ea"/>
                <a:cs typeface="+mn-cs"/>
              </a:rPr>
              <a:t>militant environmental activists</a:t>
            </a:r>
            <a:r>
              <a:rPr lang="en-GB" sz="1200" b="0" i="0" kern="1200" dirty="0">
                <a:solidFill>
                  <a:schemeClr val="tx1"/>
                </a:solidFill>
                <a:effectLst/>
                <a:latin typeface="+mn-lt"/>
                <a:ea typeface="+mn-ea"/>
                <a:cs typeface="+mn-cs"/>
              </a:rPr>
              <a:t>—individuals and groups who have effectively professionalised protest. As you can see from the slide, these activists employ a wide range of sophisticated tactics designed not only to disrupt operational policing at a tactical level, but also to exert pressure on political decision-makers and public opinion.</a:t>
            </a:r>
          </a:p>
          <a:p>
            <a:endParaRPr lang="en-GB" sz="1200" b="0" i="0" kern="1200" dirty="0">
              <a:solidFill>
                <a:schemeClr val="tx1"/>
              </a:solidFill>
              <a:effectLst/>
              <a:latin typeface="+mn-lt"/>
              <a:ea typeface="+mn-ea"/>
              <a:cs typeface="+mn-cs"/>
            </a:endParaRPr>
          </a:p>
          <a:p>
            <a:r>
              <a:rPr lang="en-GB" dirty="0"/>
              <a:t>Photographs from HS2 protest – Kermack 2021</a:t>
            </a:r>
          </a:p>
        </p:txBody>
      </p:sp>
      <p:sp>
        <p:nvSpPr>
          <p:cNvPr id="4" name="Slide Number Placeholder 3">
            <a:extLst>
              <a:ext uri="{FF2B5EF4-FFF2-40B4-BE49-F238E27FC236}">
                <a16:creationId xmlns:a16="http://schemas.microsoft.com/office/drawing/2014/main" id="{D684493F-FB8F-CE71-B40F-684334CBBC33}"/>
              </a:ext>
            </a:extLst>
          </p:cNvPr>
          <p:cNvSpPr>
            <a:spLocks noGrp="1"/>
          </p:cNvSpPr>
          <p:nvPr>
            <p:ph type="sldNum" sz="quarter" idx="5"/>
          </p:nvPr>
        </p:nvSpPr>
        <p:spPr/>
        <p:txBody>
          <a:bodyPr/>
          <a:lstStyle/>
          <a:p>
            <a:fld id="{B09AD5E1-08B8-5840-86E0-4BF7022D60DE}" type="slidenum">
              <a:rPr lang="en-GB" smtClean="0"/>
              <a:t>5</a:t>
            </a:fld>
            <a:endParaRPr lang="en-GB"/>
          </a:p>
        </p:txBody>
      </p:sp>
    </p:spTree>
    <p:extLst>
      <p:ext uri="{BB962C8B-B14F-4D97-AF65-F5344CB8AC3E}">
        <p14:creationId xmlns:p14="http://schemas.microsoft.com/office/powerpoint/2010/main" val="2157838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42254-4693-BF76-7847-216CFC84FE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29645-C44F-E660-FF13-242EE37C9B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1AA54D-CCF2-EBB9-0E60-80F7B626BD25}"/>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Noble’s 2015 work helps us understand why these groups form. Protest is often about more than just policy change—it’s about shifting public consciousness. It’s about challenging traditional power structures and demanding accountability.</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Let’s look more closely at Just Stop Oil’s slow walking tactic. The idea was simple: walk slowly in the road, disrupt traffic, get arrested, and overwhelm the criminal justice system. The goal? Force the government to act.</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But the response was anything but simple. Police were caught between upholding the right to protest and responding to public frustration. Some members of the public even took matters into their own hands, physically confronting protesters. This created a volatile situation—one that tested the limits of policing, public tolerance, and political patience.</a:t>
            </a:r>
            <a:endParaRPr lang="en-GB" sz="1200" kern="1200" dirty="0">
              <a:solidFill>
                <a:schemeClr val="tx1"/>
              </a:solidFill>
              <a:effectLst/>
              <a:latin typeface="+mn-lt"/>
              <a:ea typeface="+mn-ea"/>
              <a:cs typeface="+mn-cs"/>
            </a:endParaRPr>
          </a:p>
          <a:p>
            <a:endParaRPr lang="en-GB" dirty="0"/>
          </a:p>
          <a:p>
            <a:r>
              <a:rPr lang="en-GB" dirty="0"/>
              <a:t>https://euronewsweek.co.uk/lifestyle/just-stop-oil-marches-have-cost-uk-taxpayers-more-than-4-5million/</a:t>
            </a:r>
          </a:p>
          <a:p>
            <a:endParaRPr lang="en-GB" dirty="0"/>
          </a:p>
        </p:txBody>
      </p:sp>
      <p:sp>
        <p:nvSpPr>
          <p:cNvPr id="4" name="Slide Number Placeholder 3">
            <a:extLst>
              <a:ext uri="{FF2B5EF4-FFF2-40B4-BE49-F238E27FC236}">
                <a16:creationId xmlns:a16="http://schemas.microsoft.com/office/drawing/2014/main" id="{14D510BF-2364-3272-F770-4D4A53BF8610}"/>
              </a:ext>
            </a:extLst>
          </p:cNvPr>
          <p:cNvSpPr>
            <a:spLocks noGrp="1"/>
          </p:cNvSpPr>
          <p:nvPr>
            <p:ph type="sldNum" sz="quarter" idx="5"/>
          </p:nvPr>
        </p:nvSpPr>
        <p:spPr/>
        <p:txBody>
          <a:bodyPr/>
          <a:lstStyle/>
          <a:p>
            <a:fld id="{B09AD5E1-08B8-5840-86E0-4BF7022D60DE}" type="slidenum">
              <a:rPr lang="en-GB" smtClean="0"/>
              <a:t>6</a:t>
            </a:fld>
            <a:endParaRPr lang="en-GB"/>
          </a:p>
        </p:txBody>
      </p:sp>
    </p:spTree>
    <p:extLst>
      <p:ext uri="{BB962C8B-B14F-4D97-AF65-F5344CB8AC3E}">
        <p14:creationId xmlns:p14="http://schemas.microsoft.com/office/powerpoint/2010/main" val="113081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dynamic was clearly illustrated in a 2023 YouGov poll, which found that 57% of respondents believed slow walking protests should be made illegal, while only 28% disagreed. This data reflected a strong public appetite for tougher restrictions on protest tactics and served as a compelling example of how public opinion can be used to justify legislative change. While not definitive in a democratic context, it arguably represented as clear a mandate as policymakers were likely to receive.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was even more striking, however, was the media coverage that followed. Headlines began to highlight instances where members of the public took matters into their own hands—physically confronting or removing protesters in order to continue with their daily routines. In my paper, I referenced examples from the </a:t>
            </a:r>
            <a:r>
              <a:rPr lang="en-GB" sz="1200" b="0" i="1" kern="1200" dirty="0">
                <a:solidFill>
                  <a:schemeClr val="tx1"/>
                </a:solidFill>
                <a:effectLst/>
                <a:latin typeface="+mn-lt"/>
                <a:ea typeface="+mn-ea"/>
                <a:cs typeface="+mn-cs"/>
              </a:rPr>
              <a:t>Daily Mail</a:t>
            </a:r>
            <a:r>
              <a:rPr lang="en-GB" sz="1200" b="0" i="0" kern="1200" dirty="0">
                <a:solidFill>
                  <a:schemeClr val="tx1"/>
                </a:solidFill>
                <a:effectLst/>
                <a:latin typeface="+mn-lt"/>
                <a:ea typeface="+mn-ea"/>
                <a:cs typeface="+mn-cs"/>
              </a:rPr>
              <a:t>, where reports included the use of force and even vehicles to push protesters out of the way.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shift in public behaviour placed the police in a difficult position. They were now responding not only to the protests themselves but also to the growing risk of public vigilantism. The pressure to be seen as taking decisive action intensified—particularly for central government, which could not allow such scenes to unfold unchecked on the streets of London. As a result, swift legislative action was pursued to prevent further escalation and to equip police with clearer powers to manage these increasingly volatile situations.</a:t>
            </a:r>
          </a:p>
          <a:p>
            <a:endParaRPr lang="en-GB" dirty="0"/>
          </a:p>
        </p:txBody>
      </p:sp>
      <p:sp>
        <p:nvSpPr>
          <p:cNvPr id="4" name="Slide Number Placeholder 3"/>
          <p:cNvSpPr>
            <a:spLocks noGrp="1"/>
          </p:cNvSpPr>
          <p:nvPr>
            <p:ph type="sldNum" sz="quarter" idx="5"/>
          </p:nvPr>
        </p:nvSpPr>
        <p:spPr/>
        <p:txBody>
          <a:bodyPr/>
          <a:lstStyle/>
          <a:p>
            <a:fld id="{792A3402-B4E1-4996-9C90-D562C8EA3923}" type="slidenum">
              <a:rPr lang="en-GB" smtClean="0"/>
              <a:t>7</a:t>
            </a:fld>
            <a:endParaRPr lang="en-GB"/>
          </a:p>
        </p:txBody>
      </p:sp>
    </p:spTree>
    <p:extLst>
      <p:ext uri="{BB962C8B-B14F-4D97-AF65-F5344CB8AC3E}">
        <p14:creationId xmlns:p14="http://schemas.microsoft.com/office/powerpoint/2010/main" val="2426882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20076-A97F-915E-92E1-FAB6CB09E0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924893-19E9-A5FC-824B-E0C409D064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08F146-B59D-C0D8-5C63-ADD99DA289EE}"/>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The media plays a significant role in shaping public perception of protest and policing. As Gilmore notes, sensationalist reporting can amplify isolated incidents into perceived national crises, prompting political responses that, in turn, influence policing priorities. However, this only scratches the surface of the complex interplay between media, public opinion, and the police.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broader and more nuanced understanding is offered by Greer and McLaughlin, who argue that it is not only mainstream media that shapes public narratives. They highlight how protester violence can be reframed as police violence, as seen in the aftermath of the G20 summit, where media coverage shifted focus from protest actions to the conduct of officers. Importantly, they also explore the growing influence of citizen journalism—individuals using smartphones and social media to document and disseminate alternative perspectives, often challenging official police narratives in real time.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shift has created a dynamic and contested media environment, where professional journalists, citizen reporters, and institutional communications all compete to shape public understanding. Greer and McLaughlin describe this as a “marketplace” of adversarial, anti-establishment content—one that thrives on controversy and fuels public scepticism toward both political and policing institutions.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Returning to the central theme of my assignment—the relationship between politics and policing—this media landscape complicates matters further. When narratives are fragmented and constantly evolving, it becomes increasingly difficult for police to maintain legitimacy and for political actors to respond coherently. As Greer and McLaughlin suggest, this continual flow of competing narratives risks deepening mistrust and further destabilising the already fragile relationship between the police, politics, and the public.</a:t>
            </a:r>
          </a:p>
          <a:p>
            <a:endParaRPr lang="en-GB" dirty="0"/>
          </a:p>
          <a:p>
            <a:r>
              <a:rPr lang="en-GB" dirty="0"/>
              <a:t>https://www.theguardian.com/media/article/2024/aug/06/journalists-union-calls-for-action-over-increased-violence-against-news-gatherers</a:t>
            </a:r>
          </a:p>
          <a:p>
            <a:endParaRPr lang="en-GB" dirty="0"/>
          </a:p>
        </p:txBody>
      </p:sp>
      <p:sp>
        <p:nvSpPr>
          <p:cNvPr id="4" name="Slide Number Placeholder 3">
            <a:extLst>
              <a:ext uri="{FF2B5EF4-FFF2-40B4-BE49-F238E27FC236}">
                <a16:creationId xmlns:a16="http://schemas.microsoft.com/office/drawing/2014/main" id="{EB329E48-5752-93BE-8D4A-DBB64A5C0E96}"/>
              </a:ext>
            </a:extLst>
          </p:cNvPr>
          <p:cNvSpPr>
            <a:spLocks noGrp="1"/>
          </p:cNvSpPr>
          <p:nvPr>
            <p:ph type="sldNum" sz="quarter" idx="5"/>
          </p:nvPr>
        </p:nvSpPr>
        <p:spPr/>
        <p:txBody>
          <a:bodyPr/>
          <a:lstStyle/>
          <a:p>
            <a:fld id="{B09AD5E1-08B8-5840-86E0-4BF7022D60DE}" type="slidenum">
              <a:rPr lang="en-GB" smtClean="0"/>
              <a:t>8</a:t>
            </a:fld>
            <a:endParaRPr lang="en-GB"/>
          </a:p>
        </p:txBody>
      </p:sp>
    </p:spTree>
    <p:extLst>
      <p:ext uri="{BB962C8B-B14F-4D97-AF65-F5344CB8AC3E}">
        <p14:creationId xmlns:p14="http://schemas.microsoft.com/office/powerpoint/2010/main" val="1301877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Legal cases have played a significant role in shaping the landscape of protest policing. In </a:t>
            </a:r>
            <a:r>
              <a:rPr lang="en-GB" sz="1200" b="0" i="1" kern="1200" dirty="0">
                <a:solidFill>
                  <a:schemeClr val="tx1"/>
                </a:solidFill>
                <a:effectLst/>
                <a:latin typeface="+mn-lt"/>
                <a:ea typeface="+mn-ea"/>
                <a:cs typeface="+mn-cs"/>
              </a:rPr>
              <a:t>Redmond-Bate v DPP</a:t>
            </a:r>
            <a:r>
              <a:rPr lang="en-GB" sz="1200" b="0" i="0" kern="1200" dirty="0">
                <a:solidFill>
                  <a:schemeClr val="tx1"/>
                </a:solidFill>
                <a:effectLst/>
                <a:latin typeface="+mn-lt"/>
                <a:ea typeface="+mn-ea"/>
                <a:cs typeface="+mn-cs"/>
              </a:rPr>
              <a:t>, the court affirmed that the police must protect the right to offend, reinforcing the principle that freedom of expression includes speech that may be provocative or unpopular. Similarly, in </a:t>
            </a:r>
            <a:r>
              <a:rPr lang="en-GB" sz="1200" b="0" i="1" kern="1200" dirty="0">
                <a:solidFill>
                  <a:schemeClr val="tx1"/>
                </a:solidFill>
                <a:effectLst/>
                <a:latin typeface="+mn-lt"/>
                <a:ea typeface="+mn-ea"/>
                <a:cs typeface="+mn-cs"/>
              </a:rPr>
              <a:t>DPP v Ziegler</a:t>
            </a:r>
            <a:r>
              <a:rPr lang="en-GB" sz="1200" b="0" i="0" kern="1200" dirty="0">
                <a:solidFill>
                  <a:schemeClr val="tx1"/>
                </a:solidFill>
                <a:effectLst/>
                <a:latin typeface="+mn-lt"/>
                <a:ea typeface="+mn-ea"/>
                <a:cs typeface="+mn-cs"/>
              </a:rPr>
              <a:t>, the Supreme Court ruled that even disruptive protest can be lawful, provided it remains peaceful and proportionate.</a:t>
            </a:r>
          </a:p>
          <a:p>
            <a:r>
              <a:rPr lang="en-GB" sz="1200" b="0" i="0" kern="1200" dirty="0">
                <a:solidFill>
                  <a:schemeClr val="tx1"/>
                </a:solidFill>
                <a:effectLst/>
                <a:latin typeface="+mn-lt"/>
                <a:ea typeface="+mn-ea"/>
                <a:cs typeface="+mn-cs"/>
              </a:rPr>
              <a:t>These rulings underscore a critical point: the police are not merely enforcers of public order—they are facilitators of fundamental rights, something rightfully supported by the papers referred to in this presentation. However, this dual role creates inherent tensions, particularly when public sentiment shifts against protest movements.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government’s response to this tension has been legislative. The </a:t>
            </a:r>
            <a:r>
              <a:rPr lang="en-GB" sz="1200" b="0" i="1" kern="1200" dirty="0">
                <a:solidFill>
                  <a:schemeClr val="tx1"/>
                </a:solidFill>
                <a:effectLst/>
                <a:latin typeface="+mn-lt"/>
                <a:ea typeface="+mn-ea"/>
                <a:cs typeface="+mn-cs"/>
              </a:rPr>
              <a:t>Public Order Act 2023</a:t>
            </a:r>
            <a:r>
              <a:rPr lang="en-GB" sz="1200" b="0" i="0" kern="1200" dirty="0">
                <a:solidFill>
                  <a:schemeClr val="tx1"/>
                </a:solidFill>
                <a:effectLst/>
                <a:latin typeface="+mn-lt"/>
                <a:ea typeface="+mn-ea"/>
                <a:cs typeface="+mn-cs"/>
              </a:rPr>
              <a:t> granted police new powers to intervene in disruptive protests. Yet, as highlighted in the Walney Report, these powers were not always applied effectively. In some cases, police hesitated; in others, they acted too late. This inconsistency has the potential to erode both public confidence and the legitimacy of protest rights. In my view this is not an accurate view, rather police forces tended to wait for test cases involving the new powers, before treading the same path themselves, due to cost and reputational reasons.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I explored in my paper, political institutions have continued to reinforce police powers, most notably through the </a:t>
            </a:r>
            <a:r>
              <a:rPr lang="en-GB" sz="1200" b="0" i="1" kern="1200" dirty="0">
                <a:solidFill>
                  <a:schemeClr val="tx1"/>
                </a:solidFill>
                <a:effectLst/>
                <a:latin typeface="+mn-lt"/>
                <a:ea typeface="+mn-ea"/>
                <a:cs typeface="+mn-cs"/>
              </a:rPr>
              <a:t>Public Order Act 2024</a:t>
            </a:r>
            <a:r>
              <a:rPr lang="en-GB" sz="1200" b="0" i="0" kern="1200" dirty="0">
                <a:solidFill>
                  <a:schemeClr val="tx1"/>
                </a:solidFill>
                <a:effectLst/>
                <a:latin typeface="+mn-lt"/>
                <a:ea typeface="+mn-ea"/>
                <a:cs typeface="+mn-cs"/>
              </a:rPr>
              <a:t>. This legislation specifically targets disruptive tactics such as obstruction of transport infrastructure and tunnelling—methods associated with groups like Just Stop Oil.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However, these challenges are not new. Button, John and Brearley’s work, published in 2002, identified many of the same issues, highlighting the long-standing difficulty both policing and political systems have had in responding swiftly and effectively to evolving protest tactics. The result has often been a reactive, rather than proactive, approach—leaving police caught between operational complexity and political expectation.</a:t>
            </a:r>
            <a:endParaRPr lang="en-GB" dirty="0"/>
          </a:p>
          <a:p>
            <a:endParaRPr lang="en-GB" dirty="0"/>
          </a:p>
        </p:txBody>
      </p:sp>
      <p:sp>
        <p:nvSpPr>
          <p:cNvPr id="4" name="Slide Number Placeholder 3"/>
          <p:cNvSpPr>
            <a:spLocks noGrp="1"/>
          </p:cNvSpPr>
          <p:nvPr>
            <p:ph type="sldNum" sz="quarter" idx="5"/>
          </p:nvPr>
        </p:nvSpPr>
        <p:spPr/>
        <p:txBody>
          <a:bodyPr/>
          <a:lstStyle/>
          <a:p>
            <a:fld id="{792A3402-B4E1-4996-9C90-D562C8EA3923}" type="slidenum">
              <a:rPr lang="en-GB" smtClean="0"/>
              <a:t>9</a:t>
            </a:fld>
            <a:endParaRPr lang="en-GB"/>
          </a:p>
        </p:txBody>
      </p:sp>
    </p:spTree>
    <p:extLst>
      <p:ext uri="{BB962C8B-B14F-4D97-AF65-F5344CB8AC3E}">
        <p14:creationId xmlns:p14="http://schemas.microsoft.com/office/powerpoint/2010/main" val="3395421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 in conclusion where does this leave 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relationship between politics, policing, and protest is more complex than ever. Today, police are expected to uphold the law, protect individual rights, maintain public order, and respond to both political and societal pressures—often simultaneously. This delicate balance is further complicated by evolving protest tactics, shifting government priorities, and the diverse expectations of the public.</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no simple solution to these challenges. However, one thing is clear: protest is a permanent feature of democratic society. How we choose to police it will not only reflect our societal values but also actively shape them. The future of protest policing will depend on our ability to navigate this complexity with fairness, transparency, and a commitment to upholding fundamental </a:t>
            </a:r>
            <a:r>
              <a:rPr lang="en-GB" sz="1200" kern="1200">
                <a:solidFill>
                  <a:schemeClr val="tx1"/>
                </a:solidFill>
                <a:effectLst/>
                <a:latin typeface="+mn-lt"/>
                <a:ea typeface="+mn-ea"/>
                <a:cs typeface="+mn-cs"/>
              </a:rPr>
              <a:t>rights.</a:t>
            </a:r>
          </a:p>
          <a:p>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Thank </a:t>
            </a:r>
            <a:r>
              <a:rPr lang="en-US" sz="1200" kern="1200" dirty="0">
                <a:solidFill>
                  <a:schemeClr val="tx1"/>
                </a:solidFill>
                <a:effectLst/>
                <a:latin typeface="+mn-lt"/>
                <a:ea typeface="+mn-ea"/>
                <a:cs typeface="+mn-cs"/>
              </a:rPr>
              <a:t>you. </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GB" dirty="0"/>
              <a:t>https://www.gettyimages.co.uk/detail/news-photo/police-officers-follow-protesters-as-they-pass-through-news-photo/1258418443?utm_medium=organic&amp;utm_source=google&amp;utm_campaign=iptcurl</a:t>
            </a:r>
          </a:p>
        </p:txBody>
      </p:sp>
      <p:sp>
        <p:nvSpPr>
          <p:cNvPr id="4" name="Slide Number Placeholder 3"/>
          <p:cNvSpPr>
            <a:spLocks noGrp="1"/>
          </p:cNvSpPr>
          <p:nvPr>
            <p:ph type="sldNum" sz="quarter" idx="5"/>
          </p:nvPr>
        </p:nvSpPr>
        <p:spPr/>
        <p:txBody>
          <a:bodyPr/>
          <a:lstStyle/>
          <a:p>
            <a:fld id="{792A3402-B4E1-4996-9C90-D562C8EA3923}" type="slidenum">
              <a:rPr lang="en-GB" smtClean="0"/>
              <a:t>10</a:t>
            </a:fld>
            <a:endParaRPr lang="en-GB"/>
          </a:p>
        </p:txBody>
      </p:sp>
    </p:spTree>
    <p:extLst>
      <p:ext uri="{BB962C8B-B14F-4D97-AF65-F5344CB8AC3E}">
        <p14:creationId xmlns:p14="http://schemas.microsoft.com/office/powerpoint/2010/main" val="28403557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2A3402-B4E1-4996-9C90-D562C8EA3923}" type="slidenum">
              <a:rPr lang="en-GB" smtClean="0"/>
              <a:t>11</a:t>
            </a:fld>
            <a:endParaRPr lang="en-GB"/>
          </a:p>
        </p:txBody>
      </p:sp>
    </p:spTree>
    <p:extLst>
      <p:ext uri="{BB962C8B-B14F-4D97-AF65-F5344CB8AC3E}">
        <p14:creationId xmlns:p14="http://schemas.microsoft.com/office/powerpoint/2010/main" val="2131562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F9083-59B3-002E-5FED-81670586BD9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12C4DE4-0BBC-4F4D-02BB-6E32305DDF51}"/>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841612-80CB-4400-2E26-54DDC202AE7A}"/>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5" name="Footer Placeholder 4">
            <a:extLst>
              <a:ext uri="{FF2B5EF4-FFF2-40B4-BE49-F238E27FC236}">
                <a16:creationId xmlns:a16="http://schemas.microsoft.com/office/drawing/2014/main" id="{4C7D3897-C7A9-A281-C835-31CEE85851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D6F5EB-0A3E-59BF-4D93-075002A07EC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25642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1F9E-4292-0B30-6CB7-EEC6E01497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C1ED99-E122-34F7-024B-1922354BB1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43F541-3408-1086-5375-AA49EA83224E}"/>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5" name="Footer Placeholder 4">
            <a:extLst>
              <a:ext uri="{FF2B5EF4-FFF2-40B4-BE49-F238E27FC236}">
                <a16:creationId xmlns:a16="http://schemas.microsoft.com/office/drawing/2014/main" id="{3B8E99D4-BC91-3E47-386B-D4F22A75EF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B90F-913B-BDA4-0234-2E808EDF5C0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34460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AF30A-A005-7601-ADE4-4FAE98D572A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2B129B-92F8-D809-ECBF-CCD35A119D24}"/>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4C087A-7678-730D-5D55-221DDF5ADAC3}"/>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5" name="Footer Placeholder 4">
            <a:extLst>
              <a:ext uri="{FF2B5EF4-FFF2-40B4-BE49-F238E27FC236}">
                <a16:creationId xmlns:a16="http://schemas.microsoft.com/office/drawing/2014/main" id="{72AD83BF-EA2F-3204-95CC-FE5A20EC13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340F0B-5A2A-244D-352F-9DAC60A47C6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3286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4B973-C904-0892-B4C2-4C869AA417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5D0E86-6E32-32F7-D661-0255816EACC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484E1D-18F6-F239-CF5C-5BEE03D4CCE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0FE7B7-8AF8-B559-DE50-06AB379D6E70}"/>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6" name="Footer Placeholder 5">
            <a:extLst>
              <a:ext uri="{FF2B5EF4-FFF2-40B4-BE49-F238E27FC236}">
                <a16:creationId xmlns:a16="http://schemas.microsoft.com/office/drawing/2014/main" id="{1234A29C-1DE8-97AE-7371-667DB87C32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2A8D3A-B625-DD09-3F9D-938F46B582A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74300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5146D-F734-A945-E072-CC8ECD7F0EE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35CACA-0222-AA85-6EB4-1FD014A3D85C}"/>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BF4DE5B-517C-29E5-037D-ED0AF5E64697}"/>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2CD0CD-98C1-1468-2D19-2D59D6EC488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8FAC61A-B71F-20DB-3C2B-046E5D26E4E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AE6164-D659-1B78-BC23-415F41196FFB}"/>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8" name="Footer Placeholder 7">
            <a:extLst>
              <a:ext uri="{FF2B5EF4-FFF2-40B4-BE49-F238E27FC236}">
                <a16:creationId xmlns:a16="http://schemas.microsoft.com/office/drawing/2014/main" id="{5CD4123F-812B-9C8E-0110-4C8CFFC994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4DA3EC-0DBA-CF9D-7078-C03A306C8C5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76715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9626-61DA-DCA1-59E3-B40CA4AD3C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C98E44-3DA1-4910-3440-FA481A5F716C}"/>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4" name="Footer Placeholder 3">
            <a:extLst>
              <a:ext uri="{FF2B5EF4-FFF2-40B4-BE49-F238E27FC236}">
                <a16:creationId xmlns:a16="http://schemas.microsoft.com/office/drawing/2014/main" id="{67B2ECC7-F1F9-571D-3E8F-F1EA3815C1F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FCCF1AE-7410-0ADE-5413-54020A44BFF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30543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726773-77A2-F2DE-B144-AB2A1FD874BD}"/>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3" name="Footer Placeholder 2">
            <a:extLst>
              <a:ext uri="{FF2B5EF4-FFF2-40B4-BE49-F238E27FC236}">
                <a16:creationId xmlns:a16="http://schemas.microsoft.com/office/drawing/2014/main" id="{BF898E99-4C74-0AB6-FE75-376F653BC7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BD5C1A-A8E4-4377-667E-86E9F7495C6D}"/>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55317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72D0-987A-21EE-176B-8D84E09601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EC7AC7-E5F3-B9B8-53C0-036955F6544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4AAD97-B158-892C-5B65-F5856E7A64A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B2DAC7B-A56F-51B1-E965-4612F5A503B7}"/>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6" name="Footer Placeholder 5">
            <a:extLst>
              <a:ext uri="{FF2B5EF4-FFF2-40B4-BE49-F238E27FC236}">
                <a16:creationId xmlns:a16="http://schemas.microsoft.com/office/drawing/2014/main" id="{F02D860A-15B3-EA8E-8886-A0844C3E7A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8A7E77-EFC8-1D82-3C1D-1DE67CE68C0B}"/>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1508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E0709-5AEB-5439-A024-779528BCED0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D5C265-321B-AF3A-B1AE-F41DBA23536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748E035-CB5D-664C-A9FC-A0473CA4C42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136430C-CFD3-0B01-6E62-58233C942F51}"/>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6" name="Footer Placeholder 5">
            <a:extLst>
              <a:ext uri="{FF2B5EF4-FFF2-40B4-BE49-F238E27FC236}">
                <a16:creationId xmlns:a16="http://schemas.microsoft.com/office/drawing/2014/main" id="{723964C5-AB1D-83E1-DC73-63287F62DA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B41D5-867C-1C23-6115-59D0B0007F0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88516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F136-F16B-3C3D-40D4-B3AB3E3ABD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2783DD-BB00-C65C-7217-3639CE5AC9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9457D-963D-BF6E-844A-B50E91E8BD43}"/>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5" name="Footer Placeholder 4">
            <a:extLst>
              <a:ext uri="{FF2B5EF4-FFF2-40B4-BE49-F238E27FC236}">
                <a16:creationId xmlns:a16="http://schemas.microsoft.com/office/drawing/2014/main" id="{BB39BDAA-10CD-9812-8461-BA3A8B9561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A62DE-F505-D40F-E25D-78AC2AC8EBF4}"/>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87971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9BA2E0-A0ED-0870-BA2C-80D9BC0A8B3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88CC5-DF51-2BD9-793B-5CE79412AA4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F6BCB-4C4D-4EDC-502F-2AAA78CB7C4F}"/>
              </a:ext>
            </a:extLst>
          </p:cNvPr>
          <p:cNvSpPr>
            <a:spLocks noGrp="1"/>
          </p:cNvSpPr>
          <p:nvPr>
            <p:ph type="dt" sz="half" idx="10"/>
          </p:nvPr>
        </p:nvSpPr>
        <p:spPr/>
        <p:txBody>
          <a:bodyPr/>
          <a:lstStyle/>
          <a:p>
            <a:fld id="{5BCAD085-E8A6-8845-BD4E-CB4CCA059FC4}" type="datetimeFigureOut">
              <a:rPr lang="en-US" smtClean="0"/>
              <a:t>7/28/2025</a:t>
            </a:fld>
            <a:endParaRPr lang="en-US"/>
          </a:p>
        </p:txBody>
      </p:sp>
      <p:sp>
        <p:nvSpPr>
          <p:cNvPr id="5" name="Footer Placeholder 4">
            <a:extLst>
              <a:ext uri="{FF2B5EF4-FFF2-40B4-BE49-F238E27FC236}">
                <a16:creationId xmlns:a16="http://schemas.microsoft.com/office/drawing/2014/main" id="{C9F17621-8365-4E24-ACA2-1E1BF8792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730ABB-C236-8F65-B697-6D60112C2CC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667220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Slide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9144000" cy="6858000"/>
          </a:xfrm>
          <a:prstGeom prst="rect">
            <a:avLst/>
          </a:prstGeom>
        </p:spPr>
      </p:pic>
      <p:sp>
        <p:nvSpPr>
          <p:cNvPr id="4" name="Title 1">
            <a:extLst>
              <a:ext uri="{FF2B5EF4-FFF2-40B4-BE49-F238E27FC236}">
                <a16:creationId xmlns:a16="http://schemas.microsoft.com/office/drawing/2014/main" id="{87A92ECD-6E04-F3EC-EF28-CB9D97DD7D44}"/>
              </a:ext>
            </a:extLst>
          </p:cNvPr>
          <p:cNvSpPr>
            <a:spLocks noGrp="1"/>
          </p:cNvSpPr>
          <p:nvPr>
            <p:ph type="title"/>
          </p:nvPr>
        </p:nvSpPr>
        <p:spPr>
          <a:xfrm>
            <a:off x="361950" y="275908"/>
            <a:ext cx="8293893" cy="1105536"/>
          </a:xfrm>
        </p:spPr>
        <p:txBody>
          <a:bodyPr>
            <a:normAutofit/>
          </a:bodyPr>
          <a:lstStyle>
            <a:lvl1pPr>
              <a:defRPr sz="2250" b="1">
                <a:solidFill>
                  <a:schemeClr val="accent1"/>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4F166A7-A507-A565-848C-B65405A64B66}"/>
              </a:ext>
            </a:extLst>
          </p:cNvPr>
          <p:cNvSpPr>
            <a:spLocks noGrp="1"/>
          </p:cNvSpPr>
          <p:nvPr>
            <p:ph idx="1"/>
          </p:nvPr>
        </p:nvSpPr>
        <p:spPr>
          <a:xfrm>
            <a:off x="361950" y="2172640"/>
            <a:ext cx="8293894" cy="3291840"/>
          </a:xfrm>
        </p:spPr>
        <p:txBody>
          <a:bodyPr>
            <a:noAutofit/>
          </a:bodyPr>
          <a:lstStyle>
            <a:lvl1pPr marL="0" indent="0">
              <a:buNone/>
              <a:defRPr sz="1050"/>
            </a:lvl1pPr>
            <a:lvl2pPr marL="342900" indent="0">
              <a:buNone/>
              <a:defRPr sz="900"/>
            </a:lvl2pPr>
            <a:lvl3pPr marL="685800" indent="0">
              <a:buNone/>
              <a:defRPr sz="825"/>
            </a:lvl3pPr>
            <a:lvl4pPr marL="1028700" indent="0">
              <a:buNone/>
              <a:defRPr sz="788"/>
            </a:lvl4pPr>
            <a:lvl5pPr marL="1371600" indent="0">
              <a:buNone/>
              <a:defRPr sz="788"/>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F35A68BB-931B-A802-06DF-357B4E665BE8}"/>
              </a:ext>
            </a:extLst>
          </p:cNvPr>
          <p:cNvSpPr>
            <a:spLocks noGrp="1"/>
          </p:cNvSpPr>
          <p:nvPr>
            <p:ph type="body" sz="quarter" idx="11"/>
          </p:nvPr>
        </p:nvSpPr>
        <p:spPr>
          <a:xfrm>
            <a:off x="361950" y="1401448"/>
            <a:ext cx="8293894" cy="427037"/>
          </a:xfrm>
        </p:spPr>
        <p:txBody>
          <a:bodyPr>
            <a:noAutofit/>
          </a:bodyPr>
          <a:lstStyle>
            <a:lvl1pPr marL="0" indent="0">
              <a:buNone/>
              <a:defRPr sz="1350"/>
            </a:lvl1pPr>
            <a:lvl2pPr marL="342900" indent="0">
              <a:buNone/>
              <a:defRPr sz="1050"/>
            </a:lvl2pPr>
            <a:lvl3pPr marL="685800" indent="0">
              <a:buNone/>
              <a:defRPr sz="900"/>
            </a:lvl3pPr>
            <a:lvl4pPr marL="1028700" indent="0">
              <a:buNone/>
              <a:defRPr sz="825"/>
            </a:lvl4pPr>
            <a:lvl5pPr marL="1371600" indent="0">
              <a:buNone/>
              <a:defRPr sz="825"/>
            </a:lvl5pPr>
          </a:lstStyle>
          <a:p>
            <a:pPr lvl="0"/>
            <a:r>
              <a:rPr lang="en-US"/>
              <a:t>Click to edit Master text styles</a:t>
            </a:r>
          </a:p>
        </p:txBody>
      </p:sp>
    </p:spTree>
    <p:extLst>
      <p:ext uri="{BB962C8B-B14F-4D97-AF65-F5344CB8AC3E}">
        <p14:creationId xmlns:p14="http://schemas.microsoft.com/office/powerpoint/2010/main" val="3814084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362037-582C-8E65-88CD-4342FCA3771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A1F2D5-5E97-7305-7CFC-E4DBE66FEFF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F81A1-0F4F-42B2-9CC6-89AC7F620A7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5BCAD085-E8A6-8845-BD4E-CB4CCA059FC4}" type="datetimeFigureOut">
              <a:rPr lang="en-US" smtClean="0"/>
              <a:t>7/28/2025</a:t>
            </a:fld>
            <a:endParaRPr lang="en-US"/>
          </a:p>
        </p:txBody>
      </p:sp>
      <p:sp>
        <p:nvSpPr>
          <p:cNvPr id="5" name="Footer Placeholder 4">
            <a:extLst>
              <a:ext uri="{FF2B5EF4-FFF2-40B4-BE49-F238E27FC236}">
                <a16:creationId xmlns:a16="http://schemas.microsoft.com/office/drawing/2014/main" id="{1F927BFC-73B0-1E6B-5A10-CD7BD0C610A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C4D389-658F-4961-DCE9-810A0FD1F32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1FF6DA9-008F-8B48-92A6-B652298478BF}" type="slidenum">
              <a:rPr lang="en-US" smtClean="0"/>
              <a:t>‹#›</a:t>
            </a:fld>
            <a:endParaRPr lang="en-US"/>
          </a:p>
        </p:txBody>
      </p:sp>
      <p:sp>
        <p:nvSpPr>
          <p:cNvPr id="8" name="TextBox 7">
            <a:extLst>
              <a:ext uri="{FF2B5EF4-FFF2-40B4-BE49-F238E27FC236}">
                <a16:creationId xmlns:a16="http://schemas.microsoft.com/office/drawing/2014/main" id="{31D9BA93-0A68-B6E6-8A6B-824F842CF70C}"/>
              </a:ext>
            </a:extLst>
          </p:cNvPr>
          <p:cNvSpPr txBox="1"/>
          <p:nvPr userDrawn="1">
            <p:extLst>
              <p:ext uri="{1162E1C5-73C7-4A58-AE30-91384D911F3F}">
                <p184:classification xmlns:p184="http://schemas.microsoft.com/office/powerpoint/2018/4/main" val="hdr"/>
              </p:ext>
            </p:extLst>
          </p:nvPr>
        </p:nvSpPr>
        <p:spPr>
          <a:xfrm>
            <a:off x="4287012" y="63500"/>
            <a:ext cx="604838" cy="152400"/>
          </a:xfrm>
          <a:prstGeom prst="rect">
            <a:avLst/>
          </a:prstGeom>
        </p:spPr>
        <p:txBody>
          <a:bodyPr horzOverflow="overflow" lIns="0" tIns="0" rIns="0" bIns="0">
            <a:spAutoFit/>
          </a:bodyPr>
          <a:lstStyle/>
          <a:p>
            <a:pPr algn="l"/>
            <a:r>
              <a:rPr lang="en-GB" sz="1000">
                <a:solidFill>
                  <a:srgbClr val="000000">
                    <a:alpha val="50000"/>
                  </a:srgbClr>
                </a:solidFill>
                <a:latin typeface="Arial" panose="020B0604020202020204" pitchFamily="34" charset="0"/>
                <a:cs typeface="Arial" panose="020B0604020202020204" pitchFamily="34" charset="0"/>
              </a:rPr>
              <a:t>OFFICIAL</a:t>
            </a:r>
          </a:p>
        </p:txBody>
      </p:sp>
    </p:spTree>
    <p:extLst>
      <p:ext uri="{BB962C8B-B14F-4D97-AF65-F5344CB8AC3E}">
        <p14:creationId xmlns:p14="http://schemas.microsoft.com/office/powerpoint/2010/main" val="4075536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notesSlide" Target="../notesSlides/notesSlide4.xml"/><Relationship Id="rId7" Type="http://schemas.openxmlformats.org/officeDocument/2006/relationships/image" Target="../media/image8.png"/><Relationship Id="rId2" Type="http://schemas.openxmlformats.org/officeDocument/2006/relationships/slideLayout" Target="../slideLayouts/slideLayout1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jpeg"/><Relationship Id="rId7" Type="http://schemas.openxmlformats.org/officeDocument/2006/relationships/image" Target="cid:DCF415A0-428C-4643-A982-AFCCED72FD08"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47275979-D68A-8188-9895-7616042A69E8}"/>
              </a:ext>
            </a:extLst>
          </p:cNvPr>
          <p:cNvSpPr txBox="1"/>
          <p:nvPr/>
        </p:nvSpPr>
        <p:spPr>
          <a:xfrm>
            <a:off x="5100866" y="2957926"/>
            <a:ext cx="3012561" cy="611706"/>
          </a:xfrm>
          <a:prstGeom prst="rect">
            <a:avLst/>
          </a:prstGeom>
          <a:noFill/>
        </p:spPr>
        <p:txBody>
          <a:bodyPr wrap="square">
            <a:spAutoFit/>
          </a:bodyPr>
          <a:lstStyle/>
          <a:p>
            <a:pPr algn="ctr">
              <a:spcAft>
                <a:spcPts val="450"/>
              </a:spcAft>
              <a:buClr>
                <a:schemeClr val="accent2"/>
              </a:buClr>
            </a:pPr>
            <a:r>
              <a:rPr lang="en-GB" sz="1125" b="1">
                <a:solidFill>
                  <a:schemeClr val="bg1"/>
                </a:solidFill>
                <a:latin typeface="Arial" panose="020B0604020202020204" pitchFamily="34" charset="0"/>
                <a:cs typeface="Arial" panose="020B0604020202020204" pitchFamily="34" charset="0"/>
              </a:rPr>
              <a:t>Build the trust and confidence </a:t>
            </a:r>
            <a:r>
              <a:rPr lang="en-GB" sz="1125">
                <a:solidFill>
                  <a:schemeClr val="bg1"/>
                </a:solidFill>
                <a:latin typeface="Arial" panose="020B0604020202020204" pitchFamily="34" charset="0"/>
                <a:cs typeface="Arial" panose="020B0604020202020204" pitchFamily="34" charset="0"/>
              </a:rPr>
              <a:t>of passengers and rail staff to defeat </a:t>
            </a:r>
            <a:br>
              <a:rPr lang="en-GB" sz="1125">
                <a:solidFill>
                  <a:schemeClr val="bg1"/>
                </a:solidFill>
                <a:latin typeface="Arial" panose="020B0604020202020204" pitchFamily="34" charset="0"/>
                <a:cs typeface="Arial" panose="020B0604020202020204" pitchFamily="34" charset="0"/>
              </a:rPr>
            </a:br>
            <a:r>
              <a:rPr lang="en-GB" sz="1125">
                <a:solidFill>
                  <a:schemeClr val="bg1"/>
                </a:solidFill>
                <a:latin typeface="Arial" panose="020B0604020202020204" pitchFamily="34" charset="0"/>
                <a:cs typeface="Arial" panose="020B0604020202020204" pitchFamily="34" charset="0"/>
              </a:rPr>
              <a:t>criminality together</a:t>
            </a:r>
          </a:p>
        </p:txBody>
      </p:sp>
      <p:sp>
        <p:nvSpPr>
          <p:cNvPr id="4" name="Title 1">
            <a:extLst>
              <a:ext uri="{FF2B5EF4-FFF2-40B4-BE49-F238E27FC236}">
                <a16:creationId xmlns:a16="http://schemas.microsoft.com/office/drawing/2014/main" id="{1B367C1F-DBFF-3804-C9B1-1C35B32E7890}"/>
              </a:ext>
            </a:extLst>
          </p:cNvPr>
          <p:cNvSpPr txBox="1">
            <a:spLocks/>
          </p:cNvSpPr>
          <p:nvPr/>
        </p:nvSpPr>
        <p:spPr>
          <a:xfrm>
            <a:off x="1143000" y="846941"/>
            <a:ext cx="6858000" cy="4441155"/>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2250" b="1" kern="1200">
                <a:solidFill>
                  <a:schemeClr val="accent1"/>
                </a:solidFill>
                <a:latin typeface="+mj-lt"/>
                <a:ea typeface="+mj-ea"/>
                <a:cs typeface="+mj-cs"/>
              </a:defRPr>
            </a:lvl1pPr>
          </a:lstStyle>
          <a:p>
            <a:pPr algn="ctr"/>
            <a:r>
              <a:rPr lang="en-GB" sz="3200" dirty="0"/>
              <a:t>The Complex Interplay Between Politics, Policing, and the Public in the UK</a:t>
            </a:r>
          </a:p>
          <a:p>
            <a:pPr algn="ctr"/>
            <a:endParaRPr lang="en-GB" sz="3200" dirty="0"/>
          </a:p>
          <a:p>
            <a:pPr algn="ctr"/>
            <a:r>
              <a:rPr lang="en-GB" sz="3200" dirty="0"/>
              <a:t>Protest</a:t>
            </a:r>
            <a:r>
              <a:rPr lang="en-GB" dirty="0"/>
              <a:t> </a:t>
            </a:r>
          </a:p>
          <a:p>
            <a:endParaRPr lang="en-GB" dirty="0"/>
          </a:p>
          <a:p>
            <a:endParaRPr lang="en-GB" dirty="0"/>
          </a:p>
          <a:p>
            <a:r>
              <a:rPr lang="en-GB" dirty="0"/>
              <a:t>Name: 			Andy Kermack</a:t>
            </a:r>
          </a:p>
          <a:p>
            <a:r>
              <a:rPr lang="en-GB" dirty="0"/>
              <a:t> </a:t>
            </a:r>
          </a:p>
          <a:p>
            <a:r>
              <a:rPr lang="en-GB" dirty="0"/>
              <a:t>Student no: 		2417060</a:t>
            </a:r>
          </a:p>
          <a:p>
            <a:r>
              <a:rPr lang="en-GB" dirty="0"/>
              <a:t> </a:t>
            </a:r>
          </a:p>
          <a:p>
            <a:r>
              <a:rPr lang="en-GB" dirty="0"/>
              <a:t>Date: 		   	28/07/2025	</a:t>
            </a:r>
          </a:p>
          <a:p>
            <a:pPr algn="ctr"/>
            <a:endParaRPr lang="en-GB" sz="3200" dirty="0"/>
          </a:p>
        </p:txBody>
      </p:sp>
    </p:spTree>
    <p:extLst>
      <p:ext uri="{BB962C8B-B14F-4D97-AF65-F5344CB8AC3E}">
        <p14:creationId xmlns:p14="http://schemas.microsoft.com/office/powerpoint/2010/main" val="2257347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376C-7DCE-3680-0CA3-16BF45605759}"/>
              </a:ext>
            </a:extLst>
          </p:cNvPr>
          <p:cNvSpPr>
            <a:spLocks noGrp="1"/>
          </p:cNvSpPr>
          <p:nvPr>
            <p:ph type="title"/>
          </p:nvPr>
        </p:nvSpPr>
        <p:spPr/>
        <p:txBody>
          <a:bodyPr>
            <a:normAutofit/>
          </a:bodyPr>
          <a:lstStyle/>
          <a:p>
            <a:r>
              <a:rPr lang="en-GB" sz="3600" dirty="0"/>
              <a:t>Contents</a:t>
            </a:r>
          </a:p>
        </p:txBody>
      </p:sp>
      <p:sp>
        <p:nvSpPr>
          <p:cNvPr id="4" name="Content Placeholder 2">
            <a:extLst>
              <a:ext uri="{FF2B5EF4-FFF2-40B4-BE49-F238E27FC236}">
                <a16:creationId xmlns:a16="http://schemas.microsoft.com/office/drawing/2014/main" id="{79BD12CD-B4A4-3FF3-3D35-666BB99CFC2B}"/>
              </a:ext>
            </a:extLst>
          </p:cNvPr>
          <p:cNvSpPr>
            <a:spLocks noGrp="1"/>
          </p:cNvSpPr>
          <p:nvPr>
            <p:ph idx="1"/>
          </p:nvPr>
        </p:nvSpPr>
        <p:spPr>
          <a:xfrm>
            <a:off x="488157" y="1210037"/>
            <a:ext cx="7681750" cy="1025412"/>
          </a:xfrm>
        </p:spPr>
        <p:txBody>
          <a:bodyPr/>
          <a:lstStyle/>
          <a:p>
            <a:pPr marL="285750" indent="-285750">
              <a:buFont typeface="Arial" panose="020B0604020202020204" pitchFamily="34" charset="0"/>
              <a:buChar char="•"/>
            </a:pPr>
            <a:r>
              <a:rPr lang="en-GB" sz="2000" dirty="0"/>
              <a:t>Introduction - ECHR</a:t>
            </a:r>
          </a:p>
          <a:p>
            <a:pPr marL="285750" indent="-285750">
              <a:buFont typeface="Arial" panose="020B0604020202020204" pitchFamily="34" charset="0"/>
              <a:buChar char="•"/>
            </a:pPr>
            <a:r>
              <a:rPr lang="en-GB" sz="2000" dirty="0"/>
              <a:t>The Politics of Protest</a:t>
            </a:r>
          </a:p>
          <a:p>
            <a:pPr marL="285750" indent="-285750">
              <a:buFont typeface="Arial" panose="020B0604020202020204" pitchFamily="34" charset="0"/>
              <a:buChar char="•"/>
            </a:pPr>
            <a:r>
              <a:rPr lang="en-GB" sz="2000" dirty="0"/>
              <a:t>Evolution of Protest Tactics</a:t>
            </a:r>
          </a:p>
          <a:p>
            <a:pPr marL="285750" indent="-285750">
              <a:buFont typeface="Arial" panose="020B0604020202020204" pitchFamily="34" charset="0"/>
              <a:buChar char="•"/>
            </a:pPr>
            <a:r>
              <a:rPr lang="en-GB" sz="2000" dirty="0"/>
              <a:t>Just Stop Oil Example </a:t>
            </a:r>
          </a:p>
          <a:p>
            <a:pPr marL="285750" indent="-285750">
              <a:buFont typeface="Arial" panose="020B0604020202020204" pitchFamily="34" charset="0"/>
              <a:buChar char="•"/>
            </a:pPr>
            <a:r>
              <a:rPr lang="en-GB" sz="2000" dirty="0"/>
              <a:t>Public Opinion and Political Response</a:t>
            </a:r>
          </a:p>
          <a:p>
            <a:pPr marL="285750" indent="-285750">
              <a:buFont typeface="Arial" panose="020B0604020202020204" pitchFamily="34" charset="0"/>
              <a:buChar char="•"/>
            </a:pPr>
            <a:r>
              <a:rPr lang="en-GB" sz="2000" dirty="0"/>
              <a:t>Media and Political Influence</a:t>
            </a:r>
          </a:p>
          <a:p>
            <a:pPr marL="285750" indent="-285750">
              <a:buFont typeface="Arial" panose="020B0604020202020204" pitchFamily="34" charset="0"/>
              <a:buChar char="•"/>
            </a:pPr>
            <a:r>
              <a:rPr lang="en-GB" sz="2000" dirty="0"/>
              <a:t>Lessons from G20 Protests</a:t>
            </a:r>
          </a:p>
          <a:p>
            <a:pPr marL="285750" indent="-285750">
              <a:buFont typeface="Arial" panose="020B0604020202020204" pitchFamily="34" charset="0"/>
              <a:buChar char="•"/>
            </a:pPr>
            <a:r>
              <a:rPr lang="en-GB" sz="2000" dirty="0"/>
              <a:t>Legal Developments</a:t>
            </a:r>
          </a:p>
          <a:p>
            <a:pPr marL="285750" indent="-285750">
              <a:buFont typeface="Arial" panose="020B0604020202020204" pitchFamily="34" charset="0"/>
              <a:buChar char="•"/>
            </a:pPr>
            <a:r>
              <a:rPr lang="en-GB" sz="2000" dirty="0"/>
              <a:t>Conclusion</a:t>
            </a:r>
          </a:p>
          <a:p>
            <a:pPr marL="285750" indent="-285750">
              <a:buFont typeface="Arial" panose="020B0604020202020204" pitchFamily="34" charset="0"/>
              <a:buChar char="•"/>
            </a:pPr>
            <a:r>
              <a:rPr lang="en-GB" sz="2000" dirty="0"/>
              <a:t>References </a:t>
            </a:r>
          </a:p>
          <a:p>
            <a:pPr marL="285750" indent="-285750">
              <a:buFont typeface="Arial" panose="020B0604020202020204" pitchFamily="34" charset="0"/>
              <a:buChar char="•"/>
            </a:pPr>
            <a:endParaRPr lang="en-GB" sz="2000" dirty="0"/>
          </a:p>
        </p:txBody>
      </p:sp>
    </p:spTree>
    <p:custDataLst>
      <p:tags r:id="rId1"/>
    </p:custDataLst>
    <p:extLst>
      <p:ext uri="{BB962C8B-B14F-4D97-AF65-F5344CB8AC3E}">
        <p14:creationId xmlns:p14="http://schemas.microsoft.com/office/powerpoint/2010/main" val="20840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CEC86-3C9A-9B32-E75F-82C24B6189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66C6E0-9646-2F45-0451-731D8B6FED45}"/>
              </a:ext>
            </a:extLst>
          </p:cNvPr>
          <p:cNvSpPr>
            <a:spLocks noGrp="1"/>
          </p:cNvSpPr>
          <p:nvPr>
            <p:ph type="title"/>
          </p:nvPr>
        </p:nvSpPr>
        <p:spPr>
          <a:xfrm>
            <a:off x="628650" y="183824"/>
            <a:ext cx="7886700" cy="659632"/>
          </a:xfrm>
        </p:spPr>
        <p:txBody>
          <a:bodyPr>
            <a:normAutofit/>
          </a:bodyPr>
          <a:lstStyle/>
          <a:p>
            <a:r>
              <a:rPr sz="3600" dirty="0"/>
              <a:t>Introduction</a:t>
            </a:r>
            <a:r>
              <a:rPr lang="en-GB" sz="3600" dirty="0"/>
              <a:t> - ECHR</a:t>
            </a:r>
            <a:endParaRPr sz="3600" dirty="0"/>
          </a:p>
        </p:txBody>
      </p:sp>
      <p:sp>
        <p:nvSpPr>
          <p:cNvPr id="3" name="Content Placeholder 2">
            <a:extLst>
              <a:ext uri="{FF2B5EF4-FFF2-40B4-BE49-F238E27FC236}">
                <a16:creationId xmlns:a16="http://schemas.microsoft.com/office/drawing/2014/main" id="{69F28EC0-0448-B913-3691-8CB6E41D61EF}"/>
              </a:ext>
            </a:extLst>
          </p:cNvPr>
          <p:cNvSpPr>
            <a:spLocks noGrp="1"/>
          </p:cNvSpPr>
          <p:nvPr>
            <p:ph idx="1"/>
          </p:nvPr>
        </p:nvSpPr>
        <p:spPr>
          <a:xfrm>
            <a:off x="731125" y="940406"/>
            <a:ext cx="7681750" cy="1025412"/>
          </a:xfrm>
        </p:spPr>
        <p:txBody>
          <a:bodyPr/>
          <a:lstStyle/>
          <a:p>
            <a:pPr marL="285750" indent="-285750">
              <a:buFont typeface="Arial" panose="020B0604020202020204" pitchFamily="34" charset="0"/>
              <a:buChar char="•"/>
            </a:pPr>
            <a:r>
              <a:rPr sz="1600" dirty="0"/>
              <a:t>Protest is a fundamental right under Articles 10 and 11 of the ECHR.</a:t>
            </a:r>
          </a:p>
          <a:p>
            <a:pPr marL="285750" indent="-285750">
              <a:buFont typeface="Arial" panose="020B0604020202020204" pitchFamily="34" charset="0"/>
              <a:buChar char="•"/>
            </a:pPr>
            <a:r>
              <a:rPr sz="1600" dirty="0"/>
              <a:t>These rights are qualified and can be limited by the state.</a:t>
            </a:r>
          </a:p>
          <a:p>
            <a:pPr marL="285750" indent="-285750">
              <a:buFont typeface="Arial" panose="020B0604020202020204" pitchFamily="34" charset="0"/>
              <a:buChar char="•"/>
            </a:pPr>
            <a:r>
              <a:rPr sz="1600" dirty="0"/>
              <a:t>Creates tension between protest rights and public order.</a:t>
            </a:r>
          </a:p>
        </p:txBody>
      </p:sp>
      <p:pic>
        <p:nvPicPr>
          <p:cNvPr id="7" name="Picture 6">
            <a:extLst>
              <a:ext uri="{FF2B5EF4-FFF2-40B4-BE49-F238E27FC236}">
                <a16:creationId xmlns:a16="http://schemas.microsoft.com/office/drawing/2014/main" id="{12846859-2C3E-F315-55C1-6BB453CADB99}"/>
              </a:ext>
            </a:extLst>
          </p:cNvPr>
          <p:cNvPicPr>
            <a:picLocks noChangeAspect="1"/>
          </p:cNvPicPr>
          <p:nvPr/>
        </p:nvPicPr>
        <p:blipFill>
          <a:blip r:embed="rId4"/>
          <a:stretch>
            <a:fillRect/>
          </a:stretch>
        </p:blipFill>
        <p:spPr>
          <a:xfrm>
            <a:off x="437994" y="1965818"/>
            <a:ext cx="2317350" cy="32871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6692B54F-584F-EBB9-439A-72EA54EB7B88}"/>
              </a:ext>
            </a:extLst>
          </p:cNvPr>
          <p:cNvPicPr>
            <a:picLocks noChangeAspect="1"/>
          </p:cNvPicPr>
          <p:nvPr/>
        </p:nvPicPr>
        <p:blipFill>
          <a:blip r:embed="rId5"/>
          <a:stretch>
            <a:fillRect/>
          </a:stretch>
        </p:blipFill>
        <p:spPr>
          <a:xfrm>
            <a:off x="2857819" y="1965818"/>
            <a:ext cx="2919730" cy="23990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1A5A1D4B-3D83-9B79-3F4F-53DE461817CB}"/>
              </a:ext>
            </a:extLst>
          </p:cNvPr>
          <p:cNvPicPr>
            <a:picLocks noChangeAspect="1"/>
          </p:cNvPicPr>
          <p:nvPr/>
        </p:nvPicPr>
        <p:blipFill>
          <a:blip r:embed="rId6"/>
          <a:stretch>
            <a:fillRect/>
          </a:stretch>
        </p:blipFill>
        <p:spPr>
          <a:xfrm>
            <a:off x="5880024" y="1965818"/>
            <a:ext cx="2919730" cy="18864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8FA6964A-73A5-C52C-6D39-C300B38B9AAB}"/>
              </a:ext>
            </a:extLst>
          </p:cNvPr>
          <p:cNvSpPr txBox="1"/>
          <p:nvPr/>
        </p:nvSpPr>
        <p:spPr>
          <a:xfrm>
            <a:off x="731125" y="5252929"/>
            <a:ext cx="1308024" cy="276999"/>
          </a:xfrm>
          <a:prstGeom prst="rect">
            <a:avLst/>
          </a:prstGeom>
          <a:noFill/>
        </p:spPr>
        <p:txBody>
          <a:bodyPr wrap="square" rtlCol="0">
            <a:spAutoFit/>
          </a:bodyPr>
          <a:lstStyle/>
          <a:p>
            <a:r>
              <a:rPr lang="en-GB" sz="1200" b="1" dirty="0"/>
              <a:t>ECHR, 1998</a:t>
            </a:r>
          </a:p>
        </p:txBody>
      </p:sp>
    </p:spTree>
    <p:custDataLst>
      <p:tags r:id="rId1"/>
    </p:custDataLst>
    <p:extLst>
      <p:ext uri="{BB962C8B-B14F-4D97-AF65-F5344CB8AC3E}">
        <p14:creationId xmlns:p14="http://schemas.microsoft.com/office/powerpoint/2010/main" val="221205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6E99A-11CD-7B5F-4CFB-1D8F7A57D0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13869B-00AD-BF63-0C29-8424572E15B8}"/>
              </a:ext>
            </a:extLst>
          </p:cNvPr>
          <p:cNvSpPr>
            <a:spLocks noGrp="1"/>
          </p:cNvSpPr>
          <p:nvPr>
            <p:ph type="title"/>
          </p:nvPr>
        </p:nvSpPr>
        <p:spPr>
          <a:xfrm>
            <a:off x="457200" y="239175"/>
            <a:ext cx="8229600" cy="663616"/>
          </a:xfrm>
        </p:spPr>
        <p:txBody>
          <a:bodyPr>
            <a:normAutofit/>
          </a:bodyPr>
          <a:lstStyle/>
          <a:p>
            <a:r>
              <a:rPr sz="3600" dirty="0"/>
              <a:t>The Politics of Protest</a:t>
            </a:r>
          </a:p>
        </p:txBody>
      </p:sp>
      <p:sp>
        <p:nvSpPr>
          <p:cNvPr id="3" name="Content Placeholder 2">
            <a:extLst>
              <a:ext uri="{FF2B5EF4-FFF2-40B4-BE49-F238E27FC236}">
                <a16:creationId xmlns:a16="http://schemas.microsoft.com/office/drawing/2014/main" id="{18E59787-9965-9FC2-49FE-5F504B7E3EB5}"/>
              </a:ext>
            </a:extLst>
          </p:cNvPr>
          <p:cNvSpPr>
            <a:spLocks noGrp="1"/>
          </p:cNvSpPr>
          <p:nvPr>
            <p:ph idx="1"/>
          </p:nvPr>
        </p:nvSpPr>
        <p:spPr>
          <a:xfrm>
            <a:off x="457200" y="953351"/>
            <a:ext cx="8229600" cy="977051"/>
          </a:xfrm>
        </p:spPr>
        <p:txBody>
          <a:bodyPr/>
          <a:lstStyle/>
          <a:p>
            <a:pPr marL="285750" indent="-285750">
              <a:buFont typeface="Arial" panose="020B0604020202020204" pitchFamily="34" charset="0"/>
              <a:buChar char="•"/>
            </a:pPr>
            <a:r>
              <a:rPr sz="1600" dirty="0"/>
              <a:t>Cohen: 'Age of protest'</a:t>
            </a:r>
          </a:p>
          <a:p>
            <a:pPr marL="285750" indent="-285750">
              <a:buFont typeface="Arial" panose="020B0604020202020204" pitchFamily="34" charset="0"/>
              <a:buChar char="•"/>
            </a:pPr>
            <a:r>
              <a:rPr sz="1600" dirty="0"/>
              <a:t>Examples: Arab Spring, BLM, Extinction Rebellion</a:t>
            </a:r>
          </a:p>
          <a:p>
            <a:pPr marL="285750" indent="-285750">
              <a:buFont typeface="Arial" panose="020B0604020202020204" pitchFamily="34" charset="0"/>
              <a:buChar char="•"/>
            </a:pPr>
            <a:r>
              <a:rPr sz="1600" dirty="0"/>
              <a:t>UK context: 2025 protest groups</a:t>
            </a:r>
          </a:p>
        </p:txBody>
      </p:sp>
      <p:pic>
        <p:nvPicPr>
          <p:cNvPr id="4" name="Picture 3">
            <a:extLst>
              <a:ext uri="{FF2B5EF4-FFF2-40B4-BE49-F238E27FC236}">
                <a16:creationId xmlns:a16="http://schemas.microsoft.com/office/drawing/2014/main" id="{E2807A62-37C5-EE1F-3D7A-B63E7FB65145}"/>
              </a:ext>
            </a:extLst>
          </p:cNvPr>
          <p:cNvPicPr>
            <a:picLocks noChangeAspect="1"/>
          </p:cNvPicPr>
          <p:nvPr/>
        </p:nvPicPr>
        <p:blipFill>
          <a:blip r:embed="rId4"/>
          <a:stretch>
            <a:fillRect/>
          </a:stretch>
        </p:blipFill>
        <p:spPr>
          <a:xfrm>
            <a:off x="225766" y="1980962"/>
            <a:ext cx="2850543" cy="1900361"/>
          </a:xfrm>
          <a:prstGeom prst="rect">
            <a:avLst/>
          </a:prstGeom>
        </p:spPr>
      </p:pic>
      <p:pic>
        <p:nvPicPr>
          <p:cNvPr id="6" name="Picture 5">
            <a:extLst>
              <a:ext uri="{FF2B5EF4-FFF2-40B4-BE49-F238E27FC236}">
                <a16:creationId xmlns:a16="http://schemas.microsoft.com/office/drawing/2014/main" id="{526BB066-A774-C97B-98C7-C810CE3018B8}"/>
              </a:ext>
            </a:extLst>
          </p:cNvPr>
          <p:cNvPicPr>
            <a:picLocks noChangeAspect="1"/>
          </p:cNvPicPr>
          <p:nvPr/>
        </p:nvPicPr>
        <p:blipFill>
          <a:blip r:embed="rId5"/>
          <a:stretch>
            <a:fillRect/>
          </a:stretch>
        </p:blipFill>
        <p:spPr>
          <a:xfrm>
            <a:off x="1319114" y="2818074"/>
            <a:ext cx="3125666" cy="1759534"/>
          </a:xfrm>
          <a:prstGeom prst="rect">
            <a:avLst/>
          </a:prstGeom>
        </p:spPr>
      </p:pic>
      <p:pic>
        <p:nvPicPr>
          <p:cNvPr id="7" name="Picture 6">
            <a:extLst>
              <a:ext uri="{FF2B5EF4-FFF2-40B4-BE49-F238E27FC236}">
                <a16:creationId xmlns:a16="http://schemas.microsoft.com/office/drawing/2014/main" id="{4F329441-270C-4FAA-B613-DD77FD6A36F0}"/>
              </a:ext>
            </a:extLst>
          </p:cNvPr>
          <p:cNvPicPr>
            <a:picLocks noChangeAspect="1"/>
          </p:cNvPicPr>
          <p:nvPr/>
        </p:nvPicPr>
        <p:blipFill>
          <a:blip r:embed="rId6"/>
          <a:stretch>
            <a:fillRect/>
          </a:stretch>
        </p:blipFill>
        <p:spPr>
          <a:xfrm>
            <a:off x="2568711" y="3748401"/>
            <a:ext cx="2934921" cy="1900361"/>
          </a:xfrm>
          <a:prstGeom prst="rect">
            <a:avLst/>
          </a:prstGeom>
        </p:spPr>
      </p:pic>
      <p:pic>
        <p:nvPicPr>
          <p:cNvPr id="8" name="Picture 7">
            <a:extLst>
              <a:ext uri="{FF2B5EF4-FFF2-40B4-BE49-F238E27FC236}">
                <a16:creationId xmlns:a16="http://schemas.microsoft.com/office/drawing/2014/main" id="{3D75FB00-4CBF-1E71-22EA-AF989F57188B}"/>
              </a:ext>
            </a:extLst>
          </p:cNvPr>
          <p:cNvPicPr>
            <a:picLocks noChangeAspect="1"/>
          </p:cNvPicPr>
          <p:nvPr/>
        </p:nvPicPr>
        <p:blipFill>
          <a:blip r:embed="rId7"/>
          <a:stretch>
            <a:fillRect/>
          </a:stretch>
        </p:blipFill>
        <p:spPr>
          <a:xfrm>
            <a:off x="5638109" y="142278"/>
            <a:ext cx="3074349" cy="1729321"/>
          </a:xfrm>
          <a:prstGeom prst="rect">
            <a:avLst/>
          </a:prstGeom>
        </p:spPr>
      </p:pic>
      <p:pic>
        <p:nvPicPr>
          <p:cNvPr id="9" name="Picture 8">
            <a:extLst>
              <a:ext uri="{FF2B5EF4-FFF2-40B4-BE49-F238E27FC236}">
                <a16:creationId xmlns:a16="http://schemas.microsoft.com/office/drawing/2014/main" id="{C661BEAB-722A-8445-65F7-4CE8999835AF}"/>
              </a:ext>
            </a:extLst>
          </p:cNvPr>
          <p:cNvPicPr>
            <a:picLocks noChangeAspect="1"/>
          </p:cNvPicPr>
          <p:nvPr/>
        </p:nvPicPr>
        <p:blipFill>
          <a:blip r:embed="rId8"/>
          <a:stretch>
            <a:fillRect/>
          </a:stretch>
        </p:blipFill>
        <p:spPr>
          <a:xfrm>
            <a:off x="5612451" y="2212409"/>
            <a:ext cx="3125666" cy="2082424"/>
          </a:xfrm>
          <a:prstGeom prst="rect">
            <a:avLst/>
          </a:prstGeom>
        </p:spPr>
      </p:pic>
      <p:sp>
        <p:nvSpPr>
          <p:cNvPr id="12" name="TextBox 11">
            <a:extLst>
              <a:ext uri="{FF2B5EF4-FFF2-40B4-BE49-F238E27FC236}">
                <a16:creationId xmlns:a16="http://schemas.microsoft.com/office/drawing/2014/main" id="{458D3FD2-832C-90B4-9C18-3B666B4685D8}"/>
              </a:ext>
            </a:extLst>
          </p:cNvPr>
          <p:cNvSpPr txBox="1"/>
          <p:nvPr/>
        </p:nvSpPr>
        <p:spPr>
          <a:xfrm>
            <a:off x="151443" y="3881323"/>
            <a:ext cx="1308024" cy="276999"/>
          </a:xfrm>
          <a:prstGeom prst="rect">
            <a:avLst/>
          </a:prstGeom>
          <a:noFill/>
        </p:spPr>
        <p:txBody>
          <a:bodyPr wrap="square" rtlCol="0">
            <a:spAutoFit/>
          </a:bodyPr>
          <a:lstStyle/>
          <a:p>
            <a:r>
              <a:rPr lang="en-GB" sz="1200" b="1" dirty="0"/>
              <a:t>Reuters 2011</a:t>
            </a:r>
          </a:p>
        </p:txBody>
      </p:sp>
      <p:sp>
        <p:nvSpPr>
          <p:cNvPr id="13" name="TextBox 12">
            <a:extLst>
              <a:ext uri="{FF2B5EF4-FFF2-40B4-BE49-F238E27FC236}">
                <a16:creationId xmlns:a16="http://schemas.microsoft.com/office/drawing/2014/main" id="{2A03A581-4F53-4FEF-6374-3F079DDDCD96}"/>
              </a:ext>
            </a:extLst>
          </p:cNvPr>
          <p:cNvSpPr txBox="1"/>
          <p:nvPr/>
        </p:nvSpPr>
        <p:spPr>
          <a:xfrm>
            <a:off x="1260687" y="4641215"/>
            <a:ext cx="1308024" cy="276999"/>
          </a:xfrm>
          <a:prstGeom prst="rect">
            <a:avLst/>
          </a:prstGeom>
          <a:noFill/>
        </p:spPr>
        <p:txBody>
          <a:bodyPr wrap="square" rtlCol="0">
            <a:spAutoFit/>
          </a:bodyPr>
          <a:lstStyle/>
          <a:p>
            <a:r>
              <a:rPr lang="en-GB" sz="1200" b="1" dirty="0"/>
              <a:t>CNN 2020</a:t>
            </a:r>
          </a:p>
        </p:txBody>
      </p:sp>
      <p:sp>
        <p:nvSpPr>
          <p:cNvPr id="14" name="TextBox 13">
            <a:extLst>
              <a:ext uri="{FF2B5EF4-FFF2-40B4-BE49-F238E27FC236}">
                <a16:creationId xmlns:a16="http://schemas.microsoft.com/office/drawing/2014/main" id="{B429E286-6AC6-765A-3F35-62972EC940D0}"/>
              </a:ext>
            </a:extLst>
          </p:cNvPr>
          <p:cNvSpPr txBox="1"/>
          <p:nvPr/>
        </p:nvSpPr>
        <p:spPr>
          <a:xfrm>
            <a:off x="5638109" y="1876607"/>
            <a:ext cx="1308024" cy="276999"/>
          </a:xfrm>
          <a:prstGeom prst="rect">
            <a:avLst/>
          </a:prstGeom>
          <a:noFill/>
        </p:spPr>
        <p:txBody>
          <a:bodyPr wrap="square" rtlCol="0">
            <a:spAutoFit/>
          </a:bodyPr>
          <a:lstStyle/>
          <a:p>
            <a:r>
              <a:rPr lang="en-GB" sz="1200" b="1" dirty="0"/>
              <a:t>BBC 2025</a:t>
            </a:r>
          </a:p>
        </p:txBody>
      </p:sp>
      <p:sp>
        <p:nvSpPr>
          <p:cNvPr id="17" name="TextBox 16">
            <a:extLst>
              <a:ext uri="{FF2B5EF4-FFF2-40B4-BE49-F238E27FC236}">
                <a16:creationId xmlns:a16="http://schemas.microsoft.com/office/drawing/2014/main" id="{39417F10-4E70-7091-F595-003C2CC831AC}"/>
              </a:ext>
            </a:extLst>
          </p:cNvPr>
          <p:cNvSpPr txBox="1"/>
          <p:nvPr/>
        </p:nvSpPr>
        <p:spPr>
          <a:xfrm>
            <a:off x="2568711" y="5683445"/>
            <a:ext cx="1308024" cy="276999"/>
          </a:xfrm>
          <a:prstGeom prst="rect">
            <a:avLst/>
          </a:prstGeom>
          <a:noFill/>
        </p:spPr>
        <p:txBody>
          <a:bodyPr wrap="square" rtlCol="0">
            <a:spAutoFit/>
          </a:bodyPr>
          <a:lstStyle/>
          <a:p>
            <a:r>
              <a:rPr lang="en-GB" sz="1200" b="1" dirty="0"/>
              <a:t>Context  2023</a:t>
            </a:r>
          </a:p>
        </p:txBody>
      </p:sp>
      <p:sp>
        <p:nvSpPr>
          <p:cNvPr id="18" name="TextBox 17">
            <a:extLst>
              <a:ext uri="{FF2B5EF4-FFF2-40B4-BE49-F238E27FC236}">
                <a16:creationId xmlns:a16="http://schemas.microsoft.com/office/drawing/2014/main" id="{17B79AF0-A4A5-EDDB-2C74-4D1B0E653FE2}"/>
              </a:ext>
            </a:extLst>
          </p:cNvPr>
          <p:cNvSpPr txBox="1"/>
          <p:nvPr/>
        </p:nvSpPr>
        <p:spPr>
          <a:xfrm>
            <a:off x="5612451" y="4299841"/>
            <a:ext cx="1308024" cy="276999"/>
          </a:xfrm>
          <a:prstGeom prst="rect">
            <a:avLst/>
          </a:prstGeom>
          <a:noFill/>
        </p:spPr>
        <p:txBody>
          <a:bodyPr wrap="square" rtlCol="0">
            <a:spAutoFit/>
          </a:bodyPr>
          <a:lstStyle/>
          <a:p>
            <a:r>
              <a:rPr lang="en-GB" sz="1200" b="1" dirty="0"/>
              <a:t>Aljazeera  2023</a:t>
            </a:r>
          </a:p>
        </p:txBody>
      </p:sp>
    </p:spTree>
    <p:custDataLst>
      <p:tags r:id="rId1"/>
    </p:custDataLst>
    <p:extLst>
      <p:ext uri="{BB962C8B-B14F-4D97-AF65-F5344CB8AC3E}">
        <p14:creationId xmlns:p14="http://schemas.microsoft.com/office/powerpoint/2010/main" val="3065343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B0A9E-5900-0642-E9F8-33B3A3A407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D5836A-0C73-8242-A37B-EB515D51578C}"/>
              </a:ext>
            </a:extLst>
          </p:cNvPr>
          <p:cNvSpPr>
            <a:spLocks noGrp="1"/>
          </p:cNvSpPr>
          <p:nvPr>
            <p:ph type="title"/>
          </p:nvPr>
        </p:nvSpPr>
        <p:spPr>
          <a:xfrm>
            <a:off x="457200" y="274638"/>
            <a:ext cx="8229600" cy="663616"/>
          </a:xfrm>
        </p:spPr>
        <p:txBody>
          <a:bodyPr>
            <a:normAutofit/>
          </a:bodyPr>
          <a:lstStyle/>
          <a:p>
            <a:r>
              <a:rPr sz="3600" dirty="0"/>
              <a:t>Evolution of Protest Tactics</a:t>
            </a:r>
          </a:p>
        </p:txBody>
      </p:sp>
      <p:sp>
        <p:nvSpPr>
          <p:cNvPr id="3" name="Content Placeholder 2">
            <a:extLst>
              <a:ext uri="{FF2B5EF4-FFF2-40B4-BE49-F238E27FC236}">
                <a16:creationId xmlns:a16="http://schemas.microsoft.com/office/drawing/2014/main" id="{032A436B-60A1-0284-AEAF-7667955FBCEA}"/>
              </a:ext>
            </a:extLst>
          </p:cNvPr>
          <p:cNvSpPr>
            <a:spLocks noGrp="1"/>
          </p:cNvSpPr>
          <p:nvPr>
            <p:ph idx="1"/>
          </p:nvPr>
        </p:nvSpPr>
        <p:spPr>
          <a:xfrm>
            <a:off x="560567" y="963776"/>
            <a:ext cx="8229600" cy="928315"/>
          </a:xfrm>
        </p:spPr>
        <p:txBody>
          <a:bodyPr/>
          <a:lstStyle/>
          <a:p>
            <a:pPr marL="285750" indent="-285750">
              <a:buFont typeface="Arial" panose="020B0604020202020204" pitchFamily="34" charset="0"/>
              <a:buChar char="•"/>
            </a:pPr>
            <a:r>
              <a:rPr sz="1600" dirty="0"/>
              <a:t>From marches to disruption</a:t>
            </a:r>
          </a:p>
          <a:p>
            <a:pPr marL="285750" indent="-285750">
              <a:buFont typeface="Arial" panose="020B0604020202020204" pitchFamily="34" charset="0"/>
              <a:buChar char="•"/>
            </a:pPr>
            <a:r>
              <a:rPr sz="1600" dirty="0"/>
              <a:t>Examples: tunneling, climbing, gluing</a:t>
            </a:r>
          </a:p>
          <a:p>
            <a:pPr marL="285750" indent="-285750">
              <a:buFont typeface="Arial" panose="020B0604020202020204" pitchFamily="34" charset="0"/>
              <a:buChar char="•"/>
            </a:pPr>
            <a:r>
              <a:rPr sz="1600" dirty="0"/>
              <a:t>Policing inconsistencies</a:t>
            </a:r>
          </a:p>
        </p:txBody>
      </p:sp>
      <p:pic>
        <p:nvPicPr>
          <p:cNvPr id="6" name="Picture 5">
            <a:extLst>
              <a:ext uri="{FF2B5EF4-FFF2-40B4-BE49-F238E27FC236}">
                <a16:creationId xmlns:a16="http://schemas.microsoft.com/office/drawing/2014/main" id="{C4DA708E-A77A-DF46-2480-CB8FD482FCE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29930" y="1839219"/>
            <a:ext cx="2556870" cy="1940757"/>
          </a:xfrm>
          <a:prstGeom prst="rect">
            <a:avLst/>
          </a:prstGeom>
        </p:spPr>
      </p:pic>
      <p:pic>
        <p:nvPicPr>
          <p:cNvPr id="7" name="deefb448-99d2-4f17-8d33-a7c66c2e86fb" descr="Image">
            <a:extLst>
              <a:ext uri="{FF2B5EF4-FFF2-40B4-BE49-F238E27FC236}">
                <a16:creationId xmlns:a16="http://schemas.microsoft.com/office/drawing/2014/main" id="{01E6DB79-E13A-3A2B-E0F6-F63F1EA69BB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rot="5400000">
            <a:off x="254598" y="2290427"/>
            <a:ext cx="2607079" cy="1995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81f0fbbf-0746-4a89-b5a7-186a53c77bd0" descr="Image">
            <a:extLst>
              <a:ext uri="{FF2B5EF4-FFF2-40B4-BE49-F238E27FC236}">
                <a16:creationId xmlns:a16="http://schemas.microsoft.com/office/drawing/2014/main" id="{3EDF9BC9-A20E-0DAE-7ECD-D376CA3BED2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5400000">
            <a:off x="1727316" y="2815995"/>
            <a:ext cx="2555885" cy="1919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DCF415A0-428C-4643-A982-AFCCED72FD08" descr="cid:DCF415A0-428C-4643-A982-AFCCED72FD08">
            <a:extLst>
              <a:ext uri="{FF2B5EF4-FFF2-40B4-BE49-F238E27FC236}">
                <a16:creationId xmlns:a16="http://schemas.microsoft.com/office/drawing/2014/main" id="{F85FBD88-9710-3594-D049-B60CE70161B0}"/>
              </a:ext>
            </a:extLst>
          </p:cNvPr>
          <p:cNvPicPr>
            <a:picLocks noChangeAspect="1" noChangeArrowheads="1"/>
          </p:cNvPicPr>
          <p:nvPr/>
        </p:nvPicPr>
        <p:blipFill>
          <a:blip r:embed="rId6" r:link="rId7" cstate="screen">
            <a:extLst>
              <a:ext uri="{28A0092B-C50C-407E-A947-70E740481C1C}">
                <a14:useLocalDpi xmlns:a14="http://schemas.microsoft.com/office/drawing/2010/main"/>
              </a:ext>
            </a:extLst>
          </a:blip>
          <a:srcRect/>
          <a:stretch>
            <a:fillRect/>
          </a:stretch>
        </p:blipFill>
        <p:spPr bwMode="auto">
          <a:xfrm rot="5400000">
            <a:off x="3333005" y="2190655"/>
            <a:ext cx="2388506" cy="1791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B2C42B47-CCF8-D10E-546F-CB0D8C3010E8}"/>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006354" y="3529864"/>
            <a:ext cx="1592511" cy="2123348"/>
          </a:xfrm>
          <a:prstGeom prst="rect">
            <a:avLst/>
          </a:prstGeom>
        </p:spPr>
      </p:pic>
      <p:sp>
        <p:nvSpPr>
          <p:cNvPr id="14" name="TextBox 13">
            <a:extLst>
              <a:ext uri="{FF2B5EF4-FFF2-40B4-BE49-F238E27FC236}">
                <a16:creationId xmlns:a16="http://schemas.microsoft.com/office/drawing/2014/main" id="{FBF494FE-CC8D-0596-4EEE-24611823DC34}"/>
              </a:ext>
            </a:extLst>
          </p:cNvPr>
          <p:cNvSpPr txBox="1"/>
          <p:nvPr/>
        </p:nvSpPr>
        <p:spPr>
          <a:xfrm>
            <a:off x="560566" y="4683905"/>
            <a:ext cx="1308024" cy="276999"/>
          </a:xfrm>
          <a:prstGeom prst="rect">
            <a:avLst/>
          </a:prstGeom>
          <a:noFill/>
        </p:spPr>
        <p:txBody>
          <a:bodyPr wrap="square" rtlCol="0">
            <a:spAutoFit/>
          </a:bodyPr>
          <a:lstStyle/>
          <a:p>
            <a:r>
              <a:rPr lang="en-GB" sz="1200" b="1" dirty="0"/>
              <a:t>Kermack 2021</a:t>
            </a:r>
          </a:p>
        </p:txBody>
      </p:sp>
    </p:spTree>
    <p:extLst>
      <p:ext uri="{BB962C8B-B14F-4D97-AF65-F5344CB8AC3E}">
        <p14:creationId xmlns:p14="http://schemas.microsoft.com/office/powerpoint/2010/main" val="332141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C4336-62AE-3CD8-5357-53A4C61DBA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72B90C-506F-E13F-3C5D-179BC2D6C4E0}"/>
              </a:ext>
            </a:extLst>
          </p:cNvPr>
          <p:cNvSpPr>
            <a:spLocks noGrp="1"/>
          </p:cNvSpPr>
          <p:nvPr>
            <p:ph type="title"/>
          </p:nvPr>
        </p:nvSpPr>
        <p:spPr>
          <a:xfrm>
            <a:off x="457200" y="274638"/>
            <a:ext cx="8229600" cy="750120"/>
          </a:xfrm>
        </p:spPr>
        <p:txBody>
          <a:bodyPr>
            <a:normAutofit/>
          </a:bodyPr>
          <a:lstStyle/>
          <a:p>
            <a:r>
              <a:rPr sz="3600" dirty="0"/>
              <a:t>Just Stop Oil Example</a:t>
            </a:r>
          </a:p>
        </p:txBody>
      </p:sp>
      <p:sp>
        <p:nvSpPr>
          <p:cNvPr id="3" name="Content Placeholder 2">
            <a:extLst>
              <a:ext uri="{FF2B5EF4-FFF2-40B4-BE49-F238E27FC236}">
                <a16:creationId xmlns:a16="http://schemas.microsoft.com/office/drawing/2014/main" id="{FCAB385B-0F7A-54F9-E4C3-FF55CD9F27F7}"/>
              </a:ext>
            </a:extLst>
          </p:cNvPr>
          <p:cNvSpPr>
            <a:spLocks noGrp="1"/>
          </p:cNvSpPr>
          <p:nvPr>
            <p:ph idx="1"/>
          </p:nvPr>
        </p:nvSpPr>
        <p:spPr>
          <a:xfrm>
            <a:off x="457200" y="1044729"/>
            <a:ext cx="3300154" cy="815273"/>
          </a:xfrm>
        </p:spPr>
        <p:txBody>
          <a:bodyPr/>
          <a:lstStyle/>
          <a:p>
            <a:pPr marL="285750" indent="-285750">
              <a:buFont typeface="Arial" panose="020B0604020202020204" pitchFamily="34" charset="0"/>
              <a:buChar char="•"/>
            </a:pPr>
            <a:r>
              <a:rPr sz="1600" dirty="0"/>
              <a:t>Slow walking tactic</a:t>
            </a:r>
          </a:p>
          <a:p>
            <a:pPr marL="285750" indent="-285750">
              <a:buFont typeface="Arial" panose="020B0604020202020204" pitchFamily="34" charset="0"/>
              <a:buChar char="•"/>
            </a:pPr>
            <a:r>
              <a:rPr sz="1600" dirty="0"/>
              <a:t>Goal: overwhelm justice system</a:t>
            </a:r>
          </a:p>
          <a:p>
            <a:pPr marL="285750" indent="-285750">
              <a:buFont typeface="Arial" panose="020B0604020202020204" pitchFamily="34" charset="0"/>
              <a:buChar char="•"/>
            </a:pPr>
            <a:r>
              <a:rPr sz="1600" dirty="0"/>
              <a:t>Public and police conflict</a:t>
            </a:r>
          </a:p>
        </p:txBody>
      </p:sp>
      <p:pic>
        <p:nvPicPr>
          <p:cNvPr id="4" name="Picture 3">
            <a:extLst>
              <a:ext uri="{FF2B5EF4-FFF2-40B4-BE49-F238E27FC236}">
                <a16:creationId xmlns:a16="http://schemas.microsoft.com/office/drawing/2014/main" id="{1FBAFC81-C392-97AF-E7EF-54ACE4C5E1D6}"/>
              </a:ext>
            </a:extLst>
          </p:cNvPr>
          <p:cNvPicPr>
            <a:picLocks noChangeAspect="1"/>
          </p:cNvPicPr>
          <p:nvPr/>
        </p:nvPicPr>
        <p:blipFill>
          <a:blip r:embed="rId3"/>
          <a:stretch>
            <a:fillRect/>
          </a:stretch>
        </p:blipFill>
        <p:spPr>
          <a:xfrm>
            <a:off x="439723" y="2143252"/>
            <a:ext cx="5444876" cy="3062743"/>
          </a:xfrm>
          <a:prstGeom prst="rect">
            <a:avLst/>
          </a:prstGeom>
        </p:spPr>
      </p:pic>
      <p:pic>
        <p:nvPicPr>
          <p:cNvPr id="6" name="Picture 2" descr="A group of climate change protesters march in Central London">
            <a:extLst>
              <a:ext uri="{FF2B5EF4-FFF2-40B4-BE49-F238E27FC236}">
                <a16:creationId xmlns:a16="http://schemas.microsoft.com/office/drawing/2014/main" id="{CD891373-BEA1-458C-A628-2FF61F10E0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0258" y="737073"/>
            <a:ext cx="3300154" cy="247511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DB8EB22-C6EA-0C88-5119-DB434842589F}"/>
              </a:ext>
            </a:extLst>
          </p:cNvPr>
          <p:cNvSpPr txBox="1"/>
          <p:nvPr/>
        </p:nvSpPr>
        <p:spPr>
          <a:xfrm>
            <a:off x="5902076" y="3232612"/>
            <a:ext cx="1308024" cy="276999"/>
          </a:xfrm>
          <a:prstGeom prst="rect">
            <a:avLst/>
          </a:prstGeom>
          <a:noFill/>
        </p:spPr>
        <p:txBody>
          <a:bodyPr wrap="square" rtlCol="0">
            <a:spAutoFit/>
          </a:bodyPr>
          <a:lstStyle/>
          <a:p>
            <a:r>
              <a:rPr lang="en-GB" sz="1200" b="1" dirty="0"/>
              <a:t>Euronews  2023</a:t>
            </a:r>
          </a:p>
        </p:txBody>
      </p:sp>
      <p:sp>
        <p:nvSpPr>
          <p:cNvPr id="10" name="TextBox 9">
            <a:extLst>
              <a:ext uri="{FF2B5EF4-FFF2-40B4-BE49-F238E27FC236}">
                <a16:creationId xmlns:a16="http://schemas.microsoft.com/office/drawing/2014/main" id="{322BAF34-8852-1EFA-EE3B-20AA8C4E68F5}"/>
              </a:ext>
            </a:extLst>
          </p:cNvPr>
          <p:cNvSpPr txBox="1"/>
          <p:nvPr/>
        </p:nvSpPr>
        <p:spPr>
          <a:xfrm>
            <a:off x="627450" y="5205995"/>
            <a:ext cx="2057400" cy="276999"/>
          </a:xfrm>
          <a:prstGeom prst="rect">
            <a:avLst/>
          </a:prstGeom>
          <a:noFill/>
        </p:spPr>
        <p:txBody>
          <a:bodyPr wrap="square" rtlCol="0">
            <a:spAutoFit/>
          </a:bodyPr>
          <a:lstStyle/>
          <a:p>
            <a:r>
              <a:rPr lang="en-GB" sz="1200" b="1" dirty="0"/>
              <a:t>Just Stop Oil  2023</a:t>
            </a:r>
          </a:p>
        </p:txBody>
      </p:sp>
    </p:spTree>
    <p:extLst>
      <p:ext uri="{BB962C8B-B14F-4D97-AF65-F5344CB8AC3E}">
        <p14:creationId xmlns:p14="http://schemas.microsoft.com/office/powerpoint/2010/main" val="1479974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9AF8A1-3A2C-35F9-AEBB-3864C4611D5C}"/>
              </a:ext>
            </a:extLst>
          </p:cNvPr>
          <p:cNvSpPr>
            <a:spLocks noGrp="1"/>
          </p:cNvSpPr>
          <p:nvPr>
            <p:ph type="title"/>
          </p:nvPr>
        </p:nvSpPr>
        <p:spPr>
          <a:xfrm>
            <a:off x="457200" y="274638"/>
            <a:ext cx="8229600" cy="687387"/>
          </a:xfrm>
        </p:spPr>
        <p:txBody>
          <a:bodyPr>
            <a:normAutofit fontScale="90000"/>
          </a:bodyPr>
          <a:lstStyle/>
          <a:p>
            <a:r>
              <a:rPr sz="4000" dirty="0"/>
              <a:t>Public Opinion and Political Response</a:t>
            </a:r>
          </a:p>
        </p:txBody>
      </p:sp>
      <p:pic>
        <p:nvPicPr>
          <p:cNvPr id="3" name="Picture 2">
            <a:extLst>
              <a:ext uri="{FF2B5EF4-FFF2-40B4-BE49-F238E27FC236}">
                <a16:creationId xmlns:a16="http://schemas.microsoft.com/office/drawing/2014/main" id="{8E5D2345-3C76-65D9-E09A-4D2C1C1324DD}"/>
              </a:ext>
            </a:extLst>
          </p:cNvPr>
          <p:cNvPicPr>
            <a:picLocks noChangeAspect="1"/>
          </p:cNvPicPr>
          <p:nvPr/>
        </p:nvPicPr>
        <p:blipFill>
          <a:blip r:embed="rId3"/>
          <a:stretch>
            <a:fillRect/>
          </a:stretch>
        </p:blipFill>
        <p:spPr>
          <a:xfrm>
            <a:off x="1478886" y="1058322"/>
            <a:ext cx="5930097" cy="3659982"/>
          </a:xfrm>
          <a:prstGeom prst="rect">
            <a:avLst/>
          </a:prstGeom>
        </p:spPr>
      </p:pic>
      <p:sp>
        <p:nvSpPr>
          <p:cNvPr id="2" name="TextBox 1">
            <a:extLst>
              <a:ext uri="{FF2B5EF4-FFF2-40B4-BE49-F238E27FC236}">
                <a16:creationId xmlns:a16="http://schemas.microsoft.com/office/drawing/2014/main" id="{B887071D-0B22-7CD6-F2D2-684431EE45AF}"/>
              </a:ext>
            </a:extLst>
          </p:cNvPr>
          <p:cNvSpPr txBox="1"/>
          <p:nvPr/>
        </p:nvSpPr>
        <p:spPr>
          <a:xfrm>
            <a:off x="1656150" y="4676101"/>
            <a:ext cx="2057400" cy="276999"/>
          </a:xfrm>
          <a:prstGeom prst="rect">
            <a:avLst/>
          </a:prstGeom>
          <a:noFill/>
        </p:spPr>
        <p:txBody>
          <a:bodyPr wrap="square" rtlCol="0">
            <a:spAutoFit/>
          </a:bodyPr>
          <a:lstStyle/>
          <a:p>
            <a:r>
              <a:rPr lang="en-GB" sz="1200" b="1" dirty="0"/>
              <a:t>YouGov2023</a:t>
            </a:r>
          </a:p>
        </p:txBody>
      </p:sp>
    </p:spTree>
    <p:extLst>
      <p:ext uri="{BB962C8B-B14F-4D97-AF65-F5344CB8AC3E}">
        <p14:creationId xmlns:p14="http://schemas.microsoft.com/office/powerpoint/2010/main" val="4127562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4D43C-0A7B-C2B0-D6F5-718A6C5E85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104078-82CD-D181-C4D4-5ED42F9930DE}"/>
              </a:ext>
            </a:extLst>
          </p:cNvPr>
          <p:cNvSpPr>
            <a:spLocks noGrp="1"/>
          </p:cNvSpPr>
          <p:nvPr>
            <p:ph type="title"/>
          </p:nvPr>
        </p:nvSpPr>
        <p:spPr>
          <a:xfrm>
            <a:off x="457200" y="274638"/>
            <a:ext cx="8229600" cy="750120"/>
          </a:xfrm>
        </p:spPr>
        <p:txBody>
          <a:bodyPr>
            <a:normAutofit/>
          </a:bodyPr>
          <a:lstStyle/>
          <a:p>
            <a:r>
              <a:rPr sz="3600" dirty="0"/>
              <a:t>Media and Political Influence</a:t>
            </a:r>
          </a:p>
        </p:txBody>
      </p:sp>
      <p:sp>
        <p:nvSpPr>
          <p:cNvPr id="3" name="Content Placeholder 2">
            <a:extLst>
              <a:ext uri="{FF2B5EF4-FFF2-40B4-BE49-F238E27FC236}">
                <a16:creationId xmlns:a16="http://schemas.microsoft.com/office/drawing/2014/main" id="{2C7926B0-3DD2-6326-0DE7-0BA1968E4210}"/>
              </a:ext>
            </a:extLst>
          </p:cNvPr>
          <p:cNvSpPr>
            <a:spLocks noGrp="1"/>
          </p:cNvSpPr>
          <p:nvPr>
            <p:ph idx="1"/>
          </p:nvPr>
        </p:nvSpPr>
        <p:spPr>
          <a:xfrm>
            <a:off x="457200" y="1166018"/>
            <a:ext cx="8229600" cy="1108055"/>
          </a:xfrm>
        </p:spPr>
        <p:txBody>
          <a:bodyPr/>
          <a:lstStyle/>
          <a:p>
            <a:pPr marL="285750" indent="-285750">
              <a:buFont typeface="Arial" panose="020B0604020202020204" pitchFamily="34" charset="0"/>
              <a:buChar char="•"/>
            </a:pPr>
            <a:r>
              <a:rPr sz="1600" dirty="0"/>
              <a:t>Media shapes perception</a:t>
            </a:r>
          </a:p>
          <a:p>
            <a:pPr marL="285750" indent="-285750">
              <a:buFont typeface="Arial" panose="020B0604020202020204" pitchFamily="34" charset="0"/>
              <a:buChar char="•"/>
            </a:pPr>
            <a:r>
              <a:rPr sz="1600" dirty="0"/>
              <a:t>Political pressure on </a:t>
            </a:r>
            <a:r>
              <a:rPr sz="1600" dirty="0" err="1"/>
              <a:t>polic</a:t>
            </a:r>
            <a:r>
              <a:rPr lang="en-GB" sz="1600" dirty="0"/>
              <a:t>e.</a:t>
            </a:r>
          </a:p>
          <a:p>
            <a:pPr marL="285750" indent="-285750">
              <a:buFont typeface="Arial" panose="020B0604020202020204" pitchFamily="34" charset="0"/>
              <a:buChar char="•"/>
            </a:pPr>
            <a:r>
              <a:rPr lang="en-GB" sz="1600" dirty="0"/>
              <a:t>Citizen Journalism</a:t>
            </a:r>
            <a:endParaRPr sz="1600" dirty="0"/>
          </a:p>
        </p:txBody>
      </p:sp>
      <p:pic>
        <p:nvPicPr>
          <p:cNvPr id="4" name="Picture 3">
            <a:extLst>
              <a:ext uri="{FF2B5EF4-FFF2-40B4-BE49-F238E27FC236}">
                <a16:creationId xmlns:a16="http://schemas.microsoft.com/office/drawing/2014/main" id="{E1451FF2-E51D-09D1-E332-D1F85D0F11C3}"/>
              </a:ext>
            </a:extLst>
          </p:cNvPr>
          <p:cNvPicPr>
            <a:picLocks noChangeAspect="1"/>
          </p:cNvPicPr>
          <p:nvPr/>
        </p:nvPicPr>
        <p:blipFill>
          <a:blip r:embed="rId3"/>
          <a:stretch>
            <a:fillRect/>
          </a:stretch>
        </p:blipFill>
        <p:spPr>
          <a:xfrm>
            <a:off x="794108" y="2274073"/>
            <a:ext cx="4429125" cy="2657475"/>
          </a:xfrm>
          <a:prstGeom prst="rect">
            <a:avLst/>
          </a:prstGeom>
        </p:spPr>
      </p:pic>
      <p:sp>
        <p:nvSpPr>
          <p:cNvPr id="5" name="TextBox 4">
            <a:extLst>
              <a:ext uri="{FF2B5EF4-FFF2-40B4-BE49-F238E27FC236}">
                <a16:creationId xmlns:a16="http://schemas.microsoft.com/office/drawing/2014/main" id="{26EE7B7B-D968-C43B-AA71-78FBE916A610}"/>
              </a:ext>
            </a:extLst>
          </p:cNvPr>
          <p:cNvSpPr txBox="1"/>
          <p:nvPr/>
        </p:nvSpPr>
        <p:spPr>
          <a:xfrm>
            <a:off x="794108" y="4931548"/>
            <a:ext cx="2057400" cy="276999"/>
          </a:xfrm>
          <a:prstGeom prst="rect">
            <a:avLst/>
          </a:prstGeom>
          <a:noFill/>
        </p:spPr>
        <p:txBody>
          <a:bodyPr wrap="square" rtlCol="0">
            <a:spAutoFit/>
          </a:bodyPr>
          <a:lstStyle/>
          <a:p>
            <a:r>
              <a:rPr lang="en-GB" sz="1200" b="1" dirty="0"/>
              <a:t>The Guardian 2024</a:t>
            </a:r>
          </a:p>
        </p:txBody>
      </p:sp>
    </p:spTree>
    <p:extLst>
      <p:ext uri="{BB962C8B-B14F-4D97-AF65-F5344CB8AC3E}">
        <p14:creationId xmlns:p14="http://schemas.microsoft.com/office/powerpoint/2010/main" val="4141777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49ECFB0-6DD9-89BC-EE91-29EC055A41F2}"/>
              </a:ext>
            </a:extLst>
          </p:cNvPr>
          <p:cNvSpPr>
            <a:spLocks noGrp="1"/>
          </p:cNvSpPr>
          <p:nvPr>
            <p:ph type="title"/>
          </p:nvPr>
        </p:nvSpPr>
        <p:spPr>
          <a:xfrm>
            <a:off x="457200" y="274638"/>
            <a:ext cx="8229600" cy="765123"/>
          </a:xfrm>
        </p:spPr>
        <p:txBody>
          <a:bodyPr/>
          <a:lstStyle/>
          <a:p>
            <a:r>
              <a:rPr sz="3600" dirty="0"/>
              <a:t>Legal</a:t>
            </a:r>
            <a:r>
              <a:rPr dirty="0"/>
              <a:t> </a:t>
            </a:r>
            <a:r>
              <a:rPr sz="3600" dirty="0"/>
              <a:t>Developments</a:t>
            </a:r>
            <a:endParaRPr dirty="0"/>
          </a:p>
        </p:txBody>
      </p:sp>
      <p:sp>
        <p:nvSpPr>
          <p:cNvPr id="6" name="Content Placeholder 2">
            <a:extLst>
              <a:ext uri="{FF2B5EF4-FFF2-40B4-BE49-F238E27FC236}">
                <a16:creationId xmlns:a16="http://schemas.microsoft.com/office/drawing/2014/main" id="{6508525C-056D-4023-56C7-4A6EDFC8D276}"/>
              </a:ext>
            </a:extLst>
          </p:cNvPr>
          <p:cNvSpPr>
            <a:spLocks noGrp="1"/>
          </p:cNvSpPr>
          <p:nvPr>
            <p:ph idx="1"/>
          </p:nvPr>
        </p:nvSpPr>
        <p:spPr>
          <a:xfrm>
            <a:off x="457200" y="1039761"/>
            <a:ext cx="8229600" cy="4525963"/>
          </a:xfrm>
        </p:spPr>
        <p:txBody>
          <a:bodyPr/>
          <a:lstStyle/>
          <a:p>
            <a:pPr marL="285750" indent="-285750">
              <a:buFont typeface="Arial" panose="020B0604020202020204" pitchFamily="34" charset="0"/>
              <a:buChar char="•"/>
            </a:pPr>
            <a:r>
              <a:rPr sz="1600" dirty="0"/>
              <a:t>Redmond-Bate v DPP</a:t>
            </a:r>
          </a:p>
          <a:p>
            <a:pPr marL="285750" indent="-285750">
              <a:buFont typeface="Arial" panose="020B0604020202020204" pitchFamily="34" charset="0"/>
              <a:buChar char="•"/>
            </a:pPr>
            <a:r>
              <a:rPr sz="1600" dirty="0"/>
              <a:t>DPP v Ziegler</a:t>
            </a:r>
          </a:p>
          <a:p>
            <a:pPr marL="285750" indent="-285750">
              <a:buFont typeface="Arial" panose="020B0604020202020204" pitchFamily="34" charset="0"/>
              <a:buChar char="•"/>
            </a:pPr>
            <a:r>
              <a:rPr sz="1600" dirty="0"/>
              <a:t>Police as rights facilitators</a:t>
            </a:r>
          </a:p>
        </p:txBody>
      </p:sp>
      <p:pic>
        <p:nvPicPr>
          <p:cNvPr id="3" name="Picture 2" descr="Scales of justice on blue background">
            <a:extLst>
              <a:ext uri="{FF2B5EF4-FFF2-40B4-BE49-F238E27FC236}">
                <a16:creationId xmlns:a16="http://schemas.microsoft.com/office/drawing/2014/main" id="{1DA0C313-DFE3-5BCD-6832-08543E21BD2E}"/>
              </a:ext>
            </a:extLst>
          </p:cNvPr>
          <p:cNvPicPr>
            <a:picLocks noChangeAspect="1"/>
          </p:cNvPicPr>
          <p:nvPr/>
        </p:nvPicPr>
        <p:blipFill>
          <a:blip r:embed="rId3"/>
          <a:stretch>
            <a:fillRect/>
          </a:stretch>
        </p:blipFill>
        <p:spPr>
          <a:xfrm>
            <a:off x="865240" y="2160639"/>
            <a:ext cx="4709652" cy="3139768"/>
          </a:xfrm>
          <a:prstGeom prst="rect">
            <a:avLst/>
          </a:prstGeom>
        </p:spPr>
      </p:pic>
    </p:spTree>
    <p:extLst>
      <p:ext uri="{BB962C8B-B14F-4D97-AF65-F5344CB8AC3E}">
        <p14:creationId xmlns:p14="http://schemas.microsoft.com/office/powerpoint/2010/main" val="2593487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54C28D-8025-BD0D-6BC7-A735055D7570}"/>
              </a:ext>
            </a:extLst>
          </p:cNvPr>
          <p:cNvSpPr>
            <a:spLocks noGrp="1"/>
          </p:cNvSpPr>
          <p:nvPr>
            <p:ph type="title"/>
          </p:nvPr>
        </p:nvSpPr>
        <p:spPr>
          <a:xfrm>
            <a:off x="457200" y="273051"/>
            <a:ext cx="8229600" cy="1143000"/>
          </a:xfrm>
        </p:spPr>
        <p:txBody>
          <a:bodyPr/>
          <a:lstStyle/>
          <a:p>
            <a:r>
              <a:rPr sz="3600" dirty="0"/>
              <a:t>Conclusion</a:t>
            </a:r>
            <a:endParaRPr dirty="0"/>
          </a:p>
        </p:txBody>
      </p:sp>
      <p:pic>
        <p:nvPicPr>
          <p:cNvPr id="4" name="Picture 3">
            <a:extLst>
              <a:ext uri="{FF2B5EF4-FFF2-40B4-BE49-F238E27FC236}">
                <a16:creationId xmlns:a16="http://schemas.microsoft.com/office/drawing/2014/main" id="{52CBB371-EE0C-0722-A243-2EE5986F9FE1}"/>
              </a:ext>
            </a:extLst>
          </p:cNvPr>
          <p:cNvPicPr>
            <a:picLocks noChangeAspect="1"/>
          </p:cNvPicPr>
          <p:nvPr/>
        </p:nvPicPr>
        <p:blipFill>
          <a:blip r:embed="rId3"/>
          <a:stretch>
            <a:fillRect/>
          </a:stretch>
        </p:blipFill>
        <p:spPr>
          <a:xfrm>
            <a:off x="1764737" y="1557948"/>
            <a:ext cx="5614525" cy="3742103"/>
          </a:xfrm>
          <a:prstGeom prst="rect">
            <a:avLst/>
          </a:prstGeom>
        </p:spPr>
      </p:pic>
      <p:sp>
        <p:nvSpPr>
          <p:cNvPr id="2" name="TextBox 1">
            <a:extLst>
              <a:ext uri="{FF2B5EF4-FFF2-40B4-BE49-F238E27FC236}">
                <a16:creationId xmlns:a16="http://schemas.microsoft.com/office/drawing/2014/main" id="{79173B9B-AE15-2EFA-963B-AC3924512791}"/>
              </a:ext>
            </a:extLst>
          </p:cNvPr>
          <p:cNvSpPr txBox="1"/>
          <p:nvPr/>
        </p:nvSpPr>
        <p:spPr>
          <a:xfrm>
            <a:off x="1764737" y="5303448"/>
            <a:ext cx="2057400" cy="276999"/>
          </a:xfrm>
          <a:prstGeom prst="rect">
            <a:avLst/>
          </a:prstGeom>
          <a:noFill/>
        </p:spPr>
        <p:txBody>
          <a:bodyPr wrap="square" rtlCol="0">
            <a:spAutoFit/>
          </a:bodyPr>
          <a:lstStyle/>
          <a:p>
            <a:r>
              <a:rPr lang="en-GB" sz="1200" b="1" dirty="0"/>
              <a:t>Getty images 2023</a:t>
            </a:r>
          </a:p>
        </p:txBody>
      </p:sp>
    </p:spTree>
    <p:extLst>
      <p:ext uri="{BB962C8B-B14F-4D97-AF65-F5344CB8AC3E}">
        <p14:creationId xmlns:p14="http://schemas.microsoft.com/office/powerpoint/2010/main" val="1839596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5B0AA-7914-BECA-6ED0-E4CF974B766C}"/>
              </a:ext>
            </a:extLst>
          </p:cNvPr>
          <p:cNvSpPr>
            <a:spLocks noGrp="1"/>
          </p:cNvSpPr>
          <p:nvPr>
            <p:ph type="title"/>
          </p:nvPr>
        </p:nvSpPr>
        <p:spPr>
          <a:xfrm>
            <a:off x="361950" y="275908"/>
            <a:ext cx="8293893" cy="521261"/>
          </a:xfrm>
        </p:spPr>
        <p:txBody>
          <a:bodyPr/>
          <a:lstStyle/>
          <a:p>
            <a:r>
              <a:rPr lang="en-GB" dirty="0"/>
              <a:t>References </a:t>
            </a:r>
          </a:p>
        </p:txBody>
      </p:sp>
      <p:sp>
        <p:nvSpPr>
          <p:cNvPr id="6" name="TextBox 5">
            <a:extLst>
              <a:ext uri="{FF2B5EF4-FFF2-40B4-BE49-F238E27FC236}">
                <a16:creationId xmlns:a16="http://schemas.microsoft.com/office/drawing/2014/main" id="{2A63DEBB-7D5B-33B9-0833-E5C3A8953833}"/>
              </a:ext>
            </a:extLst>
          </p:cNvPr>
          <p:cNvSpPr txBox="1"/>
          <p:nvPr/>
        </p:nvSpPr>
        <p:spPr>
          <a:xfrm>
            <a:off x="488157" y="989176"/>
            <a:ext cx="8405446" cy="4547399"/>
          </a:xfrm>
          <a:prstGeom prst="rect">
            <a:avLst/>
          </a:prstGeom>
          <a:noFill/>
        </p:spPr>
        <p:txBody>
          <a:bodyPr wrap="square">
            <a:spAutoFit/>
          </a:bodyPr>
          <a:lstStyle/>
          <a:p>
            <a:pPr algn="l">
              <a:spcBef>
                <a:spcPts val="600"/>
              </a:spcBef>
              <a:spcAft>
                <a:spcPts val="300"/>
              </a:spcAft>
              <a:buNone/>
            </a:pPr>
            <a:r>
              <a:rPr lang="en-GB" sz="1400" b="0" i="0" dirty="0">
                <a:effectLst/>
                <a:latin typeface="Segoe Sans"/>
              </a:rPr>
              <a:t>Button, M., John, T. and Brearley, N. (2002) ‘New challenges in public order policing: the professionalisation of environmental protest and the emergence of the militant environmental activist’, </a:t>
            </a:r>
            <a:r>
              <a:rPr lang="en-GB" sz="1400" b="0" i="1" dirty="0">
                <a:effectLst/>
                <a:latin typeface="Segoe Sans"/>
              </a:rPr>
              <a:t>International Journal of the Sociology of Law</a:t>
            </a:r>
            <a:r>
              <a:rPr lang="en-GB" sz="1400" b="0" i="0" dirty="0">
                <a:effectLst/>
                <a:latin typeface="Segoe Sans"/>
              </a:rPr>
              <a:t>, 30(1), pp. 17–32.</a:t>
            </a:r>
          </a:p>
          <a:p>
            <a:pPr algn="l">
              <a:spcBef>
                <a:spcPts val="600"/>
              </a:spcBef>
              <a:spcAft>
                <a:spcPts val="300"/>
              </a:spcAft>
              <a:buNone/>
            </a:pPr>
            <a:r>
              <a:rPr lang="en-GB" sz="1400" b="0" i="0" dirty="0">
                <a:effectLst/>
                <a:latin typeface="Segoe Sans"/>
              </a:rPr>
              <a:t>Cohen, E.F. (2018) ‘Introduction: Protest’, </a:t>
            </a:r>
            <a:r>
              <a:rPr lang="en-GB" sz="1400" b="0" i="1" dirty="0">
                <a:effectLst/>
                <a:latin typeface="Segoe Sans"/>
              </a:rPr>
              <a:t>WSQ: Women's Studies Quarterly</a:t>
            </a:r>
            <a:r>
              <a:rPr lang="en-GB" sz="1400" b="0" i="0" dirty="0">
                <a:effectLst/>
                <a:latin typeface="Segoe Sans"/>
              </a:rPr>
              <a:t>, 46(3&amp;4), pp. 14–27.</a:t>
            </a:r>
          </a:p>
          <a:p>
            <a:pPr algn="l">
              <a:spcBef>
                <a:spcPts val="600"/>
              </a:spcBef>
              <a:spcAft>
                <a:spcPts val="300"/>
              </a:spcAft>
              <a:buNone/>
            </a:pPr>
            <a:r>
              <a:rPr lang="en-GB" sz="1400" b="0" i="0" dirty="0">
                <a:effectLst/>
                <a:latin typeface="Segoe Sans"/>
              </a:rPr>
              <a:t>Gilmore, J. (2013) </a:t>
            </a:r>
            <a:r>
              <a:rPr lang="en-GB" sz="1400" b="0" i="1" dirty="0">
                <a:effectLst/>
                <a:latin typeface="Segoe Sans"/>
              </a:rPr>
              <a:t>‘This is Not a Riot’: Regulation of Public Protest and the Impact of the Human Rights Act 1998</a:t>
            </a:r>
            <a:r>
              <a:rPr lang="en-GB" sz="1400" b="0" i="0" dirty="0">
                <a:effectLst/>
                <a:latin typeface="Segoe Sans"/>
              </a:rPr>
              <a:t>. Unpublished PhD thesis. The University of Manchester (United Kingdom). Available at: https://www.proquest.com/docview/1782840442?pq-origsite=gscholar&amp;fromopenview=true&amp;sourcetype=Dissertations%20&amp;%20Theses (Accessed: 26 July 2025).</a:t>
            </a:r>
          </a:p>
          <a:p>
            <a:pPr algn="l">
              <a:spcBef>
                <a:spcPts val="600"/>
              </a:spcBef>
              <a:spcAft>
                <a:spcPts val="300"/>
              </a:spcAft>
              <a:buNone/>
            </a:pPr>
            <a:r>
              <a:rPr lang="en-GB" sz="1400" b="0" i="0" dirty="0">
                <a:effectLst/>
                <a:latin typeface="Segoe Sans"/>
              </a:rPr>
              <a:t>Greer, C. and McLaughlin, E. (2010) ‘We Predict a Riot? Public Order Policing, New Media Environments and the Rise of the Citizen Journalist’, </a:t>
            </a:r>
            <a:r>
              <a:rPr lang="en-GB" sz="1400" b="0" i="1" dirty="0">
                <a:effectLst/>
                <a:latin typeface="Segoe Sans"/>
              </a:rPr>
              <a:t>The British Journal of Criminology</a:t>
            </a:r>
            <a:r>
              <a:rPr lang="en-GB" sz="1400" b="0" i="0" dirty="0">
                <a:effectLst/>
                <a:latin typeface="Segoe Sans"/>
              </a:rPr>
              <a:t>, 50(6), pp. 1014–1059. </a:t>
            </a:r>
            <a:r>
              <a:rPr lang="en-GB" sz="1400" b="0" i="0" dirty="0" err="1">
                <a:effectLst/>
                <a:latin typeface="Segoe Sans"/>
              </a:rPr>
              <a:t>doi</a:t>
            </a:r>
            <a:r>
              <a:rPr lang="en-GB" sz="1400" b="0" i="0" dirty="0">
                <a:effectLst/>
                <a:latin typeface="Segoe Sans"/>
              </a:rPr>
              <a:t>: https://doi.org/10.1093/bjc/azq039</a:t>
            </a:r>
          </a:p>
          <a:p>
            <a:pPr algn="l">
              <a:spcBef>
                <a:spcPts val="600"/>
              </a:spcBef>
              <a:spcAft>
                <a:spcPts val="300"/>
              </a:spcAft>
              <a:buNone/>
            </a:pPr>
            <a:r>
              <a:rPr lang="en-GB" sz="1400" b="0" i="0" dirty="0">
                <a:effectLst/>
                <a:latin typeface="Segoe Sans"/>
              </a:rPr>
              <a:t>Walney, L. (2024) </a:t>
            </a:r>
            <a:r>
              <a:rPr lang="en-GB" sz="1400" b="0" i="1" dirty="0">
                <a:effectLst/>
                <a:latin typeface="Segoe Sans"/>
              </a:rPr>
              <a:t>Protecting our Democracy from Coercion</a:t>
            </a:r>
            <a:r>
              <a:rPr lang="en-GB" sz="1400" b="0" i="0" dirty="0">
                <a:effectLst/>
                <a:latin typeface="Segoe Sans"/>
              </a:rPr>
              <a:t>. London: House of Commons. Available at: https://assets.publishing.service.gov.uk/media/66473eddf34f9b5a56adc9e3/E03131940_HC_775_Lord_Walney_Review_Accessible.pdf (Accessed: 26 July 2025).</a:t>
            </a:r>
          </a:p>
          <a:p>
            <a:pPr algn="l">
              <a:spcBef>
                <a:spcPts val="600"/>
              </a:spcBef>
              <a:spcAft>
                <a:spcPts val="300"/>
              </a:spcAft>
            </a:pPr>
            <a:r>
              <a:rPr lang="en-GB" sz="1400" b="0" i="0" dirty="0">
                <a:effectLst/>
                <a:latin typeface="Segoe Sans"/>
              </a:rPr>
              <a:t>YouGov (2023) </a:t>
            </a:r>
            <a:r>
              <a:rPr lang="en-GB" sz="1400" b="0" i="1" dirty="0">
                <a:effectLst/>
                <a:latin typeface="Segoe Sans"/>
              </a:rPr>
              <a:t>Do you think walking slowly in front of traffic as a form of protest should or should not be against the law?</a:t>
            </a:r>
            <a:r>
              <a:rPr lang="en-GB" sz="1400" b="0" i="0" dirty="0">
                <a:effectLst/>
                <a:latin typeface="Segoe Sans"/>
              </a:rPr>
              <a:t> Available at: https://yougov.co.uk/topics/politics/survey-results/daily/2023/06/14/17927/2 (Accessed: 29 June 2025).</a:t>
            </a:r>
          </a:p>
        </p:txBody>
      </p:sp>
    </p:spTree>
    <p:extLst>
      <p:ext uri="{BB962C8B-B14F-4D97-AF65-F5344CB8AC3E}">
        <p14:creationId xmlns:p14="http://schemas.microsoft.com/office/powerpoint/2010/main" val="364761880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7.1|1.9|0.4|0.2|0.2|0.3|0.3|0.4|0.4"/>
</p:tagLst>
</file>

<file path=ppt/tags/tag2.xml><?xml version="1.0" encoding="utf-8"?>
<p:tagLst xmlns:a="http://schemas.openxmlformats.org/drawingml/2006/main" xmlns:r="http://schemas.openxmlformats.org/officeDocument/2006/relationships" xmlns:p="http://schemas.openxmlformats.org/presentationml/2006/main">
  <p:tag name="TIMING" val="|4|3.6|145.2|0.8"/>
</p:tagLst>
</file>

<file path=ppt/tags/tag3.xml><?xml version="1.0" encoding="utf-8"?>
<p:tagLst xmlns:a="http://schemas.openxmlformats.org/drawingml/2006/main" xmlns:r="http://schemas.openxmlformats.org/officeDocument/2006/relationships" xmlns:p="http://schemas.openxmlformats.org/presentationml/2006/main">
  <p:tag name="TIMING" val="|90.8|0.4|0.3|0.3|0.4|0.1|0.4|0.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15420</TotalTime>
  <Words>3060</Words>
  <Application>Microsoft Office PowerPoint</Application>
  <PresentationFormat>On-screen Show (4:3)</PresentationFormat>
  <Paragraphs>156</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Segoe Sans</vt:lpstr>
      <vt:lpstr>Office Theme</vt:lpstr>
      <vt:lpstr>PowerPoint Presentation</vt:lpstr>
      <vt:lpstr>Contents</vt:lpstr>
      <vt:lpstr>Introduction - ECHR</vt:lpstr>
      <vt:lpstr>The Politics of Protest</vt:lpstr>
      <vt:lpstr>Evolution of Protest Tactics</vt:lpstr>
      <vt:lpstr>Just Stop Oil Example</vt:lpstr>
      <vt:lpstr>Public Opinion and Political Response</vt:lpstr>
      <vt:lpstr>Media and Political Influence</vt:lpstr>
      <vt:lpstr>Legal Developments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Andy Kermack [7163]</cp:lastModifiedBy>
  <cp:revision>18</cp:revision>
  <dcterms:created xsi:type="dcterms:W3CDTF">2013-01-27T09:14:16Z</dcterms:created>
  <dcterms:modified xsi:type="dcterms:W3CDTF">2025-07-28T15:31:31Z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ab42cd7-a999-4825-bc59-943051981318_Enabled">
    <vt:lpwstr>true</vt:lpwstr>
  </property>
  <property fmtid="{D5CDD505-2E9C-101B-9397-08002B2CF9AE}" pid="3" name="MSIP_Label_4ab42cd7-a999-4825-bc59-943051981318_SetDate">
    <vt:lpwstr>2025-07-14T16:22:04Z</vt:lpwstr>
  </property>
  <property fmtid="{D5CDD505-2E9C-101B-9397-08002B2CF9AE}" pid="4" name="MSIP_Label_4ab42cd7-a999-4825-bc59-943051981318_Method">
    <vt:lpwstr>Standard</vt:lpwstr>
  </property>
  <property fmtid="{D5CDD505-2E9C-101B-9397-08002B2CF9AE}" pid="5" name="MSIP_Label_4ab42cd7-a999-4825-bc59-943051981318_Name">
    <vt:lpwstr>4ab42cd7-a999-4825-bc59-943051981318</vt:lpwstr>
  </property>
  <property fmtid="{D5CDD505-2E9C-101B-9397-08002B2CF9AE}" pid="6" name="MSIP_Label_4ab42cd7-a999-4825-bc59-943051981318_SiteId">
    <vt:lpwstr>eb2bff6b-272a-4866-93ba-80cbe481fd29</vt:lpwstr>
  </property>
  <property fmtid="{D5CDD505-2E9C-101B-9397-08002B2CF9AE}" pid="7" name="MSIP_Label_4ab42cd7-a999-4825-bc59-943051981318_ActionId">
    <vt:lpwstr>4701ccc4-761d-44ff-8db4-8719e9b5835d</vt:lpwstr>
  </property>
  <property fmtid="{D5CDD505-2E9C-101B-9397-08002B2CF9AE}" pid="8" name="MSIP_Label_4ab42cd7-a999-4825-bc59-943051981318_ContentBits">
    <vt:lpwstr>1</vt:lpwstr>
  </property>
  <property fmtid="{D5CDD505-2E9C-101B-9397-08002B2CF9AE}" pid="9" name="MSIP_Label_4ab42cd7-a999-4825-bc59-943051981318_Tag">
    <vt:lpwstr>10, 3, 0, 1</vt:lpwstr>
  </property>
  <property fmtid="{D5CDD505-2E9C-101B-9397-08002B2CF9AE}" pid="10" name="ClassificationContentMarkingHeaderLocations">
    <vt:lpwstr>Office Theme:8</vt:lpwstr>
  </property>
  <property fmtid="{D5CDD505-2E9C-101B-9397-08002B2CF9AE}" pid="11" name="ClassificationContentMarkingHeaderText">
    <vt:lpwstr>OFFICIAL</vt:lpwstr>
  </property>
</Properties>
</file>