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2"/>
  </p:notesMasterIdLst>
  <p:handoutMasterIdLst>
    <p:handoutMasterId r:id="rId13"/>
  </p:handoutMasterIdLst>
  <p:sldIdLst>
    <p:sldId id="257" r:id="rId5"/>
    <p:sldId id="384" r:id="rId6"/>
    <p:sldId id="317" r:id="rId7"/>
    <p:sldId id="279" r:id="rId8"/>
    <p:sldId id="391" r:id="rId9"/>
    <p:sldId id="321" r:id="rId10"/>
    <p:sldId id="390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3725" autoAdjust="0"/>
  </p:normalViewPr>
  <p:slideViewPr>
    <p:cSldViewPr snapToGrid="0">
      <p:cViewPr varScale="1">
        <p:scale>
          <a:sx n="103" d="100"/>
          <a:sy n="103" d="100"/>
        </p:scale>
        <p:origin x="138" y="34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04/07/2023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04/07/2023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04/07/2023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36479-B33C-4E9E-958F-BBF3C03504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51B7869-5591-4607-903C-BC169E9BB981}" type="datetime1">
              <a:rPr lang="en-GB" smtClean="0"/>
              <a:t>04/07/2023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307B592-45D3-43FD-9CAB-CF71C4EA4E88}" type="datetime1">
              <a:rPr lang="en-GB" smtClean="0"/>
              <a:t>04/07/2023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0D2D7-C33C-454C-BB95-A55C1C66958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7C383082-EA5C-4909-9BC1-11E6110F3D9A}" type="datetime1">
              <a:rPr lang="en-GB" smtClean="0"/>
              <a:t>04/07/2023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892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 dirty="0"/>
              <a:t>Click icon to add picture</a:t>
            </a:r>
            <a:endParaRPr lang="en-GB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 dirty="0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9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microsoft.com/office/2007/relationships/hdphoto" Target="../media/hdphoto3.wdp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png"/><Relationship Id="rId5" Type="http://schemas.microsoft.com/office/2007/relationships/hdphoto" Target="../media/hdphoto4.wdp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microsoft.com/office/2007/relationships/hdphoto" Target="../media/hdphoto5.wdp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DDD9E24-17C0-BFED-4C4A-D162FEE64D8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25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15429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</p:spPr>
        <p:txBody>
          <a:bodyPr wrap="square" rtlCol="0">
            <a:normAutofit/>
          </a:bodyPr>
          <a:lstStyle/>
          <a:p>
            <a:pPr rtl="0">
              <a:lnSpc>
                <a:spcPct val="190000"/>
              </a:lnSpc>
            </a:pPr>
            <a:r>
              <a:rPr lang="en-GB" sz="1700" dirty="0"/>
              <a:t>Mark Kavanagh</a:t>
            </a:r>
          </a:p>
          <a:p>
            <a:pPr>
              <a:lnSpc>
                <a:spcPct val="190000"/>
              </a:lnSpc>
              <a:spcAft>
                <a:spcPts val="800"/>
              </a:spcAft>
            </a:pPr>
            <a:r>
              <a:rPr lang="en-GB" sz="1700" b="1" dirty="0">
                <a:effectLst/>
              </a:rPr>
              <a:t>Programme:</a:t>
            </a:r>
            <a:r>
              <a:rPr lang="en-GB" sz="1700" dirty="0">
                <a:effectLst/>
              </a:rPr>
              <a:t> MSc Policing (Operational and Strategic Leadership)</a:t>
            </a:r>
            <a:endParaRPr lang="en-GB" sz="1700" dirty="0"/>
          </a:p>
          <a:p>
            <a:pPr>
              <a:lnSpc>
                <a:spcPct val="190000"/>
              </a:lnSpc>
              <a:spcAft>
                <a:spcPts val="800"/>
              </a:spcAft>
            </a:pPr>
            <a:r>
              <a:rPr lang="en-GB" sz="1700" b="1" dirty="0">
                <a:effectLst/>
              </a:rPr>
              <a:t>Module:</a:t>
            </a:r>
            <a:r>
              <a:rPr lang="en-GB" sz="1700" dirty="0">
                <a:effectLst/>
              </a:rPr>
              <a:t> BMPO7003; Policing and the Political Landscape</a:t>
            </a:r>
          </a:p>
          <a:p>
            <a:pPr>
              <a:lnSpc>
                <a:spcPct val="190000"/>
              </a:lnSpc>
              <a:spcAft>
                <a:spcPts val="800"/>
              </a:spcAft>
            </a:pPr>
            <a:r>
              <a:rPr lang="en-GB" sz="1700" dirty="0">
                <a:effectLst/>
              </a:rPr>
              <a:t>July 2023</a:t>
            </a:r>
          </a:p>
          <a:p>
            <a:pPr rtl="0">
              <a:lnSpc>
                <a:spcPct val="190000"/>
              </a:lnSpc>
            </a:pPr>
            <a:endParaRPr lang="en-GB" sz="17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</p:spPr>
        <p:txBody>
          <a:bodyPr wrap="square" rtlCol="0" anchor="b" anchorCtr="0">
            <a:normAutofit fontScale="90000"/>
          </a:bodyPr>
          <a:lstStyle/>
          <a:p>
            <a:pPr rtl="0"/>
            <a:r>
              <a:rPr lang="en-GB" sz="5400" b="1" dirty="0">
                <a:effectLst/>
              </a:rPr>
              <a:t>The impact of politics on the police and their partners in the UK</a:t>
            </a:r>
            <a:endParaRPr lang="en-GB" sz="5400" b="1" dirty="0"/>
          </a:p>
        </p:txBody>
      </p:sp>
      <p:pic>
        <p:nvPicPr>
          <p:cNvPr id="9" name="SLIDE 1">
            <a:hlinkClick r:id="" action="ppaction://media"/>
            <a:extLst>
              <a:ext uri="{FF2B5EF4-FFF2-40B4-BE49-F238E27FC236}">
                <a16:creationId xmlns:a16="http://schemas.microsoft.com/office/drawing/2014/main" id="{223A67CA-8335-1523-1CF3-1CF3BD76B6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15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71396" y="3557281"/>
            <a:ext cx="853803" cy="853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6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393" y="4073476"/>
            <a:ext cx="5536734" cy="1996683"/>
          </a:xfrm>
        </p:spPr>
        <p:txBody>
          <a:bodyPr rtlCol="0"/>
          <a:lstStyle/>
          <a:p>
            <a:r>
              <a:rPr lang="en-GB" dirty="0"/>
              <a:t>Is there political interference in policing disorder?</a:t>
            </a: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29F70-04F7-4C70-BCF8-D4371F54EF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rtlCol="0"/>
          <a:lstStyle/>
          <a:p>
            <a:pPr rtl="0"/>
            <a:r>
              <a:rPr lang="en-GB" dirty="0"/>
              <a:t>July 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3302E-502D-4151-81C9-5FD6AF959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rtlCol="0"/>
          <a:lstStyle/>
          <a:p>
            <a:pPr algn="ctr"/>
            <a:r>
              <a:rPr lang="en-GB" dirty="0"/>
              <a:t>The impact of politics on the police and their partners in the UK</a:t>
            </a:r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2</a:t>
            </a:fld>
            <a:endParaRPr lang="en-GB" dirty="0"/>
          </a:p>
        </p:txBody>
      </p:sp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34BA39C8-B527-8710-14C4-9178B77D018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/>
          <a:srcRect l="22182" r="2218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418BD61F-196C-CD71-0798-A99254ACE23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/>
          <a:srcRect l="23091" r="23091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F10A3A74-3CEF-F9E8-980A-B5C7AEBEDAFE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7"/>
          <a:srcRect l="9563" r="9563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EEA20C7C-E3E7-AAD1-A841-CF628D7E8BD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8"/>
          <a:srcRect l="9563" r="956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E4C507-9E2E-2973-112C-1CFC984215B1}"/>
              </a:ext>
            </a:extLst>
          </p:cNvPr>
          <p:cNvSpPr txBox="1"/>
          <p:nvPr/>
        </p:nvSpPr>
        <p:spPr>
          <a:xfrm>
            <a:off x="5847127" y="4337108"/>
            <a:ext cx="617284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Spring 2023 has been a pinch-point moment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 involvement in operational planning (Rowley, 2023)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heated exchange at the Home Affairs Select Committee </a:t>
            </a:r>
          </a:p>
          <a:p>
            <a:r>
              <a:rPr lang="en-GB" dirty="0"/>
              <a:t>(parliamentlive.tv, 2023)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SLIDE 2">
            <a:hlinkClick r:id="" action="ppaction://media"/>
            <a:extLst>
              <a:ext uri="{FF2B5EF4-FFF2-40B4-BE49-F238E27FC236}">
                <a16:creationId xmlns:a16="http://schemas.microsoft.com/office/drawing/2014/main" id="{0149EE00-2B1C-7633-E4AD-C92B6033BF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948162" y="4073476"/>
            <a:ext cx="914459" cy="91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98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6058A412-7D59-F1F3-B75B-2CD1F5C262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38000"/>
                    </a14:imgEffect>
                  </a14:imgLayer>
                </a14:imgProps>
              </a:ext>
            </a:extLst>
          </a:blip>
          <a:srcRect r="622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10D835-B454-4270-BB35-86A187307E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July 2023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7F653B-90B5-4F47-A33F-93DCB2EF6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5653089" cy="297945"/>
          </a:xfrm>
        </p:spPr>
        <p:txBody>
          <a:bodyPr wrap="square" rtlCol="0" anchor="ctr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The impact of politics on the police and their partners in the UK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 dirty="0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GB" sz="4500" dirty="0"/>
              <a:t>What impact does interference have on public confidence?</a:t>
            </a:r>
            <a:br>
              <a:rPr lang="en-GB" sz="4500" dirty="0"/>
            </a:br>
            <a:endParaRPr lang="en-GB" sz="4500" kern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1C4B9A-B0B7-57DE-EF91-5BB9D82996AB}"/>
              </a:ext>
            </a:extLst>
          </p:cNvPr>
          <p:cNvSpPr txBox="1"/>
          <p:nvPr/>
        </p:nvSpPr>
        <p:spPr>
          <a:xfrm>
            <a:off x="430795" y="3572809"/>
            <a:ext cx="818737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 rtl="0">
              <a:buNone/>
            </a:pPr>
            <a:r>
              <a:rPr lang="en-GB" sz="1800" b="1" dirty="0"/>
              <a:t>An unrestful population (Pang, 2022)</a:t>
            </a:r>
          </a:p>
          <a:p>
            <a:pPr marL="0" indent="0" rtl="0">
              <a:buNone/>
            </a:pPr>
            <a:endParaRPr lang="en-GB" sz="1800" b="1" dirty="0"/>
          </a:p>
          <a:p>
            <a:pPr marL="0" indent="0" rtl="0">
              <a:buNone/>
            </a:pPr>
            <a:r>
              <a:rPr lang="en-GB" sz="1800" b="1" kern="1200" dirty="0"/>
              <a:t>The Government taking back control (Webber, 2023)</a:t>
            </a:r>
          </a:p>
          <a:p>
            <a:pPr marL="0" indent="0" rtl="0">
              <a:buNone/>
            </a:pPr>
            <a:endParaRPr lang="en-GB" sz="1800" b="1" kern="1200" dirty="0"/>
          </a:p>
          <a:p>
            <a:pPr marL="0" indent="0" rtl="0">
              <a:buNone/>
            </a:pPr>
            <a:r>
              <a:rPr lang="en-GB" sz="1800" b="1" dirty="0"/>
              <a:t>How the public perceive police (Curtice, 2021)</a:t>
            </a:r>
          </a:p>
          <a:p>
            <a:pPr marL="0" indent="0" rtl="0">
              <a:buNone/>
            </a:pPr>
            <a:endParaRPr lang="en-GB" sz="1800" b="1" dirty="0"/>
          </a:p>
          <a:p>
            <a:pPr marL="0" indent="0" rtl="0">
              <a:buNone/>
            </a:pPr>
            <a:r>
              <a:rPr lang="en-GB" sz="1800" b="1" kern="1200" dirty="0"/>
              <a:t>Police ability to </a:t>
            </a:r>
            <a:r>
              <a:rPr lang="en-GB" sz="1800" b="1" dirty="0"/>
              <a:t>interact with protestors (Lai Hang Hui &amp; Chi Yan Au, 2014)</a:t>
            </a:r>
            <a:endParaRPr lang="en-GB" sz="1800" b="1" kern="1200" dirty="0"/>
          </a:p>
          <a:p>
            <a:endParaRPr lang="en-GB" dirty="0"/>
          </a:p>
        </p:txBody>
      </p:sp>
      <p:pic>
        <p:nvPicPr>
          <p:cNvPr id="11" name="SLIDE 3">
            <a:hlinkClick r:id="" action="ppaction://media"/>
            <a:extLst>
              <a:ext uri="{FF2B5EF4-FFF2-40B4-BE49-F238E27FC236}">
                <a16:creationId xmlns:a16="http://schemas.microsoft.com/office/drawing/2014/main" id="{CDF4FB52-8AFC-0B11-F66E-0748123189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15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61599" y="2076865"/>
            <a:ext cx="1038153" cy="103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53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van with graffiti on it&#10;&#10;Description automatically generated with medium confidence">
            <a:extLst>
              <a:ext uri="{FF2B5EF4-FFF2-40B4-BE49-F238E27FC236}">
                <a16:creationId xmlns:a16="http://schemas.microsoft.com/office/drawing/2014/main" id="{7CA60621-22FF-E376-77B9-36232DA9988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75000"/>
                    </a14:imgEffect>
                  </a14:imgLayer>
                </a14:imgProps>
              </a:ext>
            </a:extLst>
          </a:blip>
          <a:srcRect t="6226" b="6226"/>
          <a:stretch/>
        </p:blipFill>
        <p:spPr>
          <a:xfrm>
            <a:off x="0" y="10"/>
            <a:ext cx="12192000" cy="6857990"/>
          </a:xfrm>
          <a:prstGeom prst="rect">
            <a:avLst/>
          </a:prstGeom>
          <a:noFill/>
        </p:spPr>
      </p:pic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386DB667-0553-4FB8-B0E0-776539934A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July 2023</a:t>
            </a:r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C77C6228-C5A8-44DC-ABD7-A22A4475D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38818" y="6507212"/>
            <a:ext cx="6399542" cy="254314"/>
          </a:xfrm>
        </p:spPr>
        <p:txBody>
          <a:bodyPr wrap="square" rtlCol="0" anchor="ctr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The impact of politics on the police and their partners in the UK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C563B34-DD53-4FB1-B8C2-8914E01C6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 dirty="0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C15EE852-24F1-4643-8082-AB45CFF2BA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227" y="549275"/>
            <a:ext cx="5702824" cy="2879725"/>
          </a:xfrm>
        </p:spPr>
        <p:txBody>
          <a:bodyPr wrap="square" rtlCol="0" anchor="b">
            <a:normAutofit/>
          </a:bodyPr>
          <a:lstStyle/>
          <a:p>
            <a:r>
              <a:rPr lang="en-GB" sz="4000" dirty="0"/>
              <a:t>Challenges facing policing in meeting the Strategic Policing Requirement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FB7E69-3698-8E61-7F49-37D9C04CFC77}"/>
              </a:ext>
            </a:extLst>
          </p:cNvPr>
          <p:cNvSpPr txBox="1"/>
          <p:nvPr/>
        </p:nvSpPr>
        <p:spPr>
          <a:xfrm>
            <a:off x="285227" y="3398088"/>
            <a:ext cx="75054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Strategic Policing Requirement (Home Office, 2023)</a:t>
            </a:r>
          </a:p>
          <a:p>
            <a:endParaRPr lang="en-GB" dirty="0"/>
          </a:p>
          <a:p>
            <a:r>
              <a:rPr lang="en-GB" dirty="0"/>
              <a:t>An intensification of the inspection regime (HMICFRS, 2021)</a:t>
            </a:r>
          </a:p>
          <a:p>
            <a:endParaRPr lang="en-GB" dirty="0"/>
          </a:p>
          <a:p>
            <a:r>
              <a:rPr lang="en-GB" dirty="0"/>
              <a:t>The need to collaborate (The Police Foundation, 2022)</a:t>
            </a:r>
          </a:p>
        </p:txBody>
      </p:sp>
      <p:pic>
        <p:nvPicPr>
          <p:cNvPr id="6" name="SLIDE 4">
            <a:hlinkClick r:id="" action="ppaction://media"/>
            <a:extLst>
              <a:ext uri="{FF2B5EF4-FFF2-40B4-BE49-F238E27FC236}">
                <a16:creationId xmlns:a16="http://schemas.microsoft.com/office/drawing/2014/main" id="{1DAB923A-88EF-48AA-34AF-73C867E920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467881" y="2349964"/>
            <a:ext cx="973491" cy="903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1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0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6FF0CB63-445C-305D-33C6-B6B54227954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5000"/>
          <a:stretch/>
        </p:blipFill>
        <p:spPr>
          <a:xfrm>
            <a:off x="0" y="0"/>
            <a:ext cx="12191980" cy="685799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74310-DFF2-7914-A745-F0EB0D5E80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July 2023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F27F6A-152E-CB47-BAC0-E04C3D5D4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4377" y="6525637"/>
            <a:ext cx="6433098" cy="285467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300" dirty="0"/>
              <a:t>The impact of politics on the police and their partners in the UK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68759C-F4EE-9B90-31E1-04F488D5A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 dirty="0"/>
          </a:p>
        </p:txBody>
      </p:sp>
      <p:sp>
        <p:nvSpPr>
          <p:cNvPr id="16" name="Title 5">
            <a:extLst>
              <a:ext uri="{FF2B5EF4-FFF2-40B4-BE49-F238E27FC236}">
                <a16:creationId xmlns:a16="http://schemas.microsoft.com/office/drawing/2014/main" id="{F6FC68B3-A8F8-DC3E-6B10-8B3B46E48F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/>
          <a:lstStyle/>
          <a:p>
            <a:r>
              <a:rPr lang="en-US" dirty="0"/>
              <a:t>What does it mean in practice?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91EDF9-6707-FD15-1AC7-B893FB09CE9F}"/>
              </a:ext>
            </a:extLst>
          </p:cNvPr>
          <p:cNvSpPr txBox="1"/>
          <p:nvPr/>
        </p:nvSpPr>
        <p:spPr>
          <a:xfrm>
            <a:off x="6568580" y="612396"/>
            <a:ext cx="549002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CASE STUDY</a:t>
            </a:r>
          </a:p>
          <a:p>
            <a:r>
              <a:rPr lang="en-GB" dirty="0"/>
              <a:t>Mayhill, Swansea, May 2021 (Straw, et al.,2022)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Police and Local Authority Engagement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UK Government support for police (Sky News, 2021)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Questions over police capability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Partnership arrangements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Community engagement</a:t>
            </a:r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AC4C12F6-9854-2FEE-4410-D92B1EB364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5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50863" y="3535509"/>
            <a:ext cx="858178" cy="858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145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81E8936-2270-47FE-94A4-398CB123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49" y="3842158"/>
            <a:ext cx="4707476" cy="2229301"/>
          </a:xfrm>
        </p:spPr>
        <p:txBody>
          <a:bodyPr rtlCol="0"/>
          <a:lstStyle/>
          <a:p>
            <a:r>
              <a:rPr lang="en-GB" dirty="0"/>
              <a:t>How does policing move forward?</a:t>
            </a: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29F70-04F7-4C70-BCF8-D4371F54EF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rtlCol="0"/>
          <a:lstStyle/>
          <a:p>
            <a:pPr rtl="0"/>
            <a:r>
              <a:rPr lang="en-GB" dirty="0"/>
              <a:t>July 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3302E-502D-4151-81C9-5FD6AF959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69653" y="6584156"/>
            <a:ext cx="6379210" cy="153888"/>
          </a:xfrm>
        </p:spPr>
        <p:txBody>
          <a:bodyPr rtlCol="0"/>
          <a:lstStyle/>
          <a:p>
            <a:pPr algn="ctr"/>
            <a:r>
              <a:rPr lang="en-GB" dirty="0"/>
              <a:t>The impact of politics on the police and their partners in the UK</a:t>
            </a:r>
          </a:p>
          <a:p>
            <a:pPr algn="ctr"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6</a:t>
            </a:fld>
            <a:endParaRPr lang="en-GB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1F73D30-3C70-9651-641D-E85E43C89F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51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20370" b="2037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E4B234E-8164-C692-B9F2-02EA0A9E6C84}"/>
              </a:ext>
            </a:extLst>
          </p:cNvPr>
          <p:cNvSpPr txBox="1"/>
          <p:nvPr/>
        </p:nvSpPr>
        <p:spPr>
          <a:xfrm>
            <a:off x="5051425" y="4060272"/>
            <a:ext cx="57368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Partnerships (Bouvaird &amp; Loeffler, 2015)</a:t>
            </a:r>
          </a:p>
          <a:p>
            <a:endParaRPr lang="en-GB" dirty="0"/>
          </a:p>
          <a:p>
            <a:r>
              <a:rPr lang="en-GB" dirty="0"/>
              <a:t>Effective communication (Leheza, et al., 2021)</a:t>
            </a:r>
          </a:p>
          <a:p>
            <a:endParaRPr lang="en-GB" dirty="0"/>
          </a:p>
          <a:p>
            <a:r>
              <a:rPr lang="en-GB" dirty="0"/>
              <a:t>A positive relationship with politics (Mendelow, 1991)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SLIDE 6">
            <a:hlinkClick r:id="" action="ppaction://media"/>
            <a:extLst>
              <a:ext uri="{FF2B5EF4-FFF2-40B4-BE49-F238E27FC236}">
                <a16:creationId xmlns:a16="http://schemas.microsoft.com/office/drawing/2014/main" id="{A2CEE8B1-B9C7-4A66-B1EC-93BC7737E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15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05384" y="5141063"/>
            <a:ext cx="739867" cy="739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56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11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7294DD-A3DC-0882-9508-C89A5C01CDC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68447" y="173434"/>
            <a:ext cx="6724853" cy="156368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86CEFD-563D-0167-8962-BACD62367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July 2023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AA65B-1D7D-41AB-4F37-614A7C0EA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13289" y="6584156"/>
            <a:ext cx="6379210" cy="153888"/>
          </a:xfrm>
        </p:spPr>
        <p:txBody>
          <a:bodyPr/>
          <a:lstStyle/>
          <a:p>
            <a:pPr algn="ctr"/>
            <a:r>
              <a:rPr lang="en-GB" dirty="0"/>
              <a:t>The impact of politics on the police and their partners in the UK</a:t>
            </a:r>
          </a:p>
          <a:p>
            <a:pPr algn="ctr" rtl="0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4EC3F-0D87-937A-EF4B-39748497C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7</a:t>
            </a:fld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A9B0F24-70DD-78C3-26D1-02E1927EA2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89" y="432255"/>
            <a:ext cx="11719421" cy="637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Bouvaird, T. &amp; Loeffler, E., 2015.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Management and Governance.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Curtice, T. B., 2021. How repression affects public perceptions of police: evidence from a natural experiment in Uganda.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Conflict Resolution,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65(10).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HMICFRS, 2021.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Getting the balance right? An inspection of how effectively the police deal with protests.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https://www.justiceinspectorates.gov.uk/hmicfrs/publication-html/getting-the-balance-right-an-inspection-of-how-effectively-the-police-deal-with-protests/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09 May 2023].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Office, 2023.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Policing Requirement 2023.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https://www.gov.uk/government/publications/strategic-policing-requirement-2023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May 2023].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Lai Hang Hui, D. &amp; Chi Yan Au, R., 2014. Police legitimacy and protest policing: a case study of Hong Kong.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Asian Education and Development Studies,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3(3), pp. 223-234.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Leheza, Y. et al., 2021. Citizens 'participation in the fight against criminal offences: political and legal aspects'.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Cuestiones Politicas,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39(69), pp. 212-225.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Mendelow, A., 1991.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Proceedings of the Second International Conference on Information Systems.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York, s.n.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Pang, J., 2022. Democracy, authoritarianism, corruption; The UK's democratic crisis.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Renewal: a Journal of Social Democracy,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30(2), pp. 82-87.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parliamentlive.tv, 2023.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Affairs Committee.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https://parliamentlive.tv/event/index/41612246-1d02-432b-b069-0bd7a05c8570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08 May 2023].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Rowley, M., 2023.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Sir Mark Rowley defends Met officers who protected King’s historic Coronation; Protest is an important right in any democracy, but it is limited and has to be carefully balanced.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https://www.standard.co.uk/news/uk/sir-mark-rowley-metropolitan-police-officers-king-coronation-london-b1079764.html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May 2023].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Sky News, 2021.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 riots: Priti Patel condemns 'absolutely disgraceful' violence at Mayhill vigil.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https://news.sky.com/story/swansea-riots-priti-patel-condemns-absolutely-disgraceful-violence-at-mayhill-vigil-12312804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 June 2023].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Straw, J., Jones, M. &amp; Evans, E., 2022.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Waun Wen Road, Mayhill disturbance; Independent Learning Review. Report of the Panel,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Bridgend: South Wales Police and Crime Commissioner.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Police Foundation, 2022.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Police Foundation.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https://www.policingreview.org.uk/wp-content/uploads/srpew_final_report.pdf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18 October 2022].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Webber, F., 2023. Policing rights in the UK 2022: an audit.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Institute of Race Relations,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64(4), pp. 101-112.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23616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{5BE532B8-2D9A-4B72-AC7C-C50E21972628}tf33713516_win32</Template>
  <TotalTime>548</TotalTime>
  <Words>886</Words>
  <Application>Microsoft Office PowerPoint</Application>
  <PresentationFormat>Widescreen</PresentationFormat>
  <Paragraphs>96</Paragraphs>
  <Slides>7</Slides>
  <Notes>4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Gill Sans MT</vt:lpstr>
      <vt:lpstr>Walbaum Display</vt:lpstr>
      <vt:lpstr>Wingdings</vt:lpstr>
      <vt:lpstr>3DFloatVTI</vt:lpstr>
      <vt:lpstr>The impact of politics on the police and their partners in the UK</vt:lpstr>
      <vt:lpstr>Is there political interference in policing disorder? </vt:lpstr>
      <vt:lpstr>What impact does interference have on public confidence? </vt:lpstr>
      <vt:lpstr>Challenges facing policing in meeting the Strategic Policing Requirement  </vt:lpstr>
      <vt:lpstr>What does it mean in practice?</vt:lpstr>
      <vt:lpstr>How does policing move forward?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politics on the police and their partners in the UK</dc:title>
  <dc:creator>Kavanagh,Mark swp4436</dc:creator>
  <cp:lastModifiedBy>Kavanagh,Mark swp4436</cp:lastModifiedBy>
  <cp:revision>8</cp:revision>
  <dcterms:created xsi:type="dcterms:W3CDTF">2023-06-01T13:13:09Z</dcterms:created>
  <dcterms:modified xsi:type="dcterms:W3CDTF">2023-07-04T12:09:28Z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66cf8fe5-b7b7-4df7-b38d-1c61ac2f6639_Enabled">
    <vt:lpwstr>true</vt:lpwstr>
  </property>
  <property fmtid="{D5CDD505-2E9C-101B-9397-08002B2CF9AE}" pid="4" name="MSIP_Label_66cf8fe5-b7b7-4df7-b38d-1c61ac2f6639_SetDate">
    <vt:lpwstr>2023-06-01T13:45:13Z</vt:lpwstr>
  </property>
  <property fmtid="{D5CDD505-2E9C-101B-9397-08002B2CF9AE}" pid="5" name="MSIP_Label_66cf8fe5-b7b7-4df7-b38d-1c61ac2f6639_Method">
    <vt:lpwstr>Standard</vt:lpwstr>
  </property>
  <property fmtid="{D5CDD505-2E9C-101B-9397-08002B2CF9AE}" pid="6" name="MSIP_Label_66cf8fe5-b7b7-4df7-b38d-1c61ac2f6639_Name">
    <vt:lpwstr>66cf8fe5-b7b7-4df7-b38d-1c61ac2f6639</vt:lpwstr>
  </property>
  <property fmtid="{D5CDD505-2E9C-101B-9397-08002B2CF9AE}" pid="7" name="MSIP_Label_66cf8fe5-b7b7-4df7-b38d-1c61ac2f6639_SiteId">
    <vt:lpwstr>270c2f4d-fd0c-4f08-92a9-e5bdd8a87e09</vt:lpwstr>
  </property>
  <property fmtid="{D5CDD505-2E9C-101B-9397-08002B2CF9AE}" pid="8" name="MSIP_Label_66cf8fe5-b7b7-4df7-b38d-1c61ac2f6639_ActionId">
    <vt:lpwstr>0dd8dba6-bdce-44ec-b113-5c3408fab31c</vt:lpwstr>
  </property>
  <property fmtid="{D5CDD505-2E9C-101B-9397-08002B2CF9AE}" pid="9" name="MSIP_Label_66cf8fe5-b7b7-4df7-b38d-1c61ac2f6639_ContentBits">
    <vt:lpwstr>0</vt:lpwstr>
  </property>
</Properties>
</file>