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p:scale>
          <a:sx n="69" d="100"/>
          <a:sy n="69" d="100"/>
        </p:scale>
        <p:origin x="1212"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BB707-5ABD-DA31-174A-434229FB9B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C812F06-29A7-A52D-D058-9E1D363731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D5D04CA-2EC3-64D8-AA08-B0FF69EB4A14}"/>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a:extLst>
              <a:ext uri="{FF2B5EF4-FFF2-40B4-BE49-F238E27FC236}">
                <a16:creationId xmlns:a16="http://schemas.microsoft.com/office/drawing/2014/main" id="{6527CD1F-1289-74BF-3BB5-6B2AFB62AE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93C0F6-795E-6CF0-1737-C4D4D4481C9C}"/>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26521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5DD02-A3EF-40AD-444B-47C0D52394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FE103FE-B62C-22F6-2602-96EACAF0F0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010711-35F8-EC8E-7471-06713C67DCE1}"/>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a:extLst>
              <a:ext uri="{FF2B5EF4-FFF2-40B4-BE49-F238E27FC236}">
                <a16:creationId xmlns:a16="http://schemas.microsoft.com/office/drawing/2014/main" id="{85CC7A64-4363-95D4-17F4-94299EBDEE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13216-3D3E-43E0-7DF5-171DEEE51C92}"/>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676091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2685F-D9F2-13C5-92A6-79A7A6C3531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C7E2DE-5E21-231C-506D-4F40F2AD0F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A16D85-9FD3-DF3A-0C9C-9A25877A9A9E}"/>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a:extLst>
              <a:ext uri="{FF2B5EF4-FFF2-40B4-BE49-F238E27FC236}">
                <a16:creationId xmlns:a16="http://schemas.microsoft.com/office/drawing/2014/main" id="{1B7540AC-718D-8BA3-80C4-39DCCAA584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515479-2981-BAD4-0E8C-5F9A5096C27F}"/>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2454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A634-F6B3-66D9-846B-B9B727DA38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562F2A-5BA5-9416-ED7A-70626C5715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8FDB84-DEE0-C276-6334-A9E9A65038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C1C242-7E86-CF9D-544E-CEC8AB815CC1}"/>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6" name="Footer Placeholder 5">
            <a:extLst>
              <a:ext uri="{FF2B5EF4-FFF2-40B4-BE49-F238E27FC236}">
                <a16:creationId xmlns:a16="http://schemas.microsoft.com/office/drawing/2014/main" id="{6B791C70-DA48-B4A3-5B65-01E746B307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EDEF18-108A-9273-247A-FBD9C68E0D0D}"/>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19470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740D-70FD-D862-D402-965BB0001B3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4F71648-6D7F-B6EE-3850-B15B9491EA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902E836-B953-B2F0-1B12-185AAB45CA9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8EC6A4-1A68-017D-DA16-9B42C103DB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F58EAFF-5D97-2DD6-F0D2-61E47DA1AF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6FEE019-59F3-6A33-397A-475DF7B27CF3}"/>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8" name="Footer Placeholder 7">
            <a:extLst>
              <a:ext uri="{FF2B5EF4-FFF2-40B4-BE49-F238E27FC236}">
                <a16:creationId xmlns:a16="http://schemas.microsoft.com/office/drawing/2014/main" id="{0DAB5F16-099F-4F2F-8A05-ACA7D93427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721210-6052-C154-FE58-5D20F7ABD90D}"/>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3577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A9485-C18A-7B42-EB6A-2B1341071FE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1C9545-60B4-E1F7-2A3E-D9461059830E}"/>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4" name="Footer Placeholder 3">
            <a:extLst>
              <a:ext uri="{FF2B5EF4-FFF2-40B4-BE49-F238E27FC236}">
                <a16:creationId xmlns:a16="http://schemas.microsoft.com/office/drawing/2014/main" id="{F64DACB2-B321-1E2D-67E6-6F5CBE9107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90FD6F-438C-7112-C754-3C548D7E9D39}"/>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3675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E415F1-B915-0FAC-C1AF-B56037ADD8FE}"/>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3" name="Footer Placeholder 2">
            <a:extLst>
              <a:ext uri="{FF2B5EF4-FFF2-40B4-BE49-F238E27FC236}">
                <a16:creationId xmlns:a16="http://schemas.microsoft.com/office/drawing/2014/main" id="{3A3FA5B0-1B3E-E3FD-0839-3FDC015C4F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5A9E13-384E-829E-B83D-9EA7BEE2FEDA}"/>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84621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0117-E85B-1C38-A15E-733C17C0BE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C706A69-3888-EBFC-2806-B5E4867E1C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A4B2630-5FFF-8186-C819-CB1224DE68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D5CFE7-8820-8370-9356-B4A4D3DCC71E}"/>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6" name="Footer Placeholder 5">
            <a:extLst>
              <a:ext uri="{FF2B5EF4-FFF2-40B4-BE49-F238E27FC236}">
                <a16:creationId xmlns:a16="http://schemas.microsoft.com/office/drawing/2014/main" id="{E77EC194-E130-C949-2714-AB57D3558B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E8A64-5E18-DFB8-CD95-B580CFA82F9A}"/>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86340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FEAFD-ED9B-2064-8D38-6F71A6AF04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DD7932F-373B-8D7A-D5B4-56318D6004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F7EDB3-5599-A5A7-243B-454A0EC55C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622A26-EE99-EF1B-8867-2B1484C85D72}"/>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6" name="Footer Placeholder 5">
            <a:extLst>
              <a:ext uri="{FF2B5EF4-FFF2-40B4-BE49-F238E27FC236}">
                <a16:creationId xmlns:a16="http://schemas.microsoft.com/office/drawing/2014/main" id="{2D6B244D-545E-51AA-7889-B31E05223E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99F229-2EE0-899E-DFB0-5088F997A023}"/>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1676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F6D01-3BF9-D5AE-A419-3457F5F8465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ECA5C7B-F74D-5607-9869-6AB264400E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9C35C9-A955-4749-F076-99CBBBF200E2}"/>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a:extLst>
              <a:ext uri="{FF2B5EF4-FFF2-40B4-BE49-F238E27FC236}">
                <a16:creationId xmlns:a16="http://schemas.microsoft.com/office/drawing/2014/main" id="{B0C4B92D-A103-AA13-E75D-04FBC64800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34F69-FC67-E1E2-3C48-1504A1D7761E}"/>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58573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853814-ECB2-2F68-8DE2-28D6DB59E07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BB7AEBD-F529-2793-D032-FE4D2629F2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667BE6-5672-ACFD-08A8-1B28A7016020}"/>
              </a:ext>
            </a:extLst>
          </p:cNvPr>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a:extLst>
              <a:ext uri="{FF2B5EF4-FFF2-40B4-BE49-F238E27FC236}">
                <a16:creationId xmlns:a16="http://schemas.microsoft.com/office/drawing/2014/main" id="{65A95CB0-1C2D-E19D-3538-9C847FC31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7AC85-A996-C2B6-0368-3EA3DB797C62}"/>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61214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F5BE07-3F26-34C3-35B2-BA1CBD90C9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114F50-3709-9F34-8088-9CF6D4AE70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7AE3C9-5512-76AE-C12D-A048A809C9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C18859-9320-47B1-B84A-5AD18E8F8F05}" type="datetimeFigureOut">
              <a:rPr lang="en-GB" smtClean="0"/>
              <a:t>14/03/2026</a:t>
            </a:fld>
            <a:endParaRPr lang="en-GB"/>
          </a:p>
        </p:txBody>
      </p:sp>
      <p:sp>
        <p:nvSpPr>
          <p:cNvPr id="5" name="Footer Placeholder 4">
            <a:extLst>
              <a:ext uri="{FF2B5EF4-FFF2-40B4-BE49-F238E27FC236}">
                <a16:creationId xmlns:a16="http://schemas.microsoft.com/office/drawing/2014/main" id="{F35E5D0A-136D-EFD7-ED2C-BAE1302DFE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703E50-671F-C107-8519-146CF87A24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0108522"/>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s.ubc.ca/teachwordpress/2015/02/03/fishbone-collaboration/" TargetMode="External"/><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882140" y="-1451632"/>
            <a:ext cx="8427720" cy="6186791"/>
          </a:xfrm>
        </p:spPr>
        <p:txBody>
          <a:bodyPr>
            <a:normAutofit/>
          </a:bodyPr>
          <a:lstStyle/>
          <a:p>
            <a:pPr algn="l"/>
            <a:r>
              <a:rPr lang="en-GB" sz="2800" dirty="0">
                <a:latin typeface="Gabriola" panose="04040605051002020D02" pitchFamily="82" charset="0"/>
              </a:rPr>
              <a:t>                             </a:t>
            </a:r>
            <a:r>
              <a:rPr lang="en-GB" sz="3200" dirty="0">
                <a:solidFill>
                  <a:schemeClr val="tx1"/>
                </a:solidFill>
                <a:latin typeface="Gabriola" panose="04040605051002020D02" pitchFamily="82" charset="0"/>
              </a:rPr>
              <a:t>GREEN GARDEN FLORISTS</a:t>
            </a:r>
            <a:br>
              <a:rPr lang="en-GB" sz="2800" i="1" u="sng" dirty="0">
                <a:solidFill>
                  <a:schemeClr val="tx1"/>
                </a:solidFill>
                <a:latin typeface="A"/>
              </a:rPr>
            </a:br>
            <a:br>
              <a:rPr lang="en-GB" sz="2800" i="1" u="sng" dirty="0">
                <a:solidFill>
                  <a:schemeClr val="tx1"/>
                </a:solidFill>
                <a:latin typeface="A"/>
              </a:rPr>
            </a:br>
            <a:br>
              <a:rPr lang="en-GB" sz="2800" i="1" u="sng" dirty="0">
                <a:solidFill>
                  <a:schemeClr val="tx1"/>
                </a:solidFill>
                <a:latin typeface="A"/>
              </a:rPr>
            </a:br>
            <a:br>
              <a:rPr lang="en-GB" sz="2800" i="1" u="sng" dirty="0">
                <a:solidFill>
                  <a:schemeClr val="tx1"/>
                </a:solidFill>
                <a:latin typeface="A"/>
              </a:rPr>
            </a:br>
            <a:r>
              <a:rPr lang="en-GB" sz="1600" b="1" dirty="0">
                <a:solidFill>
                  <a:schemeClr val="tx1"/>
                </a:solidFill>
                <a:latin typeface="A"/>
              </a:rPr>
              <a:t>STUDENT NAME      </a:t>
            </a:r>
            <a:r>
              <a:rPr lang="en-GB" sz="1600" dirty="0">
                <a:solidFill>
                  <a:schemeClr val="tx1"/>
                </a:solidFill>
                <a:latin typeface="A"/>
              </a:rPr>
              <a:t> </a:t>
            </a:r>
            <a:r>
              <a:rPr lang="en-GB" sz="2000" dirty="0">
                <a:solidFill>
                  <a:schemeClr val="tx1"/>
                </a:solidFill>
                <a:latin typeface="Book Antiqua" panose="02040602050305030304" pitchFamily="18" charset="0"/>
              </a:rPr>
              <a:t>RICHARD PAUN</a:t>
            </a:r>
            <a:br>
              <a:rPr lang="en-GB" sz="2000" dirty="0">
                <a:solidFill>
                  <a:schemeClr val="tx1"/>
                </a:solidFill>
                <a:latin typeface="A"/>
              </a:rPr>
            </a:br>
            <a:r>
              <a:rPr lang="en-GB" sz="1600" b="1" dirty="0">
                <a:solidFill>
                  <a:schemeClr val="tx1"/>
                </a:solidFill>
                <a:latin typeface="A"/>
              </a:rPr>
              <a:t>STUDENT ID              </a:t>
            </a:r>
            <a:r>
              <a:rPr lang="en-GB" sz="2000" b="1" dirty="0">
                <a:solidFill>
                  <a:schemeClr val="tx1"/>
                </a:solidFill>
                <a:latin typeface="A"/>
              </a:rPr>
              <a:t>2516669</a:t>
            </a:r>
            <a:br>
              <a:rPr lang="en-GB" sz="2000" dirty="0">
                <a:solidFill>
                  <a:schemeClr val="tx1"/>
                </a:solidFill>
                <a:latin typeface="A"/>
              </a:rPr>
            </a:br>
            <a:r>
              <a:rPr lang="en-GB" sz="1600" b="1" dirty="0">
                <a:solidFill>
                  <a:schemeClr val="tx1"/>
                </a:solidFill>
                <a:latin typeface="A"/>
              </a:rPr>
              <a:t>MODULE NAME       </a:t>
            </a:r>
            <a:r>
              <a:rPr lang="en-GB" sz="2000" dirty="0">
                <a:solidFill>
                  <a:schemeClr val="tx1"/>
                </a:solidFill>
                <a:latin typeface="A"/>
              </a:rPr>
              <a:t>Problem Solving and Decision Making</a:t>
            </a:r>
            <a:br>
              <a:rPr lang="en-GB" sz="2000" dirty="0">
                <a:solidFill>
                  <a:schemeClr val="tx1"/>
                </a:solidFill>
                <a:latin typeface="A"/>
              </a:rPr>
            </a:br>
            <a:r>
              <a:rPr lang="en-GB" sz="1600" b="1" dirty="0">
                <a:solidFill>
                  <a:schemeClr val="tx1"/>
                </a:solidFill>
                <a:latin typeface="A"/>
              </a:rPr>
              <a:t>MODULE CODE        </a:t>
            </a:r>
            <a:r>
              <a:rPr lang="en-GB" sz="2000" dirty="0">
                <a:solidFill>
                  <a:schemeClr val="tx1"/>
                </a:solidFill>
                <a:latin typeface="A"/>
              </a:rPr>
              <a:t>LCLM4004_LON</a:t>
            </a:r>
            <a:br>
              <a:rPr lang="en-GB" sz="2000" dirty="0">
                <a:solidFill>
                  <a:schemeClr val="tx1"/>
                </a:solidFill>
                <a:latin typeface="A"/>
              </a:rPr>
            </a:br>
            <a:r>
              <a:rPr lang="en-GB" sz="1600" b="1" dirty="0">
                <a:solidFill>
                  <a:schemeClr val="tx1"/>
                </a:solidFill>
                <a:latin typeface="A"/>
              </a:rPr>
              <a:t>LECTURER</a:t>
            </a:r>
            <a:r>
              <a:rPr lang="en-GB" sz="2000" b="1" dirty="0">
                <a:solidFill>
                  <a:schemeClr val="tx1"/>
                </a:solidFill>
                <a:latin typeface="A"/>
              </a:rPr>
              <a:t>              </a:t>
            </a:r>
            <a:r>
              <a:rPr lang="en-GB" sz="2000" i="1" dirty="0">
                <a:solidFill>
                  <a:schemeClr val="tx1"/>
                </a:solidFill>
                <a:latin typeface="A"/>
              </a:rPr>
              <a:t>MOHAMMAD RAHMAN</a:t>
            </a:r>
            <a:br>
              <a:rPr lang="en-GB" sz="2000" i="1" dirty="0">
                <a:solidFill>
                  <a:schemeClr val="tx1"/>
                </a:solidFill>
                <a:latin typeface="A"/>
              </a:rPr>
            </a:br>
            <a:br>
              <a:rPr lang="en-GB" sz="2000" dirty="0">
                <a:latin typeface="A"/>
              </a:rPr>
            </a:br>
            <a:br>
              <a:rPr lang="en-GB" sz="2000" dirty="0">
                <a:latin typeface="A"/>
              </a:rPr>
            </a:br>
            <a:endParaRPr lang="en-GB" sz="2000" dirty="0">
              <a:latin typeface="A"/>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912813" y="193330"/>
            <a:ext cx="8534401" cy="868680"/>
          </a:xfrm>
        </p:spPr>
        <p:txBody>
          <a:bodyPr>
            <a:normAutofit fontScale="90000"/>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0" y="914400"/>
            <a:ext cx="12192000" cy="5943600"/>
          </a:xfrm>
        </p:spPr>
        <p:txBody>
          <a:bodyPr>
            <a:normAutofit fontScale="92500" lnSpcReduction="10000"/>
          </a:bodyPr>
          <a:lstStyle/>
          <a:p>
            <a:r>
              <a:rPr lang="en-GB" sz="2400" b="1" dirty="0">
                <a:solidFill>
                  <a:schemeClr val="tx1"/>
                </a:solidFill>
              </a:rPr>
              <a:t> Market Environment</a:t>
            </a:r>
          </a:p>
          <a:p>
            <a:r>
              <a:rPr lang="en-GB" sz="1900" dirty="0">
                <a:solidFill>
                  <a:schemeClr val="tx1"/>
                </a:solidFill>
              </a:rPr>
              <a:t>Green Haven’s high street location has experienced declining foot traffic due to nearby business closures and a broader shift towards online shopping. This has led to a significant reduction in spontaneous customer purchases, which previously contributed substantially to sales.</a:t>
            </a:r>
          </a:p>
          <a:p>
            <a:r>
              <a:rPr lang="en-GB" sz="2400" b="1" dirty="0">
                <a:solidFill>
                  <a:schemeClr val="tx1"/>
                </a:solidFill>
              </a:rPr>
              <a:t>Competitive Landscape</a:t>
            </a:r>
          </a:p>
          <a:p>
            <a:r>
              <a:rPr lang="en-GB" sz="1800" b="1" dirty="0">
                <a:solidFill>
                  <a:schemeClr val="tx1"/>
                </a:solidFill>
              </a:rPr>
              <a:t>:</a:t>
            </a:r>
            <a:r>
              <a:rPr lang="en-GB" sz="1900" dirty="0">
                <a:solidFill>
                  <a:schemeClr val="tx1"/>
                </a:solidFill>
              </a:rPr>
              <a:t>The business faces intensifying competition from large online retailers offering lower prices, same-day delivery, and frequent discounts. Additionally, a new boutique florist has gained popularity through strong social media marketing, while a national chain has entered the market with aggressive pricing and extensive delivery options. These developments threaten Green Haven’s traditional strengths</a:t>
            </a:r>
          </a:p>
          <a:p>
            <a:r>
              <a:rPr lang="en-GB" sz="2200" b="1" dirty="0">
                <a:solidFill>
                  <a:schemeClr val="tx1"/>
                </a:solidFill>
              </a:rPr>
              <a:t>Cost Pressures:</a:t>
            </a:r>
          </a:p>
          <a:p>
            <a:r>
              <a:rPr lang="en-GB" sz="1800" dirty="0">
                <a:solidFill>
                  <a:schemeClr val="tx1"/>
                </a:solidFill>
              </a:rPr>
              <a:t>Rising operational and supply chain costs, especially for imported flowers affected by inflation and disruptions, have increased expenses. Sustainable and local sourcing also incur higher costs than mainstream alternatives. These factors force Green Haven to raise retail prices, widening the gap with more affordable competitors.</a:t>
            </a:r>
          </a:p>
          <a:p>
            <a:r>
              <a:rPr lang="en-GB" sz="2200" b="1" dirty="0">
                <a:solidFill>
                  <a:schemeClr val="tx1"/>
                </a:solidFill>
              </a:rPr>
              <a:t>Digital and Customer</a:t>
            </a:r>
          </a:p>
          <a:p>
            <a:r>
              <a:rPr lang="en-GB" sz="2400" dirty="0">
                <a:solidFill>
                  <a:schemeClr val="tx1"/>
                </a:solidFill>
              </a:rPr>
              <a:t> </a:t>
            </a:r>
            <a:r>
              <a:rPr lang="en-GB" sz="1900" dirty="0">
                <a:solidFill>
                  <a:schemeClr val="tx1"/>
                </a:solidFill>
              </a:rPr>
              <a:t>Expectations: The company’s outdated website, limited delivery options, and lack of online subscription services hinder its appeal to modern consumers. Digital marketing efforts are minimal, relying heavily on word-of-mouth, which limits visibility. Meanwhile, customer preferences are shifting towards convenience</a:t>
            </a:r>
          </a:p>
          <a:p>
            <a:r>
              <a:rPr lang="en-GB" sz="2200" b="1" dirty="0">
                <a:solidFill>
                  <a:schemeClr val="tx1"/>
                </a:solidFill>
              </a:rPr>
              <a:t>Internal Capacity Constraints:</a:t>
            </a:r>
          </a:p>
          <a:p>
            <a:r>
              <a:rPr lang="en-GB" sz="1900" dirty="0">
                <a:solidFill>
                  <a:schemeClr val="tx1"/>
                </a:solidFill>
              </a:rPr>
              <a:t> Liam and Priya struggle to keep up with digital trends and modern retail practices due to limited skills and resources in digital marketing. This hampers their ability to adapt and innovate effectively.</a:t>
            </a: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374736" y="1042416"/>
            <a:ext cx="11612672" cy="5815584"/>
          </a:xfrm>
        </p:spPr>
        <p:txBody>
          <a:bodyPr>
            <a:normAutofit/>
          </a:bodyPr>
          <a:lstStyle/>
          <a:p>
            <a:r>
              <a:rPr lang="en-GB" dirty="0">
                <a:solidFill>
                  <a:srgbClr val="111111"/>
                </a:solidFill>
                <a:latin typeface="Roboto"/>
                <a:ea typeface="Roboto"/>
                <a:cs typeface="Roboto"/>
              </a:rPr>
              <a:t>Green Haven, a traditional florist business renowned for its personal service and commitment to sustainability, is currently navigating a complex landscape of economic and environmental shifts. Once a thriving high street store, it now faces declining foot traffic due to nearby business closures and a broader societal shift towards online shopping. This transformation has significantly impacted spontaneous customer purchases, which were previously a substantial part of its revenue.</a:t>
            </a:r>
          </a:p>
          <a:p>
            <a:endParaRPr lang="en-GB" dirty="0">
              <a:solidFill>
                <a:srgbClr val="111111"/>
              </a:solidFill>
              <a:latin typeface="Roboto"/>
              <a:ea typeface="Roboto"/>
              <a:cs typeface="Roboto"/>
            </a:endParaRPr>
          </a:p>
          <a:p>
            <a:endParaRPr lang="en-GB" dirty="0">
              <a:solidFill>
                <a:srgbClr val="111111"/>
              </a:solidFill>
              <a:latin typeface="Roboto"/>
              <a:ea typeface="Roboto"/>
              <a:cs typeface="Roboto"/>
            </a:endParaRPr>
          </a:p>
          <a:p>
            <a:r>
              <a:rPr lang="en-GB" dirty="0">
                <a:solidFill>
                  <a:srgbClr val="111111"/>
                </a:solidFill>
                <a:latin typeface="Roboto"/>
                <a:ea typeface="Roboto"/>
                <a:cs typeface="Roboto"/>
              </a:rPr>
              <a:t>Meanwhile, the competitive environment has intensified with the emergence of online retail giants, boutique florists leveraging social media marketing, and national chains offering aggressive pricing and wide delivery coverage. These developments have made it increasingly difficult for Green Haven to maintain its market position, especially as rising operational costs, outdated digital infrastructure, and evolving customer expectations add further pressure.</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a:bodyPr>
          <a:lstStyle/>
          <a:p>
            <a:pPr algn="ctr"/>
            <a:r>
              <a:rPr lang="en-GB" sz="3000"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98764" y="1076379"/>
            <a:ext cx="11194472" cy="5527964"/>
          </a:xfrm>
        </p:spPr>
        <p:txBody>
          <a:bodyPr>
            <a:normAutofit/>
          </a:bodyPr>
          <a:lstStyle/>
          <a:p>
            <a:r>
              <a:rPr lang="en-GB" b="1" dirty="0">
                <a:solidFill>
                  <a:schemeClr val="tx1"/>
                </a:solidFill>
              </a:rPr>
              <a:t>Core Strengths </a:t>
            </a:r>
          </a:p>
          <a:p>
            <a:r>
              <a:rPr lang="en-GB" sz="1800" dirty="0">
                <a:solidFill>
                  <a:schemeClr val="tx1"/>
                </a:solidFill>
              </a:rPr>
              <a:t>Personal service tailored to individual customer needs</a:t>
            </a:r>
          </a:p>
          <a:p>
            <a:r>
              <a:rPr lang="en-GB" sz="1800" dirty="0">
                <a:solidFill>
                  <a:schemeClr val="tx1"/>
                </a:solidFill>
              </a:rPr>
              <a:t>Focus on sustainability and eco-friendly practices</a:t>
            </a:r>
          </a:p>
          <a:p>
            <a:r>
              <a:rPr lang="en-GB" sz="1800" dirty="0">
                <a:solidFill>
                  <a:schemeClr val="tx1"/>
                </a:solidFill>
              </a:rPr>
              <a:t>Strong local community presence</a:t>
            </a:r>
          </a:p>
          <a:p>
            <a:endParaRPr lang="en-GB" sz="1600" dirty="0">
              <a:solidFill>
                <a:schemeClr val="tx1"/>
              </a:solidFill>
            </a:endParaRPr>
          </a:p>
          <a:p>
            <a:r>
              <a:rPr lang="en-GB" b="1" dirty="0">
                <a:solidFill>
                  <a:schemeClr val="tx1"/>
                </a:solidFill>
              </a:rPr>
              <a:t>Current Challenges </a:t>
            </a:r>
          </a:p>
          <a:p>
            <a:r>
              <a:rPr lang="en-GB" sz="1800" dirty="0">
                <a:solidFill>
                  <a:schemeClr val="tx1"/>
                </a:solidFill>
              </a:rPr>
              <a:t>Declining footfall due to nearby business closures and broader shifts towards online shopping </a:t>
            </a:r>
          </a:p>
          <a:p>
            <a:r>
              <a:rPr lang="en-GB" sz="1800" dirty="0">
                <a:solidFill>
                  <a:schemeClr val="tx1"/>
                </a:solidFill>
              </a:rPr>
              <a:t>Increased competition from online retailers, national chains, and social media-savvy boutiques</a:t>
            </a:r>
          </a:p>
          <a:p>
            <a:r>
              <a:rPr lang="en-GB" sz="1800" dirty="0">
                <a:solidFill>
                  <a:schemeClr val="tx1"/>
                </a:solidFill>
              </a:rPr>
              <a:t>Rising operational and supply costs, especially for imported and sustainable materials</a:t>
            </a:r>
          </a:p>
          <a:p>
            <a:r>
              <a:rPr lang="en-GB" sz="1800" dirty="0">
                <a:solidFill>
                  <a:schemeClr val="tx1"/>
                </a:solidFill>
              </a:rPr>
              <a:t>Outdated digital presence with limited online functionality</a:t>
            </a:r>
          </a:p>
          <a:p>
            <a:r>
              <a:rPr lang="en-GB" sz="1800" dirty="0">
                <a:solidFill>
                  <a:schemeClr val="tx1"/>
                </a:solidFill>
              </a:rPr>
              <a:t>Changing customer expectations leaning towards convenience and fast service internal capacity constraints, particularly Liam and Priya’s limited expertise in digital marketing and modern retail practices</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 y="1"/>
            <a:ext cx="11759832" cy="5878286"/>
          </a:xfrm>
        </p:spPr>
        <p:txBody>
          <a:bodyPr>
            <a:noAutofit/>
          </a:bodyPr>
          <a:lstStyle/>
          <a:p>
            <a:r>
              <a:rPr lang="en-GB" sz="1600" b="1" dirty="0">
                <a:solidFill>
                  <a:schemeClr val="tx1"/>
                </a:solidFill>
              </a:rPr>
              <a:t>Who?</a:t>
            </a:r>
            <a:br>
              <a:rPr lang="en-GB" sz="1600" dirty="0">
                <a:solidFill>
                  <a:schemeClr val="tx1"/>
                </a:solidFill>
              </a:rPr>
            </a:br>
            <a:r>
              <a:rPr lang="en-GB" sz="1600" dirty="0">
                <a:solidFill>
                  <a:schemeClr val="tx1"/>
                </a:solidFill>
              </a:rPr>
              <a:t>Green Haven Florists: The business entity facing the challenges. Liam and Priya Patel: The owners and operators, responsible for decision-making and implementation. Customers: Both existing and potential, whose purchasing habits and expectations are driving the changes</a:t>
            </a:r>
          </a:p>
          <a:p>
            <a:br>
              <a:rPr lang="en-GB" sz="1600" dirty="0">
                <a:solidFill>
                  <a:schemeClr val="tx1"/>
                </a:solidFill>
              </a:rPr>
            </a:br>
            <a:r>
              <a:rPr lang="en-GB" sz="1600" b="1" dirty="0">
                <a:solidFill>
                  <a:schemeClr val="tx1"/>
                </a:solidFill>
              </a:rPr>
              <a:t>What?</a:t>
            </a:r>
            <a:br>
              <a:rPr lang="en-GB" sz="1600" dirty="0">
                <a:solidFill>
                  <a:schemeClr val="tx1"/>
                </a:solidFill>
              </a:rPr>
            </a:br>
            <a:r>
              <a:rPr lang="en-GB" sz="1600" dirty="0">
                <a:solidFill>
                  <a:schemeClr val="tx1"/>
                </a:solidFill>
              </a:rPr>
              <a:t>The Problem: A significant decline (30%) in in-store sales and overall revenue.: Reduced footfall in the local area. Intensifying competition from online and local rivals. Rising operational and supply costs (flowers, sustainable materials).An outdated digital presence (website, marketing)</a:t>
            </a:r>
          </a:p>
          <a:p>
            <a:br>
              <a:rPr lang="en-GB" sz="1600" dirty="0">
                <a:solidFill>
                  <a:schemeClr val="tx1"/>
                </a:solidFill>
              </a:rPr>
            </a:br>
            <a:r>
              <a:rPr lang="en-GB" sz="1600" b="1" dirty="0">
                <a:solidFill>
                  <a:schemeClr val="tx1"/>
                </a:solidFill>
              </a:rPr>
              <a:t>When?</a:t>
            </a:r>
            <a:br>
              <a:rPr lang="en-GB" sz="1600" dirty="0">
                <a:solidFill>
                  <a:schemeClr val="tx1"/>
                </a:solidFill>
              </a:rPr>
            </a:br>
            <a:r>
              <a:rPr lang="en-GB" sz="1600" dirty="0">
                <a:solidFill>
                  <a:schemeClr val="tx1"/>
                </a:solidFill>
              </a:rPr>
              <a:t>The Decline: Over the past 12 months The Context: The current retail environment characterized by a shift to online shopping, increased competition, and economic pressures., The Need for Action: Immediate, to ensure business survival and profitability. Where? Location: Norwich, UK, specifically Green Haven Florists' high street shop.</a:t>
            </a:r>
          </a:p>
          <a:p>
            <a:br>
              <a:rPr lang="en-GB" sz="1600" dirty="0">
                <a:solidFill>
                  <a:schemeClr val="tx1"/>
                </a:solidFill>
              </a:rPr>
            </a:br>
            <a:r>
              <a:rPr lang="en-GB" sz="1600" b="1" dirty="0">
                <a:solidFill>
                  <a:schemeClr val="tx1"/>
                </a:solidFill>
              </a:rPr>
              <a:t>Where?</a:t>
            </a:r>
            <a:br>
              <a:rPr lang="en-GB" sz="1600" dirty="0">
                <a:solidFill>
                  <a:schemeClr val="tx1"/>
                </a:solidFill>
              </a:rPr>
            </a:br>
            <a:r>
              <a:rPr lang="en-GB" sz="1600" dirty="0">
                <a:solidFill>
                  <a:schemeClr val="tx1"/>
                </a:solidFill>
              </a:rPr>
              <a:t>Location: Norwich, UK, specifically Green Haven Florists' high street shop. Market: Both the local physical market and the broader online flower delivery market. Customer Interaction: Primarily shifting from in-store to online platforms.</a:t>
            </a:r>
          </a:p>
          <a:p>
            <a:br>
              <a:rPr lang="en-GB" sz="1600" dirty="0">
                <a:solidFill>
                  <a:schemeClr val="tx1"/>
                </a:solidFill>
              </a:rPr>
            </a:br>
            <a:r>
              <a:rPr lang="en-GB" sz="1600" b="1" dirty="0">
                <a:solidFill>
                  <a:schemeClr val="tx1"/>
                </a:solidFill>
              </a:rPr>
              <a:t>Why?</a:t>
            </a:r>
            <a:br>
              <a:rPr lang="en-GB" sz="1600" dirty="0">
                <a:solidFill>
                  <a:schemeClr val="tx1"/>
                </a:solidFill>
              </a:rPr>
            </a:br>
            <a:r>
              <a:rPr lang="en-GB" sz="1600" dirty="0">
                <a:solidFill>
                  <a:schemeClr val="tx1"/>
                </a:solidFill>
              </a:rPr>
              <a:t>Reduced Footfall: Due to nearby business closures and a general move towards online shopping Intensifying Competition: Competitors offer more attractive pricing, delivery options, and digital engagement upholding quality and sustainability. Outdated Digital Presence: Inability to meet modern customer expectations for online</a:t>
            </a:r>
          </a:p>
          <a:p>
            <a:br>
              <a:rPr lang="en-GB" sz="1600" dirty="0">
                <a:solidFill>
                  <a:schemeClr val="tx1"/>
                </a:solidFill>
              </a:rPr>
            </a:br>
            <a:r>
              <a:rPr lang="en-GB" sz="1600" b="1" dirty="0">
                <a:solidFill>
                  <a:schemeClr val="tx1"/>
                </a:solidFill>
              </a:rPr>
              <a:t>How?</a:t>
            </a:r>
            <a:br>
              <a:rPr lang="en-GB" sz="1600" dirty="0">
                <a:solidFill>
                  <a:schemeClr val="tx1"/>
                </a:solidFill>
              </a:rPr>
            </a:br>
            <a:r>
              <a:rPr lang="en-GB" sz="1600" dirty="0">
                <a:solidFill>
                  <a:schemeClr val="tx1"/>
                </a:solidFill>
              </a:rPr>
              <a:t>How Sales Decline: Customers are choosing cheaper, more convenient online options or are attracted to competitors' marketing efforts. Spontaneous purchases have decreased due to lower foot traffic. How Costs Increase: Global supply chain issues and inflation directly impact the cost of goods (flowers, packaging).How Competition Wins: Competitors offer aggressive pricing, wider delivery networks, and more engaging digital platforms.</a:t>
            </a:r>
          </a:p>
          <a:p>
            <a:br>
              <a:rPr lang="en-GB" sz="1600" dirty="0">
                <a:solidFill>
                  <a:schemeClr val="tx1"/>
                </a:solidFill>
              </a:rPr>
            </a:br>
            <a:r>
              <a:rPr lang="en-GB" sz="1600" b="1" dirty="0">
                <a:solidFill>
                  <a:schemeClr val="tx1"/>
                </a:solidFill>
              </a:rPr>
              <a:t>How Much? </a:t>
            </a:r>
            <a:br>
              <a:rPr lang="en-GB" sz="1600" dirty="0">
                <a:solidFill>
                  <a:schemeClr val="tx1"/>
                </a:solidFill>
              </a:rPr>
            </a:br>
            <a:r>
              <a:rPr lang="en-GB" sz="1600" dirty="0">
                <a:solidFill>
                  <a:schemeClr val="tx1"/>
                </a:solidFill>
              </a:rPr>
              <a:t>Sales Decline: 30% decrease in in-store sales over the last 12 months. Cost Increase: Significant surge in prices for imported flowers and sustainable materials. Market Share: Potential loss of market share to both large online retailers and new local competitors.</a:t>
            </a:r>
            <a:br>
              <a:rPr lang="en-GB" sz="1600" dirty="0">
                <a:solidFill>
                  <a:schemeClr val="tx1"/>
                </a:solidFill>
              </a:rPr>
            </a:br>
            <a:endParaRPr lang="en-GB" sz="1600" dirty="0">
              <a:solidFill>
                <a:schemeClr val="tx1"/>
              </a:solidFill>
            </a:endParaRPr>
          </a:p>
        </p:txBody>
      </p:sp>
      <p:sp>
        <p:nvSpPr>
          <p:cNvPr id="5" name="Title 4">
            <a:extLst>
              <a:ext uri="{FF2B5EF4-FFF2-40B4-BE49-F238E27FC236}">
                <a16:creationId xmlns:a16="http://schemas.microsoft.com/office/drawing/2014/main" id="{6DAAF7C9-A8F8-AA50-3A7B-0321E5F27D9E}"/>
              </a:ext>
            </a:extLst>
          </p:cNvPr>
          <p:cNvSpPr>
            <a:spLocks noGrp="1"/>
          </p:cNvSpPr>
          <p:nvPr>
            <p:ph type="title"/>
          </p:nvPr>
        </p:nvSpPr>
        <p:spPr>
          <a:xfrm>
            <a:off x="-1146629" y="8936182"/>
            <a:ext cx="12363450" cy="236846"/>
          </a:xfrm>
        </p:spPr>
        <p:txBody>
          <a:bodyPr>
            <a:noAutofit/>
          </a:bodyPr>
          <a:lstStyle/>
          <a:p>
            <a:endParaRPr lang="en-GB" sz="1400" dirty="0"/>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pPr algn="ctr"/>
            <a:r>
              <a:rPr lang="en-GB" sz="4000" b="1" dirty="0"/>
              <a:t>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88687" y="725714"/>
            <a:ext cx="10985000" cy="6132286"/>
          </a:xfrm>
        </p:spPr>
        <p:txBody>
          <a:bodyPr>
            <a:normAutofit fontScale="77500" lnSpcReduction="20000"/>
          </a:bodyPr>
          <a:lstStyle/>
          <a:p>
            <a:r>
              <a:rPr lang="en-GB" sz="2900" b="1" dirty="0"/>
              <a:t>POLITICAL</a:t>
            </a:r>
          </a:p>
          <a:p>
            <a:r>
              <a:rPr lang="en-GB" dirty="0"/>
              <a:t>A full diagnostic report</a:t>
            </a:r>
          </a:p>
          <a:p>
            <a:r>
              <a:rPr lang="en-GB" dirty="0"/>
              <a:t>A SWOT analysis</a:t>
            </a:r>
          </a:p>
          <a:p>
            <a:r>
              <a:rPr lang="en-GB" dirty="0"/>
              <a:t>A prioritized action plan</a:t>
            </a:r>
          </a:p>
          <a:p>
            <a:r>
              <a:rPr lang="en-GB" dirty="0"/>
              <a:t>Recommendations for website updates</a:t>
            </a:r>
          </a:p>
          <a:p>
            <a:r>
              <a:rPr lang="en-GB" dirty="0"/>
              <a:t>Ideas for new services (subscriptions, events, partnerships)</a:t>
            </a:r>
          </a:p>
          <a:p>
            <a:r>
              <a:rPr lang="en-GB" sz="2900" b="1" dirty="0"/>
              <a:t>ECONOMIC</a:t>
            </a:r>
          </a:p>
          <a:p>
            <a:r>
              <a:rPr lang="en-GB" dirty="0"/>
              <a:t>A full diagnostic report</a:t>
            </a:r>
          </a:p>
          <a:p>
            <a:r>
              <a:rPr lang="en-GB" dirty="0"/>
              <a:t>A SWOT analysis</a:t>
            </a:r>
          </a:p>
          <a:p>
            <a:r>
              <a:rPr lang="en-GB" dirty="0"/>
              <a:t>A prioritized action plan</a:t>
            </a:r>
          </a:p>
          <a:p>
            <a:r>
              <a:rPr lang="en-GB" dirty="0"/>
              <a:t>Recommendations for website updates</a:t>
            </a:r>
          </a:p>
          <a:p>
            <a:r>
              <a:rPr lang="en-GB" dirty="0"/>
              <a:t>Ideas for new services (subscriptions, events, partnerships)</a:t>
            </a:r>
          </a:p>
          <a:p>
            <a:r>
              <a:rPr lang="en-GB" sz="2900" b="1" dirty="0"/>
              <a:t>SOCIAL</a:t>
            </a:r>
          </a:p>
          <a:p>
            <a:r>
              <a:rPr lang="en-GB" dirty="0"/>
              <a:t>Create a social media strategy plan</a:t>
            </a:r>
          </a:p>
          <a:p>
            <a:r>
              <a:rPr lang="en-GB" dirty="0"/>
              <a:t>Develop content ideas for platforms like Instagram, Facebook, or TikTok </a:t>
            </a:r>
          </a:p>
          <a:p>
            <a:r>
              <a:rPr lang="en-GB" dirty="0"/>
              <a:t>Suggest influencer or partnership opportunities </a:t>
            </a:r>
          </a:p>
          <a:p>
            <a:r>
              <a:rPr lang="en-GB" dirty="0"/>
              <a:t>Outline a campaign for promotions or events </a:t>
            </a:r>
          </a:p>
          <a:p>
            <a:r>
              <a:rPr lang="en-GB" dirty="0"/>
              <a:t>Provide tips for improving engagement and reach</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870609" y="122059"/>
            <a:ext cx="9921394" cy="771924"/>
          </a:xfrm>
        </p:spPr>
        <p:txBody>
          <a:bodyPr>
            <a:normAutofit fontScale="90000"/>
          </a:bodyPr>
          <a:lstStyle/>
          <a:p>
            <a:pPr algn="ctr"/>
            <a:r>
              <a:rPr lang="en-GB" sz="3100"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224588" y="627017"/>
            <a:ext cx="12416588" cy="6230983"/>
          </a:xfrm>
        </p:spPr>
        <p:txBody>
          <a:bodyPr>
            <a:normAutofit fontScale="55000" lnSpcReduction="20000"/>
          </a:bodyPr>
          <a:lstStyle/>
          <a:p>
            <a:r>
              <a:rPr lang="en-GB" sz="3300" b="1" dirty="0"/>
              <a:t>Technological Analysis</a:t>
            </a:r>
          </a:p>
          <a:p>
            <a:r>
              <a:rPr lang="en-GB" sz="2900" dirty="0"/>
              <a:t>Digital Infrastructure Assessment: Evaluate the current website’s performance, user experience, and integration with e-commerce functionalities.</a:t>
            </a:r>
          </a:p>
          <a:p>
            <a:r>
              <a:rPr lang="en-GB" sz="2900" dirty="0"/>
              <a:t>Adoption of Digital Tools: Explore options for online ordering systems, subscription services, and delivery tracking to meet modern customer expectations.</a:t>
            </a:r>
          </a:p>
          <a:p>
            <a:r>
              <a:rPr lang="en-GB" sz="2900" dirty="0"/>
              <a:t>Social Media &amp; Marketing: Develop strategies for active engagement on social media platforms, including content marketing, influencer collaborations, and targeted advertising.</a:t>
            </a:r>
          </a:p>
          <a:p>
            <a:r>
              <a:rPr lang="en-GB" sz="2900" dirty="0"/>
              <a:t>Automation &amp; CRM: Consider implementing customer relationship management (CRM) systems and automation tools for inventory management, email marketing, and customer engagement.</a:t>
            </a:r>
          </a:p>
          <a:p>
            <a:endParaRPr lang="en-GB" dirty="0"/>
          </a:p>
          <a:p>
            <a:r>
              <a:rPr lang="en-GB" sz="3300" b="1" dirty="0"/>
              <a:t>Legal Analysis</a:t>
            </a:r>
          </a:p>
          <a:p>
            <a:r>
              <a:rPr lang="en-GB" sz="2900" dirty="0"/>
              <a:t>Business Regulations: Ensure compliance with local business licensing, health and safety standards, and employment laws.</a:t>
            </a:r>
          </a:p>
          <a:p>
            <a:r>
              <a:rPr lang="en-GB" sz="2900" dirty="0"/>
              <a:t>E-commerce &amp; Data Privacy: Adhere to GDPR or relevant data protection laws when handling customer information online.</a:t>
            </a:r>
          </a:p>
          <a:p>
            <a:r>
              <a:rPr lang="en-GB" sz="2900" dirty="0"/>
              <a:t>Environmental Regulations: Comply with regulations related to sustainable sourcing and waste management, especially given the emphasis on eco-friendly practices.</a:t>
            </a:r>
          </a:p>
          <a:p>
            <a:r>
              <a:rPr lang="en-GB" sz="2900" dirty="0"/>
              <a:t>Intellectual Property: Protect brand identity, floral designs, and marketing materials through trademarks and copyrights</a:t>
            </a:r>
          </a:p>
          <a:p>
            <a:endParaRPr lang="en-GB" dirty="0"/>
          </a:p>
          <a:p>
            <a:r>
              <a:rPr lang="en-GB" dirty="0"/>
              <a:t>. </a:t>
            </a:r>
            <a:r>
              <a:rPr lang="en-GB" sz="3300" b="1" dirty="0"/>
              <a:t>Environmental Analysis</a:t>
            </a:r>
          </a:p>
          <a:p>
            <a:r>
              <a:rPr lang="en-GB" sz="2900" dirty="0"/>
              <a:t>Sustainable Sourcing: Prioritize suppliers who adhere to eco-friendly practices and explore local sourcing to reduce carbon footprint.</a:t>
            </a:r>
          </a:p>
          <a:p>
            <a:r>
              <a:rPr lang="en-GB" sz="2900" dirty="0"/>
              <a:t>Waste Management: Implement recycling programs for floral waste, packaging, and other materials</a:t>
            </a:r>
          </a:p>
          <a:p>
            <a:r>
              <a:rPr lang="en-GB" sz="2900" dirty="0"/>
              <a:t>.Energy Use: Assess and optimize energy consumption in store operations, possibly investing in renewable energy sources</a:t>
            </a:r>
          </a:p>
          <a:p>
            <a:r>
              <a:rPr lang="en-GB" sz="2900" dirty="0"/>
              <a:t>.Environmental Certifications: Seek certifications like Fair Trade, Organic, or Eco-Label to strengthen sustainability credentials.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555450" y="-370985"/>
            <a:ext cx="10087707" cy="741969"/>
          </a:xfrm>
        </p:spPr>
        <p:txBody>
          <a:bodyPr>
            <a:normAutofit fontScale="90000"/>
          </a:bodyPr>
          <a:lstStyle/>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512618"/>
            <a:ext cx="4333314" cy="6345382"/>
          </a:xfrm>
        </p:spPr>
        <p:txBody>
          <a:bodyPr>
            <a:normAutofit lnSpcReduction="10000"/>
          </a:bodyPr>
          <a:lstStyle/>
          <a:p>
            <a:pPr marL="342900" indent="-342900">
              <a:buFont typeface="Arial" panose="020B0604020202020204" pitchFamily="34" charset="0"/>
              <a:buChar char="•"/>
            </a:pPr>
            <a:r>
              <a:rPr lang="en-US" dirty="0"/>
              <a:t>Motivation</a:t>
            </a:r>
          </a:p>
          <a:p>
            <a:pPr marL="342900" indent="-342900">
              <a:buFont typeface="Arial" panose="020B0604020202020204" pitchFamily="34" charset="0"/>
              <a:buChar char="•"/>
            </a:pPr>
            <a:r>
              <a:rPr lang="en-US" dirty="0"/>
              <a:t>Desire to expand customer base</a:t>
            </a:r>
          </a:p>
          <a:p>
            <a:pPr marL="342900" indent="-342900">
              <a:buFont typeface="Arial" panose="020B0604020202020204" pitchFamily="34" charset="0"/>
              <a:buChar char="•"/>
            </a:pPr>
            <a:r>
              <a:rPr lang="en-US" dirty="0"/>
              <a:t>Find new revenue streams</a:t>
            </a:r>
          </a:p>
          <a:p>
            <a:pPr marL="342900" indent="-342900">
              <a:buFont typeface="Arial" panose="020B0604020202020204" pitchFamily="34" charset="0"/>
              <a:buChar char="•"/>
            </a:pPr>
            <a:r>
              <a:rPr lang="en-US" dirty="0"/>
              <a:t>Grow online presence and sales</a:t>
            </a:r>
          </a:p>
          <a:p>
            <a:pPr marL="342900" indent="-342900">
              <a:buFont typeface="Arial" panose="020B0604020202020204" pitchFamily="34" charset="0"/>
              <a:buChar char="•"/>
            </a:pPr>
            <a:r>
              <a:rPr lang="en-US" dirty="0"/>
              <a:t>Sustain environmentally friendly practices</a:t>
            </a:r>
          </a:p>
          <a:p>
            <a:pPr marL="342900" indent="-342900">
              <a:buFont typeface="Arial" panose="020B0604020202020204" pitchFamily="34" charset="0"/>
              <a:buChar char="•"/>
            </a:pPr>
            <a:r>
              <a:rPr lang="en-US" dirty="0"/>
              <a:t>Increase brand recognition Method</a:t>
            </a:r>
          </a:p>
          <a:p>
            <a:pPr marL="342900" indent="-342900">
              <a:buFont typeface="Arial" panose="020B0604020202020204" pitchFamily="34" charset="0"/>
              <a:buChar char="•"/>
            </a:pPr>
            <a:r>
              <a:rPr lang="en-US" dirty="0"/>
              <a:t>Implement online ordering system</a:t>
            </a:r>
          </a:p>
          <a:p>
            <a:pPr marL="342900" indent="-342900">
              <a:buFont typeface="Arial" panose="020B0604020202020204" pitchFamily="34" charset="0"/>
              <a:buChar char="•"/>
            </a:pPr>
            <a:r>
              <a:rPr lang="en-US" dirty="0"/>
              <a:t>Use social media marketing campaigns</a:t>
            </a:r>
          </a:p>
          <a:p>
            <a:pPr marL="342900" indent="-342900">
              <a:buFont typeface="Arial" panose="020B0604020202020204" pitchFamily="34" charset="0"/>
              <a:buChar char="•"/>
            </a:pPr>
            <a:r>
              <a:rPr lang="en-US" dirty="0"/>
              <a:t>Offer subscription flower services</a:t>
            </a:r>
          </a:p>
        </p:txBody>
      </p:sp>
      <p:pic>
        <p:nvPicPr>
          <p:cNvPr id="5" name="Picture 4" descr="A diagram of work process&#10;&#10;AI-generated content may be incorrect.">
            <a:extLst>
              <a:ext uri="{FF2B5EF4-FFF2-40B4-BE49-F238E27FC236}">
                <a16:creationId xmlns:a16="http://schemas.microsoft.com/office/drawing/2014/main" id="{807DC950-3CA9-02BE-C8CB-0FE5DAA4163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127" y="1585906"/>
            <a:ext cx="7356765" cy="3686187"/>
          </a:xfrm>
          <a:prstGeom prst="rect">
            <a:avLst/>
          </a:prstGeom>
        </p:spPr>
      </p:pic>
      <p:sp>
        <p:nvSpPr>
          <p:cNvPr id="6" name="TextBox 5">
            <a:extLst>
              <a:ext uri="{FF2B5EF4-FFF2-40B4-BE49-F238E27FC236}">
                <a16:creationId xmlns:a16="http://schemas.microsoft.com/office/drawing/2014/main" id="{857B1316-EF09-DAD9-DB67-78C12A5B1ADE}"/>
              </a:ext>
            </a:extLst>
          </p:cNvPr>
          <p:cNvSpPr txBox="1"/>
          <p:nvPr/>
        </p:nvSpPr>
        <p:spPr>
          <a:xfrm>
            <a:off x="5659698" y="4407268"/>
            <a:ext cx="7247107" cy="230832"/>
          </a:xfrm>
          <a:prstGeom prst="rect">
            <a:avLst/>
          </a:prstGeom>
          <a:noFill/>
        </p:spPr>
        <p:txBody>
          <a:bodyPr wrap="square" rtlCol="0">
            <a:spAutoFit/>
          </a:bodyPr>
          <a:lstStyle/>
          <a:p>
            <a:r>
              <a:rPr lang="en-GB" sz="900" dirty="0">
                <a:hlinkClick r:id="rId3" tooltip="https://blogs.ubc.ca/teachwordpress/2015/02/03/fishbone-collaboration/"/>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638300" y="123371"/>
            <a:ext cx="8915399" cy="932688"/>
          </a:xfrm>
        </p:spPr>
        <p:txBody>
          <a:bodyPr>
            <a:normAutofit/>
          </a:bodyPr>
          <a:lstStyle/>
          <a:p>
            <a:pPr algn="ctr"/>
            <a:r>
              <a:rPr lang="en-GB" sz="3600"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61257" y="1475297"/>
            <a:ext cx="11243354" cy="5259332"/>
          </a:xfrm>
        </p:spPr>
        <p:txBody>
          <a:bodyPr/>
          <a:lstStyle/>
          <a:p>
            <a:r>
              <a:rPr lang="en-GB" dirty="0"/>
              <a:t>Green Haven is at a critical juncture where evolving market dynamics, increased competition, rising operational costs, and internal capacity challenges threaten its traditional business model. The decline in foot traffic and the shift toward online shopping demand a strategic transformation to remain relevant and competitive. Addressing outdated digital infrastructure, expanding service offerings, and enhancing marketing efforts are essential steps to reconnect with modern consumers and rebuild market share. </a:t>
            </a:r>
          </a:p>
          <a:p>
            <a:endParaRPr lang="en-GB" dirty="0"/>
          </a:p>
          <a:p>
            <a:r>
              <a:rPr lang="en-GB" dirty="0"/>
              <a:t>By leveraging its core strengths—personal service and sustainability—while embracing innovative digital solutions and operational efficiencies, Green Haven can adapt to the changing landscape, seize new growth opportunities, and secure its future success in a highly competitive environment.</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174750" y="249746"/>
            <a:ext cx="8915399" cy="335135"/>
          </a:xfrm>
        </p:spPr>
        <p:txBody>
          <a:bodyPr>
            <a:noAutofit/>
          </a:bodyPr>
          <a:lstStyle/>
          <a:p>
            <a:pPr algn="ctr"/>
            <a:r>
              <a:rPr lang="en-GB" sz="2800"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 y="856343"/>
            <a:ext cx="12192000" cy="5885543"/>
          </a:xfrm>
        </p:spPr>
        <p:txBody>
          <a:bodyPr>
            <a:normAutofit lnSpcReduction="10000"/>
          </a:bodyPr>
          <a:lstStyle/>
          <a:p>
            <a:r>
              <a:rPr lang="en-GB" sz="1800" b="1" dirty="0">
                <a:solidFill>
                  <a:schemeClr val="tx1"/>
                </a:solidFill>
                <a:latin typeface="Roboto"/>
                <a:ea typeface="Roboto"/>
                <a:cs typeface="Roboto"/>
              </a:rPr>
              <a:t>Shopify Blog  </a:t>
            </a:r>
            <a:r>
              <a:rPr lang="en-GB" sz="1800" b="1" dirty="0">
                <a:solidFill>
                  <a:schemeClr val="tx2">
                    <a:lumMod val="50000"/>
                    <a:lumOff val="50000"/>
                  </a:schemeClr>
                </a:solidFill>
                <a:latin typeface="Roboto"/>
                <a:ea typeface="Roboto"/>
                <a:cs typeface="Roboto"/>
              </a:rPr>
              <a:t>httpswww.shopify.com/blog </a:t>
            </a:r>
          </a:p>
          <a:p>
            <a:r>
              <a:rPr lang="en-GB" sz="1800" dirty="0">
                <a:solidFill>
                  <a:schemeClr val="tx1"/>
                </a:solidFill>
                <a:latin typeface="Roboto"/>
                <a:ea typeface="Roboto"/>
                <a:cs typeface="Roboto"/>
              </a:rPr>
              <a:t>E-commerce Trends &amp; Strategieshttps://www.shopify.com/blog  Offers articles on how online retailers attract customers with lower prices, fast delivery, and discounts, plus case studies on successful e-commerce strategies</a:t>
            </a:r>
          </a:p>
          <a:p>
            <a:endParaRPr lang="en-GB" sz="1800" dirty="0">
              <a:solidFill>
                <a:schemeClr val="tx1"/>
              </a:solidFill>
              <a:latin typeface="Roboto"/>
              <a:ea typeface="Roboto"/>
              <a:cs typeface="Roboto"/>
            </a:endParaRPr>
          </a:p>
          <a:p>
            <a:r>
              <a:rPr lang="en-GB" sz="1800" b="1" dirty="0">
                <a:solidFill>
                  <a:schemeClr val="tx1"/>
                </a:solidFill>
                <a:latin typeface="Roboto"/>
                <a:ea typeface="Roboto"/>
                <a:cs typeface="Roboto"/>
              </a:rPr>
              <a:t>Hootsuite Blog </a:t>
            </a:r>
            <a:r>
              <a:rPr lang="en-GB" sz="1800" dirty="0">
                <a:solidFill>
                  <a:schemeClr val="tx1"/>
                </a:solidFill>
                <a:latin typeface="Roboto"/>
                <a:ea typeface="Roboto"/>
                <a:cs typeface="Roboto"/>
              </a:rPr>
              <a:t>– Social Media Marketing for Small Business </a:t>
            </a:r>
            <a:r>
              <a:rPr lang="en-GB" sz="1800" dirty="0">
                <a:solidFill>
                  <a:schemeClr val="tx2">
                    <a:lumMod val="50000"/>
                    <a:lumOff val="50000"/>
                  </a:schemeClr>
                </a:solidFill>
                <a:latin typeface="Roboto"/>
                <a:ea typeface="Roboto"/>
                <a:cs typeface="Roboto"/>
              </a:rPr>
              <a:t>https://blog.hootsuite.com  </a:t>
            </a:r>
          </a:p>
          <a:p>
            <a:r>
              <a:rPr lang="en-GB" sz="1800" dirty="0">
                <a:solidFill>
                  <a:schemeClr val="tx1"/>
                </a:solidFill>
                <a:latin typeface="Roboto"/>
                <a:ea typeface="Roboto"/>
                <a:cs typeface="Roboto"/>
              </a:rPr>
              <a:t>Provides insights into social media marketing tactics, including how boutique businesses can leverage social platforms to gain attention and engagement.</a:t>
            </a:r>
          </a:p>
          <a:p>
            <a:endParaRPr lang="en-GB" sz="1800" dirty="0">
              <a:solidFill>
                <a:schemeClr val="tx1"/>
              </a:solidFill>
              <a:latin typeface="Roboto"/>
              <a:ea typeface="Roboto"/>
              <a:cs typeface="Roboto"/>
            </a:endParaRPr>
          </a:p>
          <a:p>
            <a:r>
              <a:rPr lang="en-GB" sz="1800" b="1" dirty="0">
                <a:solidFill>
                  <a:schemeClr val="tx1"/>
                </a:solidFill>
                <a:latin typeface="Roboto"/>
                <a:ea typeface="Roboto"/>
                <a:cs typeface="Roboto"/>
              </a:rPr>
              <a:t>Digital Marketing and Website Optimization </a:t>
            </a:r>
            <a:r>
              <a:rPr lang="en-GB" sz="1800" dirty="0">
                <a:solidFill>
                  <a:schemeClr val="tx2">
                    <a:lumMod val="50000"/>
                    <a:lumOff val="50000"/>
                  </a:schemeClr>
                </a:solidFill>
                <a:latin typeface="Roboto"/>
                <a:ea typeface="Roboto"/>
                <a:cs typeface="Roboto"/>
              </a:rPr>
              <a:t>https://neilpatel.com/blog</a:t>
            </a:r>
          </a:p>
          <a:p>
            <a:r>
              <a:rPr lang="en-GB" sz="1800" dirty="0">
                <a:solidFill>
                  <a:srgbClr val="1D4ED8"/>
                </a:solidFill>
                <a:latin typeface="Roboto"/>
                <a:ea typeface="Roboto"/>
                <a:cs typeface="Roboto"/>
              </a:rPr>
              <a:t>  </a:t>
            </a:r>
            <a:r>
              <a:rPr lang="en-GB" sz="1800" dirty="0">
                <a:solidFill>
                  <a:schemeClr val="tx1"/>
                </a:solidFill>
                <a:latin typeface="Roboto"/>
                <a:ea typeface="Roboto"/>
                <a:cs typeface="Roboto"/>
              </a:rPr>
              <a:t>Features guides on improving website performance, user experience, and online visibility, critical for overcoming outdated digital presence issues.</a:t>
            </a:r>
          </a:p>
          <a:p>
            <a:endParaRPr lang="en-GB" sz="1800" dirty="0">
              <a:solidFill>
                <a:schemeClr val="tx1"/>
              </a:solidFill>
              <a:latin typeface="Roboto"/>
              <a:ea typeface="Roboto"/>
              <a:cs typeface="Roboto"/>
            </a:endParaRPr>
          </a:p>
          <a:p>
            <a:r>
              <a:rPr lang="en-GB" sz="1800" b="1" dirty="0">
                <a:solidFill>
                  <a:schemeClr val="tx1"/>
                </a:solidFill>
                <a:latin typeface="Roboto"/>
                <a:ea typeface="Roboto"/>
                <a:cs typeface="Roboto"/>
              </a:rPr>
              <a:t>Harvard Business Review </a:t>
            </a:r>
            <a:r>
              <a:rPr lang="en-GB" sz="1800" dirty="0">
                <a:solidFill>
                  <a:schemeClr val="tx1"/>
                </a:solidFill>
                <a:latin typeface="Roboto"/>
                <a:ea typeface="Roboto"/>
                <a:cs typeface="Roboto"/>
              </a:rPr>
              <a:t>– Customer Expectations &amp; Competitive Strategies </a:t>
            </a:r>
            <a:r>
              <a:rPr lang="en-GB" sz="1800" dirty="0">
                <a:solidFill>
                  <a:schemeClr val="tx2">
                    <a:lumMod val="50000"/>
                    <a:lumOff val="50000"/>
                  </a:schemeClr>
                </a:solidFill>
                <a:latin typeface="Roboto"/>
                <a:ea typeface="Roboto"/>
                <a:cs typeface="Roboto"/>
              </a:rPr>
              <a:t>https://hbr.org  </a:t>
            </a:r>
          </a:p>
          <a:p>
            <a:r>
              <a:rPr lang="en-GB" sz="1800" dirty="0">
                <a:solidFill>
                  <a:schemeClr val="tx1"/>
                </a:solidFill>
                <a:latin typeface="Roboto"/>
                <a:ea typeface="Roboto"/>
                <a:cs typeface="Roboto"/>
              </a:rPr>
              <a:t>Contains research articles on shifting customer preferences, convenience, and how companies adapt to stay competitive.</a:t>
            </a:r>
          </a:p>
          <a:p>
            <a:endParaRPr lang="en-GB" sz="1800" dirty="0">
              <a:solidFill>
                <a:schemeClr val="tx1"/>
              </a:solidFill>
              <a:latin typeface="Roboto"/>
              <a:ea typeface="Roboto"/>
              <a:cs typeface="Roboto"/>
            </a:endParaRPr>
          </a:p>
          <a:p>
            <a:r>
              <a:rPr lang="en-GB" sz="1800" b="1" dirty="0">
                <a:solidFill>
                  <a:schemeClr val="tx1"/>
                </a:solidFill>
                <a:latin typeface="Roboto"/>
                <a:ea typeface="Roboto"/>
                <a:cs typeface="Roboto"/>
              </a:rPr>
              <a:t>McKinsey &amp; Company </a:t>
            </a:r>
            <a:r>
              <a:rPr lang="en-GB" sz="1800" dirty="0">
                <a:solidFill>
                  <a:schemeClr val="tx1"/>
                </a:solidFill>
                <a:latin typeface="Roboto"/>
                <a:ea typeface="Roboto"/>
                <a:cs typeface="Roboto"/>
              </a:rPr>
              <a:t>– Retail and Consumer Insights </a:t>
            </a:r>
            <a:r>
              <a:rPr lang="en-GB" sz="1800" dirty="0">
                <a:solidFill>
                  <a:schemeClr val="tx2">
                    <a:lumMod val="50000"/>
                    <a:lumOff val="50000"/>
                  </a:schemeClr>
                </a:solidFill>
                <a:latin typeface="Roboto"/>
                <a:ea typeface="Roboto"/>
                <a:cs typeface="Roboto"/>
              </a:rPr>
              <a:t>https://www.mckinsey.com/industries/retail/our-insights  </a:t>
            </a:r>
            <a:r>
              <a:rPr lang="en-GB" sz="1800" dirty="0">
                <a:solidFill>
                  <a:schemeClr val="tx1"/>
                </a:solidFill>
                <a:latin typeface="Roboto"/>
                <a:ea typeface="Roboto"/>
                <a:cs typeface="Roboto"/>
              </a:rPr>
              <a:t>Provides reports and insights on rising operational costs, supply chain disruptions, and strategies for retail modernization.</a:t>
            </a:r>
          </a:p>
          <a:p>
            <a:endParaRPr lang="en-GB" sz="1800" dirty="0">
              <a:solidFill>
                <a:schemeClr val="tx1"/>
              </a:solidFill>
              <a:latin typeface="Roboto"/>
              <a:ea typeface="Roboto"/>
              <a:cs typeface="Roboto"/>
            </a:endParaRPr>
          </a:p>
          <a:p>
            <a:endParaRPr lang="en-GB" sz="1800"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endParaRPr lang="en-US" sz="5400" dirty="0"/>
          </a:p>
        </p:txBody>
      </p:sp>
      <p:pic>
        <p:nvPicPr>
          <p:cNvPr id="4" name="Picture 3">
            <a:extLst>
              <a:ext uri="{FF2B5EF4-FFF2-40B4-BE49-F238E27FC236}">
                <a16:creationId xmlns:a16="http://schemas.microsoft.com/office/drawing/2014/main" id="{99EDA637-474B-ECD2-5D30-175C706FB657}"/>
              </a:ext>
            </a:extLst>
          </p:cNvPr>
          <p:cNvPicPr>
            <a:picLocks noChangeAspect="1"/>
          </p:cNvPicPr>
          <p:nvPr/>
        </p:nvPicPr>
        <p:blipFill>
          <a:blip r:embed="rId2"/>
          <a:stretch>
            <a:fillRect/>
          </a:stretch>
        </p:blipFill>
        <p:spPr>
          <a:xfrm>
            <a:off x="0" y="0"/>
            <a:ext cx="12191999" cy="6858000"/>
          </a:xfrm>
          <a:prstGeom prst="rect">
            <a:avLst/>
          </a:prstGeom>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00d609204f6707cf620b6b6c170da2da">
  <xsd:schema xmlns:xsd="http://www.w3.org/2001/XMLSchema" xmlns:xs="http://www.w3.org/2001/XMLSchema" xmlns:p="http://schemas.microsoft.com/office/2006/metadata/properties" xmlns:ns3="716bca3a-9bc9-4129-a185-7ea87f9d73cc" targetNamespace="http://schemas.microsoft.com/office/2006/metadata/properties" ma:root="true" ma:fieldsID="ba874aab7dbf99c8e0d90de40a7572fa"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794FFD38-67EC-4B3A-A33B-89FCD8348F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112213-A71C-44F2-B297-87F13CAEC3AA}">
  <ds:schemaRefs>
    <ds:schemaRef ds:uri="http://schemas.microsoft.com/sharepoint/v3/contenttype/forms"/>
  </ds:schemaRefs>
</ds:datastoreItem>
</file>

<file path=customXml/itemProps3.xml><?xml version="1.0" encoding="utf-8"?>
<ds:datastoreItem xmlns:ds="http://schemas.openxmlformats.org/officeDocument/2006/customXml" ds:itemID="{DBB5CA28-4A43-40B6-92AA-662FF01B06AC}">
  <ds:schemaRefs>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terms/"/>
    <ds:schemaRef ds:uri="716bca3a-9bc9-4129-a185-7ea87f9d73cc"/>
    <ds:schemaRef ds:uri="http://www.w3.org/XML/1998/namespace"/>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411</TotalTime>
  <Words>1635</Words>
  <Application>Microsoft Office PowerPoint</Application>
  <PresentationFormat>Widescreen</PresentationFormat>
  <Paragraphs>103</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Aptos Display</vt:lpstr>
      <vt:lpstr>Arial</vt:lpstr>
      <vt:lpstr>Book Antiqua</vt:lpstr>
      <vt:lpstr>Gabriola</vt:lpstr>
      <vt:lpstr>Roboto</vt:lpstr>
      <vt:lpstr>Office Theme</vt:lpstr>
      <vt:lpstr>                             GREEN GARDEN FLORISTS    STUDENT NAME       RICHARD PAUN STUDENT ID              2516669 MODULE NAME       Problem Solving and Decision Making MODULE CODE        LCLM4004_LON LECTURER              MOHAMMAD RAHMAN   </vt:lpstr>
      <vt:lpstr>OVERVIEW</vt:lpstr>
      <vt:lpstr>Introduction</vt:lpstr>
      <vt:lpstr>Company background</vt:lpstr>
      <vt:lpstr>PowerPoint Presentation</vt:lpstr>
      <vt:lpstr>Green Haven Florists </vt:lpstr>
      <vt:lpstr>PESTLE ANALYSIS: Green Haven Florists </vt:lpstr>
      <vt:lpstr>PowerPoint Presentation</vt:lpstr>
      <vt:lpstr>Conclusion</vt:lpstr>
      <vt:lpstr>References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Petrica-Richard Paun (2516669)</cp:lastModifiedBy>
  <cp:revision>90</cp:revision>
  <dcterms:created xsi:type="dcterms:W3CDTF">2024-10-08T15:58:04Z</dcterms:created>
  <dcterms:modified xsi:type="dcterms:W3CDTF">2026-03-14T17:23:27Z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