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  <p:sldMasterId id="2147483788" r:id="rId2"/>
  </p:sldMasterIdLst>
  <p:notesMasterIdLst>
    <p:notesMasterId r:id="rId32"/>
  </p:notesMasterIdLst>
  <p:handoutMasterIdLst>
    <p:handoutMasterId r:id="rId33"/>
  </p:handoutMasterIdLst>
  <p:sldIdLst>
    <p:sldId id="277" r:id="rId3"/>
    <p:sldId id="332" r:id="rId4"/>
    <p:sldId id="382" r:id="rId5"/>
    <p:sldId id="383" r:id="rId6"/>
    <p:sldId id="384" r:id="rId7"/>
    <p:sldId id="342" r:id="rId8"/>
    <p:sldId id="345" r:id="rId9"/>
    <p:sldId id="284" r:id="rId10"/>
    <p:sldId id="387" r:id="rId11"/>
    <p:sldId id="328" r:id="rId12"/>
    <p:sldId id="389" r:id="rId13"/>
    <p:sldId id="390" r:id="rId14"/>
    <p:sldId id="391" r:id="rId15"/>
    <p:sldId id="392" r:id="rId16"/>
    <p:sldId id="393" r:id="rId17"/>
    <p:sldId id="395" r:id="rId18"/>
    <p:sldId id="397" r:id="rId19"/>
    <p:sldId id="333" r:id="rId20"/>
    <p:sldId id="381" r:id="rId21"/>
    <p:sldId id="346" r:id="rId22"/>
    <p:sldId id="371" r:id="rId23"/>
    <p:sldId id="396" r:id="rId24"/>
    <p:sldId id="334" r:id="rId25"/>
    <p:sldId id="372" r:id="rId26"/>
    <p:sldId id="373" r:id="rId27"/>
    <p:sldId id="374" r:id="rId28"/>
    <p:sldId id="400" r:id="rId29"/>
    <p:sldId id="364" r:id="rId30"/>
    <p:sldId id="377" r:id="rId31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130" autoAdjust="0"/>
    <p:restoredTop sz="89511" autoAdjust="0"/>
  </p:normalViewPr>
  <p:slideViewPr>
    <p:cSldViewPr>
      <p:cViewPr varScale="1">
        <p:scale>
          <a:sx n="92" d="100"/>
          <a:sy n="92" d="100"/>
        </p:scale>
        <p:origin x="1068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9325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49325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49325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49325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49325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493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493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493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493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CDACA39D-F0C3-4A4F-90AF-B04EBADA23AA}" type="slidenum">
              <a:rPr lang="en-GB" altLang="en-US" sz="1300"/>
              <a:pPr>
                <a:spcBef>
                  <a:spcPct val="0"/>
                </a:spcBef>
              </a:pPr>
              <a:t>8</a:t>
            </a:fld>
            <a:endParaRPr lang="en-GB" altLang="en-US" sz="1300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81067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936E1E2-17D2-5E4C-B96D-EEDAC0EF77D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85419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Source: Locker, K. and Findlay, I. (2009) </a:t>
            </a:r>
            <a:r>
              <a:rPr lang="en-GB" sz="1200" i="1" dirty="0">
                <a:latin typeface="Calibri" panose="020F0502020204030204" pitchFamily="34" charset="0"/>
                <a:cs typeface="Calibri" panose="020F0502020204030204" pitchFamily="34" charset="0"/>
              </a:rPr>
              <a:t>Business Communication Now.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 Toronto: McGraw-Hill, </a:t>
            </a:r>
            <a:endParaRPr lang="en-GB" alt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B164FB-C17E-44B0-8405-045844A6C61F}" type="slidenum">
              <a:rPr lang="en-GB" altLang="en-US" smtClean="0"/>
              <a:pPr>
                <a:defRPr/>
              </a:pPr>
              <a:t>25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959439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07/11/2023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07/11/2023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07/11/2023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07/11/2023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07/11/2023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07/11/2023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07/11/2023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07/11/2023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07/11/2023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07/11/2023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07/11/2023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pPr/>
              <a:t>07/11/2023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9329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07/11/2023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27531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07/11/2023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96412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07/11/2023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05887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07/11/2023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4849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07/11/2023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514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07/11/2023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4817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07/11/2023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95039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07/11/2023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105151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07/11/2023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06128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07/11/2023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1482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07/11/2023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07/11/2023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90431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  <p:sldLayoutId id="2147483790" r:id="rId2"/>
    <p:sldLayoutId id="2147483791" r:id="rId3"/>
    <p:sldLayoutId id="2147483792" r:id="rId4"/>
    <p:sldLayoutId id="2147483793" r:id="rId5"/>
    <p:sldLayoutId id="2147483794" r:id="rId6"/>
    <p:sldLayoutId id="2147483795" r:id="rId7"/>
    <p:sldLayoutId id="2147483796" r:id="rId8"/>
    <p:sldLayoutId id="2147483797" r:id="rId9"/>
    <p:sldLayoutId id="2147483798" r:id="rId10"/>
    <p:sldLayoutId id="214748379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hesaurus.com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efap.net/writing/writing-reporting/writing-reporting-paraphrase" TargetMode="External"/><Relationship Id="rId2" Type="http://schemas.openxmlformats.org/officeDocument/2006/relationships/hyperlink" Target="https://www.britishcouncil.vn/en/adults/tips/top-five-paraphrasing-techniques-video-included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ristol.ac.uk/arts/exercises/referencing/page_05.htm" TargetMode="External"/><Relationship Id="rId2" Type="http://schemas.openxmlformats.org/officeDocument/2006/relationships/hyperlink" Target="https://www.ucl.ac.uk/ioe-writing-centre/reference-effectively-avoid-plagiarism/paraphrasin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futurelearn.com/info/courses/english-for-study-intermediate/0/steps/3524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684213" y="908050"/>
            <a:ext cx="7772400" cy="1235066"/>
          </a:xfrm>
        </p:spPr>
        <p:txBody>
          <a:bodyPr/>
          <a:lstStyle/>
          <a:p>
            <a:pPr eaLnBrk="1" hangingPunct="1"/>
            <a:r>
              <a:rPr lang="en-GB" altLang="en-US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LCHS4001</a:t>
            </a:r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684213" y="2276872"/>
            <a:ext cx="7786742" cy="3573610"/>
          </a:xfrm>
        </p:spPr>
        <p:txBody>
          <a:bodyPr/>
          <a:lstStyle/>
          <a:p>
            <a:pPr eaLnBrk="1" hangingPunct="1"/>
            <a:r>
              <a:rPr lang="en-GB" altLang="en-US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Academic and Employability Skills</a:t>
            </a:r>
            <a:endParaRPr lang="en-GB" altLang="en-US" sz="4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/>
            <a:r>
              <a:rPr lang="en-GB" altLang="en-US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Paraphrasing</a:t>
            </a: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244408" y="6453336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 dirty="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021" y="0"/>
            <a:ext cx="8229600" cy="1143000"/>
          </a:xfrm>
        </p:spPr>
        <p:txBody>
          <a:bodyPr/>
          <a:lstStyle/>
          <a:p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Aims of the session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248473"/>
          </a:xfrm>
        </p:spPr>
        <p:txBody>
          <a:bodyPr>
            <a:norm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To understand what paraphrasing is and why it is important for academic success. 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To learn the main steps to effective paraphrasing.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To practice paraphrasing a range of sources.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C698C-69DD-A1D5-B32A-0235155B5D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>
                <a:latin typeface="Calibri" panose="020F0502020204030204" pitchFamily="34" charset="0"/>
                <a:cs typeface="Calibri" panose="020F0502020204030204" pitchFamily="34" charset="0"/>
              </a:rPr>
              <a:t>In groups, discuss the following questions: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D879D2-2FC8-9C7A-3B5C-9DB1CF9E22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What is paraphrasing?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Why is paraphrasing important for academic success? 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Is paraphrasing just changing a couple of words?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How can I paraphrase a text?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62AB43-1C6D-545C-377C-96C133270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07/11/2023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B072109-9E03-4298-D1E5-313C5F7B7B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63134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5ED692-2F54-52FE-C989-E566FD136E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Paraphrasing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5DFFD6-4741-936A-1D2A-8E361A273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07/11/2023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0AC7D4-6E80-5D07-CA34-70B25C418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4</a:t>
            </a:fld>
            <a:endParaRPr lang="en-GB" altLang="en-US"/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56569BF2-2B0D-734D-FED9-84F410B4CE3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00200"/>
            <a:ext cx="7848872" cy="3841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9183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A2D470-9E83-E081-C683-AD19331AE9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What is paraphrasing?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8D4A3A-2B37-56B3-0450-76E908D0C4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176464"/>
          </a:xfrm>
        </p:spPr>
        <p:txBody>
          <a:bodyPr/>
          <a:lstStyle/>
          <a:p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To write an assignment, you will have to read a range of sources (e.g., </a:t>
            </a:r>
            <a:r>
              <a:rPr lang="en-US" sz="2400" u="sng" dirty="0">
                <a:latin typeface="Calibri" panose="020F0502020204030204" pitchFamily="34" charset="0"/>
                <a:cs typeface="Calibri" panose="020F0502020204030204" pitchFamily="34" charset="0"/>
              </a:rPr>
              <a:t>books, journal articles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). This will allow you to understand a topic better. </a:t>
            </a:r>
          </a:p>
          <a:p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There are three ways in which you can use ideas from external sources in your assignment: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Paraphrasing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Summarizing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Quoting 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You should always remember to reference the source.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A15375-B88E-0C18-BFBF-F9DAA9FCD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07/11/2023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CA7E7A-7CCA-FEAF-FA36-DA11C76F88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700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What is paraphrasing?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417638"/>
            <a:ext cx="8712968" cy="4099594"/>
          </a:xfrm>
        </p:spPr>
        <p:txBody>
          <a:bodyPr/>
          <a:lstStyle/>
          <a:p>
            <a:r>
              <a:rPr lang="en-GB" sz="2400" b="0" dirty="0">
                <a:latin typeface="Calibri" panose="020F0502020204030204" pitchFamily="34" charset="0"/>
                <a:cs typeface="Calibri" panose="020F0502020204030204" pitchFamily="34" charset="0"/>
              </a:rPr>
              <a:t>Paraphrasing is writing the ideas of another person in </a:t>
            </a:r>
            <a:r>
              <a:rPr lang="en-GB" sz="2400" b="1" i="1" dirty="0">
                <a:latin typeface="Calibri" panose="020F0502020204030204" pitchFamily="34" charset="0"/>
                <a:cs typeface="Calibri" panose="020F0502020204030204" pitchFamily="34" charset="0"/>
              </a:rPr>
              <a:t>your own words</a:t>
            </a:r>
            <a:r>
              <a:rPr lang="en-GB" sz="2400" b="0" dirty="0">
                <a:latin typeface="Calibri" panose="020F0502020204030204" pitchFamily="34" charset="0"/>
                <a:cs typeface="Calibri" panose="020F0502020204030204" pitchFamily="34" charset="0"/>
              </a:rPr>
              <a:t>. Paraphrasing is useful when you are using the </a:t>
            </a:r>
            <a:r>
              <a:rPr lang="en-GB" sz="2400" b="0" u="sng" dirty="0">
                <a:latin typeface="Calibri" panose="020F0502020204030204" pitchFamily="34" charset="0"/>
                <a:cs typeface="Calibri" panose="020F0502020204030204" pitchFamily="34" charset="0"/>
              </a:rPr>
              <a:t>work of others to support your own view. </a:t>
            </a:r>
          </a:p>
          <a:p>
            <a:r>
              <a:rPr lang="en-GB" sz="2400" b="0" dirty="0">
                <a:latin typeface="Calibri" panose="020F0502020204030204" pitchFamily="34" charset="0"/>
                <a:cs typeface="Calibri" panose="020F0502020204030204" pitchFamily="34" charset="0"/>
              </a:rPr>
              <a:t>When paraphrasing, you need to change the </a:t>
            </a:r>
            <a:r>
              <a:rPr lang="en-GB" sz="2400" b="1" i="1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words</a:t>
            </a:r>
            <a:r>
              <a:rPr lang="en-GB" sz="2400" b="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b="1" i="1" dirty="0">
                <a:latin typeface="Calibri" panose="020F0502020204030204" pitchFamily="34" charset="0"/>
                <a:cs typeface="Calibri" panose="020F0502020204030204" pitchFamily="34" charset="0"/>
              </a:rPr>
              <a:t>and</a:t>
            </a:r>
            <a:r>
              <a:rPr lang="en-GB" sz="2400" b="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b="1" i="1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structure </a:t>
            </a:r>
            <a:r>
              <a:rPr lang="en-GB" sz="2400" b="0" dirty="0">
                <a:latin typeface="Calibri" panose="020F0502020204030204" pitchFamily="34" charset="0"/>
                <a:cs typeface="Calibri" panose="020F0502020204030204" pitchFamily="34" charset="0"/>
              </a:rPr>
              <a:t>but keep the meaning the same. </a:t>
            </a:r>
          </a:p>
          <a:p>
            <a:r>
              <a:rPr lang="en-GB" sz="2400" b="0" dirty="0">
                <a:latin typeface="Calibri" panose="020F0502020204030204" pitchFamily="34" charset="0"/>
                <a:cs typeface="Calibri" panose="020F0502020204030204" pitchFamily="34" charset="0"/>
              </a:rPr>
              <a:t>Please remember, though, that even when you paraphrase someone's work, you must acknowledge it by providing a reference.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8457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Example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94108"/>
            <a:ext cx="8229600" cy="3917032"/>
          </a:xfrm>
        </p:spPr>
        <p:txBody>
          <a:bodyPr/>
          <a:lstStyle/>
          <a:p>
            <a:pPr algn="just"/>
            <a:r>
              <a:rPr lang="en-GB" sz="24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Source</a:t>
            </a:r>
          </a:p>
          <a:p>
            <a:pPr marL="0" indent="0" algn="just">
              <a:buNone/>
            </a:pPr>
            <a:r>
              <a:rPr lang="en-GB" sz="2400" b="0" dirty="0">
                <a:latin typeface="Calibri" panose="020F0502020204030204" pitchFamily="34" charset="0"/>
                <a:cs typeface="Calibri" panose="020F0502020204030204" pitchFamily="34" charset="0"/>
              </a:rPr>
              <a:t>It has long been known that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Tokyo </a:t>
            </a:r>
            <a:r>
              <a:rPr lang="en-GB" sz="2400" b="0" dirty="0">
                <a:latin typeface="Calibri" panose="020F0502020204030204" pitchFamily="34" charset="0"/>
                <a:cs typeface="Calibri" panose="020F0502020204030204" pitchFamily="34" charset="0"/>
              </a:rPr>
              <a:t>is the most populous city on earth, but no-one knew exactly how populous it was until last month.</a:t>
            </a:r>
          </a:p>
          <a:p>
            <a:pPr algn="just"/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GB" sz="2400" b="1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Paraphrase</a:t>
            </a:r>
          </a:p>
          <a:p>
            <a:pPr marL="0" indent="0" algn="just">
              <a:buNone/>
            </a:pPr>
            <a:r>
              <a:rPr lang="en-GB" sz="2400" b="0" dirty="0">
                <a:latin typeface="Calibri" panose="020F0502020204030204" pitchFamily="34" charset="0"/>
                <a:cs typeface="Calibri" panose="020F0502020204030204" pitchFamily="34" charset="0"/>
              </a:rPr>
              <a:t>Although Tokyo has been the world's most heavily populated city for many years, the precise population was not known until four weeks ago.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4056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6337EC8-AE85-4CA5-80F9-C203A80A9F41}"/>
              </a:ext>
            </a:extLst>
          </p:cNvPr>
          <p:cNvSpPr/>
          <p:nvPr/>
        </p:nvSpPr>
        <p:spPr>
          <a:xfrm>
            <a:off x="370114" y="2301442"/>
            <a:ext cx="8270338" cy="1421606"/>
          </a:xfrm>
          <a:prstGeom prst="rect">
            <a:avLst/>
          </a:prstGeom>
          <a:solidFill>
            <a:srgbClr val="00B050">
              <a:alpha val="1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1" fontAlgn="auto" hangingPunct="1">
              <a:lnSpc>
                <a:spcPct val="90000"/>
              </a:lnSpc>
              <a:spcBef>
                <a:spcPct val="50000"/>
              </a:spcBef>
              <a:buClrTx/>
              <a:defRPr/>
            </a:pPr>
            <a:r>
              <a:rPr lang="en-GB" sz="22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Paraphrase:</a:t>
            </a:r>
            <a:r>
              <a:rPr lang="en-GB" sz="2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838200" lvl="1" indent="-381000" eaLnBrk="1" fontAlgn="auto" hangingPunct="1">
              <a:lnSpc>
                <a:spcPct val="90000"/>
              </a:lnSpc>
              <a:spcBef>
                <a:spcPct val="50000"/>
              </a:spcBef>
              <a:buClrTx/>
              <a:buFontTx/>
              <a:buAutoNum type="alphaLcParenR"/>
              <a:defRPr/>
            </a:pPr>
            <a:r>
              <a:rPr lang="en-GB" sz="2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Brown (2004) is a keen advocate of learning styles.</a:t>
            </a:r>
          </a:p>
          <a:p>
            <a:pPr marL="838200" lvl="1" indent="-381000" eaLnBrk="1" fontAlgn="auto" hangingPunct="1">
              <a:lnSpc>
                <a:spcPct val="90000"/>
              </a:lnSpc>
              <a:spcBef>
                <a:spcPct val="50000"/>
              </a:spcBef>
              <a:buClrTx/>
              <a:buFontTx/>
              <a:buAutoNum type="alphaLcParenR"/>
              <a:defRPr/>
            </a:pPr>
            <a:r>
              <a:rPr lang="en-GB" sz="2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Learning styles are critical to reaching learners (Brown, 2004).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0BE8F3F-92ED-4597-A7EE-088AF23DB212}"/>
              </a:ext>
            </a:extLst>
          </p:cNvPr>
          <p:cNvSpPr/>
          <p:nvPr/>
        </p:nvSpPr>
        <p:spPr>
          <a:xfrm>
            <a:off x="503548" y="1234421"/>
            <a:ext cx="8136904" cy="720081"/>
          </a:xfrm>
          <a:prstGeom prst="rect">
            <a:avLst/>
          </a:prstGeom>
          <a:solidFill>
            <a:srgbClr val="FF0000">
              <a:alpha val="3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1" fontAlgn="auto" hangingPunct="1">
              <a:lnSpc>
                <a:spcPct val="90000"/>
              </a:lnSpc>
              <a:spcBef>
                <a:spcPct val="50000"/>
              </a:spcBef>
              <a:buClrTx/>
              <a:defRPr/>
            </a:pPr>
            <a:r>
              <a:rPr lang="en-GB" sz="2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Direct quote:</a:t>
            </a:r>
            <a:r>
              <a:rPr lang="en-GB" sz="2200" dirty="0"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 Brown (2004, p.72) argues that “ascertaining learning styles is essential to facilitate learning”.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32ECDC6-0BF1-4EDE-AD90-B53D9A4FF112}"/>
              </a:ext>
            </a:extLst>
          </p:cNvPr>
          <p:cNvSpPr txBox="1"/>
          <p:nvPr/>
        </p:nvSpPr>
        <p:spPr>
          <a:xfrm>
            <a:off x="251520" y="4069988"/>
            <a:ext cx="9036496" cy="16158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eaLnBrk="1" fontAlgn="auto" hangingPunct="1">
              <a:spcBef>
                <a:spcPct val="50000"/>
              </a:spcBef>
              <a:buClrTx/>
              <a:buFont typeface="Courier New" panose="02070309020205020404" pitchFamily="49" charset="0"/>
              <a:buChar char="o"/>
              <a:defRPr/>
            </a:pPr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Note that the brackets depend upon whether the emphasis is on the author (a) or the information (b)</a:t>
            </a:r>
          </a:p>
          <a:p>
            <a:pPr marL="285750" indent="-285750" eaLnBrk="1" fontAlgn="auto" hangingPunct="1">
              <a:spcBef>
                <a:spcPct val="50000"/>
              </a:spcBef>
              <a:buClrTx/>
              <a:buFont typeface="Courier New" panose="02070309020205020404" pitchFamily="49" charset="0"/>
              <a:buChar char="o"/>
              <a:defRPr/>
            </a:pPr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Note that in (b) the full stop comes after the citation – the citation is always part of the sentence. No page number is needed with a paraphrase. 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E711960E-C379-5F62-3260-491E5D025E7A}"/>
              </a:ext>
            </a:extLst>
          </p:cNvPr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Example 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40949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B30EEB-A715-937B-E5CD-BCDD85136B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Why should you paraphrase 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154BCF-40E0-D965-4841-15376FD67E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97614"/>
            <a:ext cx="8229600" cy="4363634"/>
          </a:xfrm>
        </p:spPr>
        <p:txBody>
          <a:bodyPr/>
          <a:lstStyle/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Paraphrasing provides support for your claims and adds credibility to your writing.</a:t>
            </a:r>
          </a:p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It is a way of showing your understanding of the information you have read in a source. </a:t>
            </a:r>
          </a:p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To avoid plagiarism. </a:t>
            </a:r>
          </a:p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Please remember that in your assignments you </a:t>
            </a:r>
            <a:r>
              <a:rPr lang="en-GB" sz="2600" b="1" dirty="0">
                <a:latin typeface="Calibri" panose="020F0502020204030204" pitchFamily="34" charset="0"/>
                <a:cs typeface="Calibri" panose="020F0502020204030204" pitchFamily="34" charset="0"/>
              </a:rPr>
              <a:t>cannot </a:t>
            </a:r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simply provide a list of quotations (copy of the exact words). Instead, you should explain ideas in your own words (paraphrasing).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4DC7DD-E446-CB02-6C46-2FFB619016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07/11/2023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457A4F-B887-CC23-11F9-5AB8B5643B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44368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dirty="0">
                <a:latin typeface="Calibri" panose="020F0502020204030204" pitchFamily="34" charset="0"/>
                <a:cs typeface="Calibri" panose="020F0502020204030204" pitchFamily="34" charset="0"/>
              </a:rPr>
              <a:t>Paraphrasing Techniques</a:t>
            </a:r>
          </a:p>
        </p:txBody>
      </p:sp>
      <p:sp>
        <p:nvSpPr>
          <p:cNvPr id="8195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462833" y="1380549"/>
            <a:ext cx="8229600" cy="4243610"/>
          </a:xfrm>
        </p:spPr>
        <p:txBody>
          <a:bodyPr/>
          <a:lstStyle/>
          <a:p>
            <a:r>
              <a:rPr lang="en-GB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What are the techniques used to present the same meaning differently?</a:t>
            </a:r>
          </a:p>
          <a:p>
            <a:pPr marL="0" indent="0">
              <a:buNone/>
            </a:pPr>
            <a:endParaRPr lang="en-GB" alt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en-GB" alt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using synonyms</a:t>
            </a:r>
          </a:p>
          <a:p>
            <a:pPr lvl="1"/>
            <a:r>
              <a:rPr lang="en-GB" alt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changing word class </a:t>
            </a:r>
            <a:r>
              <a:rPr lang="en-GB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(and making any other necessary changes) </a:t>
            </a:r>
          </a:p>
          <a:p>
            <a:pPr lvl="1"/>
            <a:r>
              <a:rPr lang="en-GB" alt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changing word order </a:t>
            </a:r>
            <a:r>
              <a:rPr lang="en-GB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(and making any other necessary changes) </a:t>
            </a:r>
          </a:p>
          <a:p>
            <a:pPr lvl="1"/>
            <a:r>
              <a:rPr lang="en-GB" alt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Using Active and Passive voice </a:t>
            </a:r>
          </a:p>
          <a:p>
            <a:endParaRPr lang="en-GB" altLang="en-US" dirty="0"/>
          </a:p>
          <a:p>
            <a:endParaRPr lang="en-GB" altLang="en-US" dirty="0"/>
          </a:p>
          <a:p>
            <a:endParaRPr lang="en-GB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64FF88-4EF9-4F51-D897-8E489FCD94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59000"/>
            <a:ext cx="8229600" cy="1143000"/>
          </a:xfrm>
        </p:spPr>
        <p:txBody>
          <a:bodyPr/>
          <a:lstStyle/>
          <a:p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The use of synonyms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C8EE2B-9916-7E29-8E24-4994AA69E7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825" y="1416968"/>
            <a:ext cx="8641655" cy="4176465"/>
          </a:xfrm>
        </p:spPr>
        <p:txBody>
          <a:bodyPr/>
          <a:lstStyle/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The most common technique is the use of synonyms. </a:t>
            </a:r>
          </a:p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Students highlight important nouns, verbs or adjectives and provide a synonym. </a:t>
            </a:r>
          </a:p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The use of thesaurus can help you find synonyms:</a:t>
            </a:r>
          </a:p>
          <a:p>
            <a:pPr marL="0" indent="0">
              <a:buNone/>
            </a:pPr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Synonyms and Antonyms of Words | Thesaurus.com</a:t>
            </a:r>
            <a:endParaRPr lang="en-GB"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sz="26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600" b="1" dirty="0">
                <a:latin typeface="Calibri" panose="020F0502020204030204" pitchFamily="34" charset="0"/>
                <a:cs typeface="Calibri" panose="020F0502020204030204" pitchFamily="34" charset="0"/>
              </a:rPr>
              <a:t>Please remember that you cannot simply use synonyms when paraphrasing. You should also change the structure of the original text.</a:t>
            </a:r>
          </a:p>
          <a:p>
            <a:pPr marL="0" indent="0">
              <a:buNone/>
            </a:pP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20F9AD-77F0-C8B2-9FC8-7F49225353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07/11/2023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46D7B44-6317-57F6-F3AC-C03BA257DD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20877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87894E-F3BF-BCC4-F3B1-3A698CEBD1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98438"/>
            <a:ext cx="8229600" cy="1143000"/>
          </a:xfrm>
        </p:spPr>
        <p:txBody>
          <a:bodyPr/>
          <a:lstStyle/>
          <a:p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Example - Synonyms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7224E6-5EED-B888-F425-4CBF28AD78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825" y="1417638"/>
            <a:ext cx="8713663" cy="3955578"/>
          </a:xfrm>
        </p:spPr>
        <p:txBody>
          <a:bodyPr/>
          <a:lstStyle/>
          <a:p>
            <a:r>
              <a:rPr lang="en-GB" sz="2800" b="1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Source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0" indent="0">
              <a:buNone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Many </a:t>
            </a:r>
            <a:r>
              <a:rPr lang="en-GB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well-known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multinational companies are </a:t>
            </a:r>
            <a:r>
              <a:rPr lang="en-GB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located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in London. </a:t>
            </a:r>
          </a:p>
          <a:p>
            <a:pPr marL="0" indent="0">
              <a:buNone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b="1" dirty="0">
                <a:solidFill>
                  <a:schemeClr val="accent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Suggested Paraphrase</a:t>
            </a:r>
          </a:p>
          <a:p>
            <a:pPr marL="0" indent="0">
              <a:buNone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Many </a:t>
            </a:r>
            <a:r>
              <a:rPr lang="en-GB" sz="2800" b="1" dirty="0">
                <a:latin typeface="Calibri" panose="020F0502020204030204" pitchFamily="34" charset="0"/>
                <a:cs typeface="Calibri" panose="020F0502020204030204" pitchFamily="34" charset="0"/>
              </a:rPr>
              <a:t>famous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multinational companies are </a:t>
            </a:r>
            <a:r>
              <a:rPr lang="en-GB" sz="2800" b="1" dirty="0">
                <a:latin typeface="Calibri" panose="020F0502020204030204" pitchFamily="34" charset="0"/>
                <a:cs typeface="Calibri" panose="020F0502020204030204" pitchFamily="34" charset="0"/>
              </a:rPr>
              <a:t>situated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in London.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8E1681-97AE-F884-5DBD-9E369917CF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07/11/2023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D5CB8EB-F913-F09E-798B-1C40C2B30F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81205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C22637-D981-C682-5FDB-FB36218DDE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Another example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B54120-F78F-6C65-3E1A-0F701B2634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825" y="1417638"/>
            <a:ext cx="8435975" cy="4243610"/>
          </a:xfrm>
        </p:spPr>
        <p:txBody>
          <a:bodyPr/>
          <a:lstStyle/>
          <a:p>
            <a:r>
              <a:rPr lang="en-GB" sz="2600" b="1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Source</a:t>
            </a:r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0" indent="0">
              <a:buNone/>
            </a:pPr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“One </a:t>
            </a:r>
            <a:r>
              <a:rPr lang="en-GB" sz="2600" u="sng" dirty="0">
                <a:latin typeface="Calibri" panose="020F0502020204030204" pitchFamily="34" charset="0"/>
                <a:cs typeface="Calibri" panose="020F0502020204030204" pitchFamily="34" charset="0"/>
              </a:rPr>
              <a:t>major</a:t>
            </a:r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 problem confronting </a:t>
            </a:r>
            <a:r>
              <a:rPr lang="en-GB" sz="2600" u="sng" dirty="0">
                <a:latin typeface="Calibri" panose="020F0502020204030204" pitchFamily="34" charset="0"/>
                <a:cs typeface="Calibri" panose="020F0502020204030204" pitchFamily="34" charset="0"/>
              </a:rPr>
              <a:t>coursebook</a:t>
            </a:r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 writers, is the </a:t>
            </a:r>
            <a:r>
              <a:rPr lang="en-GB" sz="2600" u="sng" dirty="0">
                <a:latin typeface="Calibri" panose="020F0502020204030204" pitchFamily="34" charset="0"/>
                <a:cs typeface="Calibri" panose="020F0502020204030204" pitchFamily="34" charset="0"/>
              </a:rPr>
              <a:t>enormous</a:t>
            </a:r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 number of phrasal verbs in the language” </a:t>
            </a:r>
            <a:r>
              <a:rPr lang="en-GB" sz="2600" b="1" dirty="0">
                <a:latin typeface="Calibri" panose="020F0502020204030204" pitchFamily="34" charset="0"/>
                <a:cs typeface="Calibri" panose="020F0502020204030204" pitchFamily="34" charset="0"/>
              </a:rPr>
              <a:t>(Koprowski, 2005, p.322). </a:t>
            </a:r>
          </a:p>
          <a:p>
            <a:pPr marL="0" indent="0">
              <a:buNone/>
            </a:pPr>
            <a:endParaRPr lang="en-GB"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600" b="1" dirty="0">
                <a:solidFill>
                  <a:schemeClr val="accent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Paraphrased Example </a:t>
            </a:r>
            <a:endParaRPr lang="en-GB"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According to </a:t>
            </a:r>
            <a:r>
              <a:rPr lang="en-GB" sz="2600" b="1" dirty="0">
                <a:latin typeface="Calibri" panose="020F0502020204030204" pitchFamily="34" charset="0"/>
                <a:cs typeface="Calibri" panose="020F0502020204030204" pitchFamily="34" charset="0"/>
              </a:rPr>
              <a:t>Koprowski (2005) </a:t>
            </a:r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a significant problem confronting textbook writers, is the great number of phrasal verbs in the language.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DF47A0-25B0-6EAD-CE98-4497D7ABEB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07/11/2023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62579F-A9D5-62D7-A06A-4F227D85FD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80621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65545F-7286-0357-D170-2B26EB02B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Changing word class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67A8C7-2FA6-8F6D-E18B-2C953B2223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52790"/>
            <a:ext cx="8229600" cy="4099595"/>
          </a:xfrm>
        </p:spPr>
        <p:txBody>
          <a:bodyPr/>
          <a:lstStyle/>
          <a:p>
            <a:r>
              <a:rPr lang="en-GB" sz="2800" b="1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Source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0" indent="0">
              <a:buNone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You are required to </a:t>
            </a:r>
            <a:r>
              <a:rPr lang="en-GB" sz="2800" b="1" i="1" dirty="0">
                <a:latin typeface="Calibri" panose="020F0502020204030204" pitchFamily="34" charset="0"/>
                <a:cs typeface="Calibri" panose="020F0502020204030204" pitchFamily="34" charset="0"/>
              </a:rPr>
              <a:t>complete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your coursework before the end of the term. </a:t>
            </a:r>
          </a:p>
          <a:p>
            <a:pPr marL="0" indent="0">
              <a:buNone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b="1" dirty="0">
                <a:solidFill>
                  <a:schemeClr val="accent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Paraphrased Example </a:t>
            </a:r>
          </a:p>
          <a:p>
            <a:pPr marL="0" indent="0">
              <a:buNone/>
            </a:pPr>
            <a:r>
              <a:rPr lang="en-GB" sz="2800" b="1" i="1" dirty="0">
                <a:latin typeface="Calibri" panose="020F0502020204030204" pitchFamily="34" charset="0"/>
                <a:cs typeface="Calibri" panose="020F0502020204030204" pitchFamily="34" charset="0"/>
              </a:rPr>
              <a:t>The completion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of your coursework is required before the end of the term. </a:t>
            </a:r>
          </a:p>
          <a:p>
            <a:pPr marL="0" indent="0">
              <a:buNone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DF3359-843C-EF11-B014-47D17F6135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07/11/2023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134975-C8BB-0A02-AF39-FEFE65C813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35392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1C487D-794F-38A1-7FB7-CB5E0DF5C3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Another Example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FA39C3-A0DE-A57B-37F9-492C9A6BD8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243610"/>
          </a:xfrm>
        </p:spPr>
        <p:txBody>
          <a:bodyPr/>
          <a:lstStyle/>
          <a:p>
            <a:r>
              <a:rPr lang="en-GB" sz="2800" b="1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Source</a:t>
            </a:r>
          </a:p>
          <a:p>
            <a:pPr marL="0" indent="0">
              <a:buNone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Approximately 80% of low-income families </a:t>
            </a:r>
            <a:r>
              <a:rPr lang="en-GB" sz="2800" b="1" i="1" dirty="0">
                <a:latin typeface="Calibri" panose="020F0502020204030204" pitchFamily="34" charset="0"/>
                <a:cs typeface="Calibri" panose="020F0502020204030204" pitchFamily="34" charset="0"/>
              </a:rPr>
              <a:t>will be assisted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by the proposed ‘free lunch’ program. (Health Canada, 2015) </a:t>
            </a:r>
          </a:p>
          <a:p>
            <a:r>
              <a:rPr lang="en-GB" sz="2800" b="1" dirty="0">
                <a:solidFill>
                  <a:schemeClr val="accent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Paraphrased Example </a:t>
            </a:r>
          </a:p>
          <a:p>
            <a:pPr marL="0" indent="0">
              <a:buNone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According to Health Canada (2015), the suggested ‘free lunch’ campaign </a:t>
            </a:r>
            <a:r>
              <a:rPr lang="en-GB" sz="2800" b="1" i="1" dirty="0">
                <a:latin typeface="Calibri" panose="020F0502020204030204" pitchFamily="34" charset="0"/>
                <a:cs typeface="Calibri" panose="020F0502020204030204" pitchFamily="34" charset="0"/>
              </a:rPr>
              <a:t>will provide assistance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to roughly 80% of poor families. </a:t>
            </a:r>
          </a:p>
          <a:p>
            <a:pPr marL="0" indent="0">
              <a:buNone/>
            </a:pPr>
            <a:endParaRPr lang="en-GB" sz="2800" b="1" dirty="0">
              <a:solidFill>
                <a:schemeClr val="accent6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93B751-80D7-AC32-F8A6-14E132DC26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07/11/2023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24FC55B-1E23-A813-A71E-A75F1E75C7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01484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7AD19B-C958-D156-2D1A-7E3D56AA7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Active and Passive voice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945D81-2E21-EF5C-6322-5E1F675462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825" y="1419463"/>
            <a:ext cx="8785671" cy="4027585"/>
          </a:xfrm>
        </p:spPr>
        <p:txBody>
          <a:bodyPr/>
          <a:lstStyle/>
          <a:p>
            <a:r>
              <a:rPr lang="en-GB" b="1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Source</a:t>
            </a:r>
            <a:r>
              <a:rPr lang="en-GB" b="1" dirty="0">
                <a:solidFill>
                  <a:schemeClr val="accent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0" indent="0">
              <a:buNone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A lot of people do not know </a:t>
            </a:r>
            <a:r>
              <a:rPr lang="en-GB" u="sng" dirty="0">
                <a:latin typeface="Calibri" panose="020F0502020204030204" pitchFamily="34" charset="0"/>
                <a:cs typeface="Calibri" panose="020F0502020204030204" pitchFamily="34" charset="0"/>
              </a:rPr>
              <a:t>the effect of antibiotics. </a:t>
            </a:r>
          </a:p>
          <a:p>
            <a:pPr marL="0" indent="0">
              <a:buNone/>
            </a:pPr>
            <a:endParaRPr lang="en-GB" b="1" dirty="0">
              <a:solidFill>
                <a:schemeClr val="accent6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b="1" dirty="0">
                <a:solidFill>
                  <a:schemeClr val="accent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Paraphrased Example </a:t>
            </a:r>
          </a:p>
          <a:p>
            <a:pPr marL="0" indent="0">
              <a:buNone/>
            </a:pPr>
            <a:r>
              <a:rPr lang="en-GB" u="sng" dirty="0">
                <a:latin typeface="Calibri" panose="020F0502020204030204" pitchFamily="34" charset="0"/>
                <a:cs typeface="Calibri" panose="020F0502020204030204" pitchFamily="34" charset="0"/>
              </a:rPr>
              <a:t>The effect of antibiotics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is not known by a lot of people.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4E4FCC-44F5-6333-D330-4BCBCBCCB1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07/11/2023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9884B1-7FFC-A729-86AA-5CD6EBF6B5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24164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CE2CC5-D99D-244B-AD60-8B4958B5A3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Active / Passive voice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1CADF4-3F64-D64E-9A58-08FA517C05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417638"/>
            <a:ext cx="8892480" cy="4248472"/>
          </a:xfrm>
        </p:spPr>
        <p:txBody>
          <a:bodyPr>
            <a:normAutofit/>
          </a:bodyPr>
          <a:lstStyle/>
          <a:p>
            <a:r>
              <a:rPr lang="en-GB" sz="2600" b="1" dirty="0">
                <a:solidFill>
                  <a:schemeClr val="accent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Source</a:t>
            </a:r>
          </a:p>
          <a:p>
            <a:pPr marL="0" indent="0">
              <a:buNone/>
            </a:pPr>
            <a:r>
              <a:rPr lang="en-GB" sz="26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Approximately 80% of low-income families </a:t>
            </a:r>
            <a:r>
              <a:rPr lang="en-GB" sz="2600" u="sng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will be assisted by </a:t>
            </a:r>
            <a:r>
              <a:rPr lang="en-GB" sz="26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the proposed ‘free lunch’ program (Health Canada, 2015).</a:t>
            </a:r>
          </a:p>
          <a:p>
            <a:pPr marL="0" indent="0">
              <a:buNone/>
            </a:pPr>
            <a:endParaRPr lang="en-GB"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600" b="1" dirty="0">
                <a:solidFill>
                  <a:schemeClr val="accent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Paraphrased Example</a:t>
            </a:r>
          </a:p>
          <a:p>
            <a:pPr marL="0" indent="0">
              <a:buNone/>
            </a:pPr>
            <a:r>
              <a:rPr lang="en-GB" sz="26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According to Health Canada (2015), the suggested ‘free lunch’ campaign </a:t>
            </a:r>
            <a:r>
              <a:rPr lang="en-GB" sz="2600" b="1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will assist / help </a:t>
            </a:r>
            <a:r>
              <a:rPr lang="en-GB" sz="26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roughly 80% of poor families. </a:t>
            </a:r>
          </a:p>
          <a:p>
            <a:endParaRPr lang="en-US"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sz="2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4401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404664"/>
            <a:ext cx="8229600" cy="418058"/>
          </a:xfrm>
        </p:spPr>
        <p:txBody>
          <a:bodyPr/>
          <a:lstStyle/>
          <a:p>
            <a:r>
              <a:rPr lang="en-GB" altLang="en-US" b="1" dirty="0">
                <a:latin typeface="Calibri" panose="020F0502020204030204" pitchFamily="34" charset="0"/>
                <a:cs typeface="Calibri" panose="020F0502020204030204" pitchFamily="34" charset="0"/>
              </a:rPr>
              <a:t>Paraphrasing</a:t>
            </a:r>
          </a:p>
        </p:txBody>
      </p:sp>
      <p:sp>
        <p:nvSpPr>
          <p:cNvPr id="8195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395536" y="1268760"/>
            <a:ext cx="8229600" cy="3917032"/>
          </a:xfrm>
        </p:spPr>
        <p:txBody>
          <a:bodyPr/>
          <a:lstStyle/>
          <a:p>
            <a:r>
              <a:rPr lang="en-GB" altLang="en-US" sz="2800" b="0" dirty="0">
                <a:latin typeface="Calibri" panose="020F0502020204030204" pitchFamily="34" charset="0"/>
                <a:cs typeface="Calibri" panose="020F0502020204030204" pitchFamily="34" charset="0"/>
              </a:rPr>
              <a:t>Whichever technique you use, remember that your sentences must:</a:t>
            </a:r>
          </a:p>
          <a:p>
            <a:pPr lvl="1"/>
            <a:r>
              <a:rPr lang="en-GB" altLang="en-US" b="0" dirty="0">
                <a:latin typeface="Calibri" panose="020F0502020204030204" pitchFamily="34" charset="0"/>
                <a:cs typeface="Calibri" panose="020F0502020204030204" pitchFamily="34" charset="0"/>
              </a:rPr>
              <a:t>retain the meaning of the original</a:t>
            </a:r>
          </a:p>
          <a:p>
            <a:pPr lvl="1"/>
            <a:r>
              <a:rPr lang="en-GB" altLang="en-US" b="0" dirty="0">
                <a:latin typeface="Calibri" panose="020F0502020204030204" pitchFamily="34" charset="0"/>
                <a:cs typeface="Calibri" panose="020F0502020204030204" pitchFamily="34" charset="0"/>
              </a:rPr>
              <a:t>have a different structure</a:t>
            </a:r>
          </a:p>
          <a:p>
            <a:pPr lvl="1"/>
            <a:r>
              <a:rPr lang="en-GB" altLang="en-US" b="0" dirty="0">
                <a:latin typeface="Calibri" panose="020F0502020204030204" pitchFamily="34" charset="0"/>
                <a:cs typeface="Calibri" panose="020F0502020204030204" pitchFamily="34" charset="0"/>
              </a:rPr>
              <a:t>be grammatically correct</a:t>
            </a:r>
          </a:p>
          <a:p>
            <a:pPr lvl="1"/>
            <a:r>
              <a:rPr lang="en-GB" altLang="en-US" b="0" dirty="0">
                <a:latin typeface="Calibri" panose="020F0502020204030204" pitchFamily="34" charset="0"/>
                <a:cs typeface="Calibri" panose="020F0502020204030204" pitchFamily="34" charset="0"/>
              </a:rPr>
              <a:t>have correct spelling </a:t>
            </a:r>
          </a:p>
          <a:p>
            <a:pPr lvl="1"/>
            <a:r>
              <a:rPr lang="en-GB" altLang="en-US" dirty="0">
                <a:latin typeface="Calibri" panose="020F0502020204030204" pitchFamily="34" charset="0"/>
                <a:cs typeface="Calibri" panose="020F0502020204030204" pitchFamily="34" charset="0"/>
              </a:rPr>
              <a:t>Include a reference</a:t>
            </a:r>
            <a:endParaRPr lang="en-GB" altLang="en-US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altLang="en-US" dirty="0"/>
          </a:p>
          <a:p>
            <a:endParaRPr lang="en-GB" altLang="en-US" dirty="0"/>
          </a:p>
          <a:p>
            <a:endParaRPr lang="en-GB" altLang="en-US" dirty="0"/>
          </a:p>
          <a:p>
            <a:endParaRPr lang="en-GB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490066"/>
          </a:xfrm>
        </p:spPr>
        <p:txBody>
          <a:bodyPr/>
          <a:lstStyle/>
          <a:p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Steps to paraphrasing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340768"/>
            <a:ext cx="8568952" cy="4046748"/>
          </a:xfrm>
        </p:spPr>
        <p:txBody>
          <a:bodyPr/>
          <a:lstStyle/>
          <a:p>
            <a:r>
              <a:rPr lang="en-GB" sz="2800" b="0" dirty="0">
                <a:latin typeface="Calibri" panose="020F0502020204030204" pitchFamily="34" charset="0"/>
                <a:cs typeface="Calibri" panose="020F0502020204030204" pitchFamily="34" charset="0"/>
              </a:rPr>
              <a:t>Read and understand the text.</a:t>
            </a:r>
          </a:p>
          <a:p>
            <a:r>
              <a:rPr lang="en-GB" sz="2800" b="0" dirty="0">
                <a:latin typeface="Calibri" panose="020F0502020204030204" pitchFamily="34" charset="0"/>
                <a:cs typeface="Calibri" panose="020F0502020204030204" pitchFamily="34" charset="0"/>
              </a:rPr>
              <a:t>Make a list of the main ideas.</a:t>
            </a:r>
          </a:p>
          <a:p>
            <a:pPr lvl="1"/>
            <a:r>
              <a:rPr lang="en-GB" b="0" dirty="0">
                <a:latin typeface="Calibri" panose="020F0502020204030204" pitchFamily="34" charset="0"/>
                <a:cs typeface="Calibri" panose="020F0502020204030204" pitchFamily="34" charset="0"/>
              </a:rPr>
              <a:t>Find the important ideas - the important words/phrases. In some way mark them - write them down, underline or highlight them.</a:t>
            </a:r>
          </a:p>
          <a:p>
            <a:pPr lvl="1"/>
            <a:r>
              <a:rPr lang="en-GB" b="0" dirty="0">
                <a:latin typeface="Calibri" panose="020F0502020204030204" pitchFamily="34" charset="0"/>
                <a:cs typeface="Calibri" panose="020F0502020204030204" pitchFamily="34" charset="0"/>
              </a:rPr>
              <a:t>Find alternative words/synonyms for these words/phrases - do not change specialised vocabulary and common words.</a:t>
            </a:r>
          </a:p>
          <a:p>
            <a:endParaRPr lang="en-GB" b="0" dirty="0"/>
          </a:p>
        </p:txBody>
      </p:sp>
    </p:spTree>
    <p:extLst>
      <p:ext uri="{BB962C8B-B14F-4D97-AF65-F5344CB8AC3E}">
        <p14:creationId xmlns:p14="http://schemas.microsoft.com/office/powerpoint/2010/main" val="2982380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en-GB" sz="4000" b="1" dirty="0">
                <a:latin typeface="Calibri" panose="020F0502020204030204" pitchFamily="34" charset="0"/>
                <a:cs typeface="Calibri" panose="020F0502020204030204" pitchFamily="34" charset="0"/>
              </a:rPr>
              <a:t>Steps to paraphrasing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196752"/>
            <a:ext cx="8640960" cy="4104456"/>
          </a:xfrm>
        </p:spPr>
        <p:txBody>
          <a:bodyPr/>
          <a:lstStyle/>
          <a:p>
            <a:r>
              <a:rPr lang="en-GB" sz="2800" b="0" dirty="0">
                <a:latin typeface="Calibri" panose="020F0502020204030204" pitchFamily="34" charset="0"/>
                <a:cs typeface="Calibri" panose="020F0502020204030204" pitchFamily="34" charset="0"/>
              </a:rPr>
              <a:t>Change the structure of the text.</a:t>
            </a:r>
          </a:p>
          <a:p>
            <a:pPr lvl="1"/>
            <a:r>
              <a:rPr lang="en-GB" b="0" dirty="0">
                <a:latin typeface="Calibri" panose="020F0502020204030204" pitchFamily="34" charset="0"/>
                <a:cs typeface="Calibri" panose="020F0502020204030204" pitchFamily="34" charset="0"/>
              </a:rPr>
              <a:t>Identify the meaning relationships between the words/ideas - e.g. cause/effect, generalisation, contrast. </a:t>
            </a:r>
          </a:p>
          <a:p>
            <a:pPr lvl="1"/>
            <a:r>
              <a:rPr lang="en-GB" b="0" dirty="0">
                <a:latin typeface="Calibri" panose="020F0502020204030204" pitchFamily="34" charset="0"/>
                <a:cs typeface="Calibri" panose="020F0502020204030204" pitchFamily="34" charset="0"/>
              </a:rPr>
              <a:t>Express these relationships in a different way.</a:t>
            </a:r>
          </a:p>
          <a:p>
            <a:pPr lvl="1"/>
            <a:r>
              <a:rPr lang="en-GB" b="0" dirty="0">
                <a:latin typeface="Calibri" panose="020F0502020204030204" pitchFamily="34" charset="0"/>
                <a:cs typeface="Calibri" panose="020F0502020204030204" pitchFamily="34" charset="0"/>
              </a:rPr>
              <a:t>Change the grammar of the text: change nouns to verbs, adjectives to adverbs, etc., break up long sentences, combine short sentences.</a:t>
            </a:r>
          </a:p>
          <a:p>
            <a:endParaRPr lang="en-GB" b="0" dirty="0"/>
          </a:p>
        </p:txBody>
      </p:sp>
    </p:spTree>
    <p:extLst>
      <p:ext uri="{BB962C8B-B14F-4D97-AF65-F5344CB8AC3E}">
        <p14:creationId xmlns:p14="http://schemas.microsoft.com/office/powerpoint/2010/main" val="69471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/>
          <a:lstStyle/>
          <a:p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Steps to paraphrasing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124744"/>
            <a:ext cx="8640960" cy="4176464"/>
          </a:xfrm>
        </p:spPr>
        <p:txBody>
          <a:bodyPr/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Rewrite the main ideas in complete sentences. Combine your notes into a piece of continuous writing.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Check your work.</a:t>
            </a:r>
          </a:p>
          <a:p>
            <a:pPr lvl="1"/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Make sure the meaning is the same.</a:t>
            </a:r>
          </a:p>
          <a:p>
            <a:pPr lvl="1"/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Make sure the length is the same.</a:t>
            </a:r>
          </a:p>
          <a:p>
            <a:pPr lvl="1"/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Make sure the style is your own.</a:t>
            </a:r>
          </a:p>
          <a:p>
            <a:pPr lvl="1"/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Remember to acknowledge other people's work.</a:t>
            </a:r>
          </a:p>
          <a:p>
            <a:pPr marL="0" indent="0">
              <a:buNone/>
            </a:pPr>
            <a:endParaRPr lang="en-GB" b="0" dirty="0"/>
          </a:p>
        </p:txBody>
      </p:sp>
    </p:spTree>
    <p:extLst>
      <p:ext uri="{BB962C8B-B14F-4D97-AF65-F5344CB8AC3E}">
        <p14:creationId xmlns:p14="http://schemas.microsoft.com/office/powerpoint/2010/main" val="1467865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AAC282-CB88-8988-4C15-1E2DB3B05B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b="1" dirty="0">
                <a:latin typeface="Calibri" panose="020F0502020204030204" pitchFamily="34" charset="0"/>
                <a:cs typeface="Calibri" panose="020F0502020204030204" pitchFamily="34" charset="0"/>
              </a:rPr>
              <a:t>What not to do when paraphrasing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322E86-4E3B-1B90-695C-1DE4CF0DA7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41905"/>
            <a:ext cx="8363272" cy="4099595"/>
          </a:xfrm>
        </p:spPr>
        <p:txBody>
          <a:bodyPr/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Use the same sentence structure as the original source: for example, only changing a few words.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Use parts of the original sentence(s) without referencing these appropriately following Harvard Guidelines.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Changing the meaning of the original text.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B4904-B7BC-FB96-9704-6EA2C35142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07/11/2023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A48FA8-D635-AC09-F5B2-4CA78510F7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48400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/>
          <a:lstStyle/>
          <a:p>
            <a:r>
              <a:rPr lang="en-GB" alt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Paraphrasing Practice </a:t>
            </a:r>
          </a:p>
        </p:txBody>
      </p:sp>
      <p:sp>
        <p:nvSpPr>
          <p:cNvPr id="8195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395536" y="1232756"/>
            <a:ext cx="8229600" cy="4392488"/>
          </a:xfrm>
        </p:spPr>
        <p:txBody>
          <a:bodyPr/>
          <a:lstStyle/>
          <a:p>
            <a:pPr marL="0" indent="0" algn="just">
              <a:buFont typeface="Wingdings" panose="05000000000000000000" pitchFamily="2" charset="2"/>
              <a:buNone/>
              <a:defRPr/>
            </a:pPr>
            <a:r>
              <a:rPr lang="en-GB" altLang="en-US" dirty="0">
                <a:latin typeface="Calibri" panose="020F0502020204030204" pitchFamily="34" charset="0"/>
                <a:cs typeface="Calibri" panose="020F0502020204030204" pitchFamily="34" charset="0"/>
              </a:rPr>
              <a:t>Now try paraphrasing the following:</a:t>
            </a:r>
          </a:p>
          <a:p>
            <a:pPr marL="0" indent="0">
              <a:buNone/>
              <a:defRPr/>
            </a:pPr>
            <a:br>
              <a:rPr lang="en-GB" sz="2400" b="0" dirty="0"/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Smith et al., (2010, p.20) state that ‘human activities can also change the climate.’</a:t>
            </a:r>
          </a:p>
          <a:p>
            <a:pPr marL="0" indent="0">
              <a:buNone/>
              <a:defRPr/>
            </a:pPr>
            <a:endParaRPr lang="en-GB" altLang="en-US" sz="2800" dirty="0"/>
          </a:p>
          <a:p>
            <a:pPr>
              <a:defRPr/>
            </a:pPr>
            <a:endParaRPr lang="en-GB" alt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defRPr/>
            </a:pPr>
            <a:endParaRPr lang="en-GB" altLang="en-US" dirty="0"/>
          </a:p>
          <a:p>
            <a:pPr>
              <a:defRPr/>
            </a:pPr>
            <a:endParaRPr lang="en-GB" altLang="en-US" dirty="0"/>
          </a:p>
          <a:p>
            <a:pPr>
              <a:defRPr/>
            </a:pPr>
            <a:endParaRPr lang="en-GB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n-GB" altLang="en-US" b="1" dirty="0">
                <a:latin typeface="Calibri" panose="020F0502020204030204" pitchFamily="34" charset="0"/>
                <a:cs typeface="Calibri" panose="020F0502020204030204" pitchFamily="34" charset="0"/>
              </a:rPr>
              <a:t>Paraphrasing</a:t>
            </a:r>
            <a:r>
              <a:rPr lang="en-GB" altLang="en-US" sz="3600" b="1" dirty="0"/>
              <a:t> Practice </a:t>
            </a:r>
          </a:p>
        </p:txBody>
      </p:sp>
      <p:sp>
        <p:nvSpPr>
          <p:cNvPr id="8195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323528" y="1470484"/>
            <a:ext cx="8229600" cy="3917032"/>
          </a:xfrm>
        </p:spPr>
        <p:txBody>
          <a:bodyPr/>
          <a:lstStyle/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en-GB" altLang="en-US" sz="2800" b="1" dirty="0">
                <a:latin typeface="Calibri" panose="020F0502020204030204" pitchFamily="34" charset="0"/>
                <a:cs typeface="Calibri" panose="020F0502020204030204" pitchFamily="34" charset="0"/>
              </a:rPr>
              <a:t>Suggested paraphrase: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endParaRPr lang="en-GB" altLang="en-US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en-GB" alt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According to Smith et al., (2010) climate change is influenced by human activity. </a:t>
            </a:r>
            <a:endParaRPr lang="en-GB" alt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  <a:defRPr/>
            </a:pPr>
            <a:endParaRPr lang="en-GB" alt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defRPr/>
            </a:pPr>
            <a:endParaRPr lang="en-GB" alt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defRPr/>
            </a:pPr>
            <a:endParaRPr lang="en-GB" alt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73726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23528" y="620688"/>
            <a:ext cx="8229600" cy="562074"/>
          </a:xfrm>
        </p:spPr>
        <p:txBody>
          <a:bodyPr/>
          <a:lstStyle/>
          <a:p>
            <a:r>
              <a:rPr lang="en-GB" altLang="en-US" b="1" dirty="0">
                <a:latin typeface="Calibri" panose="020F0502020204030204" pitchFamily="34" charset="0"/>
                <a:cs typeface="Calibri" panose="020F0502020204030204" pitchFamily="34" charset="0"/>
              </a:rPr>
              <a:t>Paraphrasing Practice </a:t>
            </a:r>
          </a:p>
        </p:txBody>
      </p:sp>
      <p:sp>
        <p:nvSpPr>
          <p:cNvPr id="8195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323528" y="1470484"/>
            <a:ext cx="8229600" cy="3917032"/>
          </a:xfrm>
        </p:spPr>
        <p:txBody>
          <a:bodyPr/>
          <a:lstStyle/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Although poor training and inadequate resources have caused many plagiarism problems, the Internet has added to the challenges. At University of Toronto, plagiarism related to the Internet increased from 50% to 99% of cases between 2000-2001 and 2001-2002.</a:t>
            </a:r>
            <a:b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Font typeface="Wingdings" panose="05000000000000000000" pitchFamily="2" charset="2"/>
              <a:buNone/>
              <a:defRPr/>
            </a:pP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Font typeface="Wingdings" panose="05000000000000000000" pitchFamily="2" charset="2"/>
              <a:buNone/>
              <a:defRPr/>
            </a:pP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defRPr/>
            </a:pPr>
            <a:endParaRPr lang="en-GB" alt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defRPr/>
            </a:pPr>
            <a:endParaRPr lang="en-GB" alt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defRPr/>
            </a:pPr>
            <a:endParaRPr lang="en-GB" alt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58205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GB" altLang="en-US" b="1" dirty="0">
                <a:latin typeface="Calibri" panose="020F0502020204030204" pitchFamily="34" charset="0"/>
                <a:cs typeface="Calibri" panose="020F0502020204030204" pitchFamily="34" charset="0"/>
              </a:rPr>
              <a:t>Paraphrasing Practice </a:t>
            </a:r>
          </a:p>
        </p:txBody>
      </p:sp>
      <p:sp>
        <p:nvSpPr>
          <p:cNvPr id="8195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466733" y="1196752"/>
            <a:ext cx="8229600" cy="3917032"/>
          </a:xfrm>
        </p:spPr>
        <p:txBody>
          <a:bodyPr/>
          <a:lstStyle/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en-GB" altLang="en-US" sz="2800" b="1" dirty="0">
                <a:latin typeface="Calibri" panose="020F0502020204030204" pitchFamily="34" charset="0"/>
                <a:cs typeface="Calibri" panose="020F0502020204030204" pitchFamily="34" charset="0"/>
              </a:rPr>
              <a:t>Suggested paraphrase: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endParaRPr lang="en-GB" altLang="en-US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en-GB" alt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The main causes of plagiarism arise from lack of training/preparation and insufficient resources, as well as the Internet.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At University of Toronto, in the years between 2000-2002 web-related plagiarism cases doubled / increased by almost 100%.</a:t>
            </a:r>
            <a:endParaRPr lang="en-GB" altLang="en-US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defRPr/>
            </a:pPr>
            <a:endParaRPr lang="en-GB" altLang="en-US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defRPr/>
            </a:pPr>
            <a:endParaRPr lang="en-GB" altLang="en-US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defRPr/>
            </a:pPr>
            <a:endParaRPr lang="en-GB" altLang="en-US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064170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8354D5-3864-861D-682E-1EABBA6041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07/11/2023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E1C77A0-2960-F2C7-D1CE-34F08AD8AC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27</a:t>
            </a:fld>
            <a:endParaRPr lang="en-GB" altLang="en-US"/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0E1CD708-51B1-0F0F-0B1C-835D7508359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375" y="836612"/>
            <a:ext cx="6301953" cy="4453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89125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8767"/>
            <a:ext cx="8229600" cy="1143000"/>
          </a:xfrm>
        </p:spPr>
        <p:txBody>
          <a:bodyPr/>
          <a:lstStyle/>
          <a:p>
            <a:r>
              <a:rPr lang="en-GB" b="1" dirty="0"/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464497"/>
          </a:xfrm>
        </p:spPr>
        <p:txBody>
          <a:bodyPr>
            <a:noAutofit/>
          </a:bodyPr>
          <a:lstStyle/>
          <a:p>
            <a:r>
              <a:rPr lang="en-GB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British Council (2022) </a:t>
            </a:r>
            <a:r>
              <a:rPr lang="en-GB" altLang="en-US" sz="2400" i="1" dirty="0">
                <a:latin typeface="Calibri" panose="020F0502020204030204" pitchFamily="34" charset="0"/>
                <a:cs typeface="Calibri" panose="020F0502020204030204" pitchFamily="34" charset="0"/>
              </a:rPr>
              <a:t>Top five paraphrasing techniques. Available at: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Top Five Paraphrasing Techniques (video included) | British Council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(accessed 2</a:t>
            </a:r>
            <a:r>
              <a:rPr lang="en-GB" sz="2400" baseline="30000" dirty="0">
                <a:latin typeface="Calibri" panose="020F0502020204030204" pitchFamily="34" charset="0"/>
                <a:cs typeface="Calibri" panose="020F0502020204030204" pitchFamily="34" charset="0"/>
              </a:rPr>
              <a:t>nd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November 2022)</a:t>
            </a:r>
          </a:p>
          <a:p>
            <a:r>
              <a:rPr lang="en-GB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Strongman, L. (2013)</a:t>
            </a:r>
            <a:r>
              <a:rPr lang="en-GB" altLang="en-US" sz="2400" i="1" dirty="0">
                <a:latin typeface="Calibri" panose="020F0502020204030204" pitchFamily="34" charset="0"/>
                <a:cs typeface="Calibri" panose="020F0502020204030204" pitchFamily="34" charset="0"/>
              </a:rPr>
              <a:t> Academic writing. Cambridge</a:t>
            </a:r>
            <a:r>
              <a:rPr lang="en-GB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: Cambridge scholars publishing.</a:t>
            </a:r>
          </a:p>
          <a:p>
            <a:r>
              <a:rPr lang="en-GB" altLang="en-US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UEfAP</a:t>
            </a:r>
            <a:r>
              <a:rPr lang="en-GB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(2019). ‘Academic Writing: Reporting - paraphrase, summary &amp; synthesis’. Online. </a:t>
            </a:r>
            <a:r>
              <a:rPr lang="en-GB" altLang="en-US" sz="2400" dirty="0"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http://www.uefap.net/writing/writing-reporting/writing-reporting-paraphrase</a:t>
            </a:r>
            <a:r>
              <a:rPr lang="en-GB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(accessed 2nd November 2022)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07/11/2023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380819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8767"/>
            <a:ext cx="8229600" cy="1143000"/>
          </a:xfrm>
        </p:spPr>
        <p:txBody>
          <a:bodyPr/>
          <a:lstStyle/>
          <a:p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Further 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464497"/>
          </a:xfrm>
        </p:spPr>
        <p:txBody>
          <a:bodyPr>
            <a:no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UCL (2021) ‘Paraphrasing for Beginners.’ Online.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https://www.ucl.ac.uk/ioe-writing-centre/reference-effectively-avoid-plagiarism/paraphrasing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(accessed 2nd of November 2022) 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University of Bristol (2015). ‘Paraphrasing.’ Online.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https://www.bristol.ac.uk/arts/exercises/referencing/page_05.htm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(accessed 05.03.2021) 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Future Learn (n.d.) ‘Techniques for paraphrasing.’ Online.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  <a:hlinkClick r:id="rId4"/>
              </a:rPr>
              <a:t>https://www.futurelearn.com/info/courses/english-for-study-intermediate/0/steps/35241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(accessed 2nd November 2022) </a:t>
            </a:r>
          </a:p>
          <a:p>
            <a:endParaRPr lang="en-GB" alt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07/11/2023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0270198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0</TotalTime>
  <Words>1485</Words>
  <Application>Microsoft Office PowerPoint</Application>
  <PresentationFormat>On-screen Show (4:3)</PresentationFormat>
  <Paragraphs>185</Paragraphs>
  <Slides>29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29</vt:i4>
      </vt:variant>
    </vt:vector>
  </HeadingPairs>
  <TitlesOfParts>
    <vt:vector size="38" baseType="lpstr">
      <vt:lpstr>Myriad Pro</vt:lpstr>
      <vt:lpstr>Arial</vt:lpstr>
      <vt:lpstr>Calibri</vt:lpstr>
      <vt:lpstr>Courier New</vt:lpstr>
      <vt:lpstr>Times New Roman</vt:lpstr>
      <vt:lpstr>Verdana</vt:lpstr>
      <vt:lpstr>Wingdings</vt:lpstr>
      <vt:lpstr>20140311PresentationUWTSDTemplate</vt:lpstr>
      <vt:lpstr>1_20140311PresentationUWTSDTemplate</vt:lpstr>
      <vt:lpstr>LCHS4001</vt:lpstr>
      <vt:lpstr>Aims of the session </vt:lpstr>
      <vt:lpstr>In groups, discuss the following questions: </vt:lpstr>
      <vt:lpstr>Paraphrasing </vt:lpstr>
      <vt:lpstr>What is paraphrasing?</vt:lpstr>
      <vt:lpstr>What is paraphrasing? </vt:lpstr>
      <vt:lpstr>Example 1</vt:lpstr>
      <vt:lpstr>PowerPoint Presentation</vt:lpstr>
      <vt:lpstr>Why should you paraphrase ?</vt:lpstr>
      <vt:lpstr>Paraphrasing Techniques</vt:lpstr>
      <vt:lpstr>The use of synonyms </vt:lpstr>
      <vt:lpstr>Example - Synonyms </vt:lpstr>
      <vt:lpstr>Another example </vt:lpstr>
      <vt:lpstr>Changing word class </vt:lpstr>
      <vt:lpstr>Another Example </vt:lpstr>
      <vt:lpstr>Active and Passive voice </vt:lpstr>
      <vt:lpstr>Active / Passive voice</vt:lpstr>
      <vt:lpstr>Paraphrasing</vt:lpstr>
      <vt:lpstr>Steps to paraphrasing </vt:lpstr>
      <vt:lpstr>Steps to paraphrasing </vt:lpstr>
      <vt:lpstr>Steps to paraphrasing </vt:lpstr>
      <vt:lpstr>What not to do when paraphrasing </vt:lpstr>
      <vt:lpstr>Paraphrasing Practice </vt:lpstr>
      <vt:lpstr>Paraphrasing Practice </vt:lpstr>
      <vt:lpstr>Paraphrasing Practice </vt:lpstr>
      <vt:lpstr>Paraphrasing Practice </vt:lpstr>
      <vt:lpstr>PowerPoint Presentation</vt:lpstr>
      <vt:lpstr>References</vt:lpstr>
      <vt:lpstr>Further Reading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Lizeta Demetriou</cp:lastModifiedBy>
  <cp:revision>117</cp:revision>
  <cp:lastPrinted>2018-07-09T15:27:01Z</cp:lastPrinted>
  <dcterms:created xsi:type="dcterms:W3CDTF">2002-10-07T19:43:58Z</dcterms:created>
  <dcterms:modified xsi:type="dcterms:W3CDTF">2023-11-07T09:22:16Z</dcterms:modified>
</cp:coreProperties>
</file>