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1"/>
  </p:notes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63893" autoAdjust="0"/>
  </p:normalViewPr>
  <p:slideViewPr>
    <p:cSldViewPr snapToGrid="0">
      <p:cViewPr varScale="1">
        <p:scale>
          <a:sx n="52" d="100"/>
          <a:sy n="52" d="100"/>
        </p:scale>
        <p:origin x="182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A55140-0B58-452D-9C58-E829C485DCA5}"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600FA-4734-42F5-9002-437556D8D8A1}" type="slidenum">
              <a:rPr lang="en-US" smtClean="0"/>
              <a:t>‹#›</a:t>
            </a:fld>
            <a:endParaRPr lang="en-US"/>
          </a:p>
        </p:txBody>
      </p:sp>
    </p:spTree>
    <p:extLst>
      <p:ext uri="{BB962C8B-B14F-4D97-AF65-F5344CB8AC3E}">
        <p14:creationId xmlns:p14="http://schemas.microsoft.com/office/powerpoint/2010/main" val="425613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nmc.org.uk/standards/standards-for-nurses/standards-of-proficiency-for-registered-nurs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Reflective practice forms the basis of my professional development as an early years nurse through critical analysis of my skills and improvement areas. By means of systematic self-appraisal, I can map my skills and behaviour against professional standards and guarantee safe and effective service delivery. </a:t>
            </a:r>
            <a:r>
              <a:rPr lang="en-US" sz="1200" kern="1200" dirty="0" err="1">
                <a:solidFill>
                  <a:schemeClr val="tx1"/>
                </a:solidFill>
                <a:effectLst/>
                <a:latin typeface="+mn-lt"/>
                <a:ea typeface="+mn-ea"/>
                <a:cs typeface="+mn-cs"/>
              </a:rPr>
              <a:t>Sadare</a:t>
            </a:r>
            <a:r>
              <a:rPr lang="en-US" sz="1200" kern="1200" dirty="0">
                <a:solidFill>
                  <a:schemeClr val="tx1"/>
                </a:solidFill>
                <a:effectLst/>
                <a:latin typeface="+mn-lt"/>
                <a:ea typeface="+mn-ea"/>
                <a:cs typeface="+mn-cs"/>
              </a:rPr>
              <a:t>, (2024) states that reflection allows practitioners to gain proficiency from experience and become more responsive to dynamic clinical settings, a scenario common in early years practice where a holistic, family-focused approach is paramount. The reflection uses SWOT analysis to consider my strengths, weaknesses, opportunities, and threats, informing strategic planning in line with the Nursing and Midwifery Council's Code of Professional Conduct</a:t>
            </a:r>
            <a:r>
              <a:rPr lang="en-US" sz="1200" b="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(NMC, 2018).</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2</a:t>
            </a:fld>
            <a:endParaRPr lang="en-US"/>
          </a:p>
        </p:txBody>
      </p:sp>
    </p:spTree>
    <p:extLst>
      <p:ext uri="{BB962C8B-B14F-4D97-AF65-F5344CB8AC3E}">
        <p14:creationId xmlns:p14="http://schemas.microsoft.com/office/powerpoint/2010/main" val="1086684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Strengths</a:t>
            </a:r>
          </a:p>
          <a:p>
            <a:r>
              <a:rPr lang="en-US" sz="1200" kern="1200" dirty="0">
                <a:solidFill>
                  <a:schemeClr val="tx1"/>
                </a:solidFill>
                <a:effectLst/>
                <a:latin typeface="+mn-lt"/>
                <a:ea typeface="+mn-ea"/>
                <a:cs typeface="+mn-cs"/>
              </a:rPr>
              <a:t>One of my main strengths in early years nursing is good communication and empathy when communicating with children and their families. I take time to communicate in an age-appropriate approach and offer reassurance to reduce children's distress when going through procedures like immunisations, which allows them to feel trusted and more willing to cooperate. Effective communication is recognised by Ridgway et al. (2025) as a fundamental competency that is critical in the delivery of compassionate and family-centred care. Another of my strengths is my capacity to work interdependently in a multidisciplinary team to provide coordinated support for children's developmental and health needs. For instance, I regularly communicate with health visitors and early years practitioners to develop individualised care plans. This interdependent work is also consistent with the Nursing and Midwifery Council's (2018) Code, which prioritises people and working effectively (NMC, 2018). Finally, my strong commitment to keeping children safe ensures that I identify and respond correctly to indicators of neglect or abuse, ensuring the safety and well-being of all the children.</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3</a:t>
            </a:fld>
            <a:endParaRPr lang="en-US"/>
          </a:p>
        </p:txBody>
      </p:sp>
    </p:spTree>
    <p:extLst>
      <p:ext uri="{BB962C8B-B14F-4D97-AF65-F5344CB8AC3E}">
        <p14:creationId xmlns:p14="http://schemas.microsoft.com/office/powerpoint/2010/main" val="1422608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Weaknesses</a:t>
            </a:r>
          </a:p>
          <a:p>
            <a:r>
              <a:rPr lang="en-US" sz="1200" kern="1200" dirty="0">
                <a:solidFill>
                  <a:schemeClr val="tx1"/>
                </a:solidFill>
                <a:effectLst/>
                <a:latin typeface="+mn-lt"/>
                <a:ea typeface="+mn-ea"/>
                <a:cs typeface="+mn-cs"/>
              </a:rPr>
              <a:t>A major area that I have identified as an area for improvement is having little confidence in making contributions towards inter-professional meetings. While I communicate well with families, I also feel reluctant to contribute my views when sharing complex developmental issues with senior colleagues. This reluctance was demonstrated at a recent multidisciplinary team meeting, where I was hesitant to share my findings on a child's changes in behaviour. Carden et al. (2023) state that self-awareness and reflective practice help facilitate such an identification of barriers and development of professional confidence. Another area of weakness is effective workload management during periods of high demand, which sometimes hampers my capacity to achieve documentation in a timely manner. The Nursing and Midwifery Council emphasises assertive communication and organisational skills as key to the maintenance of professional standards (NMC, 2018a). To improve these areas of weakness, I intend to attend continuing professional development (CPD) in assertive communication and organisational skills to be able to make confident and effective contributions to joint early years care.</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4</a:t>
            </a:fld>
            <a:endParaRPr lang="en-US"/>
          </a:p>
        </p:txBody>
      </p:sp>
    </p:spTree>
    <p:extLst>
      <p:ext uri="{BB962C8B-B14F-4D97-AF65-F5344CB8AC3E}">
        <p14:creationId xmlns:p14="http://schemas.microsoft.com/office/powerpoint/2010/main" val="1945565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Opportunities</a:t>
            </a:r>
          </a:p>
          <a:p>
            <a:r>
              <a:rPr lang="en-US" sz="1200" kern="1200" dirty="0">
                <a:solidFill>
                  <a:schemeClr val="tx1"/>
                </a:solidFill>
                <a:effectLst/>
                <a:latin typeface="+mn-lt"/>
                <a:ea typeface="+mn-ea"/>
                <a:cs typeface="+mn-cs"/>
              </a:rPr>
              <a:t>Working in the UK Health and Social Care sector offers me a number of useful opportunities for my professional growth as an early year’s nurse. The NHS provides continuous professional development (CPD) programmes and e-learning resources, which can help me develop my clinical knowledge, safeguarding practice, and leadership skills. The NHS Long Term Workforce Plan (England, 2023) prioritises investment in staff training to fill skills gaps and facilitate career development, which is in line with my goal of specialising in health visiting or child development. Further, I can opt for higher-level qualifications like a Level 6 or degree apprenticeship in early years health care, enhancing my clinical proficiency. Membership with professional organisations such as the Royal College of Nursing (RCN) opens up opportunities for mentorship, professional networks, and evidence-based learning. Participation in these will enhance my confidence, leadership skills, and ability to be adaptable, ensuring I am able to provide high-quality, person-centred care according to the NMC's (2018) professional standards.</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5</a:t>
            </a:fld>
            <a:endParaRPr lang="en-US"/>
          </a:p>
        </p:txBody>
      </p:sp>
    </p:spTree>
    <p:extLst>
      <p:ext uri="{BB962C8B-B14F-4D97-AF65-F5344CB8AC3E}">
        <p14:creationId xmlns:p14="http://schemas.microsoft.com/office/powerpoint/2010/main" val="76278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Threats</a:t>
            </a:r>
          </a:p>
          <a:p>
            <a:r>
              <a:rPr lang="en-US" sz="1200" kern="1200" dirty="0">
                <a:solidFill>
                  <a:schemeClr val="tx1"/>
                </a:solidFill>
                <a:effectLst/>
                <a:latin typeface="+mn-lt"/>
                <a:ea typeface="+mn-ea"/>
                <a:cs typeface="+mn-cs"/>
              </a:rPr>
              <a:t>The most prominent threat to my professional development in early years nursing is the growing workload and staffing issues within the UK health and social care system. These demands tend to cut into time for reflection, supervision, and engagement in professional development activities. Bowman (2022) suggests that staffing shortages and burnout heavily impact staff wellbeing and job retention, particularly in child and family services. In addition, emotional fatigue from working with vulnerable children and families can result in compassion fatigue if it is not effectively managed. Another external risk is uncertainty created by cutbacks in funding and policy shifts, which can cut training levels or change service models. Acknowledging these risks motivates me to build resilience strategies for approaching peer support, attending supervision, and keeping a reflective journal. Through active stress management and prioritising self-care, I am able to maintain my motivation and remain able to offer quality, person-centred care in the face of systemic adversity.</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6</a:t>
            </a:fld>
            <a:endParaRPr lang="en-US"/>
          </a:p>
        </p:txBody>
      </p:sp>
    </p:spTree>
    <p:extLst>
      <p:ext uri="{BB962C8B-B14F-4D97-AF65-F5344CB8AC3E}">
        <p14:creationId xmlns:p14="http://schemas.microsoft.com/office/powerpoint/2010/main" val="3958558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Integrating SWOT</a:t>
            </a:r>
          </a:p>
          <a:p>
            <a:r>
              <a:rPr lang="en-US" sz="1200" kern="1200" dirty="0">
                <a:solidFill>
                  <a:schemeClr val="tx1"/>
                </a:solidFill>
                <a:effectLst/>
                <a:latin typeface="+mn-lt"/>
                <a:ea typeface="+mn-ea"/>
                <a:cs typeface="+mn-cs"/>
              </a:rPr>
              <a:t>Through considering my SWOT analysis, I can utilise my strengths strategically to counteract weaknesses and </a:t>
            </a:r>
            <a:r>
              <a:rPr lang="en-US" sz="1200" kern="1200" dirty="0" err="1">
                <a:solidFill>
                  <a:schemeClr val="tx1"/>
                </a:solidFill>
                <a:effectLst/>
                <a:latin typeface="+mn-lt"/>
                <a:ea typeface="+mn-ea"/>
                <a:cs typeface="+mn-cs"/>
              </a:rPr>
              <a:t>neutralise</a:t>
            </a:r>
            <a:r>
              <a:rPr lang="en-US" sz="1200" kern="1200" dirty="0">
                <a:solidFill>
                  <a:schemeClr val="tx1"/>
                </a:solidFill>
                <a:effectLst/>
                <a:latin typeface="+mn-lt"/>
                <a:ea typeface="+mn-ea"/>
                <a:cs typeface="+mn-cs"/>
              </a:rPr>
              <a:t> potential threats while </a:t>
            </a:r>
            <a:r>
              <a:rPr lang="en-US" sz="1200" kern="1200" dirty="0" err="1">
                <a:solidFill>
                  <a:schemeClr val="tx1"/>
                </a:solidFill>
                <a:effectLst/>
                <a:latin typeface="+mn-lt"/>
                <a:ea typeface="+mn-ea"/>
                <a:cs typeface="+mn-cs"/>
              </a:rPr>
              <a:t>capitalising</a:t>
            </a:r>
            <a:r>
              <a:rPr lang="en-US" sz="1200" kern="1200" dirty="0">
                <a:solidFill>
                  <a:schemeClr val="tx1"/>
                </a:solidFill>
                <a:effectLst/>
                <a:latin typeface="+mn-lt"/>
                <a:ea typeface="+mn-ea"/>
                <a:cs typeface="+mn-cs"/>
              </a:rPr>
              <a:t> on upcoming opportunities. For instance, my excellent interpersonal and communication skills allow me to approach senior colleagues for mentorship and constructive criticism to aid in confidence building during interprofessional communication. Through efficient teamwork, I can work together to alleviate workload pressures and decrease stress, which research recognises as essential in sustaining wellbeing and avoiding burnout (</a:t>
            </a:r>
            <a:r>
              <a:rPr lang="en-US" sz="1200" kern="1200" dirty="0" err="1">
                <a:solidFill>
                  <a:schemeClr val="tx1"/>
                </a:solidFill>
                <a:effectLst/>
                <a:latin typeface="+mn-lt"/>
                <a:ea typeface="+mn-ea"/>
                <a:cs typeface="+mn-cs"/>
              </a:rPr>
              <a:t>Waddill</a:t>
            </a:r>
            <a:r>
              <a:rPr lang="en-US" sz="1200" kern="1200" dirty="0">
                <a:solidFill>
                  <a:schemeClr val="tx1"/>
                </a:solidFill>
                <a:effectLst/>
                <a:latin typeface="+mn-lt"/>
                <a:ea typeface="+mn-ea"/>
                <a:cs typeface="+mn-cs"/>
              </a:rPr>
              <a:t>-Goad, 2023). I also intend to employ CPD opportunities and supervision sessions to improve my time management and digital documentation skills. Utilising training resources offered by the NHS and the Royal College of Nursing will also improve my clinical competence. Keeping a reflective journal, as advocated by </a:t>
            </a:r>
            <a:r>
              <a:rPr lang="en-US" sz="1200" kern="1200" dirty="0" err="1">
                <a:solidFill>
                  <a:schemeClr val="tx1"/>
                </a:solidFill>
                <a:effectLst/>
                <a:latin typeface="+mn-lt"/>
                <a:ea typeface="+mn-ea"/>
                <a:cs typeface="+mn-cs"/>
              </a:rPr>
              <a:t>Matlhaba</a:t>
            </a:r>
            <a:r>
              <a:rPr lang="en-US" sz="1200" kern="1200" dirty="0">
                <a:solidFill>
                  <a:schemeClr val="tx1"/>
                </a:solidFill>
                <a:effectLst/>
                <a:latin typeface="+mn-lt"/>
                <a:ea typeface="+mn-ea"/>
                <a:cs typeface="+mn-cs"/>
              </a:rPr>
              <a:t> (2025), will enable me to track progress and continually evolve my practice, guaranteeing lasting professional development in early years nursing.</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7</a:t>
            </a:fld>
            <a:endParaRPr lang="en-US"/>
          </a:p>
        </p:txBody>
      </p:sp>
    </p:spTree>
    <p:extLst>
      <p:ext uri="{BB962C8B-B14F-4D97-AF65-F5344CB8AC3E}">
        <p14:creationId xmlns:p14="http://schemas.microsoft.com/office/powerpoint/2010/main" val="3230480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In summary, identifying my strengths, weaknesses, opportunities, and threats has further enhanced my self-awareness and defined my career aspirations within early years nursing. The process reaffirms the importance of ongoing learning and personal development in delivering safe, person-centred care. I will continue to develop through reflection, mentorship, and CPD, ensuring I remain committed to further growth and providing high standards of child-centred practice.</a:t>
            </a: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8</a:t>
            </a:fld>
            <a:endParaRPr lang="en-US"/>
          </a:p>
        </p:txBody>
      </p:sp>
    </p:spTree>
    <p:extLst>
      <p:ext uri="{BB962C8B-B14F-4D97-AF65-F5344CB8AC3E}">
        <p14:creationId xmlns:p14="http://schemas.microsoft.com/office/powerpoint/2010/main" val="1141670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sng" kern="1200" dirty="0">
                <a:solidFill>
                  <a:schemeClr val="tx1"/>
                </a:solidFill>
                <a:effectLst/>
                <a:latin typeface="+mn-lt"/>
                <a:ea typeface="+mn-ea"/>
                <a:cs typeface="+mn-cs"/>
              </a:rPr>
              <a:t>References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Bowman, M.E., (2022). Child welfare worker wellness: An ethical imperative in the service of children. </a:t>
            </a:r>
            <a:r>
              <a:rPr lang="en-GB" sz="1200" i="1" kern="1200" dirty="0">
                <a:solidFill>
                  <a:schemeClr val="tx1"/>
                </a:solidFill>
                <a:effectLst/>
                <a:latin typeface="+mn-lt"/>
                <a:ea typeface="+mn-ea"/>
                <a:cs typeface="+mn-cs"/>
              </a:rPr>
              <a:t>Child Abuse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(5), p.e2758.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Carden, J., Jones, R.J. and Passmore, J., (2023). An exploration of the role of coach training in developing self-awareness: a mixed methods study. </a:t>
            </a:r>
            <a:r>
              <a:rPr lang="en-GB" sz="1200" i="1" kern="1200" dirty="0">
                <a:solidFill>
                  <a:schemeClr val="tx1"/>
                </a:solidFill>
                <a:effectLst/>
                <a:latin typeface="+mn-lt"/>
                <a:ea typeface="+mn-ea"/>
                <a:cs typeface="+mn-cs"/>
              </a:rPr>
              <a:t>Current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42</a:t>
            </a:r>
            <a:r>
              <a:rPr lang="en-GB" sz="1200" kern="1200" dirty="0">
                <a:solidFill>
                  <a:schemeClr val="tx1"/>
                </a:solidFill>
                <a:effectLst/>
                <a:latin typeface="+mn-lt"/>
                <a:ea typeface="+mn-ea"/>
                <a:cs typeface="+mn-cs"/>
              </a:rPr>
              <a:t>(8), pp.6164-6178.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Matlhaba</a:t>
            </a:r>
            <a:r>
              <a:rPr lang="en-GB" sz="1200" kern="1200" dirty="0">
                <a:solidFill>
                  <a:schemeClr val="tx1"/>
                </a:solidFill>
                <a:effectLst/>
                <a:latin typeface="+mn-lt"/>
                <a:ea typeface="+mn-ea"/>
                <a:cs typeface="+mn-cs"/>
              </a:rPr>
              <a:t>, K., (2025). Professional Development and Lifelong Learning. In </a:t>
            </a:r>
            <a:r>
              <a:rPr lang="en-GB" sz="1200" i="1" kern="1200" dirty="0">
                <a:solidFill>
                  <a:schemeClr val="tx1"/>
                </a:solidFill>
                <a:effectLst/>
                <a:latin typeface="+mn-lt"/>
                <a:ea typeface="+mn-ea"/>
                <a:cs typeface="+mn-cs"/>
              </a:rPr>
              <a:t>Enhancing Clinical Competence of Graduate Nurses</a:t>
            </a:r>
            <a:r>
              <a:rPr lang="en-GB" sz="1200" kern="1200" dirty="0">
                <a:solidFill>
                  <a:schemeClr val="tx1"/>
                </a:solidFill>
                <a:effectLst/>
                <a:latin typeface="+mn-lt"/>
                <a:ea typeface="+mn-ea"/>
                <a:cs typeface="+mn-cs"/>
              </a:rPr>
              <a:t> (pp. 187-200). Cham: Springer Nature Switzerland.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NMC. (2018). The code: Professional standards of practice and behaviour for nurses, midwives and Nursing Associates. Retrieved from </a:t>
            </a:r>
            <a:r>
              <a:rPr lang="en-US" sz="1200" u="sng" kern="1200" dirty="0">
                <a:solidFill>
                  <a:schemeClr val="tx1"/>
                </a:solidFill>
                <a:effectLst/>
                <a:latin typeface="+mn-lt"/>
                <a:ea typeface="+mn-ea"/>
                <a:cs typeface="+mn-cs"/>
                <a:hlinkClick r:id="rId3"/>
              </a:rPr>
              <a:t>https://www.nmc.org.uk/standards/code/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NMC. (2018a). Standards of proficiency for registered nurses. Retrieved from </a:t>
            </a:r>
            <a:r>
              <a:rPr lang="en-US" sz="1200" u="sng" kern="1200" dirty="0">
                <a:solidFill>
                  <a:schemeClr val="tx1"/>
                </a:solidFill>
                <a:effectLst/>
                <a:latin typeface="+mn-lt"/>
                <a:ea typeface="+mn-ea"/>
                <a:cs typeface="+mn-cs"/>
                <a:hlinkClick r:id="rId4"/>
              </a:rPr>
              <a:t>https://www.nmc.org.uk/standards/standards-for-nurses/standards-of-proficiency-for-registered-nurses/</a:t>
            </a:r>
            <a:r>
              <a:rPr lang="en-US"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Ridgway, L., McKenna, L., </a:t>
            </a:r>
            <a:r>
              <a:rPr lang="en-GB" sz="1200" kern="1200" dirty="0" err="1">
                <a:solidFill>
                  <a:schemeClr val="tx1"/>
                </a:solidFill>
                <a:effectLst/>
                <a:latin typeface="+mn-lt"/>
                <a:ea typeface="+mn-ea"/>
                <a:cs typeface="+mn-cs"/>
              </a:rPr>
              <a:t>Hokke</a:t>
            </a:r>
            <a:r>
              <a:rPr lang="en-GB" sz="1200" kern="1200" dirty="0">
                <a:solidFill>
                  <a:schemeClr val="tx1"/>
                </a:solidFill>
                <a:effectLst/>
                <a:latin typeface="+mn-lt"/>
                <a:ea typeface="+mn-ea"/>
                <a:cs typeface="+mn-cs"/>
              </a:rPr>
              <a:t>, S., Hackworth, N. and Nicholson, J.M., (2025). Education for family-centred care: A qualitative study with educators of advanced practice child and family health nurses. </a:t>
            </a:r>
            <a:r>
              <a:rPr lang="en-GB" sz="1200" i="1" kern="1200" dirty="0">
                <a:solidFill>
                  <a:schemeClr val="tx1"/>
                </a:solidFill>
                <a:effectLst/>
                <a:latin typeface="+mn-lt"/>
                <a:ea typeface="+mn-ea"/>
                <a:cs typeface="+mn-cs"/>
              </a:rPr>
              <a:t>Nurse Education in Practice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84</a:t>
            </a:r>
            <a:r>
              <a:rPr lang="en-GB" sz="1200" kern="1200" dirty="0">
                <a:solidFill>
                  <a:schemeClr val="tx1"/>
                </a:solidFill>
                <a:effectLst/>
                <a:latin typeface="+mn-lt"/>
                <a:ea typeface="+mn-ea"/>
                <a:cs typeface="+mn-cs"/>
              </a:rPr>
              <a:t>, p.104313.</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Sadare</a:t>
            </a:r>
            <a:r>
              <a:rPr lang="en-GB" sz="1200" kern="1200" dirty="0">
                <a:solidFill>
                  <a:schemeClr val="tx1"/>
                </a:solidFill>
                <a:effectLst/>
                <a:latin typeface="+mn-lt"/>
                <a:ea typeface="+mn-ea"/>
                <a:cs typeface="+mn-cs"/>
              </a:rPr>
              <a:t>, I., (2024). Clinical Research Practitioner: Transformation to a Competent Professional Through Reflective Practice. </a:t>
            </a:r>
            <a:r>
              <a:rPr lang="en-GB" sz="1200" i="1" kern="1200" dirty="0">
                <a:solidFill>
                  <a:schemeClr val="tx1"/>
                </a:solidFill>
                <a:effectLst/>
                <a:latin typeface="+mn-lt"/>
                <a:ea typeface="+mn-ea"/>
                <a:cs typeface="+mn-cs"/>
              </a:rPr>
              <a:t>Nursing &amp; Health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(4), p.e70009.</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Waddill</a:t>
            </a:r>
            <a:r>
              <a:rPr lang="en-GB" sz="1200" kern="1200" dirty="0">
                <a:solidFill>
                  <a:schemeClr val="tx1"/>
                </a:solidFill>
                <a:effectLst/>
                <a:latin typeface="+mn-lt"/>
                <a:ea typeface="+mn-ea"/>
                <a:cs typeface="+mn-cs"/>
              </a:rPr>
              <a:t>-Goad, S., (2023). </a:t>
            </a:r>
            <a:r>
              <a:rPr lang="en-GB" sz="1200" i="1" kern="1200" dirty="0">
                <a:solidFill>
                  <a:schemeClr val="tx1"/>
                </a:solidFill>
                <a:effectLst/>
                <a:latin typeface="+mn-lt"/>
                <a:ea typeface="+mn-ea"/>
                <a:cs typeface="+mn-cs"/>
              </a:rPr>
              <a:t>Beyond burnout: overcoming stress in nursing &amp; healthcare for optimal health &amp; Well-being</a:t>
            </a:r>
            <a:r>
              <a:rPr lang="en-GB" sz="1200" kern="1200" dirty="0">
                <a:solidFill>
                  <a:schemeClr val="tx1"/>
                </a:solidFill>
                <a:effectLst/>
                <a:latin typeface="+mn-lt"/>
                <a:ea typeface="+mn-ea"/>
                <a:cs typeface="+mn-cs"/>
              </a:rPr>
              <a:t>. Sigma Theta Tau.</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3F600FA-4734-42F5-9002-437556D8D8A1}" type="slidenum">
              <a:rPr lang="en-US" smtClean="0"/>
              <a:t>9</a:t>
            </a:fld>
            <a:endParaRPr lang="en-US"/>
          </a:p>
        </p:txBody>
      </p:sp>
    </p:spTree>
    <p:extLst>
      <p:ext uri="{BB962C8B-B14F-4D97-AF65-F5344CB8AC3E}">
        <p14:creationId xmlns:p14="http://schemas.microsoft.com/office/powerpoint/2010/main" val="622607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10/17/2025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10/17/2025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10/17/2025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10/17/2025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472610" y="1738157"/>
            <a:ext cx="8991600" cy="2456156"/>
          </a:xfrm>
        </p:spPr>
        <p:txBody>
          <a:bodyPr>
            <a:normAutofit/>
          </a:bodyPr>
          <a:lstStyle/>
          <a:p>
            <a:pPr>
              <a:lnSpc>
                <a:spcPct val="150000"/>
              </a:lnSpc>
            </a:pPr>
            <a:r>
              <a:rPr lang="en-US" sz="2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Professional Development Within The UK Health and Social Care Sector</a:t>
            </a:r>
          </a:p>
        </p:txBody>
      </p:sp>
      <p:sp>
        <p:nvSpPr>
          <p:cNvPr id="3" name="Subtitle 2">
            <a:extLst>
              <a:ext uri="{FF2B5EF4-FFF2-40B4-BE49-F238E27FC236}">
                <a16:creationId xmlns:a16="http://schemas.microsoft.com/office/drawing/2014/main" id="{AFC34D33-89BB-474E-B5A2-68C5FE383AD8}"/>
              </a:ext>
            </a:extLst>
          </p:cNvPr>
          <p:cNvSpPr>
            <a:spLocks noGrp="1"/>
          </p:cNvSpPr>
          <p:nvPr>
            <p:ph type="subTitle" idx="1"/>
          </p:nvPr>
        </p:nvSpPr>
        <p:spPr>
          <a:xfrm>
            <a:off x="2567604" y="4558722"/>
            <a:ext cx="6801612" cy="1239894"/>
          </a:xfrm>
        </p:spPr>
        <p:txBody>
          <a:bodyPr>
            <a:normAutofit lnSpcReduction="10000"/>
          </a:bodyPr>
          <a:lstStyle/>
          <a:p>
            <a:r>
              <a:rPr lang="en-US"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[Ifat Hussain]</a:t>
            </a:r>
          </a:p>
          <a:p>
            <a:r>
              <a:rPr lang="en-US"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number 2419347</a:t>
            </a:r>
          </a:p>
          <a:p>
            <a:r>
              <a:rPr lang="en-US" b="1" u="sng">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[17.10.25)</a:t>
            </a:r>
            <a:endParaRPr lang="en-US"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22823" y="1193865"/>
            <a:ext cx="7351606" cy="5664135"/>
          </a:xfrm>
        </p:spPr>
        <p:txBody>
          <a:bodyPr>
            <a:normAutofit/>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Reflective practice forms the basis of my professional development as an early years nurse through critical analysis of my skills and improvement areas.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By means of systematic self-appraisal, I can map my skills and behaviour against professional standards and guarantee safe and effective service delivery. </a:t>
            </a:r>
          </a:p>
          <a:p>
            <a:r>
              <a:rPr lang="en-US" sz="20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Sadare</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(2024) states that reflection allows practitioners to gain proficiency from experience and become more responsive to dynamic clinical settings, a scenario common in early years practice where a holistic, family-focused approach is paramount.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reflection uses SWOT analysis to consider my strengths, weaknesses, opportunities, and threats, informing strategic planning in line with the Nursing and Midwifery Council's Code of Professional Conduct (NMC, 2018).</a:t>
            </a:r>
          </a:p>
        </p:txBody>
      </p:sp>
      <p:pic>
        <p:nvPicPr>
          <p:cNvPr id="4" name="Picture 3">
            <a:extLst>
              <a:ext uri="{FF2B5EF4-FFF2-40B4-BE49-F238E27FC236}">
                <a16:creationId xmlns:a16="http://schemas.microsoft.com/office/drawing/2014/main" id="{0DE32435-7CAC-4E43-A0E9-5BE224B3A188}"/>
              </a:ext>
            </a:extLst>
          </p:cNvPr>
          <p:cNvPicPr>
            <a:picLocks noChangeAspect="1"/>
          </p:cNvPicPr>
          <p:nvPr/>
        </p:nvPicPr>
        <p:blipFill>
          <a:blip r:embed="rId3"/>
          <a:stretch>
            <a:fillRect/>
          </a:stretch>
        </p:blipFill>
        <p:spPr>
          <a:xfrm>
            <a:off x="8052551" y="1622814"/>
            <a:ext cx="4132342" cy="4041321"/>
          </a:xfrm>
          <a:prstGeom prst="rect">
            <a:avLst/>
          </a:prstGeom>
        </p:spPr>
      </p:pic>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Strengths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576471" y="1193865"/>
            <a:ext cx="10588486" cy="5664135"/>
          </a:xfrm>
        </p:spPr>
        <p:txBody>
          <a:bodyPr>
            <a:normAutofit/>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One of my main strengths in early years nursing is good communication and empathy when communicating with children and their families.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 take time to communicate in an age-appropriate approach and offer reassurance to reduce children's distress when going through procedures like immunisations, which allows them to feel trusted and more willing to cooperate.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Effective communication is recognised by Ridgway et al. (2025) as a fundamental competency that is critical in the delivery of compassionate and family-centred care.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Another of my strengths is my capacity to work interdependently in a multidisciplinary team to provide coordinated support for children's developmental and health needs.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instance, I regularly communicate with health visitors and early years practitioners to develop individualised care plans.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This interdependent work is also consistent with the Nursing and Midwifery Council's (2018) Code, which prioritises people and working effectively (NMC, 2018).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Finally, my strong commitment to keeping children safe ensures that I identify and respond correctly to indicators of neglect or abuse, ensuring the safety and well-being of all the children.</a:t>
            </a:r>
          </a:p>
        </p:txBody>
      </p:sp>
    </p:spTree>
    <p:extLst>
      <p:ext uri="{BB962C8B-B14F-4D97-AF65-F5344CB8AC3E}">
        <p14:creationId xmlns:p14="http://schemas.microsoft.com/office/powerpoint/2010/main" val="6110101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Weaknesses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1193865"/>
            <a:ext cx="9203635" cy="5664135"/>
          </a:xfrm>
        </p:spPr>
        <p:txBody>
          <a:bodyPr>
            <a:normAutofit lnSpcReduction="10000"/>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 major area that I have identified as an area for improvement is having little confidence in making contributions towards inter-professional meetings.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While I communicate well with families, I also feel reluctant to contribute my views when sharing complex developmental issues with senior colleagues.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This reluctance was demonstrated at a recent multidisciplinary team meeting, where I was hesitant to share my findings on a child's changes in behaviour.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Carden et al. (2023) state that self-awareness and reflective practice help facilitate such an identification of barriers and development of professional confidence.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Another area of weakness is effective workload management during periods of high demand, which sometimes hampers my capacity to achieve documentation in a timely manner.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Nursing and Midwifery Council emphasises assertive communication and organisational skills as key to the maintenance of professional standards (NMC, 2018a).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 improve these areas of weakness, I intend to attend continuing professional development (CPD) in assertive communication and organisational skills to be able to make confident and effective contributions to joint early years care.</a:t>
            </a:r>
          </a:p>
          <a:p>
            <a:endPar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4072F0D-76AB-4553-B76C-538AFA0E74AB}"/>
              </a:ext>
            </a:extLst>
          </p:cNvPr>
          <p:cNvPicPr>
            <a:picLocks noChangeAspect="1"/>
          </p:cNvPicPr>
          <p:nvPr/>
        </p:nvPicPr>
        <p:blipFill rotWithShape="1">
          <a:blip r:embed="rId3"/>
          <a:srcRect r="31408"/>
          <a:stretch/>
        </p:blipFill>
        <p:spPr>
          <a:xfrm>
            <a:off x="9350788" y="1149285"/>
            <a:ext cx="2929413" cy="2851215"/>
          </a:xfrm>
          <a:prstGeom prst="rect">
            <a:avLst/>
          </a:prstGeom>
        </p:spPr>
      </p:pic>
      <p:pic>
        <p:nvPicPr>
          <p:cNvPr id="5" name="Picture 4">
            <a:extLst>
              <a:ext uri="{FF2B5EF4-FFF2-40B4-BE49-F238E27FC236}">
                <a16:creationId xmlns:a16="http://schemas.microsoft.com/office/drawing/2014/main" id="{457941DF-191C-49EC-95C2-F1FD85FF5826}"/>
              </a:ext>
            </a:extLst>
          </p:cNvPr>
          <p:cNvPicPr>
            <a:picLocks noChangeAspect="1"/>
          </p:cNvPicPr>
          <p:nvPr/>
        </p:nvPicPr>
        <p:blipFill rotWithShape="1">
          <a:blip r:embed="rId4"/>
          <a:srcRect l="23829" r="20749"/>
          <a:stretch/>
        </p:blipFill>
        <p:spPr>
          <a:xfrm>
            <a:off x="9350788" y="3974334"/>
            <a:ext cx="2841212" cy="2883666"/>
          </a:xfrm>
          <a:prstGeom prst="rect">
            <a:avLst/>
          </a:prstGeom>
        </p:spPr>
      </p:pic>
    </p:spTree>
    <p:extLst>
      <p:ext uri="{BB962C8B-B14F-4D97-AF65-F5344CB8AC3E}">
        <p14:creationId xmlns:p14="http://schemas.microsoft.com/office/powerpoint/2010/main" val="2814949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Opportunities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1193865"/>
            <a:ext cx="8746435" cy="5664135"/>
          </a:xfrm>
        </p:spPr>
        <p:txBody>
          <a:bodyPr>
            <a:normAutofit/>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Working in the UK Health and Social Care sector offers me a number of useful opportunities for my professional growth as an early year’s nurse.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NHS provides continuous professional development (CPD) programmes and e-learning resources, which can help me develop my clinical knowledge, safeguarding practice, and leadership skills.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NHS Long Term Workforce Plan (England, 2023) prioritises investment in staff training to fill skills gaps and facilitate career development, which is in line with my goal of specialising in health visiting or child development.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Further, I can opt for higher-level qualifications like a Level 6 or degree apprenticeship in early years health care, enhancing my clinical proficiency.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Membership with professional organisations such as the Royal College of Nursing (RCN) opens up opportunities for mentorship, professional networks, and evidence-based learning.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Participation in these will enhance my confidence, leadership skills, and ability to be adaptable, ensuring I am able to provide high-quality, person-centred care according to the NMC's (2018) professional standards.</a:t>
            </a:r>
          </a:p>
        </p:txBody>
      </p:sp>
      <p:pic>
        <p:nvPicPr>
          <p:cNvPr id="4" name="Picture 3">
            <a:extLst>
              <a:ext uri="{FF2B5EF4-FFF2-40B4-BE49-F238E27FC236}">
                <a16:creationId xmlns:a16="http://schemas.microsoft.com/office/drawing/2014/main" id="{4B129E13-551C-479C-8CAB-819D7213CEEF}"/>
              </a:ext>
            </a:extLst>
          </p:cNvPr>
          <p:cNvPicPr>
            <a:picLocks noChangeAspect="1"/>
          </p:cNvPicPr>
          <p:nvPr/>
        </p:nvPicPr>
        <p:blipFill rotWithShape="1">
          <a:blip r:embed="rId3"/>
          <a:srcRect l="30953" t="28116" r="28231" b="1"/>
          <a:stretch/>
        </p:blipFill>
        <p:spPr>
          <a:xfrm>
            <a:off x="9742713" y="1193865"/>
            <a:ext cx="2449287" cy="2561707"/>
          </a:xfrm>
          <a:prstGeom prst="rect">
            <a:avLst/>
          </a:prstGeom>
        </p:spPr>
      </p:pic>
      <p:pic>
        <p:nvPicPr>
          <p:cNvPr id="5" name="Picture 4">
            <a:extLst>
              <a:ext uri="{FF2B5EF4-FFF2-40B4-BE49-F238E27FC236}">
                <a16:creationId xmlns:a16="http://schemas.microsoft.com/office/drawing/2014/main" id="{CAEAC63A-CF5E-4D92-9789-3341AEE6D905}"/>
              </a:ext>
            </a:extLst>
          </p:cNvPr>
          <p:cNvPicPr>
            <a:picLocks noChangeAspect="1"/>
          </p:cNvPicPr>
          <p:nvPr/>
        </p:nvPicPr>
        <p:blipFill rotWithShape="1">
          <a:blip r:embed="rId4"/>
          <a:srcRect b="9524"/>
          <a:stretch/>
        </p:blipFill>
        <p:spPr>
          <a:xfrm>
            <a:off x="8717185" y="3755572"/>
            <a:ext cx="2487357" cy="3102428"/>
          </a:xfrm>
          <a:prstGeom prst="rect">
            <a:avLst/>
          </a:prstGeom>
        </p:spPr>
      </p:pic>
    </p:spTree>
    <p:extLst>
      <p:ext uri="{BB962C8B-B14F-4D97-AF65-F5344CB8AC3E}">
        <p14:creationId xmlns:p14="http://schemas.microsoft.com/office/powerpoint/2010/main" val="2932964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Threats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1" y="1193865"/>
            <a:ext cx="8567531" cy="5664135"/>
          </a:xfrm>
        </p:spPr>
        <p:txBody>
          <a:bodyPr>
            <a:normAutofit lnSpcReduction="10000"/>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most prominent threat to my professional development in early years nursing is the growing workload and staffing issues within the UK health and social care system.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These demands tend to cut into time for reflection, supervision, and engagement in professional development activities.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Bowman (2022) suggests that staffing shortages and burnout heavily impact staff wellbeing and job retention, particularly in child and family services.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addition, emotional fatigue from working with vulnerable children and families can result in compassion fatigue if it is not effectively managed.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Another external risk is uncertainty created by cutbacks in funding and policy shifts, which can cut training levels or change service models.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Acknowledging these risks motivates me to build resilience strategies for approaching peer support, attending supervision, and keeping a reflective journal.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Through active stress management and prioritising self-care, I am able to maintain my motivation and remain able to offer quality, person-centred care in the face of systemic adversity.</a:t>
            </a:r>
          </a:p>
        </p:txBody>
      </p:sp>
      <p:pic>
        <p:nvPicPr>
          <p:cNvPr id="4" name="Picture 3">
            <a:extLst>
              <a:ext uri="{FF2B5EF4-FFF2-40B4-BE49-F238E27FC236}">
                <a16:creationId xmlns:a16="http://schemas.microsoft.com/office/drawing/2014/main" id="{6FF47433-EDC9-4B78-A480-D39646540A71}"/>
              </a:ext>
            </a:extLst>
          </p:cNvPr>
          <p:cNvPicPr>
            <a:picLocks noChangeAspect="1"/>
          </p:cNvPicPr>
          <p:nvPr/>
        </p:nvPicPr>
        <p:blipFill rotWithShape="1">
          <a:blip r:embed="rId3"/>
          <a:srcRect l="22227" r="20999"/>
          <a:stretch/>
        </p:blipFill>
        <p:spPr>
          <a:xfrm>
            <a:off x="8703564" y="1193866"/>
            <a:ext cx="3488436" cy="2888278"/>
          </a:xfrm>
          <a:prstGeom prst="rect">
            <a:avLst/>
          </a:prstGeom>
        </p:spPr>
      </p:pic>
      <p:pic>
        <p:nvPicPr>
          <p:cNvPr id="5" name="Picture 4">
            <a:extLst>
              <a:ext uri="{FF2B5EF4-FFF2-40B4-BE49-F238E27FC236}">
                <a16:creationId xmlns:a16="http://schemas.microsoft.com/office/drawing/2014/main" id="{455A00C7-5FA1-4CBB-B91B-1A515F61098C}"/>
              </a:ext>
            </a:extLst>
          </p:cNvPr>
          <p:cNvPicPr>
            <a:picLocks noChangeAspect="1"/>
          </p:cNvPicPr>
          <p:nvPr/>
        </p:nvPicPr>
        <p:blipFill rotWithShape="1">
          <a:blip r:embed="rId4"/>
          <a:srcRect t="4286" r="32373"/>
          <a:stretch/>
        </p:blipFill>
        <p:spPr>
          <a:xfrm>
            <a:off x="8703564" y="4080768"/>
            <a:ext cx="3488436" cy="2777231"/>
          </a:xfrm>
          <a:prstGeom prst="rect">
            <a:avLst/>
          </a:prstGeom>
        </p:spPr>
      </p:pic>
    </p:spTree>
    <p:extLst>
      <p:ext uri="{BB962C8B-B14F-4D97-AF65-F5344CB8AC3E}">
        <p14:creationId xmlns:p14="http://schemas.microsoft.com/office/powerpoint/2010/main" val="1258943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Integrating SWOT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99357" y="1193865"/>
            <a:ext cx="11593286" cy="5664135"/>
          </a:xfrm>
        </p:spPr>
        <p:txBody>
          <a:bodyPr>
            <a:normAutofit/>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Through considering my SWOT analysis, I can utilise my strengths strategically to counteract weaknesses and </a:t>
            </a:r>
            <a:r>
              <a:rPr lang="en-US" sz="20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neutralise</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potential threats while </a:t>
            </a:r>
            <a:r>
              <a:rPr lang="en-US" sz="20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capitalising</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on upcoming opportunities.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For instance, my excellent interpersonal and communication skills allow me to approach senior colleagues for mentorship and constructive criticism to aid in confidence building during interprofessional communication.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Through efficient teamwork, I can work together to alleviate workload pressures and decrease stress, which research recognises as essential in sustaining wellbeing and avoiding burnout (</a:t>
            </a:r>
            <a:r>
              <a:rPr lang="en-US" sz="20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Waddill</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-Goad, 2023).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 also intend to employ CPD opportunities and supervision sessions to improve my time management and digital documentation skills.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Utilising training resources offered by the NHS and the Royal College of Nursing will also improve my clinical competence.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Keeping a reflective journal, as advocated by </a:t>
            </a:r>
            <a:r>
              <a:rPr lang="en-US" sz="20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Matlhaba</a:t>
            </a:r>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(2025), will enable me to track progress and continually evolve my practice, guaranteeing lasting professional development in early years nursing.</a:t>
            </a:r>
          </a:p>
        </p:txBody>
      </p:sp>
    </p:spTree>
    <p:extLst>
      <p:ext uri="{BB962C8B-B14F-4D97-AF65-F5344CB8AC3E}">
        <p14:creationId xmlns:p14="http://schemas.microsoft.com/office/powerpoint/2010/main" val="3702954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4715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213743"/>
            <a:ext cx="7729728" cy="4332292"/>
          </a:xfrm>
        </p:spPr>
        <p:txBody>
          <a:bodyPr>
            <a:normAutofit/>
          </a:bodyPr>
          <a:lstStyle/>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 summary, identifying my strengths, weaknesses, opportunities, and threats has further enhanced my self-awareness and defined my career aspirations within early years nursing.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process reaffirms the importance of ongoing learning and personal development in delivering safe, person-centred care. </a:t>
            </a:r>
          </a:p>
          <a:p>
            <a: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 will continue to develop through reflection, mentorship, and CPD, ensuring I remain committed to further growth and providing high standards of child-centred practice.</a:t>
            </a:r>
          </a:p>
        </p:txBody>
      </p:sp>
    </p:spTree>
    <p:extLst>
      <p:ext uri="{BB962C8B-B14F-4D97-AF65-F5344CB8AC3E}">
        <p14:creationId xmlns:p14="http://schemas.microsoft.com/office/powerpoint/2010/main" val="1823950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86298"/>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37930" y="1512470"/>
            <a:ext cx="11688418" cy="5345530"/>
          </a:xfrm>
        </p:spPr>
        <p:txBody>
          <a:bodyPr>
            <a:normAutofit/>
          </a:bodyPr>
          <a:lstStyle/>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Bowman, M.E., (2022). Child welfare worker wellness: An ethical imperative in the service of children. Child Abuse Review, 31(5), p.e2758.</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Carden, J., Jones, R.J. and Passmore, J., (2023). An exploration of the role of coach training in developing self-awareness: a mixed methods study. Current Psychology, 42(8), pp.6164-6178.</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England, N.H.S., (2023). NHS long term workforce plan [online]</a:t>
            </a:r>
          </a:p>
          <a:p>
            <a:r>
              <a:rPr lang="en-US" sz="16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Matlhaba</a:t>
            </a:r>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K., (2025). Professional Development and Lifelong Learning. In Enhancing Clinical Competence of Graduate Nurses (pp. 187-200). Cham: Springer Nature Switzerland.</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NMC. (2018). The code: Professional standards of practice and behaviour for nurses, midwives and Nursing Associates. Retrieved from https://www.nmc.org.uk/standards/code/ </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NMC. (2018a). Standards of proficiency for registered nurses. Retrieved from https://www.nmc.org.uk/standards/standards-for-nurses/standards-of-proficiency-for-registered-nurses/ </a:t>
            </a:r>
          </a:p>
          <a:p>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Ridgway, L., McKenna, L., </a:t>
            </a:r>
            <a:r>
              <a:rPr lang="en-US" sz="16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Hokke</a:t>
            </a:r>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S., Hackworth, N. and Nicholson, J.M., (2025). Education for family-centred care: A qualitative study with educators of advanced practice child and family health nurses. Nurse Education in Practice, 84, p.104313.</a:t>
            </a:r>
          </a:p>
          <a:p>
            <a:r>
              <a:rPr lang="en-US" sz="16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Sadare</a:t>
            </a:r>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I., (2024). Clinical Research Practitioner: Transformation to a Competent Professional Through Reflective Practice. Nursing &amp; Health Sciences, 26(4), p.e70009.</a:t>
            </a:r>
          </a:p>
          <a:p>
            <a:r>
              <a:rPr lang="en-US" sz="16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Waddill</a:t>
            </a:r>
            <a:r>
              <a:rPr lang="en-US"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-Goad, S., (2023). Beyond burnout: overcoming stress in nursing &amp; healthcare for optimal health &amp; Well-being. Sigma Theta Tau.</a:t>
            </a:r>
          </a:p>
        </p:txBody>
      </p:sp>
    </p:spTree>
    <p:extLst>
      <p:ext uri="{BB962C8B-B14F-4D97-AF65-F5344CB8AC3E}">
        <p14:creationId xmlns:p14="http://schemas.microsoft.com/office/powerpoint/2010/main" val="9317979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16</TotalTime>
  <Words>2856</Words>
  <Application>Microsoft Office PowerPoint</Application>
  <PresentationFormat>Widescreen</PresentationFormat>
  <Paragraphs>93</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Gill Sans MT</vt:lpstr>
      <vt:lpstr>Times New Roman</vt:lpstr>
      <vt:lpstr>Parcel</vt:lpstr>
      <vt:lpstr>Professional Development Within The UK Health and Social Care Sector</vt:lpstr>
      <vt:lpstr>Introduction</vt:lpstr>
      <vt:lpstr>Strengths</vt:lpstr>
      <vt:lpstr>Weaknesses</vt:lpstr>
      <vt:lpstr>Opportunities</vt:lpstr>
      <vt:lpstr>Threats</vt:lpstr>
      <vt:lpstr>Integrating SWOT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Ifat Hussain</dc:creator>
  <cp:lastModifiedBy>Ifat Hussain</cp:lastModifiedBy>
  <cp:revision>1</cp:revision>
  <dcterms:created xsi:type="dcterms:W3CDTF">2024-01-17T11:20:19Z</dcterms:created>
  <dcterms:modified xsi:type="dcterms:W3CDTF">2025-10-17T12:15:26Z</dcterms:modified>
</cp:coreProperties>
</file>