
<file path=[Content_Types].xml><?xml version="1.0" encoding="utf-8"?>
<Types xmlns="http://schemas.openxmlformats.org/package/2006/content-types">
  <Default Extension="png" ContentType="image/png"/>
  <Default Extension="jfif" ContentType="image/jpe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9" r:id="rId6"/>
    <p:sldId id="261" r:id="rId7"/>
    <p:sldId id="262" r:id="rId8"/>
    <p:sldId id="260" r:id="rId9"/>
    <p:sldId id="265" r:id="rId10"/>
    <p:sldId id="266" r:id="rId11"/>
    <p:sldId id="272" r:id="rId12"/>
    <p:sldId id="271" r:id="rId13"/>
    <p:sldId id="270" r:id="rId14"/>
    <p:sldId id="267" r:id="rId15"/>
    <p:sldId id="273"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3" autoAdjust="0"/>
    <p:restoredTop sz="94660"/>
  </p:normalViewPr>
  <p:slideViewPr>
    <p:cSldViewPr snapToGrid="0">
      <p:cViewPr varScale="1">
        <p:scale>
          <a:sx n="84" d="100"/>
          <a:sy n="84" d="100"/>
        </p:scale>
        <p:origin x="6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dirty="0"/>
              <a:t>Referrals received within 3 month time </a:t>
            </a:r>
            <a:r>
              <a:rPr lang="en-US" dirty="0" smtClean="0"/>
              <a:t>period at</a:t>
            </a:r>
            <a:r>
              <a:rPr lang="en-US" baseline="0" dirty="0" smtClean="0"/>
              <a:t> YAB </a:t>
            </a:r>
            <a:endParaRPr lang="en-US" dirty="0"/>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254000" sx="102000" sy="102000" algn="ctr" rotWithShape="0">
                  <a:prstClr val="black">
                    <a:alpha val="20000"/>
                  </a:prstClr>
                </a:outerShdw>
              </a:effectLst>
            </c:spPr>
          </c:dPt>
          <c:dPt>
            <c:idx val="1"/>
            <c:bubble3D val="0"/>
            <c:spPr>
              <a:solidFill>
                <a:schemeClr val="accent2"/>
              </a:solidFill>
              <a:ln>
                <a:noFill/>
              </a:ln>
              <a:effectLst>
                <a:outerShdw blurRad="254000" sx="102000" sy="102000" algn="ctr" rotWithShape="0">
                  <a:prstClr val="black">
                    <a:alpha val="20000"/>
                  </a:prstClr>
                </a:outerShdw>
              </a:effectLst>
            </c:spPr>
          </c:dPt>
          <c:dPt>
            <c:idx val="2"/>
            <c:bubble3D val="0"/>
            <c:spPr>
              <a:solidFill>
                <a:schemeClr val="accent3"/>
              </a:solidFill>
              <a:ln>
                <a:noFill/>
              </a:ln>
              <a:effectLst>
                <a:outerShdw blurRad="254000" sx="102000" sy="102000" algn="ctr" rotWithShape="0">
                  <a:prstClr val="black">
                    <a:alpha val="20000"/>
                  </a:prstClr>
                </a:outerShdw>
              </a:effectLst>
            </c:spPr>
          </c:dPt>
          <c:dPt>
            <c:idx val="3"/>
            <c:bubble3D val="0"/>
            <c:spPr>
              <a:solidFill>
                <a:schemeClr val="accent4"/>
              </a:solidFill>
              <a:ln>
                <a:noFill/>
              </a:ln>
              <a:effectLst>
                <a:outerShdw blurRad="254000" sx="102000" sy="102000" algn="ctr" rotWithShape="0">
                  <a:prstClr val="black">
                    <a:alpha val="20000"/>
                  </a:prstClr>
                </a:outerShdw>
              </a:effectLst>
            </c:spPr>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Other</c:v>
                </c:pt>
                <c:pt idx="1">
                  <c:v>Post OP</c:v>
                </c:pt>
              </c:strCache>
            </c:strRef>
          </c:cat>
          <c:val>
            <c:numRef>
              <c:f>Sheet1!$B$2:$B$5</c:f>
              <c:numCache>
                <c:formatCode>General</c:formatCode>
                <c:ptCount val="4"/>
                <c:pt idx="0">
                  <c:v>1190</c:v>
                </c:pt>
                <c:pt idx="1">
                  <c:v>99</c:v>
                </c:pt>
              </c:numCache>
            </c:numRef>
          </c:val>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egendEntry>
        <c:idx val="2"/>
        <c:delete val="1"/>
      </c:legendEntry>
      <c:legendEntry>
        <c:idx val="3"/>
        <c:delete val="1"/>
      </c:legendEntry>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13467258586378794"/>
          <c:y val="2.0369553766937144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DVT clinic referal and diagnosed rates for last 3 months</c:v>
                </c:pt>
              </c:strCache>
            </c:strRef>
          </c:tx>
          <c:dPt>
            <c:idx val="0"/>
            <c:bubble3D val="0"/>
            <c:spPr>
              <a:solidFill>
                <a:schemeClr val="accent1"/>
              </a:solidFill>
              <a:ln>
                <a:noFill/>
              </a:ln>
              <a:effectLst>
                <a:outerShdw blurRad="254000" sx="102000" sy="102000" algn="ctr" rotWithShape="0">
                  <a:prstClr val="black">
                    <a:alpha val="20000"/>
                  </a:prstClr>
                </a:outerShdw>
              </a:effectLst>
            </c:spPr>
          </c:dPt>
          <c:dPt>
            <c:idx val="1"/>
            <c:bubble3D val="0"/>
            <c:spPr>
              <a:solidFill>
                <a:schemeClr val="accent2"/>
              </a:solidFill>
              <a:ln>
                <a:noFill/>
              </a:ln>
              <a:effectLst>
                <a:outerShdw blurRad="254000" sx="102000" sy="102000" algn="ctr" rotWithShape="0">
                  <a:prstClr val="black">
                    <a:alpha val="20000"/>
                  </a:prstClr>
                </a:outerShdw>
              </a:effectLst>
            </c:spPr>
          </c:dPt>
          <c:dPt>
            <c:idx val="2"/>
            <c:bubble3D val="0"/>
            <c:spPr>
              <a:solidFill>
                <a:schemeClr val="accent3"/>
              </a:solidFill>
              <a:ln>
                <a:noFill/>
              </a:ln>
              <a:effectLst>
                <a:outerShdw blurRad="254000" sx="102000" sy="102000" algn="ctr" rotWithShape="0">
                  <a:prstClr val="black">
                    <a:alpha val="20000"/>
                  </a:prstClr>
                </a:outerShdw>
              </a:effectLst>
            </c:spPr>
          </c:dPt>
          <c:dPt>
            <c:idx val="3"/>
            <c:bubble3D val="0"/>
            <c:spPr>
              <a:solidFill>
                <a:schemeClr val="accent4"/>
              </a:solidFill>
              <a:ln>
                <a:noFill/>
              </a:ln>
              <a:effectLst>
                <a:outerShdw blurRad="254000" sx="102000" sy="102000" algn="ctr" rotWithShape="0">
                  <a:prstClr val="black">
                    <a:alpha val="20000"/>
                  </a:prstClr>
                </a:outerShdw>
              </a:effectLst>
            </c:spPr>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Referrals</c:v>
                </c:pt>
                <c:pt idx="1">
                  <c:v>Diagnosed</c:v>
                </c:pt>
              </c:strCache>
            </c:strRef>
          </c:cat>
          <c:val>
            <c:numRef>
              <c:f>Sheet1!$B$2:$B$5</c:f>
              <c:numCache>
                <c:formatCode>General</c:formatCode>
                <c:ptCount val="4"/>
                <c:pt idx="0">
                  <c:v>744</c:v>
                </c:pt>
                <c:pt idx="1">
                  <c:v>101</c:v>
                </c:pt>
              </c:numCache>
            </c:numRef>
          </c:val>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egendEntry>
        <c:idx val="2"/>
        <c:delete val="1"/>
      </c:legendEntry>
      <c:legendEntry>
        <c:idx val="3"/>
        <c:delete val="1"/>
      </c:legendEntry>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3200" dirty="0" smtClean="0"/>
              <a:t>Quantitative</a:t>
            </a:r>
            <a:r>
              <a:rPr lang="en-GB" sz="3200" baseline="0" dirty="0" smtClean="0"/>
              <a:t> Data </a:t>
            </a:r>
            <a:endParaRPr lang="en-GB" sz="3200"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c:v>
                </c:pt>
              </c:strCache>
            </c:strRef>
          </c:tx>
          <c:spPr>
            <a:solidFill>
              <a:schemeClr val="accent1"/>
            </a:solidFill>
            <a:ln>
              <a:noFill/>
            </a:ln>
            <a:effectLst/>
          </c:spPr>
          <c:invertIfNegative val="0"/>
          <c:cat>
            <c:strRef>
              <c:f>Sheet1!$A$2:$A$5</c:f>
              <c:strCache>
                <c:ptCount val="3"/>
                <c:pt idx="0">
                  <c:v>Q1</c:v>
                </c:pt>
                <c:pt idx="1">
                  <c:v>Q2</c:v>
                </c:pt>
                <c:pt idx="2">
                  <c:v>Q5</c:v>
                </c:pt>
              </c:strCache>
            </c:strRef>
          </c:cat>
          <c:val>
            <c:numRef>
              <c:f>Sheet1!$B$2:$B$5</c:f>
              <c:numCache>
                <c:formatCode>General</c:formatCode>
                <c:ptCount val="4"/>
                <c:pt idx="0">
                  <c:v>7</c:v>
                </c:pt>
                <c:pt idx="1">
                  <c:v>7</c:v>
                </c:pt>
                <c:pt idx="2">
                  <c:v>7</c:v>
                </c:pt>
              </c:numCache>
            </c:numRef>
          </c:val>
        </c:ser>
        <c:ser>
          <c:idx val="1"/>
          <c:order val="1"/>
          <c:tx>
            <c:strRef>
              <c:f>Sheet1!$C$1</c:f>
              <c:strCache>
                <c:ptCount val="1"/>
                <c:pt idx="0">
                  <c:v>POST</c:v>
                </c:pt>
              </c:strCache>
            </c:strRef>
          </c:tx>
          <c:spPr>
            <a:solidFill>
              <a:schemeClr val="accent2"/>
            </a:solidFill>
            <a:ln>
              <a:noFill/>
            </a:ln>
            <a:effectLst/>
          </c:spPr>
          <c:invertIfNegative val="0"/>
          <c:cat>
            <c:strRef>
              <c:f>Sheet1!$A$2:$A$5</c:f>
              <c:strCache>
                <c:ptCount val="3"/>
                <c:pt idx="0">
                  <c:v>Q1</c:v>
                </c:pt>
                <c:pt idx="1">
                  <c:v>Q2</c:v>
                </c:pt>
                <c:pt idx="2">
                  <c:v>Q5</c:v>
                </c:pt>
              </c:strCache>
            </c:strRef>
          </c:cat>
          <c:val>
            <c:numRef>
              <c:f>Sheet1!$C$2:$C$5</c:f>
              <c:numCache>
                <c:formatCode>General</c:formatCode>
                <c:ptCount val="4"/>
                <c:pt idx="0">
                  <c:v>10</c:v>
                </c:pt>
                <c:pt idx="1">
                  <c:v>9</c:v>
                </c:pt>
                <c:pt idx="2">
                  <c:v>9</c:v>
                </c:pt>
              </c:numCache>
            </c:numRef>
          </c:val>
        </c:ser>
        <c:ser>
          <c:idx val="2"/>
          <c:order val="2"/>
          <c:tx>
            <c:strRef>
              <c:f>Sheet1!$D$1</c:f>
              <c:strCache>
                <c:ptCount val="1"/>
                <c:pt idx="0">
                  <c:v>Column1</c:v>
                </c:pt>
              </c:strCache>
            </c:strRef>
          </c:tx>
          <c:spPr>
            <a:solidFill>
              <a:schemeClr val="accent3"/>
            </a:solidFill>
            <a:ln>
              <a:noFill/>
            </a:ln>
            <a:effectLst/>
          </c:spPr>
          <c:invertIfNegative val="0"/>
          <c:cat>
            <c:strRef>
              <c:f>Sheet1!$A$2:$A$5</c:f>
              <c:strCache>
                <c:ptCount val="3"/>
                <c:pt idx="0">
                  <c:v>Q1</c:v>
                </c:pt>
                <c:pt idx="1">
                  <c:v>Q2</c:v>
                </c:pt>
                <c:pt idx="2">
                  <c:v>Q5</c:v>
                </c:pt>
              </c:strCache>
            </c:strRef>
          </c:cat>
          <c:val>
            <c:numRef>
              <c:f>Sheet1!$D$2:$D$5</c:f>
              <c:numCache>
                <c:formatCode>General</c:formatCode>
                <c:ptCount val="4"/>
              </c:numCache>
            </c:numRef>
          </c:val>
        </c:ser>
        <c:dLbls>
          <c:showLegendKey val="0"/>
          <c:showVal val="0"/>
          <c:showCatName val="0"/>
          <c:showSerName val="0"/>
          <c:showPercent val="0"/>
          <c:showBubbleSize val="0"/>
        </c:dLbls>
        <c:gapWidth val="219"/>
        <c:overlap val="-27"/>
        <c:axId val="327842320"/>
        <c:axId val="327849392"/>
      </c:barChart>
      <c:catAx>
        <c:axId val="3278423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849392"/>
        <c:crosses val="autoZero"/>
        <c:auto val="1"/>
        <c:lblAlgn val="ctr"/>
        <c:lblOffset val="100"/>
        <c:noMultiLvlLbl val="0"/>
      </c:catAx>
      <c:valAx>
        <c:axId val="3278493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842320"/>
        <c:crosses val="autoZero"/>
        <c:crossBetween val="between"/>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816D92-11FB-EBA4-8203-2CE75CFD8A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D97976C4-CEE4-B05C-D1E6-2BECBFC151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01C4F6A-7832-FCD0-8FCA-5EE57FE5690E}"/>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5" name="Footer Placeholder 4">
            <a:extLst>
              <a:ext uri="{FF2B5EF4-FFF2-40B4-BE49-F238E27FC236}">
                <a16:creationId xmlns:a16="http://schemas.microsoft.com/office/drawing/2014/main" xmlns="" id="{9B91D8DB-DF10-03E8-FB78-9DB71815C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A5370E4-58ED-288D-6D12-6EA377E8E047}"/>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1808172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D7E044-CA3D-CBB4-10ED-183CF9D15E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6752BFE-58C1-9570-9D1F-C3B3255DCB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42E9BBC-2250-DD32-2F52-676301862D3F}"/>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5" name="Footer Placeholder 4">
            <a:extLst>
              <a:ext uri="{FF2B5EF4-FFF2-40B4-BE49-F238E27FC236}">
                <a16:creationId xmlns:a16="http://schemas.microsoft.com/office/drawing/2014/main" xmlns="" id="{93A21530-6581-DD77-6DAA-C0FA626928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E452193-E17F-DCE2-AF16-BAB316D8F7F5}"/>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2321043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892FD1-4D63-5C42-A341-6A883CF57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909E22F-8F18-29DE-D4A7-71EE1F1B23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A7DA6C2B-A99C-8139-6178-3EE44F122260}"/>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5" name="Footer Placeholder 4">
            <a:extLst>
              <a:ext uri="{FF2B5EF4-FFF2-40B4-BE49-F238E27FC236}">
                <a16:creationId xmlns:a16="http://schemas.microsoft.com/office/drawing/2014/main" xmlns="" id="{978329C1-969B-24C8-5CCA-1D85A42FC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93E4BBD-C20A-524F-DEEA-BAA4655CBD71}"/>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337508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260A09-43F9-E443-CEA6-3FF2611F40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09F862F-B706-CE2F-913D-6F11BC6D5F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DCE50BA9-62C7-68C7-8F23-0B6EC9E72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1393BADB-90A7-82AE-18A4-649CA2A0662F}"/>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6" name="Footer Placeholder 5">
            <a:extLst>
              <a:ext uri="{FF2B5EF4-FFF2-40B4-BE49-F238E27FC236}">
                <a16:creationId xmlns:a16="http://schemas.microsoft.com/office/drawing/2014/main" xmlns="" id="{E11B5828-515A-0CFF-4054-D303C6776A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4312B3C-A595-3559-2922-ACD6C736558D}"/>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273241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3FF5ED-A1B3-E0BA-9C8A-6568096229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FC5659E-87EB-2FA0-A975-CDC32F7E9B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37B41370-E23D-9EC8-1D98-2DD2FDAD0E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B554047A-DE08-73A7-5758-6EFA7451A0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C771CC25-A9DD-1035-DE95-04A5EDFF3E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539F12A8-16E0-E71C-471A-A36E2C784708}"/>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8" name="Footer Placeholder 7">
            <a:extLst>
              <a:ext uri="{FF2B5EF4-FFF2-40B4-BE49-F238E27FC236}">
                <a16:creationId xmlns:a16="http://schemas.microsoft.com/office/drawing/2014/main" xmlns="" id="{E6408792-8974-BA0E-F791-38D422722C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AA1F2C3F-85E5-A4B0-FE0C-02A7F3B0031C}"/>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2903764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B48097-8297-CD33-C89D-566BCD6896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7733C0D5-AFF2-91BD-AFE7-5E3A08A89A4B}"/>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4" name="Footer Placeholder 3">
            <a:extLst>
              <a:ext uri="{FF2B5EF4-FFF2-40B4-BE49-F238E27FC236}">
                <a16:creationId xmlns:a16="http://schemas.microsoft.com/office/drawing/2014/main" xmlns="" id="{D32D654D-B6B9-6992-791F-23257236B5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1DB1F55A-2B60-7534-37AB-23C144215B16}"/>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3882712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D25293A-9826-416D-89A1-4D96DBAA7FEE}"/>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3" name="Footer Placeholder 2">
            <a:extLst>
              <a:ext uri="{FF2B5EF4-FFF2-40B4-BE49-F238E27FC236}">
                <a16:creationId xmlns:a16="http://schemas.microsoft.com/office/drawing/2014/main" xmlns="" id="{29E8DA09-7509-7754-BB88-0055F28622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F1A7E8CC-4DDB-0B15-59C0-FBDE4ACDF85C}"/>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4288827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D0FA0D-36BE-3AA0-3913-5F4D2ABD93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047CEE1-C4DE-D74F-53DB-07A6FE5D20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A4424BC8-B0EC-B689-A217-7413AC0C2E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C044EB2D-281A-0091-9A2E-50D78BE8C75E}"/>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6" name="Footer Placeholder 5">
            <a:extLst>
              <a:ext uri="{FF2B5EF4-FFF2-40B4-BE49-F238E27FC236}">
                <a16:creationId xmlns:a16="http://schemas.microsoft.com/office/drawing/2014/main" xmlns="" id="{2FCD4362-613F-8566-A010-E3624F6DEE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4EAF5D81-1828-AFB1-3350-FC5BD8764AFC}"/>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1927473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B720F2-AFFE-297C-37A0-025174074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592A6D0A-9680-CCFC-8E9F-6A651FB0EF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D8509682-78DF-544E-F6AD-E381BE5ED2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1E7EBA7-A821-C548-202F-155D11349D85}"/>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6" name="Footer Placeholder 5">
            <a:extLst>
              <a:ext uri="{FF2B5EF4-FFF2-40B4-BE49-F238E27FC236}">
                <a16:creationId xmlns:a16="http://schemas.microsoft.com/office/drawing/2014/main" xmlns="" id="{2CDF9843-BAB2-9DA6-23A8-65783F933D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8445740F-64FE-CC52-ED28-6CF13D98813D}"/>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2588759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924348-AF72-E751-258F-3889A73187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C4CB5249-1927-E335-23D0-A58D315A2C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D96A0D9-943C-A578-596A-605FE9A9BCE3}"/>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5" name="Footer Placeholder 4">
            <a:extLst>
              <a:ext uri="{FF2B5EF4-FFF2-40B4-BE49-F238E27FC236}">
                <a16:creationId xmlns:a16="http://schemas.microsoft.com/office/drawing/2014/main" xmlns="" id="{B8A0E562-B8A9-6490-7B35-DAC3E38AAA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EC70D41-3FBA-34FF-9CAE-D63054885949}"/>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936407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8BDCB88-1BA3-2F52-024A-E54219B2F5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4B57AD6D-05D0-1CEC-634D-71BB63D4A8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B155EEA-2E0E-A01E-47DC-AF880474AC08}"/>
              </a:ext>
            </a:extLst>
          </p:cNvPr>
          <p:cNvSpPr>
            <a:spLocks noGrp="1"/>
          </p:cNvSpPr>
          <p:nvPr>
            <p:ph type="dt" sz="half" idx="10"/>
          </p:nvPr>
        </p:nvSpPr>
        <p:spPr/>
        <p:txBody>
          <a:bodyPr/>
          <a:lstStyle/>
          <a:p>
            <a:fld id="{6A33A968-E745-4B0C-93A6-454177323019}" type="datetimeFigureOut">
              <a:rPr lang="en-GB" smtClean="0"/>
              <a:t>25/01/2024</a:t>
            </a:fld>
            <a:endParaRPr lang="en-GB"/>
          </a:p>
        </p:txBody>
      </p:sp>
      <p:sp>
        <p:nvSpPr>
          <p:cNvPr id="5" name="Footer Placeholder 4">
            <a:extLst>
              <a:ext uri="{FF2B5EF4-FFF2-40B4-BE49-F238E27FC236}">
                <a16:creationId xmlns:a16="http://schemas.microsoft.com/office/drawing/2014/main" xmlns="" id="{757BFFE0-70B0-70CF-BE27-2088F3D62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FDF326A-BB2F-AED2-4466-E0495B0EA2D1}"/>
              </a:ext>
            </a:extLst>
          </p:cNvPr>
          <p:cNvSpPr>
            <a:spLocks noGrp="1"/>
          </p:cNvSpPr>
          <p:nvPr>
            <p:ph type="sldNum" sz="quarter" idx="12"/>
          </p:nvPr>
        </p:nvSpPr>
        <p:spPr/>
        <p:txBody>
          <a:bodyPr/>
          <a:lstStyle/>
          <a:p>
            <a:fld id="{4D83CA9D-3384-4A9A-953F-4E171AE5C2A8}" type="slidenum">
              <a:rPr lang="en-GB" smtClean="0"/>
              <a:t>‹#›</a:t>
            </a:fld>
            <a:endParaRPr lang="en-GB"/>
          </a:p>
        </p:txBody>
      </p:sp>
    </p:spTree>
    <p:extLst>
      <p:ext uri="{BB962C8B-B14F-4D97-AF65-F5344CB8AC3E}">
        <p14:creationId xmlns:p14="http://schemas.microsoft.com/office/powerpoint/2010/main" val="3855605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D05C3D6-4D36-1241-41C9-B184A64BB2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1E3885A-4801-0A66-DB01-20309A5C55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3109BD8-CD51-B215-DE58-6993CA52C4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33A968-E745-4B0C-93A6-454177323019}" type="datetimeFigureOut">
              <a:rPr lang="en-GB" smtClean="0"/>
              <a:t>25/01/2024</a:t>
            </a:fld>
            <a:endParaRPr lang="en-GB"/>
          </a:p>
        </p:txBody>
      </p:sp>
      <p:sp>
        <p:nvSpPr>
          <p:cNvPr id="5" name="Footer Placeholder 4">
            <a:extLst>
              <a:ext uri="{FF2B5EF4-FFF2-40B4-BE49-F238E27FC236}">
                <a16:creationId xmlns:a16="http://schemas.microsoft.com/office/drawing/2014/main" xmlns="" id="{D29A6239-DC53-4DDB-3A29-77B0FF1C24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78570E81-D96A-51AC-E7C4-D822ABB88F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83CA9D-3384-4A9A-953F-4E171AE5C2A8}" type="slidenum">
              <a:rPr lang="en-GB" smtClean="0"/>
              <a:t>‹#›</a:t>
            </a:fld>
            <a:endParaRPr lang="en-GB"/>
          </a:p>
        </p:txBody>
      </p:sp>
    </p:spTree>
    <p:extLst>
      <p:ext uri="{BB962C8B-B14F-4D97-AF65-F5344CB8AC3E}">
        <p14:creationId xmlns:p14="http://schemas.microsoft.com/office/powerpoint/2010/main" val="772396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jfif"/><Relationship Id="rId4" Type="http://schemas.openxmlformats.org/officeDocument/2006/relationships/image" Target="../media/image4.jfif"/></Relationships>
</file>

<file path=ppt/slides/_rels/slide3.xml.rels><?xml version="1.0" encoding="UTF-8" standalone="yes"?>
<Relationships xmlns="http://schemas.openxmlformats.org/package/2006/relationships"><Relationship Id="rId2" Type="http://schemas.openxmlformats.org/officeDocument/2006/relationships/image" Target="../media/image6.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3.emf"/><Relationship Id="rId4" Type="http://schemas.openxmlformats.org/officeDocument/2006/relationships/package" Target="../embeddings/Microsoft_Word_Document3.docx"/></Relationships>
</file>

<file path=ppt/slides/_rels/slide12.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5.jf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fif"/><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gland.nhs.uk/wp-content/uploads/2022/01/qsir-pdsa-cycles-model-for-improvement.pdf" TargetMode="External"/><Relationship Id="rId2" Type="http://schemas.openxmlformats.org/officeDocument/2006/relationships/hyperlink" Target="https://business.senedd.wales/documents/s10561/Venous%20thromboembolism%20prevention%20in%20hospitalised%20patients%20in%20Wales%20-%20Report%20-%20October%202012.pdf"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ng158/chapter/recommendations" TargetMode="External"/><Relationship Id="rId2" Type="http://schemas.openxmlformats.org/officeDocument/2006/relationships/hyperlink" Target="https://www.csp.org.uk/system/files/publication_files/Duty%20of%20Care%202021.pdf" TargetMode="External"/><Relationship Id="rId1" Type="http://schemas.openxmlformats.org/officeDocument/2006/relationships/slideLayout" Target="../slideLayouts/slideLayout7.xml"/><Relationship Id="rId4" Type="http://schemas.openxmlformats.org/officeDocument/2006/relationships/hyperlink" Target="https://business.senedd.wales/documents/s32857/VTE%207%20-%20Public%20Health%20Wales%201000%20Lives%20.html?CT=2" TargetMode="Externa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15.emf"/><Relationship Id="rId4" Type="http://schemas.openxmlformats.org/officeDocument/2006/relationships/package" Target="../embeddings/Microsoft_Word_Document5.docx"/></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9B7AD9F6-8CE7-4299-8FC6-328F4DCD3F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xmlns="" id="{F37B4089-43D0-AD85-940E-350FB4EC5826}"/>
              </a:ext>
            </a:extLst>
          </p:cNvPr>
          <p:cNvSpPr>
            <a:spLocks noGrp="1" noChangeArrowheads="1"/>
          </p:cNvSpPr>
          <p:nvPr>
            <p:ph type="ctrTitle"/>
          </p:nvPr>
        </p:nvSpPr>
        <p:spPr bwMode="auto">
          <a:xfrm>
            <a:off x="4654296" y="640080"/>
            <a:ext cx="6894576" cy="3566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ct val="0"/>
              </a:spcAft>
              <a:buClrTx/>
              <a:buSzTx/>
              <a:buFontTx/>
              <a:buNone/>
              <a:tabLst/>
            </a:pPr>
            <a:r>
              <a:rPr lang="en-GB" altLang="en-US" sz="6100" b="1" dirty="0" smtClean="0">
                <a:latin typeface="Calibri (Body)"/>
              </a:rPr>
              <a:t>Service Improvement Project using the PDSA cycle</a:t>
            </a:r>
            <a:endParaRPr kumimoji="0" lang="en-GB" altLang="en-US" sz="6100" b="0" i="0" u="none" strike="noStrike" cap="none" normalizeH="0" baseline="0" dirty="0">
              <a:ln>
                <a:noFill/>
              </a:ln>
              <a:effectLst/>
              <a:latin typeface="Calibri (Body)"/>
            </a:endParaRPr>
          </a:p>
        </p:txBody>
      </p:sp>
      <p:sp>
        <p:nvSpPr>
          <p:cNvPr id="3" name="Subtitle 2">
            <a:extLst>
              <a:ext uri="{FF2B5EF4-FFF2-40B4-BE49-F238E27FC236}">
                <a16:creationId xmlns:a16="http://schemas.microsoft.com/office/drawing/2014/main" xmlns="" id="{001F4684-6AA8-F4B7-E9BB-94468413B2BE}"/>
              </a:ext>
            </a:extLst>
          </p:cNvPr>
          <p:cNvSpPr>
            <a:spLocks noGrp="1"/>
          </p:cNvSpPr>
          <p:nvPr>
            <p:ph type="subTitle" idx="1"/>
          </p:nvPr>
        </p:nvSpPr>
        <p:spPr>
          <a:xfrm>
            <a:off x="4654296" y="4636008"/>
            <a:ext cx="6894576" cy="1572768"/>
          </a:xfrm>
        </p:spPr>
        <p:txBody>
          <a:bodyPr>
            <a:normAutofit/>
          </a:bodyPr>
          <a:lstStyle/>
          <a:p>
            <a:pPr algn="l"/>
            <a:r>
              <a:rPr lang="en-GB" dirty="0"/>
              <a:t>Service improvement completed in </a:t>
            </a:r>
            <a:r>
              <a:rPr lang="en-GB" dirty="0" err="1" smtClean="0"/>
              <a:t>Aneurin</a:t>
            </a:r>
            <a:r>
              <a:rPr lang="en-GB" dirty="0" smtClean="0"/>
              <a:t> </a:t>
            </a:r>
            <a:r>
              <a:rPr lang="en-GB" dirty="0"/>
              <a:t>Bevan University Health Board (ABUHB), </a:t>
            </a:r>
            <a:r>
              <a:rPr lang="en-GB" dirty="0" err="1"/>
              <a:t>Ysbyty</a:t>
            </a:r>
            <a:r>
              <a:rPr lang="en-GB" dirty="0"/>
              <a:t> </a:t>
            </a:r>
            <a:r>
              <a:rPr lang="en-GB" dirty="0" err="1" smtClean="0"/>
              <a:t>Aneurin</a:t>
            </a:r>
            <a:r>
              <a:rPr lang="en-GB" dirty="0" smtClean="0"/>
              <a:t> </a:t>
            </a:r>
            <a:r>
              <a:rPr lang="en-GB" dirty="0"/>
              <a:t>Bevan (YAB</a:t>
            </a:r>
            <a:r>
              <a:rPr lang="en-GB" dirty="0" smtClean="0"/>
              <a:t>) </a:t>
            </a:r>
            <a:r>
              <a:rPr lang="en-GB" dirty="0"/>
              <a:t>physiotherapy </a:t>
            </a:r>
            <a:r>
              <a:rPr lang="en-GB" dirty="0" smtClean="0"/>
              <a:t>musculoskeletal outpatient department</a:t>
            </a:r>
            <a:endParaRPr lang="en-GB" dirty="0"/>
          </a:p>
          <a:p>
            <a:pPr algn="l"/>
            <a:endParaRPr lang="en-GB" dirty="0"/>
          </a:p>
        </p:txBody>
      </p:sp>
      <p:pic>
        <p:nvPicPr>
          <p:cNvPr id="7" name="Picture 6">
            <a:extLst>
              <a:ext uri="{FF2B5EF4-FFF2-40B4-BE49-F238E27FC236}">
                <a16:creationId xmlns:a16="http://schemas.microsoft.com/office/drawing/2014/main" xmlns="" id="{E857AE1A-B7C9-8BFA-EBCD-B4E0CB82E8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 y="977774"/>
            <a:ext cx="4654276" cy="417613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035146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215604A-2840-F368-1DA6-9FACE880A90C}"/>
              </a:ext>
            </a:extLst>
          </p:cNvPr>
          <p:cNvSpPr>
            <a:spLocks noGrp="1"/>
          </p:cNvSpPr>
          <p:nvPr>
            <p:ph type="title"/>
          </p:nvPr>
        </p:nvSpPr>
        <p:spPr>
          <a:xfrm>
            <a:off x="1362075" y="329184"/>
            <a:ext cx="10186797" cy="804291"/>
          </a:xfrm>
        </p:spPr>
        <p:txBody>
          <a:bodyPr anchor="b">
            <a:normAutofit/>
          </a:bodyPr>
          <a:lstStyle/>
          <a:p>
            <a:r>
              <a:rPr lang="en-GB" dirty="0" err="1" smtClean="0">
                <a:latin typeface="+mn-lt"/>
              </a:rPr>
              <a:t>lan</a:t>
            </a:r>
            <a:r>
              <a:rPr lang="en-GB" dirty="0" smtClean="0">
                <a:latin typeface="+mn-lt"/>
              </a:rPr>
              <a:t> – Set objectives of service improvement</a:t>
            </a:r>
            <a:endParaRPr lang="en-GB"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43426"/>
            <a:ext cx="1362075" cy="1115667"/>
          </a:xfrm>
          <a:effectLst>
            <a:softEdge rad="114300"/>
          </a:effectLst>
        </p:spPr>
      </p:pic>
      <p:pic>
        <p:nvPicPr>
          <p:cNvPr id="16" name="Picture 15">
            <a:extLst>
              <a:ext uri="{FF2B5EF4-FFF2-40B4-BE49-F238E27FC236}">
                <a16:creationId xmlns:a16="http://schemas.microsoft.com/office/drawing/2014/main" xmlns="" id="{2811F1F0-E550-D769-EDD1-3ADC0344D9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 y="82777"/>
            <a:ext cx="1362055" cy="119357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softEdge rad="63500"/>
          </a:effectLst>
        </p:spPr>
      </p:pic>
      <p:sp>
        <p:nvSpPr>
          <p:cNvPr id="5" name="TextBox 4"/>
          <p:cNvSpPr txBox="1"/>
          <p:nvPr/>
        </p:nvSpPr>
        <p:spPr>
          <a:xfrm>
            <a:off x="1277112" y="1746961"/>
            <a:ext cx="8677275" cy="769441"/>
          </a:xfrm>
          <a:prstGeom prst="rect">
            <a:avLst/>
          </a:prstGeom>
          <a:noFill/>
        </p:spPr>
        <p:txBody>
          <a:bodyPr wrap="square" rtlCol="0">
            <a:spAutoFit/>
          </a:bodyPr>
          <a:lstStyle/>
          <a:p>
            <a:r>
              <a:rPr lang="en-GB" sz="4400" dirty="0"/>
              <a:t>o</a:t>
            </a:r>
            <a:r>
              <a:rPr lang="en-GB" sz="4400" dirty="0" smtClean="0"/>
              <a:t> – Implement the plan</a:t>
            </a:r>
            <a:endParaRPr lang="en-GB" sz="4400" dirty="0"/>
          </a:p>
        </p:txBody>
      </p:sp>
      <p:sp>
        <p:nvSpPr>
          <p:cNvPr id="7" name="TextBox 6"/>
          <p:cNvSpPr txBox="1"/>
          <p:nvPr/>
        </p:nvSpPr>
        <p:spPr>
          <a:xfrm>
            <a:off x="1200150" y="3286974"/>
            <a:ext cx="7858125" cy="769441"/>
          </a:xfrm>
          <a:prstGeom prst="rect">
            <a:avLst/>
          </a:prstGeom>
          <a:noFill/>
        </p:spPr>
        <p:txBody>
          <a:bodyPr wrap="square" rtlCol="0">
            <a:spAutoFit/>
          </a:bodyPr>
          <a:lstStyle/>
          <a:p>
            <a:r>
              <a:rPr lang="en-GB" sz="4400" dirty="0" err="1"/>
              <a:t>t</a:t>
            </a:r>
            <a:r>
              <a:rPr lang="en-GB" sz="4400" dirty="0" err="1" smtClean="0"/>
              <a:t>udy</a:t>
            </a:r>
            <a:r>
              <a:rPr lang="en-GB" sz="4400" dirty="0" smtClean="0"/>
              <a:t> – Analyse the results </a:t>
            </a:r>
            <a:endParaRPr lang="en-GB" sz="4400"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71" y="4712445"/>
            <a:ext cx="1307766" cy="1442209"/>
          </a:xfrm>
          <a:prstGeom prst="rect">
            <a:avLst/>
          </a:prstGeom>
          <a:effectLst>
            <a:softEdge rad="76200"/>
          </a:effectLst>
        </p:spPr>
      </p:pic>
      <p:sp>
        <p:nvSpPr>
          <p:cNvPr id="9" name="TextBox 8"/>
          <p:cNvSpPr txBox="1"/>
          <p:nvPr/>
        </p:nvSpPr>
        <p:spPr>
          <a:xfrm>
            <a:off x="1307766" y="4771829"/>
            <a:ext cx="10385091" cy="1323439"/>
          </a:xfrm>
          <a:prstGeom prst="rect">
            <a:avLst/>
          </a:prstGeom>
          <a:noFill/>
        </p:spPr>
        <p:txBody>
          <a:bodyPr wrap="square" rtlCol="0">
            <a:spAutoFit/>
          </a:bodyPr>
          <a:lstStyle/>
          <a:p>
            <a:r>
              <a:rPr lang="en-GB" sz="4000" dirty="0" err="1" smtClean="0"/>
              <a:t>ct</a:t>
            </a:r>
            <a:r>
              <a:rPr lang="en-GB" sz="4000" dirty="0" smtClean="0"/>
              <a:t>- Ensure improvements are implemented and any future plans or amendments are identified </a:t>
            </a:r>
            <a:endParaRPr lang="en-GB" sz="4000" dirty="0"/>
          </a:p>
        </p:txBody>
      </p:sp>
      <p:sp>
        <p:nvSpPr>
          <p:cNvPr id="10" name="TextBox 9"/>
          <p:cNvSpPr txBox="1"/>
          <p:nvPr/>
        </p:nvSpPr>
        <p:spPr>
          <a:xfrm>
            <a:off x="6702251" y="6311842"/>
            <a:ext cx="4509436" cy="369332"/>
          </a:xfrm>
          <a:prstGeom prst="rect">
            <a:avLst/>
          </a:prstGeom>
          <a:noFill/>
        </p:spPr>
        <p:txBody>
          <a:bodyPr wrap="square" rtlCol="0">
            <a:spAutoFit/>
          </a:bodyPr>
          <a:lstStyle/>
          <a:p>
            <a:r>
              <a:rPr lang="en-GB" dirty="0" smtClean="0"/>
              <a:t>(NHS England and NHS Improvement, 2024)</a:t>
            </a:r>
            <a:endParaRPr lang="en-GB" dirty="0"/>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425" y="3056025"/>
            <a:ext cx="1195231" cy="1277850"/>
          </a:xfrm>
          <a:prstGeom prst="rect">
            <a:avLst/>
          </a:prstGeom>
          <a:effectLst>
            <a:softEdge rad="127000"/>
          </a:effectLst>
        </p:spPr>
      </p:pic>
    </p:spTree>
    <p:extLst>
      <p:ext uri="{BB962C8B-B14F-4D97-AF65-F5344CB8AC3E}">
        <p14:creationId xmlns:p14="http://schemas.microsoft.com/office/powerpoint/2010/main" val="34638067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7C5EC17-DF3E-12E3-C13A-E1DA60E9B74D}"/>
              </a:ext>
            </a:extLst>
          </p:cNvPr>
          <p:cNvSpPr>
            <a:spLocks noGrp="1"/>
          </p:cNvSpPr>
          <p:nvPr>
            <p:ph type="title"/>
          </p:nvPr>
        </p:nvSpPr>
        <p:spPr>
          <a:xfrm>
            <a:off x="416460" y="329184"/>
            <a:ext cx="10965916" cy="2287268"/>
          </a:xfrm>
        </p:spPr>
        <p:txBody>
          <a:bodyPr anchor="b">
            <a:normAutofit/>
          </a:bodyPr>
          <a:lstStyle/>
          <a:p>
            <a:pPr algn="ctr"/>
            <a:r>
              <a:rPr lang="en-GB" sz="3200" dirty="0" smtClean="0">
                <a:latin typeface="+mn-lt"/>
              </a:rPr>
              <a:t>Improve identification of </a:t>
            </a:r>
            <a:r>
              <a:rPr lang="en-GB" sz="3200" dirty="0" smtClean="0">
                <a:latin typeface="+mn-lt"/>
              </a:rPr>
              <a:t>lower limb post </a:t>
            </a:r>
            <a:r>
              <a:rPr lang="en-GB" sz="3200" dirty="0" smtClean="0">
                <a:latin typeface="+mn-lt"/>
              </a:rPr>
              <a:t>operative Deep Vein Thrombosis (DVT) symptoms, by facilitating effective use of the Wells assessment tool.  Improve understanding of referral process, to ensure all referrals made are appropriate. </a:t>
            </a:r>
            <a:endParaRPr lang="en-GB" sz="3200" dirty="0">
              <a:latin typeface="+mn-lt"/>
            </a:endParaRPr>
          </a:p>
        </p:txBody>
      </p:sp>
      <p:sp>
        <p:nvSpPr>
          <p:cNvPr id="3" name="Content Placeholder 2">
            <a:extLst>
              <a:ext uri="{FF2B5EF4-FFF2-40B4-BE49-F238E27FC236}">
                <a16:creationId xmlns:a16="http://schemas.microsoft.com/office/drawing/2014/main" xmlns="" id="{A60EAA1F-0FE3-E2A5-5D1F-523DD1058EF8}"/>
              </a:ext>
            </a:extLst>
          </p:cNvPr>
          <p:cNvSpPr>
            <a:spLocks noGrp="1"/>
          </p:cNvSpPr>
          <p:nvPr>
            <p:ph idx="1"/>
          </p:nvPr>
        </p:nvSpPr>
        <p:spPr>
          <a:xfrm>
            <a:off x="2647188" y="2938144"/>
            <a:ext cx="6894576" cy="1199388"/>
          </a:xfrm>
        </p:spPr>
        <p:txBody>
          <a:bodyPr>
            <a:normAutofit/>
          </a:bodyPr>
          <a:lstStyle/>
          <a:p>
            <a:pPr marL="0" indent="0" algn="ctr">
              <a:buNone/>
            </a:pPr>
            <a:endParaRPr lang="en-GB" sz="2200" dirty="0"/>
          </a:p>
        </p:txBody>
      </p:sp>
      <p:pic>
        <p:nvPicPr>
          <p:cNvPr id="5" name="Picture 4">
            <a:extLst>
              <a:ext uri="{FF2B5EF4-FFF2-40B4-BE49-F238E27FC236}">
                <a16:creationId xmlns:a16="http://schemas.microsoft.com/office/drawing/2014/main" xmlns="" id="{D25A6AB0-F978-4E31-79CE-8F92CA39D1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5327" y="2616452"/>
            <a:ext cx="9188182" cy="3647367"/>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effectLst>
            <a:softEdge rad="76200"/>
          </a:effectLst>
        </p:spPr>
      </p:pic>
      <p:sp>
        <p:nvSpPr>
          <p:cNvPr id="4" name="TextBox 3"/>
          <p:cNvSpPr txBox="1"/>
          <p:nvPr/>
        </p:nvSpPr>
        <p:spPr>
          <a:xfrm>
            <a:off x="5380194" y="6263819"/>
            <a:ext cx="6002182" cy="369332"/>
          </a:xfrm>
          <a:prstGeom prst="rect">
            <a:avLst/>
          </a:prstGeom>
          <a:noFill/>
        </p:spPr>
        <p:txBody>
          <a:bodyPr wrap="square" rtlCol="0">
            <a:spAutoFit/>
          </a:bodyPr>
          <a:lstStyle/>
          <a:p>
            <a:r>
              <a:rPr lang="en-GB" dirty="0" smtClean="0"/>
              <a:t>(The </a:t>
            </a:r>
            <a:r>
              <a:rPr lang="en-GB" dirty="0"/>
              <a:t>National Institute for Health and Care </a:t>
            </a:r>
            <a:r>
              <a:rPr lang="en-GB" dirty="0" smtClean="0"/>
              <a:t>Excellence, 2023)</a:t>
            </a:r>
            <a:endParaRPr lang="en-GB" dirty="0"/>
          </a:p>
        </p:txBody>
      </p:sp>
    </p:spTree>
    <p:extLst>
      <p:ext uri="{BB962C8B-B14F-4D97-AF65-F5344CB8AC3E}">
        <p14:creationId xmlns:p14="http://schemas.microsoft.com/office/powerpoint/2010/main" val="32096040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B7AD9F6-8CE7-4299-8FC6-328F4DCD3F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188153E-EA24-C9E7-A2D0-9AD365F148E3}"/>
              </a:ext>
            </a:extLst>
          </p:cNvPr>
          <p:cNvSpPr>
            <a:spLocks noGrp="1"/>
          </p:cNvSpPr>
          <p:nvPr>
            <p:ph type="title"/>
          </p:nvPr>
        </p:nvSpPr>
        <p:spPr>
          <a:xfrm>
            <a:off x="3000375" y="640080"/>
            <a:ext cx="8548497" cy="1293495"/>
          </a:xfrm>
        </p:spPr>
        <p:txBody>
          <a:bodyPr vert="horz" lIns="91440" tIns="45720" rIns="91440" bIns="45720" rtlCol="0" anchor="b">
            <a:normAutofit fontScale="90000"/>
          </a:bodyPr>
          <a:lstStyle/>
          <a:p>
            <a:pPr algn="ctr"/>
            <a:r>
              <a:rPr lang="en-US" sz="6600" dirty="0" smtClean="0"/>
              <a:t>Background: Impact of DVT’s on patients</a:t>
            </a:r>
            <a:endParaRPr lang="en-US" sz="6600" dirty="0"/>
          </a:p>
        </p:txBody>
      </p:sp>
      <p:sp>
        <p:nvSpPr>
          <p:cNvPr id="3" name="Content Placeholder 2">
            <a:extLst>
              <a:ext uri="{FF2B5EF4-FFF2-40B4-BE49-F238E27FC236}">
                <a16:creationId xmlns:a16="http://schemas.microsoft.com/office/drawing/2014/main" xmlns="" id="{1707974A-85BA-C1CC-EA32-0F3396B4AF59}"/>
              </a:ext>
            </a:extLst>
          </p:cNvPr>
          <p:cNvSpPr>
            <a:spLocks noGrp="1"/>
          </p:cNvSpPr>
          <p:nvPr>
            <p:ph idx="1"/>
          </p:nvPr>
        </p:nvSpPr>
        <p:spPr>
          <a:xfrm>
            <a:off x="3000375" y="2036634"/>
            <a:ext cx="8905875" cy="4154615"/>
          </a:xfrm>
        </p:spPr>
        <p:txBody>
          <a:bodyPr vert="horz" lIns="91440" tIns="45720" rIns="91440" bIns="45720" rtlCol="0">
            <a:normAutofit/>
          </a:bodyPr>
          <a:lstStyle/>
          <a:p>
            <a:pPr>
              <a:buClr>
                <a:srgbClr val="FF0000"/>
              </a:buClr>
              <a:buFont typeface="Wingdings" panose="05000000000000000000" pitchFamily="2" charset="2"/>
              <a:buChar char="v"/>
            </a:pPr>
            <a:r>
              <a:rPr lang="en-US" sz="2000" dirty="0" smtClean="0"/>
              <a:t>In 2005 between 25,000-32,000 patients died in England and Wales due to </a:t>
            </a:r>
            <a:r>
              <a:rPr lang="en-US" sz="2000" dirty="0"/>
              <a:t>D</a:t>
            </a:r>
            <a:r>
              <a:rPr lang="en-US" sz="2000" dirty="0" smtClean="0"/>
              <a:t>eep Vein Thrombosis (DVT) and </a:t>
            </a:r>
            <a:r>
              <a:rPr lang="en-US" sz="2000" dirty="0"/>
              <a:t>P</a:t>
            </a:r>
            <a:r>
              <a:rPr lang="en-US" sz="2000" dirty="0" smtClean="0"/>
              <a:t>ulmonary Embolism (PE)</a:t>
            </a:r>
          </a:p>
          <a:p>
            <a:pPr>
              <a:buClr>
                <a:srgbClr val="FF0000"/>
              </a:buClr>
              <a:buFont typeface="Wingdings" panose="05000000000000000000" pitchFamily="2" charset="2"/>
              <a:buChar char="v"/>
            </a:pPr>
            <a:r>
              <a:rPr lang="en-US" sz="2000" dirty="0" smtClean="0"/>
              <a:t> Reduced to 16,670 by 2007, thanks to </a:t>
            </a:r>
            <a:r>
              <a:rPr lang="en-US" sz="2000" dirty="0" err="1" smtClean="0"/>
              <a:t>standardisation</a:t>
            </a:r>
            <a:r>
              <a:rPr lang="en-US" sz="2000" dirty="0" smtClean="0"/>
              <a:t> guidance for the prevention of DVT’s </a:t>
            </a:r>
          </a:p>
          <a:p>
            <a:pPr>
              <a:buClr>
                <a:srgbClr val="FF0000"/>
              </a:buClr>
              <a:buFont typeface="Wingdings" panose="05000000000000000000" pitchFamily="2" charset="2"/>
              <a:buChar char="v"/>
            </a:pPr>
            <a:r>
              <a:rPr lang="en-US" sz="2000" dirty="0" err="1" smtClean="0"/>
              <a:t>Standardisations</a:t>
            </a:r>
            <a:r>
              <a:rPr lang="en-US" sz="2000" dirty="0" smtClean="0"/>
              <a:t> were introduced following a review by 1000 lives and Public Health Wales (2007)</a:t>
            </a:r>
          </a:p>
          <a:p>
            <a:pPr marL="0" indent="0">
              <a:buClr>
                <a:srgbClr val="FF0000"/>
              </a:buClr>
              <a:buNone/>
            </a:pPr>
            <a:endParaRPr lang="en-US" sz="2000" dirty="0"/>
          </a:p>
          <a:p>
            <a:pPr>
              <a:buClr>
                <a:srgbClr val="FF0000"/>
              </a:buClr>
              <a:buFont typeface="Wingdings" panose="05000000000000000000" pitchFamily="2" charset="2"/>
              <a:buChar char="Ø"/>
            </a:pPr>
            <a:r>
              <a:rPr lang="en-US" sz="2000" dirty="0" smtClean="0"/>
              <a:t> In 2012 the National Assembly for Wales and Social Care committee state, this has now dropped to 900 per year</a:t>
            </a:r>
          </a:p>
          <a:p>
            <a:pPr>
              <a:buClr>
                <a:srgbClr val="FF0000"/>
              </a:buClr>
              <a:buFont typeface="Wingdings" panose="05000000000000000000" pitchFamily="2" charset="2"/>
              <a:buChar char="Ø"/>
            </a:pPr>
            <a:r>
              <a:rPr lang="en-US" sz="2000" dirty="0" smtClean="0"/>
              <a:t>70% of which could have been prevented </a:t>
            </a:r>
          </a:p>
          <a:p>
            <a:pPr marL="0" indent="0" algn="r">
              <a:buClr>
                <a:srgbClr val="FF0000"/>
              </a:buClr>
              <a:buNone/>
            </a:pPr>
            <a:r>
              <a:rPr lang="en-US" sz="2000" dirty="0"/>
              <a:t> </a:t>
            </a:r>
            <a:r>
              <a:rPr lang="en-US" sz="2000" dirty="0" smtClean="0"/>
              <a:t>(National Assembly for Wales, 2012) (</a:t>
            </a:r>
            <a:r>
              <a:rPr lang="en-US" sz="2000" dirty="0" err="1" smtClean="0"/>
              <a:t>Senedd</a:t>
            </a:r>
            <a:r>
              <a:rPr lang="en-US" sz="2000" dirty="0" smtClean="0"/>
              <a:t> Wales, 2007)</a:t>
            </a:r>
            <a:endParaRPr lang="en-US" sz="2000" dirty="0"/>
          </a:p>
        </p:txBody>
      </p:sp>
      <p:pic>
        <p:nvPicPr>
          <p:cNvPr id="5" name="Picture 4">
            <a:extLst>
              <a:ext uri="{FF2B5EF4-FFF2-40B4-BE49-F238E27FC236}">
                <a16:creationId xmlns:a16="http://schemas.microsoft.com/office/drawing/2014/main" xmlns="" id="{ACEE0C5B-1371-B6DA-7F4B-22165BE801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00375" cy="6857999"/>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p:spPr>
      </p:pic>
    </p:spTree>
    <p:extLst>
      <p:ext uri="{BB962C8B-B14F-4D97-AF65-F5344CB8AC3E}">
        <p14:creationId xmlns:p14="http://schemas.microsoft.com/office/powerpoint/2010/main" val="1033829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513" y="405464"/>
            <a:ext cx="5985811" cy="5614336"/>
          </a:xfrm>
          <a:prstGeom prst="rect">
            <a:avLst/>
          </a:prstGeom>
        </p:spPr>
      </p:pic>
      <p:sp>
        <p:nvSpPr>
          <p:cNvPr id="6" name="TextBox 5"/>
          <p:cNvSpPr txBox="1"/>
          <p:nvPr/>
        </p:nvSpPr>
        <p:spPr>
          <a:xfrm>
            <a:off x="7448550" y="405464"/>
            <a:ext cx="4010025" cy="4893647"/>
          </a:xfrm>
          <a:prstGeom prst="rect">
            <a:avLst/>
          </a:prstGeom>
          <a:noFill/>
        </p:spPr>
        <p:txBody>
          <a:bodyPr wrap="square" rtlCol="0">
            <a:spAutoFit/>
          </a:bodyPr>
          <a:lstStyle/>
          <a:p>
            <a:r>
              <a:rPr lang="en-GB" sz="2400" dirty="0" smtClean="0"/>
              <a:t>One of the main standardisations from a physiotherapy perspective was the use of the Wells score tool kit. This seen to be one of the most reliable ways to evaluate the risk of </a:t>
            </a:r>
            <a:r>
              <a:rPr lang="en-GB" sz="2400" dirty="0" smtClean="0"/>
              <a:t>lower limb DVT</a:t>
            </a:r>
            <a:r>
              <a:rPr lang="en-GB" sz="2400" dirty="0" smtClean="0"/>
              <a:t>. </a:t>
            </a:r>
          </a:p>
          <a:p>
            <a:endParaRPr lang="en-GB" sz="2400" dirty="0"/>
          </a:p>
          <a:p>
            <a:r>
              <a:rPr lang="en-GB" sz="2400" dirty="0" smtClean="0"/>
              <a:t>It also aids with clinical decision making and we have a duty of care to recognise patient risk and act to reduce harm</a:t>
            </a:r>
            <a:endParaRPr lang="en-GB" sz="2400" dirty="0"/>
          </a:p>
        </p:txBody>
      </p:sp>
      <p:sp>
        <p:nvSpPr>
          <p:cNvPr id="7" name="TextBox 6"/>
          <p:cNvSpPr txBox="1"/>
          <p:nvPr/>
        </p:nvSpPr>
        <p:spPr>
          <a:xfrm flipH="1">
            <a:off x="4825497" y="6096000"/>
            <a:ext cx="6633078" cy="369332"/>
          </a:xfrm>
          <a:prstGeom prst="rect">
            <a:avLst/>
          </a:prstGeom>
          <a:noFill/>
        </p:spPr>
        <p:txBody>
          <a:bodyPr wrap="square" rtlCol="0">
            <a:spAutoFit/>
          </a:bodyPr>
          <a:lstStyle/>
          <a:p>
            <a:r>
              <a:rPr lang="en-GB" dirty="0" smtClean="0"/>
              <a:t>(The Chartered Society of physiotherapy, 2020)   (Modi et al, 2016)  </a:t>
            </a:r>
            <a:endParaRPr lang="en-GB" dirty="0"/>
          </a:p>
        </p:txBody>
      </p:sp>
    </p:spTree>
    <p:extLst>
      <p:ext uri="{BB962C8B-B14F-4D97-AF65-F5344CB8AC3E}">
        <p14:creationId xmlns:p14="http://schemas.microsoft.com/office/powerpoint/2010/main" val="27826574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C867E4C2-2A11-2923-BE3B-9C236A8337C7}"/>
              </a:ext>
            </a:extLst>
          </p:cNvPr>
          <p:cNvSpPr>
            <a:spLocks noGrp="1"/>
          </p:cNvSpPr>
          <p:nvPr>
            <p:ph type="title"/>
          </p:nvPr>
        </p:nvSpPr>
        <p:spPr>
          <a:xfrm>
            <a:off x="4405054" y="329184"/>
            <a:ext cx="7143818" cy="670941"/>
          </a:xfrm>
        </p:spPr>
        <p:txBody>
          <a:bodyPr anchor="b">
            <a:noAutofit/>
          </a:bodyPr>
          <a:lstStyle/>
          <a:p>
            <a:r>
              <a:rPr lang="en-GB" sz="7200" b="1" dirty="0" smtClean="0">
                <a:ln w="22225">
                  <a:solidFill>
                    <a:schemeClr val="accent2"/>
                  </a:solidFill>
                  <a:prstDash val="solid"/>
                </a:ln>
                <a:solidFill>
                  <a:srgbClr val="FF0000"/>
                </a:solidFill>
                <a:latin typeface="+mn-lt"/>
              </a:rPr>
              <a:t/>
            </a:r>
            <a:br>
              <a:rPr lang="en-GB" sz="7200" b="1" dirty="0" smtClean="0">
                <a:ln w="22225">
                  <a:solidFill>
                    <a:schemeClr val="accent2"/>
                  </a:solidFill>
                  <a:prstDash val="solid"/>
                </a:ln>
                <a:solidFill>
                  <a:srgbClr val="FF0000"/>
                </a:solidFill>
                <a:latin typeface="+mn-lt"/>
              </a:rPr>
            </a:br>
            <a:r>
              <a:rPr lang="en-GB" sz="7200" b="1" dirty="0">
                <a:ln w="22225">
                  <a:solidFill>
                    <a:schemeClr val="accent2"/>
                  </a:solidFill>
                  <a:prstDash val="solid"/>
                </a:ln>
                <a:solidFill>
                  <a:srgbClr val="FF0000"/>
                </a:solidFill>
                <a:latin typeface="+mn-lt"/>
              </a:rPr>
              <a:t/>
            </a:r>
            <a:br>
              <a:rPr lang="en-GB" sz="7200" b="1" dirty="0">
                <a:ln w="22225">
                  <a:solidFill>
                    <a:schemeClr val="accent2"/>
                  </a:solidFill>
                  <a:prstDash val="solid"/>
                </a:ln>
                <a:solidFill>
                  <a:srgbClr val="FF0000"/>
                </a:solidFill>
                <a:latin typeface="+mn-lt"/>
              </a:rPr>
            </a:br>
            <a:r>
              <a:rPr lang="en-GB" sz="7200" b="1" dirty="0" smtClean="0">
                <a:ln w="22225">
                  <a:solidFill>
                    <a:schemeClr val="accent2"/>
                  </a:solidFill>
                  <a:prstDash val="solid"/>
                </a:ln>
                <a:solidFill>
                  <a:srgbClr val="FF0000"/>
                </a:solidFill>
                <a:latin typeface="+mn-lt"/>
              </a:rPr>
              <a:t>Plan</a:t>
            </a:r>
            <a:endParaRPr lang="en-GB" sz="7200" b="1" dirty="0">
              <a:ln w="22225">
                <a:solidFill>
                  <a:schemeClr val="accent2"/>
                </a:solidFill>
                <a:prstDash val="solid"/>
              </a:ln>
              <a:solidFill>
                <a:srgbClr val="FF0000"/>
              </a:solidFill>
              <a:latin typeface="+mn-lt"/>
            </a:endParaRPr>
          </a:p>
        </p:txBody>
      </p:sp>
      <p:sp>
        <p:nvSpPr>
          <p:cNvPr id="3" name="Content Placeholder 2">
            <a:extLst>
              <a:ext uri="{FF2B5EF4-FFF2-40B4-BE49-F238E27FC236}">
                <a16:creationId xmlns:a16="http://schemas.microsoft.com/office/drawing/2014/main" xmlns="" id="{F923AC5C-670B-C463-0981-60A12F6BC2A3}"/>
              </a:ext>
            </a:extLst>
          </p:cNvPr>
          <p:cNvSpPr>
            <a:spLocks noGrp="1"/>
          </p:cNvSpPr>
          <p:nvPr>
            <p:ph idx="1"/>
          </p:nvPr>
        </p:nvSpPr>
        <p:spPr>
          <a:xfrm>
            <a:off x="4657346" y="1329298"/>
            <a:ext cx="6251110" cy="4138052"/>
          </a:xfrm>
        </p:spPr>
        <p:txBody>
          <a:bodyPr>
            <a:normAutofit lnSpcReduction="10000"/>
          </a:bodyPr>
          <a:lstStyle/>
          <a:p>
            <a:pPr>
              <a:buFont typeface="Wingdings" panose="05000000000000000000" pitchFamily="2" charset="2"/>
              <a:buChar char="§"/>
            </a:pPr>
            <a:r>
              <a:rPr lang="en-GB" sz="2200" dirty="0" smtClean="0"/>
              <a:t>To ascertain current level of knowledge of clinical staff, through a short questionnaire</a:t>
            </a:r>
          </a:p>
          <a:p>
            <a:pPr>
              <a:buFont typeface="Wingdings" panose="05000000000000000000" pitchFamily="2" charset="2"/>
              <a:buChar char="§"/>
            </a:pPr>
            <a:r>
              <a:rPr lang="en-GB" sz="2200" dirty="0" smtClean="0"/>
              <a:t>Get data on amount of post operative patient seen in YAB over a 3 month period</a:t>
            </a:r>
          </a:p>
          <a:p>
            <a:pPr>
              <a:buFont typeface="Wingdings" panose="05000000000000000000" pitchFamily="2" charset="2"/>
              <a:buChar char="§"/>
            </a:pPr>
            <a:r>
              <a:rPr lang="en-GB" sz="2200" dirty="0" smtClean="0"/>
              <a:t>Get data on diagnosis to referral rate in DVT clinic over 3 month period</a:t>
            </a:r>
          </a:p>
          <a:p>
            <a:pPr>
              <a:buFont typeface="Wingdings" panose="05000000000000000000" pitchFamily="2" charset="2"/>
              <a:buChar char="§"/>
            </a:pPr>
            <a:r>
              <a:rPr lang="en-GB" sz="2200" dirty="0" smtClean="0"/>
              <a:t>Provide </a:t>
            </a:r>
            <a:r>
              <a:rPr lang="en-GB" sz="2200" dirty="0" err="1" smtClean="0"/>
              <a:t>infographic</a:t>
            </a:r>
            <a:r>
              <a:rPr lang="en-GB" sz="2200" dirty="0" smtClean="0"/>
              <a:t> on Wells score usage</a:t>
            </a:r>
          </a:p>
          <a:p>
            <a:pPr>
              <a:buFont typeface="Wingdings" panose="05000000000000000000" pitchFamily="2" charset="2"/>
              <a:buChar char="§"/>
            </a:pPr>
            <a:r>
              <a:rPr lang="en-GB" sz="2200" dirty="0" smtClean="0"/>
              <a:t>Provide Q card for safety netting patients</a:t>
            </a:r>
          </a:p>
          <a:p>
            <a:pPr>
              <a:buFont typeface="Wingdings" panose="05000000000000000000" pitchFamily="2" charset="2"/>
              <a:buChar char="§"/>
            </a:pPr>
            <a:r>
              <a:rPr lang="en-GB" sz="2200" dirty="0" smtClean="0"/>
              <a:t>Give clear flow chart on referral process</a:t>
            </a:r>
          </a:p>
          <a:p>
            <a:pPr>
              <a:buFont typeface="Wingdings" panose="05000000000000000000" pitchFamily="2" charset="2"/>
              <a:buChar char="§"/>
            </a:pPr>
            <a:r>
              <a:rPr lang="en-GB" sz="2200" dirty="0" smtClean="0"/>
              <a:t>Allow clinical staff to review </a:t>
            </a:r>
            <a:r>
              <a:rPr lang="en-GB" sz="2200" dirty="0" err="1" smtClean="0"/>
              <a:t>infographic</a:t>
            </a:r>
            <a:r>
              <a:rPr lang="en-GB" sz="2200" dirty="0" smtClean="0"/>
              <a:t> and flow chart.  Then repeat the questionnaire and evaluate data</a:t>
            </a:r>
            <a:endParaRPr lang="en-GB" sz="2200" dirty="0"/>
          </a:p>
        </p:txBody>
      </p:sp>
      <p:pic>
        <p:nvPicPr>
          <p:cNvPr id="5" name="Picture 4">
            <a:extLst>
              <a:ext uri="{FF2B5EF4-FFF2-40B4-BE49-F238E27FC236}">
                <a16:creationId xmlns:a16="http://schemas.microsoft.com/office/drawing/2014/main" xmlns="" id="{8C0EA9AB-D35A-1320-6FB3-A4B3D6D51B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292" y="10"/>
            <a:ext cx="4152762"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6" name="TextBox 5">
            <a:extLst>
              <a:ext uri="{FF2B5EF4-FFF2-40B4-BE49-F238E27FC236}">
                <a16:creationId xmlns:a16="http://schemas.microsoft.com/office/drawing/2014/main" xmlns="" id="{FEB0CC72-EA38-ED4F-AA05-37FCC9D0ABFA}"/>
              </a:ext>
            </a:extLst>
          </p:cNvPr>
          <p:cNvSpPr txBox="1"/>
          <p:nvPr/>
        </p:nvSpPr>
        <p:spPr>
          <a:xfrm flipH="1">
            <a:off x="12192000" y="6657945"/>
            <a:ext cx="249244" cy="200055"/>
          </a:xfrm>
          <a:prstGeom prst="rect">
            <a:avLst/>
          </a:prstGeom>
          <a:solidFill>
            <a:srgbClr val="000000"/>
          </a:solidFill>
        </p:spPr>
        <p:txBody>
          <a:bodyPr wrap="square" rtlCol="0">
            <a:spAutoFit/>
          </a:bodyPr>
          <a:lstStyle/>
          <a:p>
            <a:pPr algn="r">
              <a:spcAft>
                <a:spcPts val="600"/>
              </a:spcAft>
            </a:pPr>
            <a:endParaRPr lang="en-GB" sz="700" dirty="0" smtClean="0">
              <a:solidFill>
                <a:srgbClr val="FFFFFF"/>
              </a:solidFill>
            </a:endParaRPr>
          </a:p>
        </p:txBody>
      </p:sp>
    </p:spTree>
    <p:extLst>
      <p:ext uri="{BB962C8B-B14F-4D97-AF65-F5344CB8AC3E}">
        <p14:creationId xmlns:p14="http://schemas.microsoft.com/office/powerpoint/2010/main" val="17758262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88A94B6-C7CF-7725-FBE9-96D9F4EE6BC6}"/>
              </a:ext>
            </a:extLst>
          </p:cNvPr>
          <p:cNvSpPr>
            <a:spLocks noGrp="1"/>
          </p:cNvSpPr>
          <p:nvPr>
            <p:ph type="title"/>
          </p:nvPr>
        </p:nvSpPr>
        <p:spPr>
          <a:xfrm>
            <a:off x="6477000" y="1758385"/>
            <a:ext cx="5101350" cy="111562"/>
          </a:xfrm>
        </p:spPr>
        <p:txBody>
          <a:bodyPr anchor="b">
            <a:normAutofit fontScale="90000"/>
          </a:bodyPr>
          <a:lstStyle/>
          <a:p>
            <a:endParaRPr lang="en-GB" sz="5400" dirty="0"/>
          </a:p>
        </p:txBody>
      </p:sp>
      <p:sp>
        <p:nvSpPr>
          <p:cNvPr id="3" name="Content Placeholder 2">
            <a:extLst>
              <a:ext uri="{FF2B5EF4-FFF2-40B4-BE49-F238E27FC236}">
                <a16:creationId xmlns:a16="http://schemas.microsoft.com/office/drawing/2014/main" xmlns="" id="{970CD72E-EDB9-CEE8-4454-0C5A0E3FA94A}"/>
              </a:ext>
            </a:extLst>
          </p:cNvPr>
          <p:cNvSpPr>
            <a:spLocks noGrp="1"/>
          </p:cNvSpPr>
          <p:nvPr>
            <p:ph idx="1"/>
          </p:nvPr>
        </p:nvSpPr>
        <p:spPr>
          <a:xfrm>
            <a:off x="5021537" y="1469248"/>
            <a:ext cx="6251110" cy="4702951"/>
          </a:xfrm>
        </p:spPr>
        <p:txBody>
          <a:bodyPr>
            <a:normAutofit fontScale="92500" lnSpcReduction="10000"/>
          </a:bodyPr>
          <a:lstStyle/>
          <a:p>
            <a:pPr marL="0" indent="0">
              <a:buNone/>
            </a:pPr>
            <a:endParaRPr lang="en-GB" sz="2200" dirty="0"/>
          </a:p>
          <a:p>
            <a:pPr marL="0" indent="0" algn="ctr">
              <a:buNone/>
            </a:pPr>
            <a:r>
              <a:rPr lang="en-GB" sz="2200" dirty="0" smtClean="0"/>
              <a:t>Developed a questionnaire to include both qualitative and quantitative data and disseminated to clinical staff</a:t>
            </a:r>
          </a:p>
          <a:p>
            <a:pPr marL="0" indent="0">
              <a:buNone/>
            </a:pPr>
            <a:r>
              <a:rPr lang="en-GB" sz="2200" dirty="0" smtClean="0"/>
              <a:t>5 questions </a:t>
            </a:r>
          </a:p>
          <a:p>
            <a:pPr marL="457200" indent="-457200">
              <a:buFont typeface="+mj-lt"/>
              <a:buAutoNum type="arabicPeriod"/>
            </a:pPr>
            <a:r>
              <a:rPr lang="en-GB" sz="2200" dirty="0" smtClean="0"/>
              <a:t>Name the DVT diagnostic tool used within ABUHB</a:t>
            </a:r>
            <a:endParaRPr lang="en-GB" sz="2200" dirty="0"/>
          </a:p>
          <a:p>
            <a:pPr marL="457200" indent="-457200">
              <a:buFont typeface="+mj-lt"/>
              <a:buAutoNum type="arabicPeriod"/>
            </a:pPr>
            <a:r>
              <a:rPr lang="en-GB" sz="2200" dirty="0" smtClean="0"/>
              <a:t>Would you know how to interpret the results?</a:t>
            </a:r>
          </a:p>
          <a:p>
            <a:pPr marL="457200" indent="-457200">
              <a:buFont typeface="+mj-lt"/>
              <a:buAutoNum type="arabicPeriod"/>
            </a:pPr>
            <a:r>
              <a:rPr lang="en-GB" sz="2200" dirty="0" smtClean="0"/>
              <a:t>What are the patient symptoms you would look out for?</a:t>
            </a:r>
          </a:p>
          <a:p>
            <a:pPr marL="457200" indent="-457200">
              <a:buFont typeface="+mj-lt"/>
              <a:buAutoNum type="arabicPeriod"/>
            </a:pPr>
            <a:r>
              <a:rPr lang="en-GB" sz="2200" dirty="0" smtClean="0"/>
              <a:t>How would you refer someone to DVT clinic?</a:t>
            </a:r>
          </a:p>
          <a:p>
            <a:pPr marL="457200" indent="-457200">
              <a:buFont typeface="+mj-lt"/>
              <a:buAutoNum type="arabicPeriod"/>
            </a:pPr>
            <a:r>
              <a:rPr lang="en-GB" sz="2200" dirty="0" smtClean="0"/>
              <a:t>How confident are you in identifying and referring a possible DVT?    0- 10</a:t>
            </a:r>
          </a:p>
          <a:p>
            <a:pPr marL="0" indent="0" algn="r">
              <a:buNone/>
            </a:pPr>
            <a:r>
              <a:rPr lang="en-GB" sz="2200" dirty="0"/>
              <a:t> </a:t>
            </a:r>
            <a:r>
              <a:rPr lang="en-GB" sz="2200" dirty="0" smtClean="0"/>
              <a:t>   </a:t>
            </a:r>
            <a:r>
              <a:rPr lang="en-GB" sz="1800" dirty="0" smtClean="0"/>
              <a:t>Questionnaire in Appendix, 1</a:t>
            </a:r>
          </a:p>
          <a:p>
            <a:pPr marL="0" indent="0" algn="r">
              <a:buNone/>
            </a:pPr>
            <a:r>
              <a:rPr lang="en-GB" sz="1800" dirty="0" smtClean="0"/>
              <a:t>(Abusabha and </a:t>
            </a:r>
            <a:r>
              <a:rPr lang="en-GB" sz="1800" dirty="0" err="1" smtClean="0"/>
              <a:t>Woelfel</a:t>
            </a:r>
            <a:r>
              <a:rPr lang="en-GB" sz="1800" dirty="0" smtClean="0"/>
              <a:t>, 2003) </a:t>
            </a:r>
            <a:endParaRPr lang="en-GB" sz="2200" dirty="0" smtClean="0"/>
          </a:p>
          <a:p>
            <a:pPr marL="457200" indent="-457200">
              <a:buFont typeface="+mj-lt"/>
              <a:buAutoNum type="arabicPeriod"/>
            </a:pPr>
            <a:endParaRPr lang="en-GB" sz="2200" dirty="0" smtClean="0"/>
          </a:p>
        </p:txBody>
      </p:sp>
      <p:pic>
        <p:nvPicPr>
          <p:cNvPr id="5" name="Picture 4">
            <a:extLst>
              <a:ext uri="{FF2B5EF4-FFF2-40B4-BE49-F238E27FC236}">
                <a16:creationId xmlns:a16="http://schemas.microsoft.com/office/drawing/2014/main" xmlns="" id="{D0206FA8-7591-BF3B-8F41-627DBE479D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4657344" cy="685799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gradFill>
            <a:gsLst>
              <a:gs pos="15614">
                <a:srgbClr val="E6ECF7"/>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4" name="Rectangle 3"/>
          <p:cNvSpPr/>
          <p:nvPr/>
        </p:nvSpPr>
        <p:spPr>
          <a:xfrm>
            <a:off x="4790685" y="145809"/>
            <a:ext cx="1524777" cy="1323439"/>
          </a:xfrm>
          <a:prstGeom prst="rect">
            <a:avLst/>
          </a:prstGeom>
          <a:noFill/>
        </p:spPr>
        <p:txBody>
          <a:bodyPr wrap="none" lIns="91440" tIns="45720" rIns="91440" bIns="45720">
            <a:spAutoFit/>
          </a:bodyPr>
          <a:lstStyle/>
          <a:p>
            <a:pPr algn="ctr"/>
            <a:r>
              <a:rPr lang="en-US" sz="8000" b="1" dirty="0" smtClean="0">
                <a:ln w="22225">
                  <a:solidFill>
                    <a:schemeClr val="accent2"/>
                  </a:solidFill>
                  <a:prstDash val="solid"/>
                </a:ln>
                <a:solidFill>
                  <a:srgbClr val="FF0000"/>
                </a:solidFill>
              </a:rPr>
              <a:t>DO</a:t>
            </a:r>
            <a:endParaRPr lang="en-US" sz="8000" b="1" cap="none" spc="0" dirty="0">
              <a:ln w="22225">
                <a:solidFill>
                  <a:schemeClr val="accent2"/>
                </a:solidFill>
                <a:prstDash val="solid"/>
              </a:ln>
              <a:solidFill>
                <a:srgbClr val="FF0000"/>
              </a:solidFill>
              <a:effectLst/>
            </a:endParaRPr>
          </a:p>
        </p:txBody>
      </p:sp>
    </p:spTree>
    <p:extLst>
      <p:ext uri="{BB962C8B-B14F-4D97-AF65-F5344CB8AC3E}">
        <p14:creationId xmlns:p14="http://schemas.microsoft.com/office/powerpoint/2010/main" val="42580811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88FB289-E598-B987-E323-D6BBC038EDAD}"/>
              </a:ext>
            </a:extLst>
          </p:cNvPr>
          <p:cNvSpPr>
            <a:spLocks noGrp="1"/>
          </p:cNvSpPr>
          <p:nvPr>
            <p:ph type="title"/>
          </p:nvPr>
        </p:nvSpPr>
        <p:spPr/>
        <p:txBody>
          <a:bodyPr anchor="b">
            <a:normAutofit/>
          </a:bodyPr>
          <a:lstStyle/>
          <a:p>
            <a:r>
              <a:rPr lang="en-GB" sz="5400" dirty="0" smtClean="0"/>
              <a:t>  </a:t>
            </a:r>
            <a:endParaRPr lang="en-GB" sz="5400" dirty="0"/>
          </a:p>
        </p:txBody>
      </p:sp>
      <p:sp>
        <p:nvSpPr>
          <p:cNvPr id="3" name="Content Placeholder 2">
            <a:extLst>
              <a:ext uri="{FF2B5EF4-FFF2-40B4-BE49-F238E27FC236}">
                <a16:creationId xmlns:a16="http://schemas.microsoft.com/office/drawing/2014/main" xmlns="" id="{4CDE1AEA-90BA-95C5-E020-3284F5175FED}"/>
              </a:ext>
            </a:extLst>
          </p:cNvPr>
          <p:cNvSpPr>
            <a:spLocks noGrp="1"/>
          </p:cNvSpPr>
          <p:nvPr>
            <p:ph sz="half" idx="1"/>
          </p:nvPr>
        </p:nvSpPr>
        <p:spPr/>
        <p:txBody>
          <a:bodyPr>
            <a:normAutofit/>
          </a:bodyPr>
          <a:lstStyle/>
          <a:p>
            <a:pPr marL="0" indent="0">
              <a:buNone/>
            </a:pPr>
            <a:endParaRPr lang="en-GB" sz="2200" dirty="0"/>
          </a:p>
          <a:p>
            <a:endParaRPr lang="en-GB" sz="2200" dirty="0"/>
          </a:p>
        </p:txBody>
      </p:sp>
      <p:graphicFrame>
        <p:nvGraphicFramePr>
          <p:cNvPr id="15" name="Content Placeholder 14"/>
          <p:cNvGraphicFramePr>
            <a:graphicFrameLocks noGrp="1"/>
          </p:cNvGraphicFramePr>
          <p:nvPr>
            <p:ph sz="half" idx="2"/>
            <p:extLst>
              <p:ext uri="{D42A27DB-BD31-4B8C-83A1-F6EECF244321}">
                <p14:modId xmlns:p14="http://schemas.microsoft.com/office/powerpoint/2010/main" val="291466953"/>
              </p:ext>
            </p:extLst>
          </p:nvPr>
        </p:nvGraphicFramePr>
        <p:xfrm>
          <a:off x="371475" y="1390650"/>
          <a:ext cx="5181600" cy="4786313"/>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xmlns="" id="{7B68E43F-7749-5D6E-9914-82B57B664D39}"/>
              </a:ext>
            </a:extLst>
          </p:cNvPr>
          <p:cNvSpPr txBox="1"/>
          <p:nvPr/>
        </p:nvSpPr>
        <p:spPr>
          <a:xfrm flipH="1">
            <a:off x="12192001" y="6657945"/>
            <a:ext cx="76199" cy="200055"/>
          </a:xfrm>
          <a:prstGeom prst="rect">
            <a:avLst/>
          </a:prstGeom>
          <a:solidFill>
            <a:srgbClr val="000000"/>
          </a:solidFill>
        </p:spPr>
        <p:txBody>
          <a:bodyPr wrap="square" rtlCol="0">
            <a:spAutoFit/>
          </a:bodyPr>
          <a:lstStyle/>
          <a:p>
            <a:pPr algn="r">
              <a:spcAft>
                <a:spcPts val="600"/>
              </a:spcAft>
            </a:pPr>
            <a:endParaRPr lang="en-GB" sz="700" dirty="0">
              <a:solidFill>
                <a:srgbClr val="FFFFFF"/>
              </a:solidFill>
            </a:endParaRPr>
          </a:p>
        </p:txBody>
      </p:sp>
      <p:graphicFrame>
        <p:nvGraphicFramePr>
          <p:cNvPr id="20" name="Chart 19"/>
          <p:cNvGraphicFramePr/>
          <p:nvPr>
            <p:extLst>
              <p:ext uri="{D42A27DB-BD31-4B8C-83A1-F6EECF244321}">
                <p14:modId xmlns:p14="http://schemas.microsoft.com/office/powerpoint/2010/main" val="1090421886"/>
              </p:ext>
            </p:extLst>
          </p:nvPr>
        </p:nvGraphicFramePr>
        <p:xfrm>
          <a:off x="6457949" y="1419225"/>
          <a:ext cx="5314949" cy="4757738"/>
        </p:xfrm>
        <a:graphic>
          <a:graphicData uri="http://schemas.openxmlformats.org/drawingml/2006/chart">
            <c:chart xmlns:c="http://schemas.openxmlformats.org/drawingml/2006/chart" xmlns:r="http://schemas.openxmlformats.org/officeDocument/2006/relationships" r:id="rId3"/>
          </a:graphicData>
        </a:graphic>
      </p:graphicFrame>
      <p:sp>
        <p:nvSpPr>
          <p:cNvPr id="21" name="TextBox 20"/>
          <p:cNvSpPr txBox="1"/>
          <p:nvPr/>
        </p:nvSpPr>
        <p:spPr>
          <a:xfrm>
            <a:off x="904875" y="552450"/>
            <a:ext cx="9953625" cy="646331"/>
          </a:xfrm>
          <a:prstGeom prst="rect">
            <a:avLst/>
          </a:prstGeom>
          <a:noFill/>
        </p:spPr>
        <p:txBody>
          <a:bodyPr wrap="square" rtlCol="0">
            <a:spAutoFit/>
          </a:bodyPr>
          <a:lstStyle/>
          <a:p>
            <a:pPr algn="ctr"/>
            <a:r>
              <a:rPr lang="en-GB" dirty="0" smtClean="0">
                <a:solidFill>
                  <a:schemeClr val="bg1"/>
                </a:solidFill>
              </a:rPr>
              <a:t>Data outlining post operative referrals in to physiotherapy and percentage of diagnosed DVT following investigations</a:t>
            </a:r>
            <a:endParaRPr lang="en-GB" dirty="0">
              <a:solidFill>
                <a:schemeClr val="bg1"/>
              </a:solidFill>
            </a:endParaRPr>
          </a:p>
        </p:txBody>
      </p:sp>
    </p:spTree>
    <p:extLst>
      <p:ext uri="{BB962C8B-B14F-4D97-AF65-F5344CB8AC3E}">
        <p14:creationId xmlns:p14="http://schemas.microsoft.com/office/powerpoint/2010/main" val="23724433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6000">
                <a:srgbClr val="0070C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3" name="Content Placeholder 2">
            <a:extLst>
              <a:ext uri="{FF2B5EF4-FFF2-40B4-BE49-F238E27FC236}">
                <a16:creationId xmlns:a16="http://schemas.microsoft.com/office/drawing/2014/main" xmlns="" id="{970CD72E-EDB9-CEE8-4454-0C5A0E3FA94A}"/>
              </a:ext>
            </a:extLst>
          </p:cNvPr>
          <p:cNvSpPr>
            <a:spLocks noGrp="1"/>
          </p:cNvSpPr>
          <p:nvPr>
            <p:ph idx="4294967295"/>
          </p:nvPr>
        </p:nvSpPr>
        <p:spPr>
          <a:xfrm>
            <a:off x="5940425" y="2706688"/>
            <a:ext cx="6251575" cy="3484562"/>
          </a:xfrm>
        </p:spPr>
        <p:txBody>
          <a:bodyPr>
            <a:normAutofit/>
          </a:bodyPr>
          <a:lstStyle/>
          <a:p>
            <a:pPr marL="0" indent="0">
              <a:buNone/>
            </a:pPr>
            <a:endParaRPr lang="en-GB" sz="2200" dirty="0"/>
          </a:p>
          <a:p>
            <a:endParaRPr lang="en-GB" sz="2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47775" y="0"/>
            <a:ext cx="2743200" cy="6858000"/>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22876" y="0"/>
            <a:ext cx="2743200" cy="6858000"/>
          </a:xfrm>
          <a:prstGeom prst="rect">
            <a:avLst/>
          </a:prstGeom>
        </p:spPr>
      </p:pic>
      <p:sp>
        <p:nvSpPr>
          <p:cNvPr id="7" name="TextBox 6"/>
          <p:cNvSpPr txBox="1"/>
          <p:nvPr/>
        </p:nvSpPr>
        <p:spPr>
          <a:xfrm>
            <a:off x="8610600" y="1670606"/>
            <a:ext cx="3143250" cy="3046988"/>
          </a:xfrm>
          <a:prstGeom prst="rect">
            <a:avLst/>
          </a:prstGeom>
          <a:noFill/>
        </p:spPr>
        <p:txBody>
          <a:bodyPr wrap="square" rtlCol="0">
            <a:spAutoFit/>
          </a:bodyPr>
          <a:lstStyle/>
          <a:p>
            <a:pPr algn="ctr"/>
            <a:r>
              <a:rPr lang="en-GB" sz="3200" dirty="0" err="1" smtClean="0"/>
              <a:t>Infograghpic</a:t>
            </a:r>
            <a:r>
              <a:rPr lang="en-GB" sz="3200" dirty="0" smtClean="0"/>
              <a:t> developed giving guidance on how to interpret each question for the  Wells Score</a:t>
            </a:r>
            <a:endParaRPr lang="en-GB" sz="3200" dirty="0"/>
          </a:p>
        </p:txBody>
      </p:sp>
    </p:spTree>
    <p:extLst>
      <p:ext uri="{BB962C8B-B14F-4D97-AF65-F5344CB8AC3E}">
        <p14:creationId xmlns:p14="http://schemas.microsoft.com/office/powerpoint/2010/main" val="26990675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0">
                <a:srgbClr val="0070C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4802" y="3405484"/>
            <a:ext cx="4639745" cy="2651283"/>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93916" y="3405484"/>
            <a:ext cx="4639744" cy="2651282"/>
          </a:xfrm>
          <a:prstGeom prst="rect">
            <a:avLst/>
          </a:prstGeom>
        </p:spPr>
      </p:pic>
      <p:sp>
        <p:nvSpPr>
          <p:cNvPr id="7" name="TextBox 6"/>
          <p:cNvSpPr txBox="1"/>
          <p:nvPr/>
        </p:nvSpPr>
        <p:spPr>
          <a:xfrm>
            <a:off x="2019300" y="2642116"/>
            <a:ext cx="1895475" cy="369332"/>
          </a:xfrm>
          <a:prstGeom prst="rect">
            <a:avLst/>
          </a:prstGeom>
          <a:noFill/>
        </p:spPr>
        <p:txBody>
          <a:bodyPr wrap="square" rtlCol="0">
            <a:spAutoFit/>
          </a:bodyPr>
          <a:lstStyle/>
          <a:p>
            <a:r>
              <a:rPr lang="en-GB" dirty="0" smtClean="0"/>
              <a:t>Q card front</a:t>
            </a:r>
            <a:endParaRPr lang="en-GB" dirty="0"/>
          </a:p>
        </p:txBody>
      </p:sp>
      <p:sp>
        <p:nvSpPr>
          <p:cNvPr id="8" name="TextBox 7"/>
          <p:cNvSpPr txBox="1"/>
          <p:nvPr/>
        </p:nvSpPr>
        <p:spPr>
          <a:xfrm>
            <a:off x="7648575" y="2642116"/>
            <a:ext cx="1371600" cy="369332"/>
          </a:xfrm>
          <a:prstGeom prst="rect">
            <a:avLst/>
          </a:prstGeom>
          <a:noFill/>
        </p:spPr>
        <p:txBody>
          <a:bodyPr wrap="square" rtlCol="0">
            <a:spAutoFit/>
          </a:bodyPr>
          <a:lstStyle/>
          <a:p>
            <a:r>
              <a:rPr lang="en-GB" dirty="0" smtClean="0"/>
              <a:t>Q card back</a:t>
            </a:r>
            <a:endParaRPr lang="en-GB" dirty="0"/>
          </a:p>
        </p:txBody>
      </p:sp>
      <p:sp>
        <p:nvSpPr>
          <p:cNvPr id="10" name="TextBox 9"/>
          <p:cNvSpPr txBox="1"/>
          <p:nvPr/>
        </p:nvSpPr>
        <p:spPr>
          <a:xfrm>
            <a:off x="1919336" y="905560"/>
            <a:ext cx="8109830" cy="830997"/>
          </a:xfrm>
          <a:prstGeom prst="rect">
            <a:avLst/>
          </a:prstGeom>
          <a:noFill/>
        </p:spPr>
        <p:txBody>
          <a:bodyPr wrap="square" rtlCol="0">
            <a:spAutoFit/>
          </a:bodyPr>
          <a:lstStyle/>
          <a:p>
            <a:pPr algn="ctr"/>
            <a:r>
              <a:rPr lang="en-GB" sz="2400" dirty="0" smtClean="0"/>
              <a:t>Q card to safety net patients who score 1 or under. Provides signs symptoms to look out for and actions if required </a:t>
            </a:r>
            <a:endParaRPr lang="en-GB" sz="2400" dirty="0"/>
          </a:p>
        </p:txBody>
      </p:sp>
    </p:spTree>
    <p:extLst>
      <p:ext uri="{BB962C8B-B14F-4D97-AF65-F5344CB8AC3E}">
        <p14:creationId xmlns:p14="http://schemas.microsoft.com/office/powerpoint/2010/main" val="14372472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970CD72E-EDB9-CEE8-4454-0C5A0E3FA94A}"/>
              </a:ext>
            </a:extLst>
          </p:cNvPr>
          <p:cNvSpPr>
            <a:spLocks noGrp="1"/>
          </p:cNvSpPr>
          <p:nvPr>
            <p:ph idx="4294967295"/>
          </p:nvPr>
        </p:nvSpPr>
        <p:spPr>
          <a:xfrm>
            <a:off x="5940425" y="2706688"/>
            <a:ext cx="6251575" cy="3484562"/>
          </a:xfrm>
        </p:spPr>
        <p:txBody>
          <a:bodyPr>
            <a:normAutofit/>
          </a:bodyPr>
          <a:lstStyle/>
          <a:p>
            <a:pPr marL="0" indent="0">
              <a:buNone/>
            </a:pPr>
            <a:r>
              <a:rPr lang="en-GB" sz="2200" dirty="0" smtClean="0"/>
              <a:t> </a:t>
            </a:r>
            <a:endParaRPr lang="en-GB" sz="2200" dirty="0"/>
          </a:p>
          <a:p>
            <a:endParaRPr lang="en-GB" sz="2200" dirty="0"/>
          </a:p>
        </p:txBody>
      </p:sp>
      <p:graphicFrame>
        <p:nvGraphicFramePr>
          <p:cNvPr id="2" name="Object 1"/>
          <p:cNvGraphicFramePr>
            <a:graphicFrameLocks noChangeAspect="1"/>
          </p:cNvGraphicFramePr>
          <p:nvPr>
            <p:extLst>
              <p:ext uri="{D42A27DB-BD31-4B8C-83A1-F6EECF244321}">
                <p14:modId xmlns:p14="http://schemas.microsoft.com/office/powerpoint/2010/main" val="2891613165"/>
              </p:ext>
            </p:extLst>
          </p:nvPr>
        </p:nvGraphicFramePr>
        <p:xfrm>
          <a:off x="653201" y="538069"/>
          <a:ext cx="5287224" cy="5991388"/>
        </p:xfrm>
        <a:graphic>
          <a:graphicData uri="http://schemas.openxmlformats.org/presentationml/2006/ole">
            <mc:AlternateContent xmlns:mc="http://schemas.openxmlformats.org/markup-compatibility/2006">
              <mc:Choice xmlns:v="urn:schemas-microsoft-com:vml" Requires="v">
                <p:oleObj spid="_x0000_s1045" name="Document" r:id="rId4" imgW="5947045" imgH="8128768" progId="Word.Document.12">
                  <p:embed/>
                </p:oleObj>
              </mc:Choice>
              <mc:Fallback>
                <p:oleObj name="Document" r:id="rId4" imgW="5947045" imgH="8128768" progId="Word.Document.12">
                  <p:embed/>
                  <p:pic>
                    <p:nvPicPr>
                      <p:cNvPr id="0" name=""/>
                      <p:cNvPicPr/>
                      <p:nvPr/>
                    </p:nvPicPr>
                    <p:blipFill>
                      <a:blip r:embed="rId5"/>
                      <a:stretch>
                        <a:fillRect/>
                      </a:stretch>
                    </p:blipFill>
                    <p:spPr>
                      <a:xfrm>
                        <a:off x="653201" y="538069"/>
                        <a:ext cx="5287224" cy="5991388"/>
                      </a:xfrm>
                      <a:prstGeom prst="rect">
                        <a:avLst/>
                      </a:prstGeom>
                    </p:spPr>
                  </p:pic>
                </p:oleObj>
              </mc:Fallback>
            </mc:AlternateContent>
          </a:graphicData>
        </a:graphic>
      </p:graphicFrame>
      <p:sp>
        <p:nvSpPr>
          <p:cNvPr id="4" name="TextBox 3"/>
          <p:cNvSpPr txBox="1"/>
          <p:nvPr/>
        </p:nvSpPr>
        <p:spPr>
          <a:xfrm>
            <a:off x="6826313" y="2027976"/>
            <a:ext cx="4499572" cy="2308324"/>
          </a:xfrm>
          <a:prstGeom prst="rect">
            <a:avLst/>
          </a:prstGeom>
          <a:noFill/>
        </p:spPr>
        <p:txBody>
          <a:bodyPr wrap="square" rtlCol="0">
            <a:spAutoFit/>
          </a:bodyPr>
          <a:lstStyle/>
          <a:p>
            <a:pPr algn="ctr"/>
            <a:r>
              <a:rPr lang="en-GB" sz="3600" dirty="0" smtClean="0"/>
              <a:t>Flowchart designed for better understanding of the referral process to DVT clinic </a:t>
            </a:r>
            <a:endParaRPr lang="en-GB" sz="3600" dirty="0"/>
          </a:p>
        </p:txBody>
      </p:sp>
    </p:spTree>
    <p:extLst>
      <p:ext uri="{BB962C8B-B14F-4D97-AF65-F5344CB8AC3E}">
        <p14:creationId xmlns:p14="http://schemas.microsoft.com/office/powerpoint/2010/main" val="38457828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88A94B6-C7CF-7725-FBE9-96D9F4EE6BC6}"/>
              </a:ext>
            </a:extLst>
          </p:cNvPr>
          <p:cNvSpPr>
            <a:spLocks noGrp="1"/>
          </p:cNvSpPr>
          <p:nvPr>
            <p:ph type="title"/>
          </p:nvPr>
        </p:nvSpPr>
        <p:spPr>
          <a:xfrm>
            <a:off x="3838575" y="329184"/>
            <a:ext cx="7710297" cy="680466"/>
          </a:xfrm>
        </p:spPr>
        <p:txBody>
          <a:bodyPr anchor="b">
            <a:normAutofit fontScale="90000"/>
          </a:bodyPr>
          <a:lstStyle/>
          <a:p>
            <a:r>
              <a:rPr lang="en-GB" sz="5400" dirty="0" smtClean="0"/>
              <a:t> </a:t>
            </a:r>
            <a:endParaRPr lang="en-GB" sz="5400" dirty="0"/>
          </a:p>
        </p:txBody>
      </p:sp>
      <p:sp>
        <p:nvSpPr>
          <p:cNvPr id="3" name="Content Placeholder 2">
            <a:extLst>
              <a:ext uri="{FF2B5EF4-FFF2-40B4-BE49-F238E27FC236}">
                <a16:creationId xmlns:a16="http://schemas.microsoft.com/office/drawing/2014/main" xmlns="" id="{970CD72E-EDB9-CEE8-4454-0C5A0E3FA94A}"/>
              </a:ext>
            </a:extLst>
          </p:cNvPr>
          <p:cNvSpPr>
            <a:spLocks noGrp="1"/>
          </p:cNvSpPr>
          <p:nvPr>
            <p:ph idx="1"/>
          </p:nvPr>
        </p:nvSpPr>
        <p:spPr>
          <a:xfrm>
            <a:off x="5297762" y="2706624"/>
            <a:ext cx="6251110" cy="3483864"/>
          </a:xfrm>
        </p:spPr>
        <p:txBody>
          <a:bodyPr>
            <a:normAutofit/>
          </a:bodyPr>
          <a:lstStyle/>
          <a:p>
            <a:pPr marL="0" indent="0">
              <a:buNone/>
            </a:pPr>
            <a:endParaRPr lang="en-GB" sz="2200" dirty="0"/>
          </a:p>
          <a:p>
            <a:endParaRPr lang="en-GB" sz="2200" dirty="0"/>
          </a:p>
        </p:txBody>
      </p:sp>
      <p:pic>
        <p:nvPicPr>
          <p:cNvPr id="5" name="Picture 4">
            <a:extLst>
              <a:ext uri="{FF2B5EF4-FFF2-40B4-BE49-F238E27FC236}">
                <a16:creationId xmlns:a16="http://schemas.microsoft.com/office/drawing/2014/main" xmlns="" id="{D0206FA8-7591-BF3B-8F41-627DBE479D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4" y="0"/>
            <a:ext cx="3601203" cy="685800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Rectangle 3"/>
          <p:cNvSpPr/>
          <p:nvPr/>
        </p:nvSpPr>
        <p:spPr>
          <a:xfrm>
            <a:off x="3591679" y="473142"/>
            <a:ext cx="1824538" cy="923330"/>
          </a:xfrm>
          <a:prstGeom prst="rect">
            <a:avLst/>
          </a:prstGeom>
          <a:noFill/>
        </p:spPr>
        <p:txBody>
          <a:bodyPr wrap="none" lIns="91440" tIns="45720" rIns="91440" bIns="45720">
            <a:spAutoFit/>
          </a:bodyPr>
          <a:lstStyle/>
          <a:p>
            <a:pPr algn="ctr"/>
            <a:r>
              <a:rPr lang="en-US" sz="5400" b="1" dirty="0" smtClean="0">
                <a:ln w="22225">
                  <a:solidFill>
                    <a:schemeClr val="accent2"/>
                  </a:solidFill>
                  <a:prstDash val="solid"/>
                </a:ln>
                <a:solidFill>
                  <a:srgbClr val="FF0000"/>
                </a:solidFill>
              </a:rPr>
              <a:t>Study</a:t>
            </a:r>
            <a:endParaRPr lang="en-US" sz="5400" b="1" cap="none" spc="0" dirty="0">
              <a:ln w="22225">
                <a:solidFill>
                  <a:schemeClr val="accent2"/>
                </a:solidFill>
                <a:prstDash val="solid"/>
              </a:ln>
              <a:solidFill>
                <a:srgbClr val="FF0000"/>
              </a:solidFill>
              <a:effectLst/>
            </a:endParaRPr>
          </a:p>
        </p:txBody>
      </p:sp>
      <p:graphicFrame>
        <p:nvGraphicFramePr>
          <p:cNvPr id="26" name="Chart 25"/>
          <p:cNvGraphicFramePr/>
          <p:nvPr>
            <p:extLst>
              <p:ext uri="{D42A27DB-BD31-4B8C-83A1-F6EECF244321}">
                <p14:modId xmlns:p14="http://schemas.microsoft.com/office/powerpoint/2010/main" val="1952018403"/>
              </p:ext>
            </p:extLst>
          </p:nvPr>
        </p:nvGraphicFramePr>
        <p:xfrm>
          <a:off x="3838575" y="1396472"/>
          <a:ext cx="7449185" cy="486069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060700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p:cNvSpPr txBox="1"/>
          <p:nvPr/>
        </p:nvSpPr>
        <p:spPr>
          <a:xfrm>
            <a:off x="2819400" y="1009650"/>
            <a:ext cx="7038975" cy="584775"/>
          </a:xfrm>
          <a:prstGeom prst="rect">
            <a:avLst/>
          </a:prstGeom>
          <a:noFill/>
        </p:spPr>
        <p:txBody>
          <a:bodyPr wrap="square" rtlCol="0">
            <a:spAutoFit/>
          </a:bodyPr>
          <a:lstStyle/>
          <a:p>
            <a:pPr algn="ctr"/>
            <a:r>
              <a:rPr lang="en-GB" sz="3200" dirty="0" smtClean="0"/>
              <a:t>Qualitative Data</a:t>
            </a:r>
            <a:endParaRPr lang="en-GB" sz="3200" dirty="0"/>
          </a:p>
        </p:txBody>
      </p:sp>
      <p:sp>
        <p:nvSpPr>
          <p:cNvPr id="19" name="Oval 18"/>
          <p:cNvSpPr/>
          <p:nvPr/>
        </p:nvSpPr>
        <p:spPr>
          <a:xfrm>
            <a:off x="2314575" y="2838450"/>
            <a:ext cx="800100" cy="790575"/>
          </a:xfrm>
          <a:prstGeom prst="ellipse">
            <a:avLst/>
          </a:prstGeom>
          <a:effectLst>
            <a:glow rad="139700">
              <a:schemeClr val="accent2">
                <a:satMod val="175000"/>
                <a:alpha val="40000"/>
              </a:schemeClr>
            </a:glow>
            <a:outerShdw blurRad="57150" dist="19050" dir="5400000" algn="ctr" rotWithShape="0">
              <a:srgbClr val="000000">
                <a:alpha val="63000"/>
              </a:srgbClr>
            </a:outerShdw>
          </a:effectLst>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20" name="TextBox 19"/>
          <p:cNvSpPr txBox="1"/>
          <p:nvPr/>
        </p:nvSpPr>
        <p:spPr>
          <a:xfrm>
            <a:off x="2495550" y="3024246"/>
            <a:ext cx="619125" cy="369332"/>
          </a:xfrm>
          <a:prstGeom prst="rect">
            <a:avLst/>
          </a:prstGeom>
          <a:noFill/>
        </p:spPr>
        <p:txBody>
          <a:bodyPr wrap="square" rtlCol="0">
            <a:spAutoFit/>
          </a:bodyPr>
          <a:lstStyle/>
          <a:p>
            <a:r>
              <a:rPr lang="en-GB" dirty="0" smtClean="0"/>
              <a:t>Q3</a:t>
            </a:r>
            <a:endParaRPr lang="en-GB" dirty="0"/>
          </a:p>
        </p:txBody>
      </p:sp>
      <p:sp>
        <p:nvSpPr>
          <p:cNvPr id="21" name="Oval 20"/>
          <p:cNvSpPr/>
          <p:nvPr/>
        </p:nvSpPr>
        <p:spPr>
          <a:xfrm>
            <a:off x="323850" y="2238375"/>
            <a:ext cx="1019175" cy="1038225"/>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TextBox 21"/>
          <p:cNvSpPr txBox="1"/>
          <p:nvPr/>
        </p:nvSpPr>
        <p:spPr>
          <a:xfrm>
            <a:off x="414337" y="2434321"/>
            <a:ext cx="838200" cy="830997"/>
          </a:xfrm>
          <a:prstGeom prst="rect">
            <a:avLst/>
          </a:prstGeom>
          <a:noFill/>
        </p:spPr>
        <p:txBody>
          <a:bodyPr wrap="square" rtlCol="0">
            <a:spAutoFit/>
          </a:bodyPr>
          <a:lstStyle/>
          <a:p>
            <a:pPr algn="ctr"/>
            <a:r>
              <a:rPr lang="en-GB" sz="1600" dirty="0" smtClean="0"/>
              <a:t>CALF PAIN</a:t>
            </a:r>
          </a:p>
          <a:p>
            <a:pPr algn="ctr"/>
            <a:r>
              <a:rPr lang="en-GB" sz="1600" dirty="0" smtClean="0"/>
              <a:t>8/10</a:t>
            </a:r>
            <a:endParaRPr lang="en-GB" sz="1600" dirty="0"/>
          </a:p>
        </p:txBody>
      </p:sp>
      <p:sp>
        <p:nvSpPr>
          <p:cNvPr id="23" name="Oval 22"/>
          <p:cNvSpPr/>
          <p:nvPr/>
        </p:nvSpPr>
        <p:spPr>
          <a:xfrm>
            <a:off x="2181225" y="1594425"/>
            <a:ext cx="933450" cy="839896"/>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TextBox 23"/>
          <p:cNvSpPr txBox="1"/>
          <p:nvPr/>
        </p:nvSpPr>
        <p:spPr>
          <a:xfrm>
            <a:off x="2168531" y="1737921"/>
            <a:ext cx="990600" cy="584775"/>
          </a:xfrm>
          <a:prstGeom prst="rect">
            <a:avLst/>
          </a:prstGeom>
          <a:noFill/>
        </p:spPr>
        <p:txBody>
          <a:bodyPr wrap="square" rtlCol="0">
            <a:spAutoFit/>
          </a:bodyPr>
          <a:lstStyle/>
          <a:p>
            <a:pPr algn="ctr"/>
            <a:r>
              <a:rPr lang="en-GB" sz="1600" dirty="0" smtClean="0"/>
              <a:t>Swelling</a:t>
            </a:r>
          </a:p>
          <a:p>
            <a:pPr algn="ctr"/>
            <a:r>
              <a:rPr lang="en-GB" sz="1600" dirty="0" smtClean="0"/>
              <a:t>9/10</a:t>
            </a:r>
            <a:endParaRPr lang="en-GB" sz="1600" dirty="0"/>
          </a:p>
        </p:txBody>
      </p:sp>
      <p:sp>
        <p:nvSpPr>
          <p:cNvPr id="25" name="Oval 24"/>
          <p:cNvSpPr/>
          <p:nvPr/>
        </p:nvSpPr>
        <p:spPr>
          <a:xfrm>
            <a:off x="3914775" y="2434321"/>
            <a:ext cx="1114425" cy="959257"/>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6" name="TextBox 25"/>
          <p:cNvSpPr txBox="1"/>
          <p:nvPr/>
        </p:nvSpPr>
        <p:spPr>
          <a:xfrm>
            <a:off x="3906675" y="2637584"/>
            <a:ext cx="1181100" cy="584775"/>
          </a:xfrm>
          <a:prstGeom prst="rect">
            <a:avLst/>
          </a:prstGeom>
          <a:noFill/>
        </p:spPr>
        <p:txBody>
          <a:bodyPr wrap="square" rtlCol="0">
            <a:spAutoFit/>
          </a:bodyPr>
          <a:lstStyle/>
          <a:p>
            <a:pPr algn="ctr"/>
            <a:r>
              <a:rPr lang="en-GB" sz="1600" dirty="0" smtClean="0"/>
              <a:t>Redness</a:t>
            </a:r>
          </a:p>
          <a:p>
            <a:pPr algn="ctr"/>
            <a:r>
              <a:rPr lang="en-GB" sz="1600" dirty="0" smtClean="0"/>
              <a:t>8/9</a:t>
            </a:r>
            <a:endParaRPr lang="en-GB" sz="1600" dirty="0"/>
          </a:p>
        </p:txBody>
      </p:sp>
      <p:sp>
        <p:nvSpPr>
          <p:cNvPr id="27" name="Oval 26"/>
          <p:cNvSpPr/>
          <p:nvPr/>
        </p:nvSpPr>
        <p:spPr>
          <a:xfrm>
            <a:off x="95250" y="4210050"/>
            <a:ext cx="1157287" cy="1066800"/>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TextBox 27"/>
          <p:cNvSpPr txBox="1"/>
          <p:nvPr/>
        </p:nvSpPr>
        <p:spPr>
          <a:xfrm>
            <a:off x="-21434" y="4451062"/>
            <a:ext cx="1433513" cy="584775"/>
          </a:xfrm>
          <a:prstGeom prst="rect">
            <a:avLst/>
          </a:prstGeom>
          <a:noFill/>
        </p:spPr>
        <p:txBody>
          <a:bodyPr wrap="square" rtlCol="0">
            <a:spAutoFit/>
          </a:bodyPr>
          <a:lstStyle/>
          <a:p>
            <a:pPr algn="ctr"/>
            <a:r>
              <a:rPr lang="en-GB" sz="1600" dirty="0" smtClean="0"/>
              <a:t>Breathless</a:t>
            </a:r>
          </a:p>
          <a:p>
            <a:pPr algn="ctr"/>
            <a:r>
              <a:rPr lang="en-GB" sz="1600" dirty="0" smtClean="0"/>
              <a:t>6/2</a:t>
            </a:r>
            <a:endParaRPr lang="en-GB" sz="1600" dirty="0"/>
          </a:p>
        </p:txBody>
      </p:sp>
      <p:sp>
        <p:nvSpPr>
          <p:cNvPr id="29" name="Oval 28"/>
          <p:cNvSpPr/>
          <p:nvPr/>
        </p:nvSpPr>
        <p:spPr>
          <a:xfrm>
            <a:off x="1943100" y="4210050"/>
            <a:ext cx="862012" cy="923925"/>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TextBox 29"/>
          <p:cNvSpPr txBox="1"/>
          <p:nvPr/>
        </p:nvSpPr>
        <p:spPr>
          <a:xfrm>
            <a:off x="1678147" y="4364411"/>
            <a:ext cx="1428750" cy="830997"/>
          </a:xfrm>
          <a:prstGeom prst="rect">
            <a:avLst/>
          </a:prstGeom>
          <a:noFill/>
        </p:spPr>
        <p:txBody>
          <a:bodyPr wrap="square" rtlCol="0">
            <a:spAutoFit/>
          </a:bodyPr>
          <a:lstStyle/>
          <a:p>
            <a:pPr algn="ctr"/>
            <a:r>
              <a:rPr lang="en-GB" sz="1600" dirty="0" smtClean="0"/>
              <a:t>Heat</a:t>
            </a:r>
          </a:p>
          <a:p>
            <a:pPr algn="ctr"/>
            <a:r>
              <a:rPr lang="en-GB" sz="1600" dirty="0" smtClean="0"/>
              <a:t>6/2</a:t>
            </a:r>
          </a:p>
          <a:p>
            <a:pPr algn="ctr"/>
            <a:endParaRPr lang="en-GB" sz="1600" dirty="0"/>
          </a:p>
        </p:txBody>
      </p:sp>
      <p:sp>
        <p:nvSpPr>
          <p:cNvPr id="31" name="Oval 30"/>
          <p:cNvSpPr/>
          <p:nvPr/>
        </p:nvSpPr>
        <p:spPr>
          <a:xfrm>
            <a:off x="3238500" y="4928116"/>
            <a:ext cx="990600" cy="977384"/>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2" name="TextBox 31"/>
          <p:cNvSpPr txBox="1"/>
          <p:nvPr/>
        </p:nvSpPr>
        <p:spPr>
          <a:xfrm>
            <a:off x="2962275" y="5068668"/>
            <a:ext cx="1543050" cy="830997"/>
          </a:xfrm>
          <a:prstGeom prst="rect">
            <a:avLst/>
          </a:prstGeom>
          <a:noFill/>
        </p:spPr>
        <p:txBody>
          <a:bodyPr wrap="square" rtlCol="0">
            <a:spAutoFit/>
          </a:bodyPr>
          <a:lstStyle/>
          <a:p>
            <a:pPr algn="ctr"/>
            <a:r>
              <a:rPr lang="en-GB" sz="1600" dirty="0" smtClean="0"/>
              <a:t>Pitting </a:t>
            </a:r>
          </a:p>
          <a:p>
            <a:pPr algn="ctr"/>
            <a:r>
              <a:rPr lang="en-GB" sz="1600" dirty="0" smtClean="0"/>
              <a:t>Oedema</a:t>
            </a:r>
          </a:p>
          <a:p>
            <a:pPr algn="ctr"/>
            <a:r>
              <a:rPr lang="en-GB" sz="1600" dirty="0" smtClean="0"/>
              <a:t>8/10</a:t>
            </a:r>
            <a:endParaRPr lang="en-GB" sz="1600" dirty="0"/>
          </a:p>
        </p:txBody>
      </p:sp>
      <p:sp>
        <p:nvSpPr>
          <p:cNvPr id="34" name="Oval 33"/>
          <p:cNvSpPr/>
          <p:nvPr/>
        </p:nvSpPr>
        <p:spPr>
          <a:xfrm>
            <a:off x="871536" y="926454"/>
            <a:ext cx="862012" cy="866775"/>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5" name="TextBox 34"/>
          <p:cNvSpPr txBox="1"/>
          <p:nvPr/>
        </p:nvSpPr>
        <p:spPr>
          <a:xfrm>
            <a:off x="695323" y="1094686"/>
            <a:ext cx="1262063" cy="584775"/>
          </a:xfrm>
          <a:prstGeom prst="rect">
            <a:avLst/>
          </a:prstGeom>
          <a:noFill/>
        </p:spPr>
        <p:txBody>
          <a:bodyPr wrap="square" rtlCol="0">
            <a:spAutoFit/>
          </a:bodyPr>
          <a:lstStyle/>
          <a:p>
            <a:pPr algn="ctr"/>
            <a:r>
              <a:rPr lang="en-GB" sz="1600" dirty="0" smtClean="0"/>
              <a:t>HX DVT</a:t>
            </a:r>
          </a:p>
          <a:p>
            <a:pPr algn="ctr"/>
            <a:r>
              <a:rPr lang="en-GB" sz="1600" dirty="0" smtClean="0"/>
              <a:t>6/9</a:t>
            </a:r>
            <a:endParaRPr lang="en-GB" sz="1600" dirty="0"/>
          </a:p>
        </p:txBody>
      </p:sp>
      <p:sp>
        <p:nvSpPr>
          <p:cNvPr id="36" name="Oval 35"/>
          <p:cNvSpPr/>
          <p:nvPr/>
        </p:nvSpPr>
        <p:spPr>
          <a:xfrm>
            <a:off x="3425666" y="3488383"/>
            <a:ext cx="1327468" cy="1225153"/>
          </a:xfrm>
          <a:prstGeom prst="ellipse">
            <a:avLst/>
          </a:prstGeom>
          <a:effectLst>
            <a:glow rad="139700">
              <a:schemeClr val="accent2">
                <a:satMod val="175000"/>
                <a:alpha val="40000"/>
              </a:schemeClr>
            </a:glow>
          </a:effectLst>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TextBox 36"/>
          <p:cNvSpPr txBox="1"/>
          <p:nvPr/>
        </p:nvSpPr>
        <p:spPr>
          <a:xfrm>
            <a:off x="3108325" y="3751835"/>
            <a:ext cx="1962150" cy="830997"/>
          </a:xfrm>
          <a:prstGeom prst="rect">
            <a:avLst/>
          </a:prstGeom>
          <a:noFill/>
        </p:spPr>
        <p:txBody>
          <a:bodyPr wrap="square" rtlCol="0">
            <a:spAutoFit/>
          </a:bodyPr>
          <a:lstStyle/>
          <a:p>
            <a:pPr algn="ctr"/>
            <a:r>
              <a:rPr lang="en-GB" sz="1600" dirty="0" smtClean="0"/>
              <a:t>RECENT POST </a:t>
            </a:r>
          </a:p>
          <a:p>
            <a:pPr algn="ctr"/>
            <a:r>
              <a:rPr lang="en-GB" sz="1600" dirty="0" smtClean="0"/>
              <a:t>OP</a:t>
            </a:r>
          </a:p>
          <a:p>
            <a:pPr algn="ctr"/>
            <a:r>
              <a:rPr lang="en-GB" sz="1600" dirty="0" smtClean="0"/>
              <a:t>7/10</a:t>
            </a:r>
          </a:p>
        </p:txBody>
      </p:sp>
      <p:cxnSp>
        <p:nvCxnSpPr>
          <p:cNvPr id="39" name="Straight Arrow Connector 38"/>
          <p:cNvCxnSpPr/>
          <p:nvPr/>
        </p:nvCxnSpPr>
        <p:spPr>
          <a:xfrm flipH="1" flipV="1">
            <a:off x="1473994" y="2865294"/>
            <a:ext cx="750094" cy="2333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0" name="Straight Arrow Connector 39"/>
          <p:cNvCxnSpPr/>
          <p:nvPr/>
        </p:nvCxnSpPr>
        <p:spPr>
          <a:xfrm flipH="1" flipV="1">
            <a:off x="1672003" y="1847012"/>
            <a:ext cx="628650" cy="100386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3" name="Straight Arrow Connector 42"/>
          <p:cNvCxnSpPr/>
          <p:nvPr/>
        </p:nvCxnSpPr>
        <p:spPr>
          <a:xfrm flipH="1">
            <a:off x="1302542" y="3538369"/>
            <a:ext cx="998111" cy="7369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7" name="Straight Arrow Connector 46"/>
          <p:cNvCxnSpPr/>
          <p:nvPr/>
        </p:nvCxnSpPr>
        <p:spPr>
          <a:xfrm flipV="1">
            <a:off x="2692400" y="2560320"/>
            <a:ext cx="0" cy="16896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0" name="Straight Arrow Connector 49"/>
          <p:cNvCxnSpPr/>
          <p:nvPr/>
        </p:nvCxnSpPr>
        <p:spPr>
          <a:xfrm flipV="1">
            <a:off x="3238500" y="3030202"/>
            <a:ext cx="534679" cy="811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2" name="Straight Arrow Connector 51"/>
          <p:cNvCxnSpPr/>
          <p:nvPr/>
        </p:nvCxnSpPr>
        <p:spPr>
          <a:xfrm flipH="1">
            <a:off x="2495550" y="3707122"/>
            <a:ext cx="104224" cy="3938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5" name="Straight Arrow Connector 54"/>
          <p:cNvCxnSpPr/>
          <p:nvPr/>
        </p:nvCxnSpPr>
        <p:spPr>
          <a:xfrm>
            <a:off x="2927173" y="3730863"/>
            <a:ext cx="497065" cy="1066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8" name="Straight Arrow Connector 57"/>
          <p:cNvCxnSpPr/>
          <p:nvPr/>
        </p:nvCxnSpPr>
        <p:spPr>
          <a:xfrm>
            <a:off x="3171825" y="3453379"/>
            <a:ext cx="334014" cy="21814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1" name="Oval 60"/>
          <p:cNvSpPr/>
          <p:nvPr/>
        </p:nvSpPr>
        <p:spPr>
          <a:xfrm>
            <a:off x="9343900" y="3296453"/>
            <a:ext cx="850786" cy="804506"/>
          </a:xfrm>
          <a:prstGeom prst="ellipse">
            <a:avLst/>
          </a:prstGeom>
          <a:solidFill>
            <a:schemeClr val="accent6">
              <a:lumMod val="60000"/>
              <a:lumOff val="40000"/>
            </a:schemeClr>
          </a:solidFill>
          <a:effectLst>
            <a:glow rad="1397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TextBox 61"/>
          <p:cNvSpPr txBox="1"/>
          <p:nvPr/>
        </p:nvSpPr>
        <p:spPr>
          <a:xfrm flipH="1">
            <a:off x="9545021" y="3513115"/>
            <a:ext cx="730295" cy="369332"/>
          </a:xfrm>
          <a:prstGeom prst="rect">
            <a:avLst/>
          </a:prstGeom>
          <a:noFill/>
        </p:spPr>
        <p:txBody>
          <a:bodyPr wrap="square" rtlCol="0">
            <a:spAutoFit/>
          </a:bodyPr>
          <a:lstStyle/>
          <a:p>
            <a:r>
              <a:rPr lang="en-GB" dirty="0" smtClean="0"/>
              <a:t>Q4</a:t>
            </a:r>
            <a:endParaRPr lang="en-GB" dirty="0"/>
          </a:p>
        </p:txBody>
      </p:sp>
      <p:sp>
        <p:nvSpPr>
          <p:cNvPr id="63" name="Oval 62"/>
          <p:cNvSpPr/>
          <p:nvPr/>
        </p:nvSpPr>
        <p:spPr>
          <a:xfrm>
            <a:off x="9712086" y="1822887"/>
            <a:ext cx="1057514" cy="1003869"/>
          </a:xfrm>
          <a:prstGeom prst="ellipse">
            <a:avLst/>
          </a:prstGeom>
          <a:effectLst>
            <a:glow rad="1397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64" name="TextBox 63"/>
          <p:cNvSpPr txBox="1"/>
          <p:nvPr/>
        </p:nvSpPr>
        <p:spPr>
          <a:xfrm flipH="1">
            <a:off x="9654936" y="2103356"/>
            <a:ext cx="1240761" cy="646331"/>
          </a:xfrm>
          <a:prstGeom prst="rect">
            <a:avLst/>
          </a:prstGeom>
          <a:noFill/>
        </p:spPr>
        <p:txBody>
          <a:bodyPr wrap="square" rtlCol="0">
            <a:spAutoFit/>
          </a:bodyPr>
          <a:lstStyle/>
          <a:p>
            <a:pPr algn="ctr"/>
            <a:r>
              <a:rPr lang="en-GB" dirty="0" smtClean="0"/>
              <a:t>Telephone</a:t>
            </a:r>
          </a:p>
          <a:p>
            <a:pPr algn="ctr"/>
            <a:r>
              <a:rPr lang="en-GB" dirty="0" smtClean="0"/>
              <a:t>3/0</a:t>
            </a:r>
            <a:endParaRPr lang="en-GB" dirty="0"/>
          </a:p>
        </p:txBody>
      </p:sp>
      <p:sp>
        <p:nvSpPr>
          <p:cNvPr id="65" name="Oval 64"/>
          <p:cNvSpPr/>
          <p:nvPr/>
        </p:nvSpPr>
        <p:spPr>
          <a:xfrm>
            <a:off x="7884160" y="2324821"/>
            <a:ext cx="995680" cy="1068757"/>
          </a:xfrm>
          <a:prstGeom prst="ellipse">
            <a:avLst/>
          </a:prstGeom>
          <a:effectLst>
            <a:glow rad="1397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66" name="TextBox 65"/>
          <p:cNvSpPr txBox="1"/>
          <p:nvPr/>
        </p:nvSpPr>
        <p:spPr>
          <a:xfrm flipH="1">
            <a:off x="7737862" y="2590521"/>
            <a:ext cx="1325881" cy="646331"/>
          </a:xfrm>
          <a:prstGeom prst="rect">
            <a:avLst/>
          </a:prstGeom>
          <a:noFill/>
        </p:spPr>
        <p:txBody>
          <a:bodyPr wrap="square" rtlCol="0">
            <a:spAutoFit/>
          </a:bodyPr>
          <a:lstStyle/>
          <a:p>
            <a:pPr algn="ctr"/>
            <a:r>
              <a:rPr lang="en-GB" dirty="0" err="1" smtClean="0"/>
              <a:t>Careflow</a:t>
            </a:r>
            <a:endParaRPr lang="en-GB" dirty="0" smtClean="0"/>
          </a:p>
          <a:p>
            <a:pPr algn="ctr"/>
            <a:r>
              <a:rPr lang="en-GB" dirty="0" smtClean="0"/>
              <a:t>5/10</a:t>
            </a:r>
            <a:endParaRPr lang="en-GB" dirty="0"/>
          </a:p>
        </p:txBody>
      </p:sp>
      <p:sp>
        <p:nvSpPr>
          <p:cNvPr id="67" name="Oval 66"/>
          <p:cNvSpPr/>
          <p:nvPr/>
        </p:nvSpPr>
        <p:spPr>
          <a:xfrm>
            <a:off x="8053451" y="4076137"/>
            <a:ext cx="1114316" cy="1057838"/>
          </a:xfrm>
          <a:prstGeom prst="ellipse">
            <a:avLst/>
          </a:prstGeom>
          <a:effectLst>
            <a:glow rad="1397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68" name="TextBox 67"/>
          <p:cNvSpPr txBox="1"/>
          <p:nvPr/>
        </p:nvSpPr>
        <p:spPr>
          <a:xfrm>
            <a:off x="8015483" y="4335785"/>
            <a:ext cx="1276032" cy="646331"/>
          </a:xfrm>
          <a:prstGeom prst="rect">
            <a:avLst/>
          </a:prstGeom>
          <a:noFill/>
        </p:spPr>
        <p:txBody>
          <a:bodyPr wrap="square" rtlCol="0">
            <a:spAutoFit/>
          </a:bodyPr>
          <a:lstStyle/>
          <a:p>
            <a:pPr algn="ctr"/>
            <a:r>
              <a:rPr lang="en-GB" dirty="0" smtClean="0"/>
              <a:t>Ask Senior</a:t>
            </a:r>
          </a:p>
          <a:p>
            <a:pPr algn="ctr"/>
            <a:r>
              <a:rPr lang="en-GB" dirty="0" smtClean="0"/>
              <a:t>1/0</a:t>
            </a:r>
            <a:endParaRPr lang="en-GB" dirty="0"/>
          </a:p>
        </p:txBody>
      </p:sp>
      <p:sp>
        <p:nvSpPr>
          <p:cNvPr id="69" name="Oval 68"/>
          <p:cNvSpPr/>
          <p:nvPr/>
        </p:nvSpPr>
        <p:spPr>
          <a:xfrm>
            <a:off x="10546080" y="4487346"/>
            <a:ext cx="924560" cy="1042987"/>
          </a:xfrm>
          <a:prstGeom prst="ellipse">
            <a:avLst/>
          </a:prstGeom>
          <a:effectLst>
            <a:glow rad="1397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70" name="TextBox 69"/>
          <p:cNvSpPr txBox="1"/>
          <p:nvPr/>
        </p:nvSpPr>
        <p:spPr>
          <a:xfrm>
            <a:off x="10275316" y="4712671"/>
            <a:ext cx="1538431" cy="646331"/>
          </a:xfrm>
          <a:prstGeom prst="rect">
            <a:avLst/>
          </a:prstGeom>
          <a:noFill/>
        </p:spPr>
        <p:txBody>
          <a:bodyPr wrap="square" rtlCol="0">
            <a:spAutoFit/>
          </a:bodyPr>
          <a:lstStyle/>
          <a:p>
            <a:pPr algn="ctr"/>
            <a:r>
              <a:rPr lang="en-GB" dirty="0" smtClean="0"/>
              <a:t>Intranet</a:t>
            </a:r>
          </a:p>
          <a:p>
            <a:pPr algn="ctr"/>
            <a:r>
              <a:rPr lang="en-GB" dirty="0" smtClean="0"/>
              <a:t>1/0</a:t>
            </a:r>
            <a:endParaRPr lang="en-GB" dirty="0"/>
          </a:p>
        </p:txBody>
      </p:sp>
      <p:cxnSp>
        <p:nvCxnSpPr>
          <p:cNvPr id="71" name="Straight Arrow Connector 70"/>
          <p:cNvCxnSpPr/>
          <p:nvPr/>
        </p:nvCxnSpPr>
        <p:spPr>
          <a:xfrm flipH="1" flipV="1">
            <a:off x="8920916" y="3108463"/>
            <a:ext cx="448915" cy="25900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73" name="Straight Arrow Connector 72"/>
          <p:cNvCxnSpPr/>
          <p:nvPr/>
        </p:nvCxnSpPr>
        <p:spPr>
          <a:xfrm flipH="1">
            <a:off x="9209167" y="4067760"/>
            <a:ext cx="186089" cy="14958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75" name="Straight Arrow Connector 74"/>
          <p:cNvCxnSpPr/>
          <p:nvPr/>
        </p:nvCxnSpPr>
        <p:spPr>
          <a:xfrm flipV="1">
            <a:off x="9920068" y="2924546"/>
            <a:ext cx="128172" cy="26290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77" name="Straight Arrow Connector 76"/>
          <p:cNvCxnSpPr/>
          <p:nvPr/>
        </p:nvCxnSpPr>
        <p:spPr>
          <a:xfrm>
            <a:off x="10164900" y="4127877"/>
            <a:ext cx="452770" cy="43069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264533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gradFill>
            <a:gsLst>
              <a:gs pos="3000">
                <a:srgbClr val="002060"/>
              </a:gs>
              <a:gs pos="3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88A94B6-C7CF-7725-FBE9-96D9F4EE6BC6}"/>
              </a:ext>
            </a:extLst>
          </p:cNvPr>
          <p:cNvSpPr>
            <a:spLocks noGrp="1"/>
          </p:cNvSpPr>
          <p:nvPr>
            <p:ph type="title"/>
          </p:nvPr>
        </p:nvSpPr>
        <p:spPr>
          <a:xfrm>
            <a:off x="5297762" y="329184"/>
            <a:ext cx="6251110" cy="1783080"/>
          </a:xfrm>
        </p:spPr>
        <p:txBody>
          <a:bodyPr anchor="b">
            <a:normAutofit/>
          </a:bodyPr>
          <a:lstStyle/>
          <a:p>
            <a:r>
              <a:rPr lang="en-GB" sz="5400" dirty="0" smtClean="0"/>
              <a:t> </a:t>
            </a:r>
            <a:endParaRPr lang="en-GB" sz="5400" dirty="0"/>
          </a:p>
        </p:txBody>
      </p:sp>
      <p:sp>
        <p:nvSpPr>
          <p:cNvPr id="3" name="Content Placeholder 2">
            <a:extLst>
              <a:ext uri="{FF2B5EF4-FFF2-40B4-BE49-F238E27FC236}">
                <a16:creationId xmlns:a16="http://schemas.microsoft.com/office/drawing/2014/main" xmlns="" id="{970CD72E-EDB9-CEE8-4454-0C5A0E3FA94A}"/>
              </a:ext>
            </a:extLst>
          </p:cNvPr>
          <p:cNvSpPr>
            <a:spLocks noGrp="1"/>
          </p:cNvSpPr>
          <p:nvPr>
            <p:ph idx="1"/>
          </p:nvPr>
        </p:nvSpPr>
        <p:spPr>
          <a:xfrm>
            <a:off x="4535762" y="1687068"/>
            <a:ext cx="6251110" cy="3483864"/>
          </a:xfrm>
        </p:spPr>
        <p:txBody>
          <a:bodyPr>
            <a:normAutofit/>
          </a:bodyPr>
          <a:lstStyle/>
          <a:p>
            <a:pPr>
              <a:buFont typeface="Wingdings" panose="05000000000000000000" pitchFamily="2" charset="2"/>
              <a:buChar char="q"/>
            </a:pPr>
            <a:r>
              <a:rPr lang="en-GB" sz="2200" dirty="0"/>
              <a:t> </a:t>
            </a:r>
            <a:r>
              <a:rPr lang="en-GB" sz="2200" dirty="0" smtClean="0"/>
              <a:t>The </a:t>
            </a:r>
            <a:r>
              <a:rPr lang="en-GB" sz="2200" dirty="0" err="1" smtClean="0"/>
              <a:t>infographic</a:t>
            </a:r>
            <a:r>
              <a:rPr lang="en-GB" sz="2200" dirty="0" smtClean="0"/>
              <a:t> and Q created facilitated clinicians understanding of the wells score usage</a:t>
            </a:r>
          </a:p>
          <a:p>
            <a:pPr marL="0" indent="0">
              <a:buNone/>
            </a:pPr>
            <a:endParaRPr lang="en-GB" sz="2200" dirty="0" smtClean="0"/>
          </a:p>
          <a:p>
            <a:pPr>
              <a:buFont typeface="Wingdings" panose="05000000000000000000" pitchFamily="2" charset="2"/>
              <a:buChar char="q"/>
            </a:pPr>
            <a:r>
              <a:rPr lang="en-GB" sz="2200" dirty="0" smtClean="0"/>
              <a:t>The flowchart improved awareness of the process in place for suspected DVT’s referral</a:t>
            </a:r>
          </a:p>
          <a:p>
            <a:pPr marL="0" indent="0">
              <a:buNone/>
            </a:pPr>
            <a:endParaRPr lang="en-GB" sz="2200" dirty="0"/>
          </a:p>
          <a:p>
            <a:pPr>
              <a:buFont typeface="Wingdings" panose="05000000000000000000" pitchFamily="2" charset="2"/>
              <a:buChar char="q"/>
            </a:pPr>
            <a:r>
              <a:rPr lang="en-GB" sz="2200" dirty="0"/>
              <a:t> </a:t>
            </a:r>
            <a:r>
              <a:rPr lang="en-GB" sz="2200" dirty="0" smtClean="0"/>
              <a:t>The data collection post showed an improved understanding across the board</a:t>
            </a:r>
          </a:p>
          <a:p>
            <a:pPr marL="0" indent="0">
              <a:buNone/>
            </a:pPr>
            <a:endParaRPr lang="en-GB" sz="2200" dirty="0" smtClean="0"/>
          </a:p>
        </p:txBody>
      </p:sp>
      <p:pic>
        <p:nvPicPr>
          <p:cNvPr id="5" name="Picture 4">
            <a:extLst>
              <a:ext uri="{FF2B5EF4-FFF2-40B4-BE49-F238E27FC236}">
                <a16:creationId xmlns:a16="http://schemas.microsoft.com/office/drawing/2014/main" xmlns="" id="{D0206FA8-7591-BF3B-8F41-627DBE479D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4145279" cy="685800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Rectangle 3"/>
          <p:cNvSpPr/>
          <p:nvPr/>
        </p:nvSpPr>
        <p:spPr>
          <a:xfrm>
            <a:off x="4642741" y="329184"/>
            <a:ext cx="1686939" cy="923330"/>
          </a:xfrm>
          <a:prstGeom prst="rect">
            <a:avLst/>
          </a:prstGeom>
          <a:noFill/>
        </p:spPr>
        <p:txBody>
          <a:bodyPr wrap="square" lIns="91440" tIns="45720" rIns="91440" bIns="45720">
            <a:spAutoFit/>
          </a:bodyPr>
          <a:lstStyle/>
          <a:p>
            <a:pPr algn="ctr"/>
            <a:r>
              <a:rPr lang="en-US" sz="5400" b="1" dirty="0" smtClean="0">
                <a:ln w="22225">
                  <a:solidFill>
                    <a:schemeClr val="accent2"/>
                  </a:solidFill>
                  <a:prstDash val="solid"/>
                </a:ln>
                <a:solidFill>
                  <a:srgbClr val="FF0000"/>
                </a:solidFill>
              </a:rPr>
              <a:t>ACT</a:t>
            </a:r>
            <a:endParaRPr lang="en-US" sz="5400" b="1" cap="none" spc="0" dirty="0">
              <a:ln w="22225">
                <a:solidFill>
                  <a:schemeClr val="accent2"/>
                </a:solidFill>
                <a:prstDash val="solid"/>
              </a:ln>
              <a:solidFill>
                <a:srgbClr val="FF0000"/>
              </a:solidFill>
              <a:effectLst/>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29593" y="1687068"/>
            <a:ext cx="676558" cy="676558"/>
          </a:xfrm>
          <a:prstGeom prst="rect">
            <a:avLst/>
          </a:prstGeom>
          <a:ln>
            <a:noFill/>
          </a:ln>
          <a:effectLst>
            <a:softEdge rad="112500"/>
          </a:effec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72314" y="2898723"/>
            <a:ext cx="676558" cy="668342"/>
          </a:xfrm>
          <a:prstGeom prst="rect">
            <a:avLst/>
          </a:prstGeom>
          <a:ln>
            <a:noFill/>
          </a:ln>
          <a:effectLst>
            <a:softEdge rad="112500"/>
          </a:effectLst>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72314" y="4021172"/>
            <a:ext cx="676558" cy="676558"/>
          </a:xfrm>
          <a:prstGeom prst="rect">
            <a:avLst/>
          </a:prstGeom>
          <a:ln>
            <a:noFill/>
          </a:ln>
          <a:effectLst>
            <a:softEdge rad="112500"/>
          </a:effectLst>
        </p:spPr>
      </p:pic>
    </p:spTree>
    <p:extLst>
      <p:ext uri="{BB962C8B-B14F-4D97-AF65-F5344CB8AC3E}">
        <p14:creationId xmlns:p14="http://schemas.microsoft.com/office/powerpoint/2010/main" val="132008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970CD72E-EDB9-CEE8-4454-0C5A0E3FA94A}"/>
              </a:ext>
            </a:extLst>
          </p:cNvPr>
          <p:cNvSpPr>
            <a:spLocks noGrp="1"/>
          </p:cNvSpPr>
          <p:nvPr>
            <p:ph idx="4294967295"/>
          </p:nvPr>
        </p:nvSpPr>
        <p:spPr>
          <a:xfrm>
            <a:off x="1606550" y="1820863"/>
            <a:ext cx="8242300" cy="3484562"/>
          </a:xfrm>
        </p:spPr>
        <p:txBody>
          <a:bodyPr>
            <a:normAutofit/>
          </a:bodyPr>
          <a:lstStyle/>
          <a:p>
            <a:pPr marL="457200" indent="-457200">
              <a:buFont typeface="+mj-lt"/>
              <a:buAutoNum type="arabicPeriod"/>
            </a:pPr>
            <a:r>
              <a:rPr lang="en-GB" dirty="0" smtClean="0"/>
              <a:t>Arrange Snap shot training by anticoagulant nurse: areas still can be improved upon.  Redo questionnaires following training</a:t>
            </a:r>
          </a:p>
          <a:p>
            <a:pPr marL="457200" indent="-457200">
              <a:buFont typeface="+mj-lt"/>
              <a:buAutoNum type="arabicPeriod"/>
            </a:pPr>
            <a:r>
              <a:rPr lang="en-GB" dirty="0" smtClean="0"/>
              <a:t>Update physiotherapy policy as currently out of date and has inaccuracies, such as </a:t>
            </a:r>
            <a:r>
              <a:rPr lang="en-GB" smtClean="0"/>
              <a:t>telephone number</a:t>
            </a:r>
            <a:endParaRPr lang="en-GB" dirty="0" smtClean="0"/>
          </a:p>
          <a:p>
            <a:pPr marL="457200" indent="-457200">
              <a:buFont typeface="+mj-lt"/>
              <a:buAutoNum type="arabicPeriod"/>
            </a:pPr>
            <a:r>
              <a:rPr lang="en-GB" dirty="0" smtClean="0"/>
              <a:t>Try a gain data from DVT services for physiotherapy specific referral and diagnosis rates</a:t>
            </a:r>
            <a:endParaRPr lang="en-GB" dirty="0"/>
          </a:p>
          <a:p>
            <a:pPr marL="457200" indent="-457200">
              <a:buFont typeface="+mj-lt"/>
              <a:buAutoNum type="arabicPeriod"/>
            </a:pPr>
            <a:endParaRPr lang="en-GB" sz="2200" dirty="0"/>
          </a:p>
        </p:txBody>
      </p:sp>
      <p:sp>
        <p:nvSpPr>
          <p:cNvPr id="6" name="TextBox 5"/>
          <p:cNvSpPr txBox="1"/>
          <p:nvPr/>
        </p:nvSpPr>
        <p:spPr>
          <a:xfrm>
            <a:off x="2190750" y="790575"/>
            <a:ext cx="8020050" cy="830997"/>
          </a:xfrm>
          <a:prstGeom prst="rect">
            <a:avLst/>
          </a:prstGeom>
          <a:noFill/>
        </p:spPr>
        <p:txBody>
          <a:bodyPr wrap="square" rtlCol="0">
            <a:spAutoFit/>
          </a:bodyPr>
          <a:lstStyle/>
          <a:p>
            <a:pPr algn="ctr"/>
            <a:r>
              <a:rPr lang="en-GB" sz="4800" dirty="0" smtClean="0"/>
              <a:t>Plans for next PDSA cycle</a:t>
            </a:r>
            <a:endParaRPr lang="en-GB" sz="4800" dirty="0"/>
          </a:p>
        </p:txBody>
      </p:sp>
      <p:sp>
        <p:nvSpPr>
          <p:cNvPr id="2" name="TextBox 1"/>
          <p:cNvSpPr txBox="1"/>
          <p:nvPr/>
        </p:nvSpPr>
        <p:spPr>
          <a:xfrm>
            <a:off x="5151422" y="6002447"/>
            <a:ext cx="5213287" cy="369332"/>
          </a:xfrm>
          <a:prstGeom prst="rect">
            <a:avLst/>
          </a:prstGeom>
          <a:noFill/>
        </p:spPr>
        <p:txBody>
          <a:bodyPr wrap="square" rtlCol="0">
            <a:spAutoFit/>
          </a:bodyPr>
          <a:lstStyle/>
          <a:p>
            <a:r>
              <a:rPr lang="en-GB" dirty="0" smtClean="0"/>
              <a:t>(</a:t>
            </a:r>
            <a:r>
              <a:rPr lang="en-GB" dirty="0" err="1" smtClean="0"/>
              <a:t>Aneurin</a:t>
            </a:r>
            <a:r>
              <a:rPr lang="en-GB" dirty="0" smtClean="0"/>
              <a:t> Bevan University Health Board, 2017)</a:t>
            </a:r>
            <a:endParaRPr lang="en-GB" dirty="0"/>
          </a:p>
        </p:txBody>
      </p:sp>
    </p:spTree>
    <p:extLst>
      <p:ext uri="{BB962C8B-B14F-4D97-AF65-F5344CB8AC3E}">
        <p14:creationId xmlns:p14="http://schemas.microsoft.com/office/powerpoint/2010/main" val="26251090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4032" y="478640"/>
            <a:ext cx="11151282" cy="7848302"/>
          </a:xfrm>
          <a:prstGeom prst="rect">
            <a:avLst/>
          </a:prstGeom>
          <a:noFill/>
        </p:spPr>
        <p:txBody>
          <a:bodyPr wrap="square" rtlCol="0">
            <a:spAutoFit/>
          </a:bodyPr>
          <a:lstStyle/>
          <a:p>
            <a:r>
              <a:rPr lang="en-GB" b="1" dirty="0" smtClean="0"/>
              <a:t>References </a:t>
            </a:r>
          </a:p>
          <a:p>
            <a:endParaRPr lang="en-GB" b="1" dirty="0" smtClean="0"/>
          </a:p>
          <a:p>
            <a:endParaRPr lang="en-GB" b="1" dirty="0" smtClean="0"/>
          </a:p>
          <a:p>
            <a:r>
              <a:rPr lang="en-GB" dirty="0" err="1" smtClean="0"/>
              <a:t>Aneurin</a:t>
            </a:r>
            <a:r>
              <a:rPr lang="en-GB" dirty="0" smtClean="0"/>
              <a:t> Bevan University Health Board (2017) Physiotherapy Service Process for the Diagnosis of DVT.  (Accessed 09 January 2024)</a:t>
            </a:r>
          </a:p>
          <a:p>
            <a:endParaRPr lang="en-GB" dirty="0"/>
          </a:p>
          <a:p>
            <a:r>
              <a:rPr lang="en-GB" dirty="0" err="1" smtClean="0"/>
              <a:t>Abusabha</a:t>
            </a:r>
            <a:r>
              <a:rPr lang="en-GB" dirty="0"/>
              <a:t>, R. and </a:t>
            </a:r>
            <a:r>
              <a:rPr lang="en-GB" dirty="0" err="1"/>
              <a:t>Woelfel</a:t>
            </a:r>
            <a:r>
              <a:rPr lang="en-GB" dirty="0"/>
              <a:t>, M. (2003) ‘Qualitative </a:t>
            </a:r>
            <a:r>
              <a:rPr lang="en-GB" dirty="0" err="1"/>
              <a:t>vs</a:t>
            </a:r>
            <a:r>
              <a:rPr lang="en-GB" dirty="0"/>
              <a:t> quantitative methods: Two opposites that make perfect match’, Journal of the American Dietetic Association, 103(5), </a:t>
            </a:r>
            <a:r>
              <a:rPr lang="en-GB" dirty="0" err="1"/>
              <a:t>pp</a:t>
            </a:r>
            <a:r>
              <a:rPr lang="en-GB" dirty="0"/>
              <a:t> 566-569</a:t>
            </a:r>
            <a:r>
              <a:rPr lang="en-GB" dirty="0" smtClean="0"/>
              <a:t>.</a:t>
            </a:r>
          </a:p>
          <a:p>
            <a:endParaRPr lang="en-GB" dirty="0"/>
          </a:p>
          <a:p>
            <a:r>
              <a:rPr lang="en-GB" dirty="0"/>
              <a:t>Modi, S., </a:t>
            </a:r>
            <a:r>
              <a:rPr lang="en-GB" dirty="0" err="1"/>
              <a:t>Deisler</a:t>
            </a:r>
            <a:r>
              <a:rPr lang="en-GB" dirty="0"/>
              <a:t>, R., </a:t>
            </a:r>
            <a:r>
              <a:rPr lang="en-GB" dirty="0" err="1"/>
              <a:t>Gozel</a:t>
            </a:r>
            <a:r>
              <a:rPr lang="en-GB" dirty="0"/>
              <a:t>, K., </a:t>
            </a:r>
            <a:r>
              <a:rPr lang="en-GB" dirty="0" err="1"/>
              <a:t>Reicks</a:t>
            </a:r>
            <a:r>
              <a:rPr lang="en-GB" dirty="0"/>
              <a:t>, P., Irwin, E., </a:t>
            </a:r>
            <a:r>
              <a:rPr lang="en-GB" dirty="0" err="1"/>
              <a:t>Brunsvold</a:t>
            </a:r>
            <a:r>
              <a:rPr lang="en-GB" dirty="0"/>
              <a:t>, M., </a:t>
            </a:r>
            <a:r>
              <a:rPr lang="en-GB" dirty="0" err="1"/>
              <a:t>Banton</a:t>
            </a:r>
            <a:r>
              <a:rPr lang="en-GB" dirty="0"/>
              <a:t>, K., </a:t>
            </a:r>
            <a:r>
              <a:rPr lang="en-GB" dirty="0" err="1"/>
              <a:t>Beilman</a:t>
            </a:r>
            <a:r>
              <a:rPr lang="en-GB" dirty="0"/>
              <a:t>, G. J. (2016) ‘Wells criteria for DVT is a reliable clinical tool to assess the risk of deep venous thrombosis in trauma patients’, </a:t>
            </a:r>
            <a:r>
              <a:rPr lang="en-GB" i="1" dirty="0"/>
              <a:t>World Journal of Emergency Surgery,</a:t>
            </a:r>
            <a:r>
              <a:rPr lang="en-GB" dirty="0"/>
              <a:t> 11(24</a:t>
            </a:r>
            <a:r>
              <a:rPr lang="en-GB" dirty="0" smtClean="0"/>
              <a:t>).</a:t>
            </a:r>
          </a:p>
          <a:p>
            <a:endParaRPr lang="en-GB" dirty="0" smtClean="0"/>
          </a:p>
          <a:p>
            <a:r>
              <a:rPr lang="en-GB" dirty="0"/>
              <a:t>National Assembly for Wales (2012) One-day enquiry into venous thromboembolism prevention in hospitalised patients in Wales.  </a:t>
            </a:r>
            <a:r>
              <a:rPr lang="en-GB" i="1" dirty="0"/>
              <a:t>Health and Social Care Committee. </a:t>
            </a:r>
            <a:r>
              <a:rPr lang="en-GB" dirty="0"/>
              <a:t>Available at: </a:t>
            </a:r>
            <a:r>
              <a:rPr lang="en-GB" u="sng" dirty="0">
                <a:hlinkClick r:id="rId2"/>
              </a:rPr>
              <a:t>One day inquiry into VTE (</a:t>
            </a:r>
            <a:r>
              <a:rPr lang="en-GB" u="sng" dirty="0" err="1">
                <a:hlinkClick r:id="rId2"/>
              </a:rPr>
              <a:t>senedd.wales</a:t>
            </a:r>
            <a:r>
              <a:rPr lang="en-GB" u="sng" dirty="0" smtClean="0">
                <a:hlinkClick r:id="rId2"/>
              </a:rPr>
              <a:t>)</a:t>
            </a:r>
            <a:r>
              <a:rPr lang="en-GB" u="sng" dirty="0" smtClean="0"/>
              <a:t>  </a:t>
            </a:r>
            <a:r>
              <a:rPr lang="en-GB" dirty="0" smtClean="0"/>
              <a:t>(Accessed 09 January 2024)</a:t>
            </a:r>
            <a:endParaRPr lang="en-GB" u="sng" dirty="0" smtClean="0"/>
          </a:p>
          <a:p>
            <a:endParaRPr lang="en-GB" u="sng" dirty="0"/>
          </a:p>
          <a:p>
            <a:r>
              <a:rPr lang="en-GB" dirty="0" smtClean="0"/>
              <a:t>NHS England and NHS Improvement (2024) Online Library of Quality, Service Improvement and Redesign tools: </a:t>
            </a:r>
            <a:r>
              <a:rPr lang="en-GB" i="1" dirty="0" smtClean="0"/>
              <a:t>Plan, Do, Study, Act (PDSA) cycles and the model for improvement. </a:t>
            </a:r>
            <a:r>
              <a:rPr lang="en-GB" i="1" dirty="0"/>
              <a:t> </a:t>
            </a:r>
            <a:r>
              <a:rPr lang="en-GB" dirty="0" smtClean="0"/>
              <a:t>Available at: </a:t>
            </a:r>
            <a:r>
              <a:rPr lang="en-GB" dirty="0" smtClean="0">
                <a:hlinkClick r:id="rId3"/>
              </a:rPr>
              <a:t>https://www.england.nhs.uk/wp-content/uploads/2022/01/qsir-pdsa-cycles-model-for-improvement.pdf</a:t>
            </a:r>
            <a:r>
              <a:rPr lang="en-GB" dirty="0" smtClean="0"/>
              <a:t>  (Accessed 18 January 2024).</a:t>
            </a:r>
          </a:p>
          <a:p>
            <a:endParaRPr lang="en-GB" dirty="0"/>
          </a:p>
          <a:p>
            <a:endParaRPr lang="en-GB" u="sng"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042078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3771" y="602902"/>
            <a:ext cx="9344967" cy="4247317"/>
          </a:xfrm>
          <a:prstGeom prst="rect">
            <a:avLst/>
          </a:prstGeom>
          <a:noFill/>
        </p:spPr>
        <p:txBody>
          <a:bodyPr wrap="square" rtlCol="0">
            <a:spAutoFit/>
          </a:bodyPr>
          <a:lstStyle/>
          <a:p>
            <a:endParaRPr lang="en-GB" dirty="0" smtClean="0"/>
          </a:p>
          <a:p>
            <a:r>
              <a:rPr lang="en-GB" dirty="0"/>
              <a:t>The Chartered Society of Physiotherapy (2020) Information paper: Duty of Care.  Available at: </a:t>
            </a:r>
            <a:r>
              <a:rPr lang="en-GB" u="sng" dirty="0">
                <a:hlinkClick r:id="rId2"/>
              </a:rPr>
              <a:t>https://www.csp.org.uk/system/files/publication_files/Duty%20of%20Care%202021.pdf</a:t>
            </a:r>
            <a:r>
              <a:rPr lang="en-GB" dirty="0"/>
              <a:t>  (Accessed 10 January 2024)</a:t>
            </a:r>
            <a:endParaRPr lang="en-GB" u="sng" dirty="0"/>
          </a:p>
          <a:p>
            <a:endParaRPr lang="en-GB" dirty="0" smtClean="0"/>
          </a:p>
          <a:p>
            <a:r>
              <a:rPr lang="en-GB" dirty="0" smtClean="0"/>
              <a:t>The </a:t>
            </a:r>
            <a:r>
              <a:rPr lang="en-GB" dirty="0"/>
              <a:t>National Institute for Health and Care Excellence (2023) Venous thromboembolic diseases: diagnosis, management and thrombophilia testing.  Available at: </a:t>
            </a:r>
            <a:r>
              <a:rPr lang="en-GB" dirty="0">
                <a:hlinkClick r:id="rId3"/>
              </a:rPr>
              <a:t>https://www.nice.org.uk/guidance/ng158//chapter/recommendations</a:t>
            </a:r>
            <a:r>
              <a:rPr lang="en-GB" dirty="0"/>
              <a:t> </a:t>
            </a:r>
            <a:r>
              <a:rPr lang="en-GB" dirty="0" smtClean="0"/>
              <a:t> (Accessed 10 January 2024)</a:t>
            </a:r>
            <a:endParaRPr lang="en-GB" dirty="0"/>
          </a:p>
          <a:p>
            <a:endParaRPr lang="en-GB" dirty="0" smtClean="0"/>
          </a:p>
          <a:p>
            <a:r>
              <a:rPr lang="en-GB" dirty="0" smtClean="0"/>
              <a:t>Senedd </a:t>
            </a:r>
            <a:r>
              <a:rPr lang="en-GB" dirty="0"/>
              <a:t>Wales Available at: https://</a:t>
            </a:r>
            <a:r>
              <a:rPr lang="en-GB" u="sng" dirty="0">
                <a:hlinkClick r:id="rId4"/>
              </a:rPr>
              <a:t>business.senedd.wales/documents/s32857/VTE 7 - Public Health Wales 1000 Lives .</a:t>
            </a:r>
            <a:r>
              <a:rPr lang="en-GB" u="sng" dirty="0" err="1" smtClean="0">
                <a:hlinkClick r:id="rId4"/>
              </a:rPr>
              <a:t>html?CT</a:t>
            </a:r>
            <a:r>
              <a:rPr lang="en-GB" u="sng" dirty="0" smtClean="0">
                <a:hlinkClick r:id="rId4"/>
              </a:rPr>
              <a:t>=2</a:t>
            </a:r>
            <a:r>
              <a:rPr lang="en-GB" dirty="0" smtClean="0"/>
              <a:t>  (Accessed 09 January 2024)</a:t>
            </a:r>
            <a:endParaRPr lang="en-GB" u="sng" dirty="0" smtClean="0"/>
          </a:p>
          <a:p>
            <a:endParaRPr lang="en-GB" u="sng" dirty="0"/>
          </a:p>
          <a:p>
            <a:endParaRPr lang="en-GB" u="sng" dirty="0" smtClean="0"/>
          </a:p>
          <a:p>
            <a:endParaRPr lang="en-GB" dirty="0"/>
          </a:p>
        </p:txBody>
      </p:sp>
    </p:spTree>
    <p:extLst>
      <p:ext uri="{BB962C8B-B14F-4D97-AF65-F5344CB8AC3E}">
        <p14:creationId xmlns:p14="http://schemas.microsoft.com/office/powerpoint/2010/main" val="2107857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4255" y="834013"/>
            <a:ext cx="9103807" cy="646331"/>
          </a:xfrm>
          <a:prstGeom prst="rect">
            <a:avLst/>
          </a:prstGeom>
          <a:noFill/>
        </p:spPr>
        <p:txBody>
          <a:bodyPr wrap="square" rtlCol="0">
            <a:spAutoFit/>
          </a:bodyPr>
          <a:lstStyle/>
          <a:p>
            <a:r>
              <a:rPr lang="en-GB" b="1" dirty="0" smtClean="0"/>
              <a:t>Appendix</a:t>
            </a:r>
            <a:r>
              <a:rPr lang="en-GB" dirty="0" smtClean="0"/>
              <a:t> </a:t>
            </a:r>
          </a:p>
          <a:p>
            <a:r>
              <a:rPr lang="en-GB" dirty="0"/>
              <a:t>1</a:t>
            </a:r>
          </a:p>
        </p:txBody>
      </p:sp>
      <p:graphicFrame>
        <p:nvGraphicFramePr>
          <p:cNvPr id="3" name="Object 2"/>
          <p:cNvGraphicFramePr>
            <a:graphicFrameLocks noChangeAspect="1"/>
          </p:cNvGraphicFramePr>
          <p:nvPr>
            <p:extLst>
              <p:ext uri="{D42A27DB-BD31-4B8C-83A1-F6EECF244321}">
                <p14:modId xmlns:p14="http://schemas.microsoft.com/office/powerpoint/2010/main" val="2436691446"/>
              </p:ext>
            </p:extLst>
          </p:nvPr>
        </p:nvGraphicFramePr>
        <p:xfrm>
          <a:off x="2140299" y="417688"/>
          <a:ext cx="6832879" cy="6033909"/>
        </p:xfrm>
        <a:graphic>
          <a:graphicData uri="http://schemas.openxmlformats.org/presentationml/2006/ole">
            <mc:AlternateContent xmlns:mc="http://schemas.openxmlformats.org/markup-compatibility/2006">
              <mc:Choice xmlns:v="urn:schemas-microsoft-com:vml" Requires="v">
                <p:oleObj spid="_x0000_s2056" name="Document" r:id="rId4" imgW="5731063" imgH="7719900" progId="Word.Document.12">
                  <p:embed/>
                </p:oleObj>
              </mc:Choice>
              <mc:Fallback>
                <p:oleObj name="Document" r:id="rId4" imgW="5731063" imgH="7719900" progId="Word.Document.12">
                  <p:embed/>
                  <p:pic>
                    <p:nvPicPr>
                      <p:cNvPr id="0" name=""/>
                      <p:cNvPicPr/>
                      <p:nvPr/>
                    </p:nvPicPr>
                    <p:blipFill>
                      <a:blip r:embed="rId5"/>
                      <a:stretch>
                        <a:fillRect/>
                      </a:stretch>
                    </p:blipFill>
                    <p:spPr>
                      <a:xfrm>
                        <a:off x="2140299" y="417688"/>
                        <a:ext cx="6832879" cy="6033909"/>
                      </a:xfrm>
                      <a:prstGeom prst="rect">
                        <a:avLst/>
                      </a:prstGeom>
                    </p:spPr>
                  </p:pic>
                </p:oleObj>
              </mc:Fallback>
            </mc:AlternateContent>
          </a:graphicData>
        </a:graphic>
      </p:graphicFrame>
    </p:spTree>
    <p:extLst>
      <p:ext uri="{BB962C8B-B14F-4D97-AF65-F5344CB8AC3E}">
        <p14:creationId xmlns:p14="http://schemas.microsoft.com/office/powerpoint/2010/main" val="26393838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1050</TotalTime>
  <Words>998</Words>
  <Application>Microsoft Office PowerPoint</Application>
  <PresentationFormat>Widescreen</PresentationFormat>
  <Paragraphs>121</Paragraphs>
  <Slides>18</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5" baseType="lpstr">
      <vt:lpstr>Arial</vt:lpstr>
      <vt:lpstr>Calibri</vt:lpstr>
      <vt:lpstr>Calibri (Body)</vt:lpstr>
      <vt:lpstr>Calibri Light</vt:lpstr>
      <vt:lpstr>Wingdings</vt:lpstr>
      <vt:lpstr>Office Theme</vt:lpstr>
      <vt:lpstr>Document</vt:lpstr>
      <vt:lpstr>Service Improvement Project using the PDSA cycle</vt:lpstr>
      <vt:lpstr>lan – Set objectives of service improvement</vt:lpstr>
      <vt:lpstr>Improve identification of lower limb post operative Deep Vein Thrombosis (DVT) symptoms, by facilitating effective use of the Wells assessment tool.  Improve understanding of referral process, to ensure all referrals made are appropriate. </vt:lpstr>
      <vt:lpstr>Background: Impact of DVT’s on patients</vt:lpstr>
      <vt:lpstr>PowerPoint Presentation</vt:lpstr>
      <vt:lpstr>  Plan</vt:lpstr>
      <vt:lpstr>PowerPoint Presentation</vt:lpstr>
      <vt:lpstr>  </vt:lpstr>
      <vt:lpstr>PowerPoint Presentation</vt:lpstr>
      <vt:lpstr>PowerPoint Presentation</vt:lpstr>
      <vt:lpstr>PowerPoint Presentation</vt:lpstr>
      <vt:lpstr> </vt:lpstr>
      <vt:lpstr>PowerPoint Presentation</vt:lpstr>
      <vt:lpstr>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Therapy Assistant Practitioner:  Demonstrating Practice</dc:title>
  <dc:creator>sarah collins</dc:creator>
  <cp:lastModifiedBy>Sarah</cp:lastModifiedBy>
  <cp:revision>57</cp:revision>
  <dcterms:created xsi:type="dcterms:W3CDTF">2023-11-23T15:57:25Z</dcterms:created>
  <dcterms:modified xsi:type="dcterms:W3CDTF">2024-01-25T19:45:41Z</dcterms:modified>
</cp:coreProperties>
</file>