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1" r:id="rId2"/>
    <p:sldMasterId id="2147483687" r:id="rId3"/>
  </p:sldMasterIdLst>
  <p:notesMasterIdLst>
    <p:notesMasterId r:id="rId26"/>
  </p:notesMasterIdLst>
  <p:sldIdLst>
    <p:sldId id="256" r:id="rId4"/>
    <p:sldId id="257" r:id="rId5"/>
    <p:sldId id="258" r:id="rId6"/>
    <p:sldId id="259" r:id="rId7"/>
    <p:sldId id="261" r:id="rId8"/>
    <p:sldId id="262" r:id="rId9"/>
    <p:sldId id="271" r:id="rId10"/>
    <p:sldId id="273" r:id="rId11"/>
    <p:sldId id="274" r:id="rId12"/>
    <p:sldId id="275" r:id="rId13"/>
    <p:sldId id="277" r:id="rId14"/>
    <p:sldId id="283" r:id="rId15"/>
    <p:sldId id="284" r:id="rId16"/>
    <p:sldId id="285" r:id="rId17"/>
    <p:sldId id="286" r:id="rId18"/>
    <p:sldId id="287" r:id="rId19"/>
    <p:sldId id="292" r:id="rId20"/>
    <p:sldId id="294" r:id="rId21"/>
    <p:sldId id="295" r:id="rId22"/>
    <p:sldId id="299" r:id="rId23"/>
    <p:sldId id="260" r:id="rId24"/>
    <p:sldId id="310" r:id="rId25"/>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098" autoAdjust="0"/>
    <p:restoredTop sz="42390" autoAdjust="0"/>
  </p:normalViewPr>
  <p:slideViewPr>
    <p:cSldViewPr snapToGrid="0">
      <p:cViewPr varScale="1">
        <p:scale>
          <a:sx n="45" d="100"/>
          <a:sy n="45" d="100"/>
        </p:scale>
        <p:origin x="2100"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54" name="PlaceHolder 1"/>
          <p:cNvSpPr>
            <a:spLocks noGrp="1" noRot="1" noChangeAspect="1"/>
          </p:cNvSpPr>
          <p:nvPr>
            <p:ph type="sldImg"/>
          </p:nvPr>
        </p:nvSpPr>
        <p:spPr>
          <a:xfrm>
            <a:off x="-987425" y="1119188"/>
            <a:ext cx="7353300" cy="5516562"/>
          </a:xfrm>
          <a:prstGeom prst="rect">
            <a:avLst/>
          </a:prstGeom>
        </p:spPr>
        <p:txBody>
          <a:bodyPr lIns="0" tIns="0" rIns="0" bIns="0" anchor="ctr">
            <a:noAutofit/>
          </a:bodyPr>
          <a:lstStyle/>
          <a:p>
            <a:r>
              <a:rPr lang="en-US" sz="3600" b="0" strike="noStrike" spc="-1">
                <a:solidFill>
                  <a:srgbClr val="000000"/>
                </a:solidFill>
                <a:latin typeface="Arial"/>
              </a:rPr>
              <a:t>Click to move the slide</a:t>
            </a:r>
          </a:p>
        </p:txBody>
      </p:sp>
      <p:sp>
        <p:nvSpPr>
          <p:cNvPr id="155" name="PlaceHolder 2"/>
          <p:cNvSpPr>
            <a:spLocks noGrp="1"/>
          </p:cNvSpPr>
          <p:nvPr>
            <p:ph type="body"/>
          </p:nvPr>
        </p:nvSpPr>
        <p:spPr>
          <a:xfrm>
            <a:off x="537933" y="6989791"/>
            <a:ext cx="4303208" cy="6621646"/>
          </a:xfrm>
          <a:prstGeom prst="rect">
            <a:avLst/>
          </a:prstGeom>
        </p:spPr>
        <p:txBody>
          <a:bodyPr lIns="0" tIns="0" rIns="0" bIns="0">
            <a:noAutofit/>
          </a:bodyPr>
          <a:lstStyle/>
          <a:p>
            <a:r>
              <a:rPr lang="en-GB" sz="2000" b="0" strike="noStrike" spc="-1">
                <a:latin typeface="Arial"/>
              </a:rPr>
              <a:t>Click to edit the notes format</a:t>
            </a:r>
          </a:p>
        </p:txBody>
      </p:sp>
      <p:sp>
        <p:nvSpPr>
          <p:cNvPr id="156" name="PlaceHolder 3"/>
          <p:cNvSpPr>
            <a:spLocks noGrp="1"/>
          </p:cNvSpPr>
          <p:nvPr>
            <p:ph type="hdr"/>
          </p:nvPr>
        </p:nvSpPr>
        <p:spPr>
          <a:xfrm>
            <a:off x="0" y="0"/>
            <a:ext cx="2334373" cy="735298"/>
          </a:xfrm>
          <a:prstGeom prst="rect">
            <a:avLst/>
          </a:prstGeom>
        </p:spPr>
        <p:txBody>
          <a:bodyPr lIns="0" tIns="0" rIns="0" bIns="0">
            <a:noAutofit/>
          </a:bodyPr>
          <a:lstStyle/>
          <a:p>
            <a:r>
              <a:rPr lang="en-GB" sz="1400" b="0" strike="noStrike" spc="-1">
                <a:latin typeface="Times New Roman"/>
              </a:rPr>
              <a:t>&lt;header&gt;</a:t>
            </a:r>
          </a:p>
        </p:txBody>
      </p:sp>
      <p:sp>
        <p:nvSpPr>
          <p:cNvPr id="157" name="PlaceHolder 4"/>
          <p:cNvSpPr>
            <a:spLocks noGrp="1"/>
          </p:cNvSpPr>
          <p:nvPr>
            <p:ph type="dt"/>
          </p:nvPr>
        </p:nvSpPr>
        <p:spPr>
          <a:xfrm>
            <a:off x="3044700" y="0"/>
            <a:ext cx="2334373" cy="735298"/>
          </a:xfrm>
          <a:prstGeom prst="rect">
            <a:avLst/>
          </a:prstGeom>
        </p:spPr>
        <p:txBody>
          <a:bodyPr lIns="0" tIns="0" rIns="0" bIns="0">
            <a:noAutofit/>
          </a:bodyPr>
          <a:lstStyle/>
          <a:p>
            <a:pPr algn="r"/>
            <a:r>
              <a:rPr lang="en-GB" sz="1400" b="0" strike="noStrike" spc="-1">
                <a:latin typeface="Times New Roman"/>
              </a:rPr>
              <a:t>&lt;date/time&gt;</a:t>
            </a:r>
          </a:p>
        </p:txBody>
      </p:sp>
      <p:sp>
        <p:nvSpPr>
          <p:cNvPr id="158" name="PlaceHolder 5"/>
          <p:cNvSpPr>
            <a:spLocks noGrp="1"/>
          </p:cNvSpPr>
          <p:nvPr>
            <p:ph type="ftr"/>
          </p:nvPr>
        </p:nvSpPr>
        <p:spPr>
          <a:xfrm>
            <a:off x="0" y="13980078"/>
            <a:ext cx="2334373" cy="735298"/>
          </a:xfrm>
          <a:prstGeom prst="rect">
            <a:avLst/>
          </a:prstGeom>
        </p:spPr>
        <p:txBody>
          <a:bodyPr lIns="0" tIns="0" rIns="0" bIns="0" anchor="b">
            <a:noAutofit/>
          </a:bodyPr>
          <a:lstStyle/>
          <a:p>
            <a:r>
              <a:rPr lang="en-GB" sz="1400" b="0" strike="noStrike" spc="-1">
                <a:latin typeface="Times New Roman"/>
              </a:rPr>
              <a:t>&lt;footer&gt;</a:t>
            </a:r>
          </a:p>
        </p:txBody>
      </p:sp>
      <p:sp>
        <p:nvSpPr>
          <p:cNvPr id="159" name="PlaceHolder 6"/>
          <p:cNvSpPr>
            <a:spLocks noGrp="1"/>
          </p:cNvSpPr>
          <p:nvPr>
            <p:ph type="sldNum"/>
          </p:nvPr>
        </p:nvSpPr>
        <p:spPr>
          <a:xfrm>
            <a:off x="3044700" y="13980078"/>
            <a:ext cx="2334373" cy="735298"/>
          </a:xfrm>
          <a:prstGeom prst="rect">
            <a:avLst/>
          </a:prstGeom>
        </p:spPr>
        <p:txBody>
          <a:bodyPr lIns="0" tIns="0" rIns="0" bIns="0" anchor="b">
            <a:noAutofit/>
          </a:bodyPr>
          <a:lstStyle/>
          <a:p>
            <a:pPr algn="r"/>
            <a:fld id="{7F3D1F3D-29F7-49EC-B232-31BC817A86FF}" type="slidenum">
              <a:rPr lang="en-GB" sz="1400" b="0" strike="noStrike" spc="-1">
                <a:latin typeface="Times New Roman"/>
              </a:rPr>
              <a:t>‹#›</a:t>
            </a:fld>
            <a:endParaRPr lang="en-GB" sz="1400" b="0" strike="noStrike" spc="-1">
              <a:latin typeface="Times New Roman"/>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7" name="Rectangle 7"/>
          <p:cNvSpPr txBox="1"/>
          <p:nvPr/>
        </p:nvSpPr>
        <p:spPr>
          <a:xfrm>
            <a:off x="3777571" y="9264062"/>
            <a:ext cx="2889725" cy="487061"/>
          </a:xfrm>
          <a:prstGeom prst="rect">
            <a:avLst/>
          </a:prstGeom>
          <a:noFill/>
          <a:ln w="0">
            <a:noFill/>
          </a:ln>
        </p:spPr>
        <p:txBody>
          <a:bodyPr lIns="93960" tIns="47160" rIns="93960" bIns="47160" anchor="b">
            <a:noAutofit/>
          </a:bodyPr>
          <a:lstStyle/>
          <a:p>
            <a:pPr algn="r">
              <a:lnSpc>
                <a:spcPct val="100000"/>
              </a:lnSpc>
              <a:tabLst>
                <a:tab pos="765000" algn="l"/>
                <a:tab pos="1530360" algn="l"/>
                <a:tab pos="2295360" algn="l"/>
                <a:tab pos="3060720" algn="l"/>
              </a:tabLst>
            </a:pPr>
            <a:fld id="{F579840A-779B-4E06-B082-F2BB714147AD}" type="slidenum">
              <a:rPr lang="en-GB" sz="1200" b="0" strike="noStrike" spc="-1">
                <a:solidFill>
                  <a:srgbClr val="000000"/>
                </a:solidFill>
                <a:latin typeface="Times New Roman"/>
              </a:rPr>
              <a:t>2</a:t>
            </a:fld>
            <a:endParaRPr lang="en-GB" sz="1200" b="0" strike="noStrike" spc="-1">
              <a:latin typeface="Times New Roman"/>
            </a:endParaRPr>
          </a:p>
        </p:txBody>
      </p:sp>
      <p:sp>
        <p:nvSpPr>
          <p:cNvPr id="288" name="Text Box 1"/>
          <p:cNvSpPr/>
          <p:nvPr/>
        </p:nvSpPr>
        <p:spPr>
          <a:xfrm>
            <a:off x="867609" y="991959"/>
            <a:ext cx="3469924" cy="4954838"/>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289" name="PlaceHolder 1"/>
          <p:cNvSpPr>
            <a:spLocks noGrp="1"/>
          </p:cNvSpPr>
          <p:nvPr>
            <p:ph type="body"/>
          </p:nvPr>
        </p:nvSpPr>
        <p:spPr>
          <a:xfrm>
            <a:off x="693677" y="6277286"/>
            <a:ext cx="3817787" cy="5944815"/>
          </a:xfrm>
          <a:prstGeom prst="rect">
            <a:avLst/>
          </a:prstGeom>
        </p:spPr>
        <p:txBody>
          <a:bodyPr lIns="93960" tIns="47160" rIns="93960" bIns="47160">
            <a:normAutofit fontScale="92500" lnSpcReduction="20000"/>
          </a:bodyPr>
          <a:lstStyle/>
          <a:p>
            <a:pPr marL="216000" indent="-216000">
              <a:lnSpc>
                <a:spcPct val="100000"/>
              </a:lnSpc>
            </a:pPr>
            <a:r>
              <a:rPr lang="en-US" sz="2000" b="1" strike="noStrike" spc="-1">
                <a:latin typeface="Times New Roman"/>
              </a:rPr>
              <a:t>Learning Objectives</a:t>
            </a:r>
            <a:endParaRPr lang="en-GB" sz="2000" b="0" strike="noStrike" spc="-1">
              <a:latin typeface="Arial"/>
            </a:endParaRPr>
          </a:p>
          <a:p>
            <a:pPr marL="362520" indent="-362160">
              <a:lnSpc>
                <a:spcPct val="100000"/>
              </a:lnSpc>
              <a:spcBef>
                <a:spcPts val="541"/>
              </a:spcBef>
              <a:buClr>
                <a:srgbClr val="222222"/>
              </a:buClr>
              <a:buFont typeface="Symbol" charset="2"/>
              <a:buChar char=""/>
            </a:pPr>
            <a:r>
              <a:rPr lang="en-US" sz="2700" b="0" strike="noStrike" spc="-1">
                <a:solidFill>
                  <a:srgbClr val="222222"/>
                </a:solidFill>
                <a:latin typeface="Arial"/>
              </a:rPr>
              <a:t>Upon completion of this material, you should be able to:</a:t>
            </a:r>
            <a:endParaRPr lang="en-GB" sz="2700" b="0" strike="noStrike" spc="-1">
              <a:latin typeface="Arial"/>
            </a:endParaRPr>
          </a:p>
          <a:p>
            <a:pPr marL="785520" lvl="1" indent="-301680">
              <a:lnSpc>
                <a:spcPct val="100000"/>
              </a:lnSpc>
              <a:spcBef>
                <a:spcPts val="499"/>
              </a:spcBef>
              <a:buClr>
                <a:srgbClr val="222222"/>
              </a:buClr>
              <a:buFont typeface="Symbol" charset="2"/>
              <a:buChar char=""/>
            </a:pPr>
            <a:r>
              <a:rPr lang="en-US" sz="2500" b="0" strike="noStrike" spc="-1">
                <a:solidFill>
                  <a:srgbClr val="222222"/>
                </a:solidFill>
                <a:latin typeface="Arial"/>
              </a:rPr>
              <a:t>Chronicle the most significant events and discoveries in the history of cryptology</a:t>
            </a:r>
            <a:endParaRPr lang="en-GB" sz="2500" b="0" strike="noStrike" spc="-1">
              <a:latin typeface="Arial"/>
            </a:endParaRPr>
          </a:p>
          <a:p>
            <a:pPr marL="785520" lvl="1" indent="-301680">
              <a:lnSpc>
                <a:spcPct val="100000"/>
              </a:lnSpc>
              <a:spcBef>
                <a:spcPts val="499"/>
              </a:spcBef>
              <a:buClr>
                <a:srgbClr val="222222"/>
              </a:buClr>
              <a:buFont typeface="Symbol" charset="2"/>
              <a:buChar char=""/>
            </a:pPr>
            <a:r>
              <a:rPr lang="en-US" sz="2500" b="0" strike="noStrike" spc="-1">
                <a:solidFill>
                  <a:srgbClr val="222222"/>
                </a:solidFill>
                <a:latin typeface="Arial"/>
              </a:rPr>
              <a:t>Explain the basic principles of cryptography</a:t>
            </a:r>
            <a:endParaRPr lang="en-GB" sz="2500" b="0" strike="noStrike" spc="-1">
              <a:latin typeface="Arial"/>
            </a:endParaRPr>
          </a:p>
          <a:p>
            <a:pPr marL="785520" lvl="1" indent="-301680">
              <a:lnSpc>
                <a:spcPct val="100000"/>
              </a:lnSpc>
              <a:spcBef>
                <a:spcPts val="499"/>
              </a:spcBef>
              <a:buClr>
                <a:srgbClr val="222222"/>
              </a:buClr>
              <a:buFont typeface="Symbol" charset="2"/>
              <a:buChar char=""/>
            </a:pPr>
            <a:r>
              <a:rPr lang="en-US" sz="2500" b="0" strike="noStrike" spc="-1">
                <a:solidFill>
                  <a:srgbClr val="222222"/>
                </a:solidFill>
                <a:latin typeface="Arial"/>
              </a:rPr>
              <a:t>Describe the operating principles of the most popular cryptographic tools</a:t>
            </a:r>
            <a:endParaRPr lang="en-GB" sz="2500" b="0" strike="noStrike" spc="-1">
              <a:latin typeface="Arial"/>
            </a:endParaRPr>
          </a:p>
          <a:p>
            <a:pPr marL="785520" lvl="1" indent="-301680">
              <a:lnSpc>
                <a:spcPct val="100000"/>
              </a:lnSpc>
              <a:spcBef>
                <a:spcPts val="499"/>
              </a:spcBef>
              <a:buClr>
                <a:srgbClr val="222222"/>
              </a:buClr>
              <a:buFont typeface="Symbol" charset="2"/>
              <a:buChar char=""/>
            </a:pPr>
            <a:r>
              <a:rPr lang="en-US" sz="2500" b="0" strike="noStrike" spc="-1">
                <a:solidFill>
                  <a:srgbClr val="222222"/>
                </a:solidFill>
                <a:latin typeface="Arial"/>
              </a:rPr>
              <a:t>List and explicate the major protocols used for secure communications</a:t>
            </a:r>
            <a:endParaRPr lang="en-GB" sz="2500" b="0" strike="noStrike" spc="-1">
              <a:latin typeface="Aria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0" name="Rectangle 7"/>
          <p:cNvSpPr txBox="1"/>
          <p:nvPr/>
        </p:nvSpPr>
        <p:spPr>
          <a:xfrm>
            <a:off x="3777571" y="9264062"/>
            <a:ext cx="2889725" cy="487061"/>
          </a:xfrm>
          <a:prstGeom prst="rect">
            <a:avLst/>
          </a:prstGeom>
          <a:noFill/>
          <a:ln w="0">
            <a:noFill/>
          </a:ln>
        </p:spPr>
        <p:txBody>
          <a:bodyPr lIns="93960" tIns="47160" rIns="93960" bIns="47160" anchor="b">
            <a:noAutofit/>
          </a:bodyPr>
          <a:lstStyle/>
          <a:p>
            <a:pPr algn="r">
              <a:lnSpc>
                <a:spcPct val="100000"/>
              </a:lnSpc>
              <a:tabLst>
                <a:tab pos="765000" algn="l"/>
                <a:tab pos="1530360" algn="l"/>
                <a:tab pos="2295360" algn="l"/>
                <a:tab pos="3060720" algn="l"/>
              </a:tabLst>
            </a:pPr>
            <a:fld id="{6490A5C9-CACF-457B-8AB3-030D0B100323}" type="slidenum">
              <a:rPr lang="en-GB" sz="1200" b="0" strike="noStrike" spc="-1">
                <a:solidFill>
                  <a:srgbClr val="000000"/>
                </a:solidFill>
                <a:latin typeface="Times New Roman"/>
              </a:rPr>
              <a:t>3</a:t>
            </a:fld>
            <a:endParaRPr lang="en-GB" sz="1200" b="0" strike="noStrike" spc="-1">
              <a:latin typeface="Times New Roman"/>
            </a:endParaRPr>
          </a:p>
        </p:txBody>
      </p:sp>
      <p:sp>
        <p:nvSpPr>
          <p:cNvPr id="291" name="Text Box 1"/>
          <p:cNvSpPr/>
          <p:nvPr/>
        </p:nvSpPr>
        <p:spPr>
          <a:xfrm>
            <a:off x="867609" y="991959"/>
            <a:ext cx="3469924" cy="4954838"/>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292" name="PlaceHolder 1"/>
          <p:cNvSpPr>
            <a:spLocks noGrp="1"/>
          </p:cNvSpPr>
          <p:nvPr>
            <p:ph type="body"/>
          </p:nvPr>
        </p:nvSpPr>
        <p:spPr>
          <a:xfrm>
            <a:off x="693677" y="6277286"/>
            <a:ext cx="3817787" cy="5944815"/>
          </a:xfrm>
          <a:prstGeom prst="rect">
            <a:avLst/>
          </a:prstGeom>
        </p:spPr>
        <p:txBody>
          <a:bodyPr lIns="93960" tIns="47160" rIns="93960" bIns="47160">
            <a:normAutofit/>
          </a:bodyPr>
          <a:lstStyle/>
          <a:p>
            <a:pPr marL="216000" indent="-216000">
              <a:lnSpc>
                <a:spcPct val="100000"/>
              </a:lnSpc>
            </a:pPr>
            <a:r>
              <a:rPr lang="en-GB" sz="1200" b="0" strike="noStrike" spc="-1">
                <a:solidFill>
                  <a:srgbClr val="000000"/>
                </a:solidFill>
                <a:latin typeface="+mn-lt"/>
                <a:ea typeface="+mn-ea"/>
              </a:rPr>
              <a:t>The field of cryptology is so vast that it can fill many volumes. This textbook provides only a general overview of cryptology and some specific information about a few cryptographic</a:t>
            </a:r>
            <a:endParaRPr lang="en-GB" sz="1200" b="0" strike="noStrike" spc="-1">
              <a:latin typeface="Arial"/>
            </a:endParaRPr>
          </a:p>
          <a:p>
            <a:pPr marL="216000" indent="-216000">
              <a:lnSpc>
                <a:spcPct val="100000"/>
              </a:lnSpc>
            </a:pPr>
            <a:r>
              <a:rPr lang="en-GB" sz="1200" b="0" strike="noStrike" spc="-1">
                <a:solidFill>
                  <a:srgbClr val="000000"/>
                </a:solidFill>
                <a:latin typeface="+mn-lt"/>
                <a:ea typeface="+mn-ea"/>
              </a:rPr>
              <a:t>tools.</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US" sz="2000" b="1" strike="noStrike" spc="-1">
                <a:solidFill>
                  <a:srgbClr val="000000"/>
                </a:solidFill>
                <a:latin typeface="Times New Roman"/>
                <a:ea typeface="+mn-ea"/>
              </a:rPr>
              <a:t>Introduction</a:t>
            </a:r>
            <a:endParaRPr lang="en-GB" sz="2000" b="0" strike="noStrike" spc="-1">
              <a:latin typeface="Arial"/>
            </a:endParaRPr>
          </a:p>
          <a:p>
            <a:pPr marL="362520" indent="-362160">
              <a:lnSpc>
                <a:spcPct val="100000"/>
              </a:lnSpc>
              <a:spcBef>
                <a:spcPts val="241"/>
              </a:spcBef>
              <a:buClr>
                <a:srgbClr val="222222"/>
              </a:buClr>
              <a:buFont typeface="Symbol" charset="2"/>
              <a:buChar char=""/>
            </a:pPr>
            <a:r>
              <a:rPr lang="en-US" sz="1200" b="0" strike="noStrike" spc="-1">
                <a:solidFill>
                  <a:srgbClr val="222222"/>
                </a:solidFill>
                <a:latin typeface="Arial"/>
                <a:ea typeface="+mn-ea"/>
              </a:rPr>
              <a:t>Cryptology: science of encryption; encompasses cryptography and cryptanalysis</a:t>
            </a:r>
            <a:endParaRPr lang="en-GB" sz="1200" b="0" strike="noStrike" spc="-1">
              <a:latin typeface="Arial"/>
            </a:endParaRPr>
          </a:p>
          <a:p>
            <a:pPr marL="362520" indent="-362160">
              <a:lnSpc>
                <a:spcPct val="100000"/>
              </a:lnSpc>
              <a:spcBef>
                <a:spcPts val="241"/>
              </a:spcBef>
              <a:buClr>
                <a:srgbClr val="222222"/>
              </a:buClr>
              <a:buFont typeface="Symbol" charset="2"/>
              <a:buChar char=""/>
            </a:pPr>
            <a:r>
              <a:rPr lang="en-US" sz="1200" b="0" strike="noStrike" spc="-1">
                <a:solidFill>
                  <a:srgbClr val="222222"/>
                </a:solidFill>
                <a:latin typeface="Arial"/>
                <a:ea typeface="+mn-ea"/>
              </a:rPr>
              <a:t>Cryptography involves making and using codes to secure messages</a:t>
            </a:r>
            <a:endParaRPr lang="en-GB" sz="1200" b="0" strike="noStrike" spc="-1">
              <a:latin typeface="Arial"/>
            </a:endParaRPr>
          </a:p>
          <a:p>
            <a:pPr marL="362520" indent="-362160">
              <a:lnSpc>
                <a:spcPct val="100000"/>
              </a:lnSpc>
              <a:spcBef>
                <a:spcPts val="241"/>
              </a:spcBef>
              <a:buClr>
                <a:srgbClr val="222222"/>
              </a:buClr>
              <a:buFont typeface="Symbol" charset="2"/>
              <a:buChar char=""/>
            </a:pPr>
            <a:r>
              <a:rPr lang="en-US" sz="1200" b="0" strike="noStrike" spc="-1">
                <a:solidFill>
                  <a:srgbClr val="222222"/>
                </a:solidFill>
                <a:latin typeface="Arial"/>
                <a:ea typeface="+mn-ea"/>
              </a:rPr>
              <a:t>Cryptanalysis involves cracking or breaking encrypted messages back into their unencrypted origins</a:t>
            </a:r>
            <a:endParaRPr lang="en-GB" sz="1200" b="0" strike="noStrike" spc="-1">
              <a:latin typeface="Arial"/>
            </a:endParaRPr>
          </a:p>
          <a:p>
            <a:pPr>
              <a:lnSpc>
                <a:spcPct val="100000"/>
              </a:lnSpc>
              <a:spcBef>
                <a:spcPts val="451"/>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2000" b="0" strike="noStrike" spc="-1">
                <a:solidFill>
                  <a:srgbClr val="222222"/>
                </a:solidFill>
                <a:latin typeface="Arial"/>
                <a:ea typeface="Lucida Sans Unicode"/>
              </a:rPr>
              <a:t>. </a:t>
            </a:r>
            <a:endParaRPr lang="en-GB" sz="2000" b="0" strike="noStrike" spc="-1">
              <a:latin typeface="Aria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3" name="Rectangle 7"/>
          <p:cNvSpPr txBox="1"/>
          <p:nvPr/>
        </p:nvSpPr>
        <p:spPr>
          <a:xfrm>
            <a:off x="3777571" y="9264062"/>
            <a:ext cx="2889725" cy="487061"/>
          </a:xfrm>
          <a:prstGeom prst="rect">
            <a:avLst/>
          </a:prstGeom>
          <a:noFill/>
          <a:ln w="0">
            <a:noFill/>
          </a:ln>
        </p:spPr>
        <p:txBody>
          <a:bodyPr lIns="93960" tIns="47160" rIns="93960" bIns="47160" anchor="b">
            <a:noAutofit/>
          </a:bodyPr>
          <a:lstStyle/>
          <a:p>
            <a:pPr algn="r">
              <a:lnSpc>
                <a:spcPct val="100000"/>
              </a:lnSpc>
              <a:tabLst>
                <a:tab pos="765000" algn="l"/>
                <a:tab pos="1530360" algn="l"/>
                <a:tab pos="2295360" algn="l"/>
                <a:tab pos="3060720" algn="l"/>
              </a:tabLst>
            </a:pPr>
            <a:fld id="{352FB147-4E54-44D8-9968-9DDC889EE31E}" type="slidenum">
              <a:rPr lang="en-GB" sz="1200" b="0" strike="noStrike" spc="-1">
                <a:solidFill>
                  <a:srgbClr val="000000"/>
                </a:solidFill>
                <a:latin typeface="Times New Roman"/>
              </a:rPr>
              <a:t>4</a:t>
            </a:fld>
            <a:endParaRPr lang="en-GB" sz="1200" b="0" strike="noStrike" spc="-1">
              <a:latin typeface="Times New Roman"/>
            </a:endParaRPr>
          </a:p>
        </p:txBody>
      </p:sp>
      <p:sp>
        <p:nvSpPr>
          <p:cNvPr id="294" name="Text Box 1"/>
          <p:cNvSpPr/>
          <p:nvPr/>
        </p:nvSpPr>
        <p:spPr>
          <a:xfrm>
            <a:off x="867609" y="991959"/>
            <a:ext cx="3469924" cy="4954838"/>
          </a:xfrm>
          <a:prstGeom prst="rect">
            <a:avLst/>
          </a:prstGeom>
          <a:solidFill>
            <a:srgbClr val="FFFFFF"/>
          </a:solidFill>
          <a:ln w="9525">
            <a:solidFill>
              <a:srgbClr val="000000"/>
            </a:solidFill>
            <a:miter/>
          </a:ln>
        </p:spPr>
        <p:style>
          <a:lnRef idx="0">
            <a:scrgbClr r="0" g="0" b="0"/>
          </a:lnRef>
          <a:fillRef idx="0">
            <a:scrgbClr r="0" g="0" b="0"/>
          </a:fillRef>
          <a:effectRef idx="0">
            <a:scrgbClr r="0" g="0" b="0"/>
          </a:effectRef>
          <a:fontRef idx="minor"/>
        </p:style>
      </p:sp>
      <p:sp>
        <p:nvSpPr>
          <p:cNvPr id="295" name="PlaceHolder 1"/>
          <p:cNvSpPr>
            <a:spLocks noGrp="1"/>
          </p:cNvSpPr>
          <p:nvPr>
            <p:ph type="body"/>
          </p:nvPr>
        </p:nvSpPr>
        <p:spPr>
          <a:xfrm>
            <a:off x="693677" y="6277286"/>
            <a:ext cx="3817787" cy="5944815"/>
          </a:xfrm>
          <a:prstGeom prst="rect">
            <a:avLst/>
          </a:prstGeom>
        </p:spPr>
        <p:txBody>
          <a:bodyPr lIns="93960" tIns="47160" rIns="93960" bIns="47160">
            <a:normAutofit fontScale="88500" lnSpcReduction="10000"/>
          </a:bodyPr>
          <a:lstStyle/>
          <a:p>
            <a:pPr marL="216000" indent="-216000">
              <a:lnSpc>
                <a:spcPct val="100000"/>
              </a:lnSpc>
            </a:pPr>
            <a:r>
              <a:rPr lang="en-GB" sz="1200" b="0" strike="noStrike" spc="-1">
                <a:solidFill>
                  <a:srgbClr val="000000"/>
                </a:solidFill>
                <a:latin typeface="+mn-lt"/>
                <a:ea typeface="+mn-ea"/>
              </a:rPr>
              <a:t>People have been making, using, and breaking codes for thousands of years, and they will not stop any time soon.</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GB" sz="1200" b="0" strike="noStrike" spc="-1">
                <a:solidFill>
                  <a:srgbClr val="000000"/>
                </a:solidFill>
                <a:latin typeface="+mn-lt"/>
                <a:ea typeface="+mn-ea"/>
              </a:rPr>
              <a:t>E.g. 1900 B.C. Egyptian scribes used nonstandard hieroglyphs while inscribing clay tablets; this is the first documented use of written cryptography.</a:t>
            </a:r>
            <a:endParaRPr lang="en-GB" sz="1200" b="0" strike="noStrike" spc="-1">
              <a:latin typeface="Arial"/>
            </a:endParaRPr>
          </a:p>
          <a:p>
            <a:pPr marL="216000" indent="-216000">
              <a:lnSpc>
                <a:spcPct val="100000"/>
              </a:lnSpc>
            </a:pPr>
            <a:r>
              <a:rPr lang="en-GB" sz="1200" b="0" strike="noStrike" spc="-1">
                <a:solidFill>
                  <a:srgbClr val="000000"/>
                </a:solidFill>
                <a:latin typeface="+mn-lt"/>
                <a:ea typeface="+mn-ea"/>
              </a:rPr>
              <a:t>50 B.C. Julius Caesar used a simple substitution cipher to secure military and government communications. To form an encrypted text, Caesar shifted the letters of the alphabet three places. In addition to this</a:t>
            </a:r>
            <a:endParaRPr lang="en-GB" sz="1200" b="0" strike="noStrike" spc="-1">
              <a:latin typeface="Arial"/>
            </a:endParaRPr>
          </a:p>
          <a:p>
            <a:pPr marL="216000" indent="-216000">
              <a:lnSpc>
                <a:spcPct val="100000"/>
              </a:lnSpc>
            </a:pPr>
            <a:r>
              <a:rPr lang="en-GB" sz="1200" b="0" strike="noStrike" spc="-1">
                <a:solidFill>
                  <a:srgbClr val="000000"/>
                </a:solidFill>
                <a:latin typeface="+mn-lt"/>
                <a:ea typeface="+mn-ea"/>
              </a:rPr>
              <a:t>monoalphabetic substitution cipher, Caesar strengthened his encryption by substituting Greek letters for Latin letters.</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GB" sz="1200" b="0" strike="noStrike" spc="-1">
                <a:solidFill>
                  <a:srgbClr val="000000"/>
                </a:solidFill>
                <a:latin typeface="+mn-lt"/>
                <a:ea typeface="+mn-ea"/>
              </a:rPr>
              <a:t>Today, many common IT tools use embedded encryption technologies to protect sensitive information within applications. For example, all the popular Web browsers use built-in encryption features to enable secure e-commerce, such as online banking and Web shopping.</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GB" sz="1200" b="0" strike="noStrike" spc="-1">
                <a:solidFill>
                  <a:srgbClr val="000000"/>
                </a:solidFill>
                <a:latin typeface="+mn-lt"/>
                <a:ea typeface="+mn-ea"/>
              </a:rPr>
              <a:t>Since World War II, there have been restrictions on the export of cryptosystems, and they continue today, Encryption tools were officially listed as Auxiliary Military Technology under the Code of Federal Regulations: International Traffic</a:t>
            </a:r>
            <a:endParaRPr lang="en-GB" sz="1200" b="0" strike="noStrike" spc="-1">
              <a:latin typeface="Arial"/>
            </a:endParaRPr>
          </a:p>
          <a:p>
            <a:pPr marL="216000" indent="-216000">
              <a:lnSpc>
                <a:spcPct val="100000"/>
              </a:lnSpc>
            </a:pPr>
            <a:r>
              <a:rPr lang="en-GB" sz="1200" b="0" strike="noStrike" spc="-1">
                <a:solidFill>
                  <a:srgbClr val="000000"/>
                </a:solidFill>
                <a:latin typeface="+mn-lt"/>
                <a:ea typeface="+mn-ea"/>
              </a:rPr>
              <a:t>in Arms Regulations.</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US" sz="2000" b="1" strike="noStrike" spc="-1">
                <a:solidFill>
                  <a:srgbClr val="000000"/>
                </a:solidFill>
                <a:latin typeface="Times New Roman"/>
                <a:ea typeface="+mn-ea"/>
              </a:rPr>
              <a:t>Foundations of Cryptology</a:t>
            </a:r>
            <a:endParaRPr lang="en-GB" sz="2000" b="0" strike="noStrike" spc="-1">
              <a:latin typeface="Arial"/>
            </a:endParaRPr>
          </a:p>
          <a:p>
            <a:pPr marL="362520" indent="-362160">
              <a:lnSpc>
                <a:spcPct val="100000"/>
              </a:lnSpc>
              <a:spcBef>
                <a:spcPts val="241"/>
              </a:spcBef>
              <a:buClr>
                <a:srgbClr val="222222"/>
              </a:buClr>
              <a:buFont typeface="Symbol" charset="2"/>
              <a:buChar char=""/>
            </a:pPr>
            <a:r>
              <a:rPr lang="en-US" sz="1200" b="0" strike="noStrike" spc="-1">
                <a:solidFill>
                  <a:srgbClr val="222222"/>
                </a:solidFill>
                <a:latin typeface="Arial"/>
                <a:ea typeface="+mn-ea"/>
              </a:rPr>
              <a:t>Cryptology has an extensive and multicultural history</a:t>
            </a:r>
            <a:endParaRPr lang="en-GB" sz="1200" b="0" strike="noStrike" spc="-1">
              <a:latin typeface="Arial"/>
            </a:endParaRPr>
          </a:p>
          <a:p>
            <a:pPr marL="362520" indent="-362160">
              <a:lnSpc>
                <a:spcPct val="100000"/>
              </a:lnSpc>
              <a:spcBef>
                <a:spcPts val="241"/>
              </a:spcBef>
              <a:buClr>
                <a:srgbClr val="222222"/>
              </a:buClr>
              <a:buFont typeface="Symbol" charset="2"/>
              <a:buChar char=""/>
            </a:pPr>
            <a:r>
              <a:rPr lang="en-US" sz="1200" b="0" strike="noStrike" spc="-1">
                <a:solidFill>
                  <a:srgbClr val="222222"/>
                </a:solidFill>
                <a:latin typeface="Arial"/>
                <a:ea typeface="+mn-ea"/>
              </a:rPr>
              <a:t>All popular Web browsers use built-in encryption features for secure e-commerce applications</a:t>
            </a:r>
            <a:endParaRPr lang="en-GB" sz="1200" b="0" strike="noStrike" spc="-1">
              <a:latin typeface="Arial"/>
            </a:endParaRPr>
          </a:p>
          <a:p>
            <a:pPr marL="362520" indent="-362160">
              <a:lnSpc>
                <a:spcPct val="100000"/>
              </a:lnSpc>
              <a:spcBef>
                <a:spcPts val="241"/>
              </a:spcBef>
              <a:buClr>
                <a:srgbClr val="222222"/>
              </a:buClr>
              <a:buFont typeface="Symbol" charset="2"/>
              <a:buChar char=""/>
            </a:pPr>
            <a:r>
              <a:rPr lang="en-US" sz="1200" b="0" strike="noStrike" spc="-1">
                <a:solidFill>
                  <a:srgbClr val="222222"/>
                </a:solidFill>
                <a:latin typeface="Arial"/>
                <a:ea typeface="+mn-ea"/>
              </a:rPr>
              <a:t>Restrictions on the export of cryptosystems began after WWII</a:t>
            </a:r>
            <a:endParaRPr lang="en-GB" sz="1200" b="0" strike="noStrike" spc="-1">
              <a:latin typeface="Arial"/>
            </a:endParaRPr>
          </a:p>
          <a:p>
            <a:pPr>
              <a:lnSpc>
                <a:spcPct val="90000"/>
              </a:lnSpc>
              <a:spcBef>
                <a:spcPts val="374"/>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1200" b="0" strike="noStrike" spc="-1">
              <a:latin typeface="Aria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9" name="PlaceHolder 1"/>
          <p:cNvSpPr>
            <a:spLocks noGrp="1" noRot="1" noChangeAspect="1"/>
          </p:cNvSpPr>
          <p:nvPr>
            <p:ph type="sldImg"/>
          </p:nvPr>
        </p:nvSpPr>
        <p:spPr>
          <a:xfrm>
            <a:off x="896938" y="731838"/>
            <a:ext cx="4875212" cy="3657600"/>
          </a:xfrm>
          <a:prstGeom prst="rect">
            <a:avLst/>
          </a:prstGeom>
        </p:spPr>
      </p:sp>
      <p:sp>
        <p:nvSpPr>
          <p:cNvPr id="300" name="PlaceHolder 2"/>
          <p:cNvSpPr>
            <a:spLocks noGrp="1"/>
          </p:cNvSpPr>
          <p:nvPr>
            <p:ph type="body"/>
          </p:nvPr>
        </p:nvSpPr>
        <p:spPr>
          <a:xfrm>
            <a:off x="667037" y="4632774"/>
            <a:ext cx="5335014" cy="4388501"/>
          </a:xfrm>
          <a:prstGeom prst="rect">
            <a:avLst/>
          </a:prstGeom>
        </p:spPr>
        <p:txBody>
          <a:bodyPr lIns="93960" tIns="47160" rIns="93960" bIns="47160">
            <a:noAutofit/>
          </a:bodyPr>
          <a:lstStyle/>
          <a:p>
            <a:pPr marL="216000" indent="-216000">
              <a:lnSpc>
                <a:spcPct val="100000"/>
              </a:lnSpc>
            </a:pPr>
            <a:r>
              <a:rPr lang="en-GB" sz="1200" b="1" strike="noStrike" spc="-1" dirty="0">
                <a:solidFill>
                  <a:srgbClr val="000000"/>
                </a:solidFill>
                <a:latin typeface="+mn-lt"/>
                <a:ea typeface="+mn-ea"/>
              </a:rPr>
              <a:t>Bit stream </a:t>
            </a:r>
            <a:r>
              <a:rPr lang="en-GB" sz="1200" b="0" strike="noStrike" spc="-1" dirty="0">
                <a:solidFill>
                  <a:srgbClr val="000000"/>
                </a:solidFill>
                <a:latin typeface="+mn-lt"/>
                <a:ea typeface="+mn-ea"/>
              </a:rPr>
              <a:t>methods commonly use algorithm functions like the exclusive OR operation (XOR), whereas block methods can use substitution, transposition, XOR, or some combination of these operations, as described in the following sections. Note that most </a:t>
            </a:r>
            <a:r>
              <a:rPr lang="en-GB" sz="1200" b="0" strike="noStrike" spc="-1" dirty="0" err="1">
                <a:solidFill>
                  <a:srgbClr val="000000"/>
                </a:solidFill>
                <a:latin typeface="+mn-lt"/>
                <a:ea typeface="+mn-ea"/>
              </a:rPr>
              <a:t>computerbased</a:t>
            </a:r>
            <a:r>
              <a:rPr lang="en-GB" sz="1200" b="0" strike="noStrike" spc="-1" dirty="0">
                <a:solidFill>
                  <a:srgbClr val="000000"/>
                </a:solidFill>
                <a:latin typeface="+mn-lt"/>
                <a:ea typeface="+mn-ea"/>
              </a:rPr>
              <a:t> encryption methods operate on data at the level of its binary digits (bits), while others operate at the byte or character level.</a:t>
            </a:r>
            <a:endParaRPr lang="en-GB" sz="1200" b="0" strike="noStrike" spc="-1" dirty="0">
              <a:latin typeface="Arial"/>
            </a:endParaRPr>
          </a:p>
          <a:p>
            <a:pPr marL="216000" indent="-216000">
              <a:lnSpc>
                <a:spcPct val="100000"/>
              </a:lnSpc>
            </a:pPr>
            <a:endParaRPr lang="en-GB" sz="1200" b="0" strike="noStrike" spc="-1" dirty="0">
              <a:latin typeface="Arial"/>
            </a:endParaRPr>
          </a:p>
          <a:p>
            <a:pPr marL="216000" indent="-216000">
              <a:lnSpc>
                <a:spcPct val="100000"/>
              </a:lnSpc>
            </a:pPr>
            <a:endParaRPr lang="en-GB" sz="1200" b="0" strike="noStrike" spc="-1" dirty="0">
              <a:latin typeface="Arial"/>
            </a:endParaRPr>
          </a:p>
          <a:p>
            <a:pPr marL="216000" indent="-216000">
              <a:lnSpc>
                <a:spcPct val="100000"/>
              </a:lnSpc>
            </a:pPr>
            <a:endParaRPr lang="en-GB" sz="1200" b="0" strike="noStrike" spc="-1" dirty="0">
              <a:latin typeface="Arial"/>
            </a:endParaRPr>
          </a:p>
          <a:p>
            <a:pPr marL="216000" indent="-216000">
              <a:lnSpc>
                <a:spcPct val="100000"/>
              </a:lnSpc>
            </a:pPr>
            <a:r>
              <a:rPr lang="en-US" sz="2000" b="1" strike="noStrike" spc="-1" dirty="0">
                <a:solidFill>
                  <a:srgbClr val="000000"/>
                </a:solidFill>
                <a:latin typeface="Times New Roman"/>
                <a:ea typeface="+mn-ea"/>
              </a:rPr>
              <a:t>Cipher Methods</a:t>
            </a:r>
            <a:endParaRPr lang="en-GB" sz="2000" b="0" strike="noStrike" spc="-1" dirty="0">
              <a:latin typeface="Arial"/>
            </a:endParaRPr>
          </a:p>
          <a:p>
            <a:pPr marL="362520" indent="-362160">
              <a:lnSpc>
                <a:spcPct val="100000"/>
              </a:lnSpc>
              <a:spcBef>
                <a:spcPts val="241"/>
              </a:spcBef>
              <a:buClr>
                <a:srgbClr val="222222"/>
              </a:buClr>
              <a:buFont typeface="Symbol" charset="2"/>
              <a:buChar char=""/>
            </a:pPr>
            <a:r>
              <a:rPr lang="en-US" sz="1200" b="0" strike="noStrike" spc="-1" dirty="0">
                <a:solidFill>
                  <a:srgbClr val="222222"/>
                </a:solidFill>
                <a:latin typeface="Arial"/>
                <a:ea typeface="+mn-ea"/>
              </a:rPr>
              <a:t>Plaintext can be encrypted through bit stream or block cipher method</a:t>
            </a:r>
            <a:endParaRPr lang="en-GB" sz="1200" b="0" strike="noStrike" spc="-1" dirty="0">
              <a:latin typeface="Arial"/>
            </a:endParaRPr>
          </a:p>
          <a:p>
            <a:pPr marL="362520" indent="-362160">
              <a:lnSpc>
                <a:spcPct val="100000"/>
              </a:lnSpc>
              <a:spcBef>
                <a:spcPts val="241"/>
              </a:spcBef>
              <a:buClr>
                <a:srgbClr val="222222"/>
              </a:buClr>
              <a:buFont typeface="Symbol" charset="2"/>
              <a:buChar char=""/>
            </a:pPr>
            <a:r>
              <a:rPr lang="en-US" sz="1200" b="0" strike="noStrike" spc="-1" dirty="0">
                <a:solidFill>
                  <a:srgbClr val="222222"/>
                </a:solidFill>
                <a:latin typeface="Arial"/>
                <a:ea typeface="+mn-ea"/>
              </a:rPr>
              <a:t>Bit stream: each plaintext bit transformed into cipher bit one bit at a time</a:t>
            </a:r>
            <a:endParaRPr lang="en-GB" sz="1200" b="0" strike="noStrike" spc="-1" dirty="0">
              <a:latin typeface="Arial"/>
            </a:endParaRPr>
          </a:p>
          <a:p>
            <a:pPr marL="362520" indent="-362160">
              <a:lnSpc>
                <a:spcPct val="100000"/>
              </a:lnSpc>
              <a:spcBef>
                <a:spcPts val="241"/>
              </a:spcBef>
              <a:buClr>
                <a:srgbClr val="222222"/>
              </a:buClr>
              <a:buFont typeface="Symbol" charset="2"/>
              <a:buChar char=""/>
            </a:pPr>
            <a:r>
              <a:rPr lang="en-US" sz="1200" b="0" strike="noStrike" spc="-1" dirty="0">
                <a:solidFill>
                  <a:srgbClr val="222222"/>
                </a:solidFill>
                <a:latin typeface="Arial"/>
                <a:ea typeface="+mn-ea"/>
              </a:rPr>
              <a:t>Block cipher: message divided into blocks (e.g., sets of 8- or 16-bit blocks) and each is transformed into encrypted block of cipher bits using algorithm and key</a:t>
            </a:r>
            <a:endParaRPr lang="en-GB" sz="1200" b="0" strike="noStrike" spc="-1" dirty="0">
              <a:latin typeface="Arial"/>
            </a:endParaRPr>
          </a:p>
          <a:p>
            <a:pPr>
              <a:lnSpc>
                <a:spcPct val="100000"/>
              </a:lnSpc>
            </a:pPr>
            <a:endParaRPr lang="en-GB" sz="1200" b="0" strike="noStrike" spc="-1" dirty="0">
              <a:latin typeface="Arial"/>
            </a:endParaRPr>
          </a:p>
        </p:txBody>
      </p:sp>
      <p:sp>
        <p:nvSpPr>
          <p:cNvPr id="301" name="Slide Number Placeholder 3"/>
          <p:cNvSpPr txBox="1"/>
          <p:nvPr/>
        </p:nvSpPr>
        <p:spPr>
          <a:xfrm>
            <a:off x="3777571" y="9264062"/>
            <a:ext cx="2889725" cy="487061"/>
          </a:xfrm>
          <a:prstGeom prst="rect">
            <a:avLst/>
          </a:prstGeom>
          <a:noFill/>
          <a:ln w="0">
            <a:noFill/>
          </a:ln>
        </p:spPr>
        <p:txBody>
          <a:bodyPr lIns="93960" tIns="47160" rIns="93960" bIns="47160" anchor="b">
            <a:noAutofit/>
          </a:bodyPr>
          <a:lstStyle/>
          <a:p>
            <a:pPr algn="r">
              <a:lnSpc>
                <a:spcPct val="100000"/>
              </a:lnSpc>
            </a:pPr>
            <a:fld id="{FC191E19-5954-472D-9C96-72132811028A}" type="slidenum">
              <a:rPr lang="en-US" sz="1200" b="0" strike="noStrike" spc="-1">
                <a:solidFill>
                  <a:srgbClr val="000000"/>
                </a:solidFill>
                <a:latin typeface="Arial"/>
                <a:ea typeface="+mn-ea"/>
              </a:rPr>
              <a:t>5</a:t>
            </a:fld>
            <a:endParaRPr lang="en-GB" sz="1200" b="0" strike="noStrike" spc="-1">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2" name="PlaceHolder 1"/>
          <p:cNvSpPr>
            <a:spLocks noGrp="1" noRot="1" noChangeAspect="1"/>
          </p:cNvSpPr>
          <p:nvPr>
            <p:ph type="sldImg"/>
          </p:nvPr>
        </p:nvSpPr>
        <p:spPr>
          <a:xfrm>
            <a:off x="896938" y="731838"/>
            <a:ext cx="4875212" cy="3657600"/>
          </a:xfrm>
          <a:prstGeom prst="rect">
            <a:avLst/>
          </a:prstGeom>
        </p:spPr>
      </p:sp>
      <p:sp>
        <p:nvSpPr>
          <p:cNvPr id="303" name="PlaceHolder 2"/>
          <p:cNvSpPr>
            <a:spLocks noGrp="1"/>
          </p:cNvSpPr>
          <p:nvPr>
            <p:ph type="body"/>
          </p:nvPr>
        </p:nvSpPr>
        <p:spPr>
          <a:xfrm>
            <a:off x="667037" y="4632774"/>
            <a:ext cx="5335014" cy="4388501"/>
          </a:xfrm>
          <a:prstGeom prst="rect">
            <a:avLst/>
          </a:prstGeom>
        </p:spPr>
        <p:txBody>
          <a:bodyPr lIns="93960" tIns="47160" rIns="93960" bIns="47160">
            <a:normAutofit fontScale="25000" lnSpcReduction="20000"/>
          </a:bodyPr>
          <a:lstStyle/>
          <a:p>
            <a:pPr>
              <a:lnSpc>
                <a:spcPct val="100000"/>
              </a:lnSpc>
              <a:spcBef>
                <a:spcPts val="360"/>
              </a:spcBef>
              <a:tabLst>
                <a:tab pos="0" algn="l"/>
              </a:tabLst>
            </a:pPr>
            <a:r>
              <a:rPr lang="en-GB" sz="1200" b="0" strike="noStrike" spc="-1" dirty="0">
                <a:solidFill>
                  <a:srgbClr val="000000"/>
                </a:solidFill>
                <a:latin typeface="+mn-lt"/>
                <a:ea typeface="+mn-ea"/>
              </a:rPr>
              <a:t>Substitution example, might exchange a letter in the alphabet with the letter three values to the right, or it might substitute one bit for another bit four places to its left.</a:t>
            </a:r>
            <a:endParaRPr lang="en-GB" sz="1200" b="0" strike="noStrike" spc="-1" dirty="0">
              <a:latin typeface="Arial"/>
            </a:endParaRPr>
          </a:p>
          <a:p>
            <a:pPr>
              <a:lnSpc>
                <a:spcPct val="100000"/>
              </a:lnSpc>
              <a:tabLst>
                <a:tab pos="0" algn="l"/>
              </a:tabLst>
            </a:pPr>
            <a:endParaRPr lang="en-GB" sz="1200" b="0" strike="noStrike" spc="-1" dirty="0">
              <a:latin typeface="Arial"/>
            </a:endParaRPr>
          </a:p>
          <a:p>
            <a:pPr>
              <a:lnSpc>
                <a:spcPct val="100000"/>
              </a:lnSpc>
              <a:tabLst>
                <a:tab pos="0" algn="l"/>
              </a:tabLst>
            </a:pPr>
            <a:r>
              <a:rPr lang="en-US" sz="2000" b="1" strike="noStrike" spc="-1" dirty="0">
                <a:solidFill>
                  <a:srgbClr val="000000"/>
                </a:solidFill>
                <a:latin typeface="Times New Roman"/>
                <a:ea typeface="+mn-ea"/>
              </a:rPr>
              <a:t>Substitution Cipher</a:t>
            </a:r>
            <a:endParaRPr lang="en-GB" sz="2000" b="0" strike="noStrike" spc="-1" dirty="0">
              <a:latin typeface="Arial"/>
            </a:endParaRPr>
          </a:p>
          <a:p>
            <a:pPr marL="362520" indent="-362160">
              <a:lnSpc>
                <a:spcPct val="100000"/>
              </a:lnSpc>
              <a:spcBef>
                <a:spcPts val="241"/>
              </a:spcBef>
              <a:buClr>
                <a:srgbClr val="222222"/>
              </a:buClr>
              <a:buFont typeface="Symbol" charset="2"/>
              <a:buChar char=""/>
              <a:tabLst>
                <a:tab pos="0" algn="l"/>
              </a:tabLst>
            </a:pPr>
            <a:r>
              <a:rPr lang="en-US" sz="1200" b="0" strike="noStrike" spc="-1" dirty="0">
                <a:solidFill>
                  <a:srgbClr val="222222"/>
                </a:solidFill>
                <a:latin typeface="Arial"/>
                <a:ea typeface="+mn-ea"/>
              </a:rPr>
              <a:t>Exchanges one value for another</a:t>
            </a:r>
            <a:endParaRPr lang="en-GB" sz="1200" b="0" strike="noStrike" spc="-1" dirty="0">
              <a:latin typeface="Arial"/>
            </a:endParaRPr>
          </a:p>
          <a:p>
            <a:pPr marL="362520" indent="-362160">
              <a:lnSpc>
                <a:spcPct val="100000"/>
              </a:lnSpc>
              <a:spcBef>
                <a:spcPts val="241"/>
              </a:spcBef>
              <a:buClr>
                <a:srgbClr val="222222"/>
              </a:buClr>
              <a:buFont typeface="Symbol" charset="2"/>
              <a:buChar char=""/>
              <a:tabLst>
                <a:tab pos="0" algn="l"/>
              </a:tabLst>
            </a:pPr>
            <a:r>
              <a:rPr lang="en-US" sz="1200" b="0" strike="noStrike" spc="-1" dirty="0">
                <a:solidFill>
                  <a:srgbClr val="222222"/>
                </a:solidFill>
                <a:latin typeface="Arial"/>
                <a:ea typeface="+mn-ea"/>
              </a:rPr>
              <a:t>Monoalphabetic substitution: uses only one alphabet during encryption process</a:t>
            </a:r>
            <a:endParaRPr lang="en-GB" sz="1200" b="0" strike="noStrike" spc="-1" dirty="0">
              <a:latin typeface="Arial"/>
            </a:endParaRPr>
          </a:p>
          <a:p>
            <a:pPr marL="362520" indent="-362160">
              <a:lnSpc>
                <a:spcPct val="100000"/>
              </a:lnSpc>
              <a:spcBef>
                <a:spcPts val="241"/>
              </a:spcBef>
              <a:buClr>
                <a:srgbClr val="222222"/>
              </a:buClr>
              <a:buFont typeface="Symbol" charset="2"/>
              <a:buChar char=""/>
              <a:tabLst>
                <a:tab pos="0" algn="l"/>
              </a:tabLst>
            </a:pPr>
            <a:r>
              <a:rPr lang="en-US" sz="1200" b="0" strike="noStrike" spc="-1" dirty="0">
                <a:solidFill>
                  <a:srgbClr val="222222"/>
                </a:solidFill>
                <a:latin typeface="Arial"/>
                <a:ea typeface="+mn-ea"/>
              </a:rPr>
              <a:t>Polyalphabetic substitution: more advanced; uses two or more alphabets</a:t>
            </a:r>
            <a:endParaRPr lang="en-GB" sz="1200" b="0" strike="noStrike" spc="-1" dirty="0">
              <a:latin typeface="Arial"/>
            </a:endParaRPr>
          </a:p>
          <a:p>
            <a:pPr marL="362520" indent="-362160">
              <a:lnSpc>
                <a:spcPct val="100000"/>
              </a:lnSpc>
              <a:spcBef>
                <a:spcPts val="241"/>
              </a:spcBef>
              <a:buClr>
                <a:srgbClr val="222222"/>
              </a:buClr>
              <a:buFont typeface="Symbol" charset="2"/>
              <a:buChar char=""/>
              <a:tabLst>
                <a:tab pos="0" algn="l"/>
              </a:tabLst>
            </a:pPr>
            <a:r>
              <a:rPr lang="en-US" sz="1200" b="0" strike="noStrike" spc="-1" dirty="0">
                <a:solidFill>
                  <a:srgbClr val="222222"/>
                </a:solidFill>
                <a:latin typeface="Arial"/>
                <a:ea typeface="+mn-ea"/>
              </a:rPr>
              <a:t>Vigenère cipher: advanced substitution cipher that uses simple polyalphabetic code; made up of 26 distinct cipher alphabets</a:t>
            </a:r>
            <a:endParaRPr lang="en-GB" sz="1200" b="0" strike="noStrike" spc="-1" dirty="0">
              <a:latin typeface="Arial"/>
            </a:endParaRPr>
          </a:p>
          <a:p>
            <a:pPr>
              <a:lnSpc>
                <a:spcPct val="100000"/>
              </a:lnSpc>
              <a:tabLst>
                <a:tab pos="0" algn="l"/>
              </a:tabLst>
            </a:pPr>
            <a:endParaRPr lang="en-GB" sz="1200" b="0" strike="noStrike" spc="-1" dirty="0">
              <a:latin typeface="Arial"/>
            </a:endParaRPr>
          </a:p>
          <a:p>
            <a:pPr>
              <a:lnSpc>
                <a:spcPct val="100000"/>
              </a:lnSpc>
              <a:tabLst>
                <a:tab pos="0" algn="l"/>
              </a:tabLst>
            </a:pPr>
            <a:r>
              <a:rPr lang="en-GB" sz="1200" b="0" strike="noStrike" spc="-1" dirty="0">
                <a:solidFill>
                  <a:srgbClr val="000000"/>
                </a:solidFill>
                <a:latin typeface="+mn-lt"/>
                <a:ea typeface="+mn-ea"/>
              </a:rPr>
              <a:t>Like the substitution operation, the transposition cipher is simple to understand, but if properly used, it can produce ciphertext that is difficult to decipher.</a:t>
            </a:r>
            <a:endParaRPr lang="en-GB" sz="1200" b="0" strike="noStrike" spc="-1" dirty="0">
              <a:latin typeface="Arial"/>
            </a:endParaRPr>
          </a:p>
          <a:p>
            <a:pPr>
              <a:lnSpc>
                <a:spcPct val="100000"/>
              </a:lnSpc>
              <a:tabLst>
                <a:tab pos="0" algn="l"/>
              </a:tabLst>
            </a:pPr>
            <a:r>
              <a:rPr lang="en-US" sz="2000" b="1" strike="noStrike" spc="-1" dirty="0">
                <a:solidFill>
                  <a:srgbClr val="000000"/>
                </a:solidFill>
                <a:latin typeface="Times New Roman"/>
                <a:ea typeface="+mn-ea"/>
              </a:rPr>
              <a:t>Transposition Cipher Method</a:t>
            </a:r>
            <a:endParaRPr lang="en-GB" sz="2000" b="0" strike="noStrike" spc="-1" dirty="0">
              <a:latin typeface="Arial"/>
            </a:endParaRPr>
          </a:p>
          <a:p>
            <a:pPr marL="362520" indent="-362160">
              <a:lnSpc>
                <a:spcPct val="100000"/>
              </a:lnSpc>
              <a:spcBef>
                <a:spcPts val="541"/>
              </a:spcBef>
              <a:buClr>
                <a:srgbClr val="222222"/>
              </a:buClr>
              <a:buFont typeface="Symbol" charset="2"/>
              <a:buChar char=""/>
              <a:tabLst>
                <a:tab pos="0" algn="l"/>
              </a:tabLst>
            </a:pPr>
            <a:r>
              <a:rPr lang="en-US" sz="2700" b="0" strike="noStrike" spc="-1" dirty="0">
                <a:solidFill>
                  <a:srgbClr val="222222"/>
                </a:solidFill>
                <a:latin typeface="Arial"/>
                <a:ea typeface="+mn-ea"/>
              </a:rPr>
              <a:t>Simple to understand, but if properly used, produces ciphertext that is difficult to decipher</a:t>
            </a:r>
            <a:endParaRPr lang="en-GB" sz="2700" b="0" strike="noStrike" spc="-1" dirty="0">
              <a:latin typeface="Arial"/>
            </a:endParaRPr>
          </a:p>
          <a:p>
            <a:pPr marL="362520" indent="-362160">
              <a:lnSpc>
                <a:spcPct val="100000"/>
              </a:lnSpc>
              <a:spcBef>
                <a:spcPts val="541"/>
              </a:spcBef>
              <a:buClr>
                <a:srgbClr val="222222"/>
              </a:buClr>
              <a:buFont typeface="Symbol" charset="2"/>
              <a:buChar char=""/>
              <a:tabLst>
                <a:tab pos="0" algn="l"/>
              </a:tabLst>
            </a:pPr>
            <a:r>
              <a:rPr lang="en-US" sz="2700" b="0" strike="noStrike" spc="-1" dirty="0">
                <a:solidFill>
                  <a:srgbClr val="222222"/>
                </a:solidFill>
                <a:latin typeface="Arial"/>
                <a:ea typeface="+mn-ea"/>
              </a:rPr>
              <a:t>Rearranges values within a block to create ciphertext</a:t>
            </a:r>
            <a:endParaRPr lang="en-GB" sz="2700" b="0" strike="noStrike" spc="-1" dirty="0">
              <a:latin typeface="Arial"/>
            </a:endParaRPr>
          </a:p>
          <a:p>
            <a:pPr marL="362520" indent="-362160">
              <a:lnSpc>
                <a:spcPct val="100000"/>
              </a:lnSpc>
              <a:spcBef>
                <a:spcPts val="541"/>
              </a:spcBef>
              <a:buClr>
                <a:srgbClr val="222222"/>
              </a:buClr>
              <a:buFont typeface="Symbol" charset="2"/>
              <a:buChar char=""/>
              <a:tabLst>
                <a:tab pos="0" algn="l"/>
              </a:tabLst>
            </a:pPr>
            <a:r>
              <a:rPr lang="en-US" sz="2700" b="0" strike="noStrike" spc="-1" dirty="0">
                <a:solidFill>
                  <a:srgbClr val="222222"/>
                </a:solidFill>
                <a:latin typeface="Arial"/>
                <a:ea typeface="+mn-ea"/>
              </a:rPr>
              <a:t>Can be done at the bit level or at the byte (character) level</a:t>
            </a:r>
            <a:endParaRPr lang="en-GB" sz="2700" b="0" strike="noStrike" spc="-1" dirty="0">
              <a:latin typeface="Arial"/>
            </a:endParaRPr>
          </a:p>
          <a:p>
            <a:pPr marL="362520" indent="-362160">
              <a:lnSpc>
                <a:spcPct val="100000"/>
              </a:lnSpc>
              <a:spcBef>
                <a:spcPts val="541"/>
              </a:spcBef>
              <a:buClr>
                <a:srgbClr val="222222"/>
              </a:buClr>
              <a:buFont typeface="Symbol" charset="2"/>
              <a:buChar char=""/>
              <a:tabLst>
                <a:tab pos="0" algn="l"/>
              </a:tabLst>
            </a:pPr>
            <a:r>
              <a:rPr lang="en-US" sz="2700" b="0" strike="noStrike" spc="-1" dirty="0">
                <a:solidFill>
                  <a:srgbClr val="222222"/>
                </a:solidFill>
                <a:latin typeface="Arial"/>
                <a:ea typeface="+mn-ea"/>
              </a:rPr>
              <a:t>To make the encryption even stronger, the keys and block sizes can be increased to 128 bits or more</a:t>
            </a:r>
            <a:endParaRPr lang="en-GB" sz="2700" b="0" strike="noStrike" spc="-1" dirty="0">
              <a:latin typeface="Arial"/>
            </a:endParaRPr>
          </a:p>
          <a:p>
            <a:pPr marL="785520" lvl="1" indent="-301680">
              <a:lnSpc>
                <a:spcPct val="100000"/>
              </a:lnSpc>
              <a:spcBef>
                <a:spcPts val="499"/>
              </a:spcBef>
              <a:buClr>
                <a:srgbClr val="222222"/>
              </a:buClr>
              <a:buFont typeface="Symbol" charset="2"/>
              <a:buChar char=""/>
              <a:tabLst>
                <a:tab pos="0" algn="l"/>
              </a:tabLst>
            </a:pPr>
            <a:r>
              <a:rPr lang="en-US" sz="2500" b="0" strike="noStrike" spc="-1" dirty="0">
                <a:solidFill>
                  <a:srgbClr val="222222"/>
                </a:solidFill>
                <a:latin typeface="Arial"/>
                <a:ea typeface="+mn-ea"/>
              </a:rPr>
              <a:t>Uses block padding method to facilitate algorithm</a:t>
            </a:r>
            <a:endParaRPr lang="en-GB" sz="2500" b="0" strike="noStrike" spc="-1" dirty="0">
              <a:latin typeface="Arial"/>
            </a:endParaRPr>
          </a:p>
          <a:p>
            <a:pPr>
              <a:lnSpc>
                <a:spcPct val="100000"/>
              </a:lnSpc>
              <a:tabLst>
                <a:tab pos="0" algn="l"/>
              </a:tabLst>
            </a:pPr>
            <a:endParaRPr lang="en-GB" sz="2500" b="0" strike="noStrike" spc="-1" dirty="0">
              <a:latin typeface="Arial"/>
            </a:endParaRPr>
          </a:p>
          <a:p>
            <a:pPr>
              <a:lnSpc>
                <a:spcPct val="100000"/>
              </a:lnSpc>
              <a:tabLst>
                <a:tab pos="0" algn="l"/>
              </a:tabLst>
            </a:pPr>
            <a:r>
              <a:rPr lang="en-GB" sz="1200" b="0" strike="noStrike" spc="-1" dirty="0">
                <a:solidFill>
                  <a:srgbClr val="000000"/>
                </a:solidFill>
                <a:latin typeface="+mn-lt"/>
                <a:ea typeface="+mn-ea"/>
              </a:rPr>
              <a:t>The exclusive OR operation (XOR) is a function of Boolean algebra in which two bits are compared and a binary result is generated. XOR encryption is a very simple symmetric cipher that is used in many applications where security is not a defined requirement.</a:t>
            </a:r>
            <a:endParaRPr lang="en-GB" sz="1200" b="0" strike="noStrike" spc="-1" dirty="0">
              <a:latin typeface="Arial"/>
            </a:endParaRPr>
          </a:p>
          <a:p>
            <a:pPr>
              <a:lnSpc>
                <a:spcPct val="100000"/>
              </a:lnSpc>
              <a:tabLst>
                <a:tab pos="0" algn="l"/>
              </a:tabLst>
            </a:pPr>
            <a:r>
              <a:rPr lang="en-US" sz="2000" b="1" strike="noStrike" spc="-1" dirty="0">
                <a:solidFill>
                  <a:srgbClr val="000000"/>
                </a:solidFill>
                <a:latin typeface="+mn-lt"/>
                <a:ea typeface="+mn-ea"/>
              </a:rPr>
              <a:t>Exclusive OR (XOR)</a:t>
            </a:r>
            <a:endParaRPr lang="en-GB" sz="2000" b="0" strike="noStrike" spc="-1" dirty="0">
              <a:latin typeface="Arial"/>
            </a:endParaRPr>
          </a:p>
          <a:p>
            <a:pPr marL="362520" indent="-362160">
              <a:lnSpc>
                <a:spcPct val="100000"/>
              </a:lnSpc>
              <a:spcBef>
                <a:spcPts val="541"/>
              </a:spcBef>
              <a:buClr>
                <a:srgbClr val="222222"/>
              </a:buClr>
              <a:buFont typeface="Symbol" charset="2"/>
              <a:buChar char=""/>
              <a:tabLst>
                <a:tab pos="0" algn="l"/>
              </a:tabLst>
            </a:pPr>
            <a:r>
              <a:rPr lang="en-US" sz="2700" b="0" strike="noStrike" spc="-1" dirty="0">
                <a:solidFill>
                  <a:srgbClr val="222222"/>
                </a:solidFill>
                <a:latin typeface="Arial"/>
                <a:ea typeface="+mn-ea"/>
              </a:rPr>
              <a:t>Function of Boolean algebra; two bits are compared and binary result generated</a:t>
            </a:r>
            <a:endParaRPr lang="en-GB" sz="2700" b="0" strike="noStrike" spc="-1" dirty="0">
              <a:latin typeface="Arial"/>
            </a:endParaRPr>
          </a:p>
          <a:p>
            <a:pPr marL="785520" lvl="1" indent="-301680">
              <a:lnSpc>
                <a:spcPct val="100000"/>
              </a:lnSpc>
              <a:spcBef>
                <a:spcPts val="499"/>
              </a:spcBef>
              <a:buClr>
                <a:srgbClr val="222222"/>
              </a:buClr>
              <a:buFont typeface="Symbol" charset="2"/>
              <a:buChar char=""/>
              <a:tabLst>
                <a:tab pos="0" algn="l"/>
              </a:tabLst>
            </a:pPr>
            <a:r>
              <a:rPr lang="en-US" sz="2500" b="0" strike="noStrike" spc="-1" dirty="0">
                <a:solidFill>
                  <a:srgbClr val="222222"/>
                </a:solidFill>
                <a:latin typeface="Arial"/>
                <a:ea typeface="+mn-ea"/>
              </a:rPr>
              <a:t>If two bits are identical, result is binary 0</a:t>
            </a:r>
            <a:endParaRPr lang="en-GB" sz="2500" b="0" strike="noStrike" spc="-1" dirty="0">
              <a:latin typeface="Arial"/>
            </a:endParaRPr>
          </a:p>
          <a:p>
            <a:pPr marL="785520" lvl="1" indent="-301680">
              <a:lnSpc>
                <a:spcPct val="100000"/>
              </a:lnSpc>
              <a:spcBef>
                <a:spcPts val="499"/>
              </a:spcBef>
              <a:buClr>
                <a:srgbClr val="222222"/>
              </a:buClr>
              <a:buFont typeface="Symbol" charset="2"/>
              <a:buChar char=""/>
              <a:tabLst>
                <a:tab pos="0" algn="l"/>
              </a:tabLst>
            </a:pPr>
            <a:r>
              <a:rPr lang="en-US" sz="2500" b="0" strike="noStrike" spc="-1" dirty="0">
                <a:solidFill>
                  <a:srgbClr val="222222"/>
                </a:solidFill>
                <a:latin typeface="Arial"/>
                <a:ea typeface="+mn-ea"/>
              </a:rPr>
              <a:t>If two bits not identical, result is binary 1</a:t>
            </a:r>
            <a:endParaRPr lang="en-GB" sz="2500" b="0" strike="noStrike" spc="-1" dirty="0">
              <a:latin typeface="Arial"/>
            </a:endParaRPr>
          </a:p>
          <a:p>
            <a:pPr marL="362520" indent="-362160">
              <a:lnSpc>
                <a:spcPct val="100000"/>
              </a:lnSpc>
              <a:spcBef>
                <a:spcPts val="541"/>
              </a:spcBef>
              <a:buClr>
                <a:srgbClr val="222222"/>
              </a:buClr>
              <a:buFont typeface="Symbol" charset="2"/>
              <a:buChar char=""/>
              <a:tabLst>
                <a:tab pos="0" algn="l"/>
              </a:tabLst>
            </a:pPr>
            <a:r>
              <a:rPr lang="en-US" sz="2700" b="0" strike="noStrike" spc="-1" dirty="0">
                <a:solidFill>
                  <a:srgbClr val="222222"/>
                </a:solidFill>
                <a:latin typeface="Arial"/>
                <a:ea typeface="+mn-ea"/>
              </a:rPr>
              <a:t>Very simple to implement and simple to break; should not be used by itself when organization is transmitting/storing sensitive data</a:t>
            </a:r>
            <a:endParaRPr lang="en-GB" sz="2700" b="0" strike="noStrike" spc="-1" dirty="0">
              <a:latin typeface="Arial"/>
            </a:endParaRPr>
          </a:p>
          <a:p>
            <a:pPr>
              <a:lnSpc>
                <a:spcPct val="100000"/>
              </a:lnSpc>
              <a:tabLst>
                <a:tab pos="0" algn="l"/>
              </a:tabLst>
            </a:pPr>
            <a:endParaRPr lang="en-GB" sz="2700" b="0" strike="noStrike" spc="-1" dirty="0">
              <a:latin typeface="Arial"/>
            </a:endParaRPr>
          </a:p>
          <a:p>
            <a:pPr>
              <a:lnSpc>
                <a:spcPct val="100000"/>
              </a:lnSpc>
              <a:tabLst>
                <a:tab pos="0" algn="l"/>
              </a:tabLst>
            </a:pPr>
            <a:endParaRPr lang="en-GB" sz="2700" b="0" strike="noStrike" spc="-1" dirty="0">
              <a:latin typeface="Arial"/>
            </a:endParaRPr>
          </a:p>
          <a:p>
            <a:pPr>
              <a:lnSpc>
                <a:spcPct val="100000"/>
              </a:lnSpc>
              <a:tabLst>
                <a:tab pos="0" algn="l"/>
              </a:tabLst>
            </a:pPr>
            <a:r>
              <a:rPr lang="en-GB" sz="1200" b="0" strike="noStrike" spc="-1" dirty="0">
                <a:solidFill>
                  <a:srgbClr val="000000"/>
                </a:solidFill>
                <a:latin typeface="+mn-lt"/>
                <a:ea typeface="+mn-ea"/>
              </a:rPr>
              <a:t>Also known as the one-time pad</a:t>
            </a:r>
            <a:endParaRPr lang="en-GB" sz="1200" b="0" strike="noStrike" spc="-1" dirty="0">
              <a:latin typeface="Arial"/>
            </a:endParaRPr>
          </a:p>
          <a:p>
            <a:pPr>
              <a:lnSpc>
                <a:spcPct val="100000"/>
              </a:lnSpc>
              <a:tabLst>
                <a:tab pos="0" algn="l"/>
              </a:tabLst>
            </a:pPr>
            <a:r>
              <a:rPr lang="en-US" sz="2000" b="1" strike="noStrike" spc="-1" dirty="0" err="1">
                <a:solidFill>
                  <a:srgbClr val="000000"/>
                </a:solidFill>
                <a:latin typeface="Times New Roman"/>
                <a:ea typeface="+mn-ea"/>
              </a:rPr>
              <a:t>Vernam</a:t>
            </a:r>
            <a:r>
              <a:rPr lang="en-US" sz="2000" b="1" strike="noStrike" spc="-1" dirty="0">
                <a:solidFill>
                  <a:srgbClr val="000000"/>
                </a:solidFill>
                <a:latin typeface="Times New Roman"/>
                <a:ea typeface="+mn-ea"/>
              </a:rPr>
              <a:t> Cipher</a:t>
            </a:r>
            <a:endParaRPr lang="en-GB" sz="2000" b="0" strike="noStrike" spc="-1" dirty="0">
              <a:latin typeface="Arial"/>
            </a:endParaRPr>
          </a:p>
          <a:p>
            <a:pPr marL="362520" indent="-362160">
              <a:lnSpc>
                <a:spcPct val="100000"/>
              </a:lnSpc>
              <a:spcBef>
                <a:spcPts val="541"/>
              </a:spcBef>
              <a:buClr>
                <a:srgbClr val="222222"/>
              </a:buClr>
              <a:buFont typeface="Symbol" charset="2"/>
              <a:buChar char=""/>
              <a:tabLst>
                <a:tab pos="0" algn="l"/>
              </a:tabLst>
            </a:pPr>
            <a:r>
              <a:rPr lang="en-US" sz="2700" b="0" strike="noStrike" spc="-1" dirty="0">
                <a:solidFill>
                  <a:srgbClr val="222222"/>
                </a:solidFill>
                <a:latin typeface="Arial"/>
                <a:ea typeface="+mn-ea"/>
              </a:rPr>
              <a:t>Developed at AT&amp;T Bell Labs</a:t>
            </a:r>
            <a:endParaRPr lang="en-GB" sz="2700" b="0" strike="noStrike" spc="-1" dirty="0">
              <a:latin typeface="Arial"/>
            </a:endParaRPr>
          </a:p>
          <a:p>
            <a:pPr marL="362520" indent="-362160">
              <a:lnSpc>
                <a:spcPct val="100000"/>
              </a:lnSpc>
              <a:spcBef>
                <a:spcPts val="541"/>
              </a:spcBef>
              <a:buClr>
                <a:srgbClr val="222222"/>
              </a:buClr>
              <a:buFont typeface="Symbol" charset="2"/>
              <a:buChar char=""/>
              <a:tabLst>
                <a:tab pos="0" algn="l"/>
              </a:tabLst>
            </a:pPr>
            <a:r>
              <a:rPr lang="en-US" sz="2700" b="0" strike="noStrike" spc="-1" dirty="0">
                <a:solidFill>
                  <a:srgbClr val="222222"/>
                </a:solidFill>
                <a:latin typeface="Arial"/>
                <a:ea typeface="+mn-ea"/>
              </a:rPr>
              <a:t>Uses set of characters once per encryption process</a:t>
            </a:r>
            <a:endParaRPr lang="en-GB" sz="2700" b="0" strike="noStrike" spc="-1" dirty="0">
              <a:latin typeface="Arial"/>
            </a:endParaRPr>
          </a:p>
          <a:p>
            <a:pPr marL="362520" indent="-362160">
              <a:lnSpc>
                <a:spcPct val="100000"/>
              </a:lnSpc>
              <a:spcBef>
                <a:spcPts val="541"/>
              </a:spcBef>
              <a:buClr>
                <a:srgbClr val="222222"/>
              </a:buClr>
              <a:buFont typeface="Symbol" charset="2"/>
              <a:buChar char=""/>
              <a:tabLst>
                <a:tab pos="0" algn="l"/>
              </a:tabLst>
            </a:pPr>
            <a:r>
              <a:rPr lang="en-US" sz="2700" b="0" strike="noStrike" spc="-1" dirty="0">
                <a:solidFill>
                  <a:srgbClr val="222222"/>
                </a:solidFill>
                <a:latin typeface="Arial"/>
                <a:ea typeface="+mn-ea"/>
              </a:rPr>
              <a:t>To perform: </a:t>
            </a:r>
            <a:endParaRPr lang="en-GB" sz="2700" b="0" strike="noStrike" spc="-1" dirty="0">
              <a:latin typeface="Arial"/>
            </a:endParaRPr>
          </a:p>
          <a:p>
            <a:pPr marL="785520" lvl="1" indent="-301680">
              <a:lnSpc>
                <a:spcPct val="100000"/>
              </a:lnSpc>
              <a:spcBef>
                <a:spcPts val="499"/>
              </a:spcBef>
              <a:buClr>
                <a:srgbClr val="222222"/>
              </a:buClr>
              <a:buFont typeface="Symbol" charset="2"/>
              <a:buChar char=""/>
              <a:tabLst>
                <a:tab pos="0" algn="l"/>
              </a:tabLst>
            </a:pPr>
            <a:r>
              <a:rPr lang="en-US" sz="2500" b="0" strike="noStrike" spc="-1" dirty="0">
                <a:solidFill>
                  <a:srgbClr val="222222"/>
                </a:solidFill>
                <a:latin typeface="Arial"/>
                <a:ea typeface="+mn-ea"/>
              </a:rPr>
              <a:t>The pad values are added to numeric values that represent the plaintext that needs to be encrypted</a:t>
            </a:r>
            <a:endParaRPr lang="en-GB" sz="2500" b="0" strike="noStrike" spc="-1" dirty="0">
              <a:latin typeface="Arial"/>
            </a:endParaRPr>
          </a:p>
          <a:p>
            <a:pPr marL="785520" lvl="1" indent="-301680">
              <a:lnSpc>
                <a:spcPct val="100000"/>
              </a:lnSpc>
              <a:spcBef>
                <a:spcPts val="499"/>
              </a:spcBef>
              <a:buClr>
                <a:srgbClr val="222222"/>
              </a:buClr>
              <a:buFont typeface="Symbol" charset="2"/>
              <a:buChar char=""/>
              <a:tabLst>
                <a:tab pos="0" algn="l"/>
              </a:tabLst>
            </a:pPr>
            <a:r>
              <a:rPr lang="en-US" sz="2500" b="0" strike="noStrike" spc="-1" dirty="0">
                <a:solidFill>
                  <a:srgbClr val="222222"/>
                </a:solidFill>
                <a:latin typeface="Arial"/>
                <a:ea typeface="+mn-ea"/>
              </a:rPr>
              <a:t>Each character of the plaintext is turned into a number and a pad value for that position is added</a:t>
            </a:r>
            <a:endParaRPr lang="en-GB" sz="2500" b="0" strike="noStrike" spc="-1" dirty="0">
              <a:latin typeface="Arial"/>
            </a:endParaRPr>
          </a:p>
          <a:p>
            <a:pPr marL="785520" lvl="1" indent="-301680">
              <a:lnSpc>
                <a:spcPct val="100000"/>
              </a:lnSpc>
              <a:spcBef>
                <a:spcPts val="499"/>
              </a:spcBef>
              <a:buClr>
                <a:srgbClr val="222222"/>
              </a:buClr>
              <a:buFont typeface="Symbol" charset="2"/>
              <a:buChar char=""/>
              <a:tabLst>
                <a:tab pos="0" algn="l"/>
              </a:tabLst>
            </a:pPr>
            <a:r>
              <a:rPr lang="en-US" sz="2500" b="0" strike="noStrike" spc="-1" dirty="0">
                <a:solidFill>
                  <a:srgbClr val="222222"/>
                </a:solidFill>
                <a:latin typeface="Arial"/>
                <a:ea typeface="+mn-ea"/>
              </a:rPr>
              <a:t>The resulting sum for that character is then converted back to a ciphertext letter for transmission</a:t>
            </a:r>
            <a:endParaRPr lang="en-GB" sz="2500" b="0" strike="noStrike" spc="-1" dirty="0">
              <a:latin typeface="Arial"/>
            </a:endParaRPr>
          </a:p>
          <a:p>
            <a:pPr marL="785520" lvl="1" indent="-301680">
              <a:lnSpc>
                <a:spcPct val="100000"/>
              </a:lnSpc>
              <a:spcBef>
                <a:spcPts val="499"/>
              </a:spcBef>
              <a:buClr>
                <a:srgbClr val="222222"/>
              </a:buClr>
              <a:buFont typeface="Symbol" charset="2"/>
              <a:buChar char=""/>
              <a:tabLst>
                <a:tab pos="0" algn="l"/>
              </a:tabLst>
            </a:pPr>
            <a:r>
              <a:rPr lang="en-US" sz="2500" b="0" strike="noStrike" spc="-1" dirty="0">
                <a:solidFill>
                  <a:srgbClr val="222222"/>
                </a:solidFill>
                <a:latin typeface="Arial"/>
                <a:ea typeface="+mn-ea"/>
              </a:rPr>
              <a:t>If the sum of the two values exceeds 26, then 26 is subtracted from the total</a:t>
            </a:r>
            <a:endParaRPr lang="en-GB" sz="2500" b="0" strike="noStrike" spc="-1" dirty="0">
              <a:latin typeface="Arial"/>
            </a:endParaRPr>
          </a:p>
          <a:p>
            <a:pPr>
              <a:lnSpc>
                <a:spcPct val="100000"/>
              </a:lnSpc>
              <a:tabLst>
                <a:tab pos="0" algn="l"/>
              </a:tabLst>
            </a:pPr>
            <a:endParaRPr lang="en-GB" sz="2500" b="0" strike="noStrike" spc="-1" dirty="0">
              <a:latin typeface="Arial"/>
            </a:endParaRPr>
          </a:p>
          <a:p>
            <a:pPr>
              <a:lnSpc>
                <a:spcPct val="100000"/>
              </a:lnSpc>
              <a:tabLst>
                <a:tab pos="0" algn="l"/>
              </a:tabLst>
            </a:pPr>
            <a:r>
              <a:rPr lang="en-GB" sz="1200" b="0" strike="noStrike" spc="-1" dirty="0">
                <a:solidFill>
                  <a:srgbClr val="000000"/>
                </a:solidFill>
                <a:latin typeface="+mn-lt"/>
                <a:ea typeface="+mn-ea"/>
              </a:rPr>
              <a:t>In a book cipher, the ciphertext consists of a list of codes representing the page number, line number, and word number of the plaintext word.</a:t>
            </a:r>
            <a:endParaRPr lang="en-GB" sz="1200" b="0" strike="noStrike" spc="-1" dirty="0">
              <a:latin typeface="Arial"/>
            </a:endParaRPr>
          </a:p>
          <a:p>
            <a:pPr>
              <a:lnSpc>
                <a:spcPct val="100000"/>
              </a:lnSpc>
              <a:tabLst>
                <a:tab pos="0" algn="l"/>
              </a:tabLst>
            </a:pPr>
            <a:r>
              <a:rPr lang="en-US" sz="2000" b="1" strike="noStrike" spc="-1" dirty="0">
                <a:solidFill>
                  <a:srgbClr val="000000"/>
                </a:solidFill>
                <a:latin typeface="+mn-lt"/>
                <a:ea typeface="+mn-ea"/>
              </a:rPr>
              <a:t>Book-Based Ciphers</a:t>
            </a:r>
            <a:endParaRPr lang="en-GB" sz="2000" b="0" strike="noStrike" spc="-1" dirty="0">
              <a:latin typeface="Arial"/>
            </a:endParaRPr>
          </a:p>
          <a:p>
            <a:pPr marL="362520" indent="-362160">
              <a:lnSpc>
                <a:spcPct val="100000"/>
              </a:lnSpc>
              <a:spcBef>
                <a:spcPts val="241"/>
              </a:spcBef>
              <a:buClr>
                <a:srgbClr val="222222"/>
              </a:buClr>
              <a:buFont typeface="Symbol" charset="2"/>
              <a:buChar char=""/>
              <a:tabLst>
                <a:tab pos="0" algn="l"/>
              </a:tabLst>
            </a:pPr>
            <a:r>
              <a:rPr lang="en-US" sz="1200" b="0" strike="noStrike" spc="-1" dirty="0">
                <a:solidFill>
                  <a:srgbClr val="222222"/>
                </a:solidFill>
                <a:latin typeface="Arial"/>
                <a:ea typeface="+mn-ea"/>
              </a:rPr>
              <a:t>Uses text in book as key to decrypt a message</a:t>
            </a:r>
            <a:endParaRPr lang="en-GB" sz="1200" b="0" strike="noStrike" spc="-1" dirty="0">
              <a:latin typeface="Arial"/>
            </a:endParaRPr>
          </a:p>
          <a:p>
            <a:pPr marL="362520" indent="-362160">
              <a:lnSpc>
                <a:spcPct val="100000"/>
              </a:lnSpc>
              <a:spcBef>
                <a:spcPts val="241"/>
              </a:spcBef>
              <a:buClr>
                <a:srgbClr val="222222"/>
              </a:buClr>
              <a:buFont typeface="Symbol" charset="2"/>
              <a:buChar char=""/>
              <a:tabLst>
                <a:tab pos="0" algn="l"/>
              </a:tabLst>
            </a:pPr>
            <a:r>
              <a:rPr lang="en-US" sz="1200" b="0" strike="noStrike" spc="-1" dirty="0">
                <a:solidFill>
                  <a:srgbClr val="222222"/>
                </a:solidFill>
                <a:latin typeface="Arial"/>
                <a:ea typeface="+mn-ea"/>
              </a:rPr>
              <a:t>Book cipher: ciphertext consists of list of codes representing page, line, and word numbers of plaintext word</a:t>
            </a:r>
            <a:endParaRPr lang="en-GB" sz="1200" b="0" strike="noStrike" spc="-1" dirty="0">
              <a:latin typeface="Arial"/>
            </a:endParaRPr>
          </a:p>
          <a:p>
            <a:pPr marL="362520" indent="-362160">
              <a:lnSpc>
                <a:spcPct val="100000"/>
              </a:lnSpc>
              <a:spcBef>
                <a:spcPts val="241"/>
              </a:spcBef>
              <a:buClr>
                <a:srgbClr val="222222"/>
              </a:buClr>
              <a:buFont typeface="Symbol" charset="2"/>
              <a:buChar char=""/>
              <a:tabLst>
                <a:tab pos="0" algn="l"/>
              </a:tabLst>
            </a:pPr>
            <a:r>
              <a:rPr lang="en-US" sz="1200" b="0" strike="noStrike" spc="-1" dirty="0">
                <a:solidFill>
                  <a:srgbClr val="222222"/>
                </a:solidFill>
                <a:latin typeface="Arial"/>
                <a:ea typeface="+mn-ea"/>
              </a:rPr>
              <a:t>Running key cipher: uses a book for passing key to cipher similar to Vigenère cipher; sender provides encrypted message with sequence of numbers from predetermined book to be indicator block</a:t>
            </a:r>
            <a:endParaRPr lang="en-GB" sz="1200" b="0" strike="noStrike" spc="-1" dirty="0">
              <a:latin typeface="Arial"/>
            </a:endParaRPr>
          </a:p>
          <a:p>
            <a:pPr marL="362520" indent="-362160">
              <a:lnSpc>
                <a:spcPct val="100000"/>
              </a:lnSpc>
              <a:spcBef>
                <a:spcPts val="241"/>
              </a:spcBef>
              <a:buClr>
                <a:srgbClr val="222222"/>
              </a:buClr>
              <a:buFont typeface="Symbol" charset="2"/>
              <a:buChar char=""/>
              <a:tabLst>
                <a:tab pos="0" algn="l"/>
              </a:tabLst>
            </a:pPr>
            <a:r>
              <a:rPr lang="en-US" sz="1200" b="0" strike="noStrike" spc="-1" dirty="0">
                <a:solidFill>
                  <a:srgbClr val="222222"/>
                </a:solidFill>
                <a:latin typeface="Arial"/>
                <a:ea typeface="+mn-ea"/>
              </a:rPr>
              <a:t>Template Cipher: involves use of hidden message in book, letter, or other message; requires page with specific number of holes cut into it.</a:t>
            </a:r>
            <a:endParaRPr lang="en-GB" sz="1200" b="0" strike="noStrike" spc="-1" dirty="0">
              <a:latin typeface="Arial"/>
            </a:endParaRPr>
          </a:p>
          <a:p>
            <a:pPr>
              <a:lnSpc>
                <a:spcPct val="100000"/>
              </a:lnSpc>
              <a:tabLst>
                <a:tab pos="0" algn="l"/>
              </a:tabLst>
            </a:pPr>
            <a:endParaRPr lang="en-GB" sz="1200" b="0" strike="noStrike" spc="-1" dirty="0">
              <a:latin typeface="Arial"/>
            </a:endParaRPr>
          </a:p>
        </p:txBody>
      </p:sp>
      <p:sp>
        <p:nvSpPr>
          <p:cNvPr id="304" name="Slide Number Placeholder 3"/>
          <p:cNvSpPr txBox="1"/>
          <p:nvPr/>
        </p:nvSpPr>
        <p:spPr>
          <a:xfrm>
            <a:off x="3777571" y="9264062"/>
            <a:ext cx="2889725" cy="487061"/>
          </a:xfrm>
          <a:prstGeom prst="rect">
            <a:avLst/>
          </a:prstGeom>
          <a:noFill/>
          <a:ln w="0">
            <a:noFill/>
          </a:ln>
        </p:spPr>
        <p:txBody>
          <a:bodyPr lIns="93960" tIns="47160" rIns="93960" bIns="47160" anchor="b">
            <a:noAutofit/>
          </a:bodyPr>
          <a:lstStyle/>
          <a:p>
            <a:pPr algn="r">
              <a:lnSpc>
                <a:spcPct val="100000"/>
              </a:lnSpc>
            </a:pPr>
            <a:fld id="{C02511E3-2487-4747-B646-78E895F249DE}" type="slidenum">
              <a:rPr lang="en-US" sz="1200" b="0" strike="noStrike" spc="-1">
                <a:solidFill>
                  <a:srgbClr val="000000"/>
                </a:solidFill>
                <a:latin typeface="Arial"/>
                <a:ea typeface="+mn-ea"/>
              </a:rPr>
              <a:t>6</a:t>
            </a:fld>
            <a:endParaRPr lang="en-GB" sz="1200" b="0" strike="noStrike" spc="-1">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0" name="PlaceHolder 1"/>
          <p:cNvSpPr>
            <a:spLocks noGrp="1" noRot="1" noChangeAspect="1"/>
          </p:cNvSpPr>
          <p:nvPr>
            <p:ph type="sldImg"/>
          </p:nvPr>
        </p:nvSpPr>
        <p:spPr>
          <a:xfrm>
            <a:off x="896938" y="731838"/>
            <a:ext cx="4875212" cy="3657600"/>
          </a:xfrm>
          <a:prstGeom prst="rect">
            <a:avLst/>
          </a:prstGeom>
        </p:spPr>
      </p:sp>
      <p:sp>
        <p:nvSpPr>
          <p:cNvPr id="321" name="PlaceHolder 2"/>
          <p:cNvSpPr>
            <a:spLocks noGrp="1"/>
          </p:cNvSpPr>
          <p:nvPr>
            <p:ph type="body"/>
          </p:nvPr>
        </p:nvSpPr>
        <p:spPr>
          <a:xfrm>
            <a:off x="667037" y="4632774"/>
            <a:ext cx="5335014" cy="4388501"/>
          </a:xfrm>
          <a:prstGeom prst="rect">
            <a:avLst/>
          </a:prstGeom>
        </p:spPr>
        <p:txBody>
          <a:bodyPr lIns="93960" tIns="47160" rIns="93960" bIns="47160">
            <a:normAutofit fontScale="72000" lnSpcReduction="20000"/>
          </a:bodyPr>
          <a:lstStyle/>
          <a:p>
            <a:pPr marL="216000" indent="-216000">
              <a:lnSpc>
                <a:spcPct val="100000"/>
              </a:lnSpc>
            </a:pPr>
            <a:r>
              <a:rPr lang="en-GB" sz="1200" b="0" strike="noStrike" spc="-1">
                <a:solidFill>
                  <a:srgbClr val="000000"/>
                </a:solidFill>
                <a:latin typeface="+mn-lt"/>
                <a:ea typeface="+mn-ea"/>
              </a:rPr>
              <a:t>In addition to ciphers, another important encryption technique that is often incorporated into cryptosystems is the hash function. Hash functions are mathematical algorithms used to confirm the identity of a specific message and confirm that the content has not been changed.</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GB" sz="1200" b="0" strike="noStrike" spc="-1">
                <a:solidFill>
                  <a:srgbClr val="000000"/>
                </a:solidFill>
                <a:latin typeface="+mn-lt"/>
                <a:ea typeface="+mn-ea"/>
              </a:rPr>
              <a:t>Hash algorithms are used to create a hash value, also known as a message digest, by converting variable-length messages into a single fixed-length value.</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GB" sz="1200" b="0" strike="noStrike" spc="-1">
                <a:solidFill>
                  <a:srgbClr val="000000"/>
                </a:solidFill>
                <a:latin typeface="+mn-lt"/>
                <a:ea typeface="+mn-ea"/>
              </a:rPr>
              <a:t>Hashing functions do not require the use of keys, but it is possible to attach a message authentication code (MAC) to allow only specific recipients to access the message digest. Because hash functions are one-way, they are used in password verification systems to confirm the identity of the user.</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GB" sz="1200" b="0" strike="noStrike" spc="-1">
                <a:solidFill>
                  <a:srgbClr val="000000"/>
                </a:solidFill>
                <a:latin typeface="+mn-lt"/>
                <a:ea typeface="+mn-ea"/>
              </a:rPr>
              <a:t>The Secure Hash Standard (SHS) is issued by the National Institute of Standards and Technology (NIST).</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US" sz="2000" b="1" strike="noStrike" spc="-1">
                <a:solidFill>
                  <a:srgbClr val="000000"/>
                </a:solidFill>
                <a:latin typeface="Times New Roman"/>
                <a:ea typeface="+mn-ea"/>
              </a:rPr>
              <a:t>Hash Functions</a:t>
            </a:r>
            <a:endParaRPr lang="en-GB" sz="2000" b="0" strike="noStrike" spc="-1">
              <a:latin typeface="Arial"/>
            </a:endParaRPr>
          </a:p>
          <a:p>
            <a:pPr marL="362520" indent="-362160">
              <a:lnSpc>
                <a:spcPct val="100000"/>
              </a:lnSpc>
              <a:spcBef>
                <a:spcPts val="541"/>
              </a:spcBef>
              <a:buClr>
                <a:srgbClr val="222222"/>
              </a:buClr>
              <a:buFont typeface="Symbol" charset="2"/>
              <a:buChar char=""/>
            </a:pPr>
            <a:r>
              <a:rPr lang="en-US" sz="2700" b="0" strike="noStrike" spc="-1">
                <a:solidFill>
                  <a:srgbClr val="222222"/>
                </a:solidFill>
                <a:latin typeface="Arial"/>
                <a:ea typeface="+mn-ea"/>
              </a:rPr>
              <a:t>Mathematical algorithms used to confirm specific message identity and that no content has changed</a:t>
            </a:r>
            <a:endParaRPr lang="en-GB" sz="2700" b="0" strike="noStrike" spc="-1">
              <a:latin typeface="Arial"/>
            </a:endParaRPr>
          </a:p>
          <a:p>
            <a:pPr marL="362520" indent="-362160">
              <a:lnSpc>
                <a:spcPct val="100000"/>
              </a:lnSpc>
              <a:spcBef>
                <a:spcPts val="541"/>
              </a:spcBef>
              <a:buClr>
                <a:srgbClr val="222222"/>
              </a:buClr>
              <a:buFont typeface="Symbol" charset="2"/>
              <a:buChar char=""/>
            </a:pPr>
            <a:r>
              <a:rPr lang="en-US" sz="2700" b="0" strike="noStrike" spc="-1">
                <a:solidFill>
                  <a:srgbClr val="222222"/>
                </a:solidFill>
                <a:latin typeface="Arial"/>
                <a:ea typeface="+mn-ea"/>
              </a:rPr>
              <a:t>Hash algorithms: public functions that create hash value </a:t>
            </a:r>
            <a:endParaRPr lang="en-GB" sz="2700" b="0" strike="noStrike" spc="-1">
              <a:latin typeface="Arial"/>
            </a:endParaRPr>
          </a:p>
          <a:p>
            <a:pPr marL="362520" indent="-362160">
              <a:lnSpc>
                <a:spcPct val="100000"/>
              </a:lnSpc>
              <a:spcBef>
                <a:spcPts val="541"/>
              </a:spcBef>
              <a:buClr>
                <a:srgbClr val="222222"/>
              </a:buClr>
              <a:buFont typeface="Symbol" charset="2"/>
              <a:buChar char=""/>
            </a:pPr>
            <a:r>
              <a:rPr lang="en-US" sz="2700" b="0" strike="noStrike" spc="-1">
                <a:solidFill>
                  <a:srgbClr val="222222"/>
                </a:solidFill>
                <a:latin typeface="Arial"/>
                <a:ea typeface="+mn-ea"/>
              </a:rPr>
              <a:t>Use of keys not required</a:t>
            </a:r>
            <a:endParaRPr lang="en-GB" sz="2700" b="0" strike="noStrike" spc="-1">
              <a:latin typeface="Arial"/>
            </a:endParaRPr>
          </a:p>
          <a:p>
            <a:pPr marL="785520" lvl="1" indent="-301680">
              <a:lnSpc>
                <a:spcPct val="100000"/>
              </a:lnSpc>
              <a:spcBef>
                <a:spcPts val="499"/>
              </a:spcBef>
              <a:buClr>
                <a:srgbClr val="222222"/>
              </a:buClr>
              <a:buFont typeface="Symbol" charset="2"/>
              <a:buChar char=""/>
            </a:pPr>
            <a:r>
              <a:rPr lang="en-US" sz="2500" b="0" strike="noStrike" spc="-1">
                <a:solidFill>
                  <a:srgbClr val="222222"/>
                </a:solidFill>
                <a:latin typeface="Arial"/>
                <a:ea typeface="+mn-ea"/>
              </a:rPr>
              <a:t>Message authentication code (MAC), however, may be attached to a message</a:t>
            </a:r>
            <a:endParaRPr lang="en-GB" sz="2500" b="0" strike="noStrike" spc="-1">
              <a:latin typeface="Arial"/>
            </a:endParaRPr>
          </a:p>
          <a:p>
            <a:pPr marL="362520" indent="-362160">
              <a:lnSpc>
                <a:spcPct val="100000"/>
              </a:lnSpc>
              <a:spcBef>
                <a:spcPts val="541"/>
              </a:spcBef>
              <a:buClr>
                <a:srgbClr val="222222"/>
              </a:buClr>
              <a:buFont typeface="Symbol" charset="2"/>
              <a:buChar char=""/>
            </a:pPr>
            <a:r>
              <a:rPr lang="en-US" sz="2700" b="0" strike="noStrike" spc="-1">
                <a:solidFill>
                  <a:srgbClr val="222222"/>
                </a:solidFill>
                <a:latin typeface="Arial"/>
                <a:ea typeface="+mn-ea"/>
              </a:rPr>
              <a:t>Used in password verification systems to confirm identity of user</a:t>
            </a:r>
            <a:endParaRPr lang="en-GB" sz="2700" b="0" strike="noStrike" spc="-1">
              <a:latin typeface="Arial"/>
            </a:endParaRPr>
          </a:p>
          <a:p>
            <a:pPr>
              <a:lnSpc>
                <a:spcPct val="100000"/>
              </a:lnSpc>
            </a:pPr>
            <a:endParaRPr lang="en-GB" sz="2700" b="0" strike="noStrike" spc="-1">
              <a:latin typeface="Arial"/>
            </a:endParaRPr>
          </a:p>
        </p:txBody>
      </p:sp>
      <p:sp>
        <p:nvSpPr>
          <p:cNvPr id="322" name="Slide Number Placeholder 3"/>
          <p:cNvSpPr txBox="1"/>
          <p:nvPr/>
        </p:nvSpPr>
        <p:spPr>
          <a:xfrm>
            <a:off x="3777571" y="9264062"/>
            <a:ext cx="2889725" cy="487061"/>
          </a:xfrm>
          <a:prstGeom prst="rect">
            <a:avLst/>
          </a:prstGeom>
          <a:noFill/>
          <a:ln w="0">
            <a:noFill/>
          </a:ln>
        </p:spPr>
        <p:txBody>
          <a:bodyPr lIns="93960" tIns="47160" rIns="93960" bIns="47160" anchor="b">
            <a:noAutofit/>
          </a:bodyPr>
          <a:lstStyle/>
          <a:p>
            <a:pPr algn="r">
              <a:lnSpc>
                <a:spcPct val="100000"/>
              </a:lnSpc>
            </a:pPr>
            <a:fld id="{42741F79-E702-4D09-9499-22165D5FD2C8}" type="slidenum">
              <a:rPr lang="en-US" sz="1200" b="0" strike="noStrike" spc="-1">
                <a:solidFill>
                  <a:srgbClr val="000000"/>
                </a:solidFill>
                <a:latin typeface="Arial"/>
                <a:ea typeface="+mn-ea"/>
              </a:rPr>
              <a:t>7</a:t>
            </a:fld>
            <a:endParaRPr lang="en-GB" sz="1200" b="0" strike="noStrike" spc="-1">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3" name="PlaceHolder 1"/>
          <p:cNvSpPr>
            <a:spLocks noGrp="1" noRot="1" noChangeAspect="1"/>
          </p:cNvSpPr>
          <p:nvPr>
            <p:ph type="sldImg"/>
          </p:nvPr>
        </p:nvSpPr>
        <p:spPr>
          <a:xfrm>
            <a:off x="896938" y="731838"/>
            <a:ext cx="4875212" cy="3657600"/>
          </a:xfrm>
          <a:prstGeom prst="rect">
            <a:avLst/>
          </a:prstGeom>
        </p:spPr>
      </p:sp>
      <p:sp>
        <p:nvSpPr>
          <p:cNvPr id="324" name="PlaceHolder 2"/>
          <p:cNvSpPr>
            <a:spLocks noGrp="1"/>
          </p:cNvSpPr>
          <p:nvPr>
            <p:ph type="body"/>
          </p:nvPr>
        </p:nvSpPr>
        <p:spPr>
          <a:xfrm>
            <a:off x="667037" y="4632774"/>
            <a:ext cx="5335014" cy="4388501"/>
          </a:xfrm>
          <a:prstGeom prst="rect">
            <a:avLst/>
          </a:prstGeom>
        </p:spPr>
        <p:txBody>
          <a:bodyPr lIns="93960" tIns="47160" rIns="93960" bIns="47160">
            <a:normAutofit fontScale="90000" lnSpcReduction="20000"/>
          </a:bodyPr>
          <a:lstStyle/>
          <a:p>
            <a:pPr marL="216000" indent="-216000">
              <a:lnSpc>
                <a:spcPct val="100000"/>
              </a:lnSpc>
            </a:pPr>
            <a:endParaRPr lang="en-GB" sz="2000" b="0" strike="noStrike" spc="-1">
              <a:latin typeface="Arial"/>
            </a:endParaRPr>
          </a:p>
          <a:p>
            <a:pPr marL="216000" indent="-216000">
              <a:lnSpc>
                <a:spcPct val="100000"/>
              </a:lnSpc>
            </a:pPr>
            <a:endParaRPr lang="en-GB" sz="2000" b="0" strike="noStrike" spc="-1">
              <a:latin typeface="Arial"/>
            </a:endParaRPr>
          </a:p>
          <a:p>
            <a:pPr marL="216000" indent="-216000">
              <a:lnSpc>
                <a:spcPct val="100000"/>
              </a:lnSpc>
            </a:pPr>
            <a:endParaRPr lang="en-GB" sz="2000" b="0" strike="noStrike" spc="-1">
              <a:latin typeface="Arial"/>
            </a:endParaRPr>
          </a:p>
          <a:p>
            <a:pPr marL="216000" indent="-216000">
              <a:lnSpc>
                <a:spcPct val="100000"/>
              </a:lnSpc>
            </a:pPr>
            <a:r>
              <a:rPr lang="en-US" sz="2000" b="1" strike="noStrike" spc="-1">
                <a:latin typeface="Times New Roman"/>
              </a:rPr>
              <a:t>Cryptographic Algorithms</a:t>
            </a:r>
            <a:endParaRPr lang="en-GB" sz="2000" b="0" strike="noStrike" spc="-1">
              <a:latin typeface="Arial"/>
            </a:endParaRPr>
          </a:p>
          <a:p>
            <a:pPr marL="362520" indent="-362160">
              <a:lnSpc>
                <a:spcPct val="100000"/>
              </a:lnSpc>
              <a:spcBef>
                <a:spcPts val="541"/>
              </a:spcBef>
              <a:buClr>
                <a:srgbClr val="222222"/>
              </a:buClr>
              <a:buFont typeface="Symbol" charset="2"/>
              <a:buChar char=""/>
            </a:pPr>
            <a:r>
              <a:rPr lang="en-US" sz="2700" b="0" strike="noStrike" spc="-1">
                <a:solidFill>
                  <a:srgbClr val="222222"/>
                </a:solidFill>
                <a:latin typeface="Arial"/>
              </a:rPr>
              <a:t>Often grouped into two broad categories, symmetric and asymmetric</a:t>
            </a:r>
            <a:endParaRPr lang="en-GB" sz="2700" b="0" strike="noStrike" spc="-1">
              <a:latin typeface="Arial"/>
            </a:endParaRPr>
          </a:p>
          <a:p>
            <a:pPr marL="785520" lvl="1" indent="-301680">
              <a:lnSpc>
                <a:spcPct val="100000"/>
              </a:lnSpc>
              <a:spcBef>
                <a:spcPts val="499"/>
              </a:spcBef>
              <a:buClr>
                <a:srgbClr val="222222"/>
              </a:buClr>
              <a:buFont typeface="Symbol" charset="2"/>
              <a:buChar char=""/>
            </a:pPr>
            <a:r>
              <a:rPr lang="en-US" sz="2500" b="0" strike="noStrike" spc="-1">
                <a:solidFill>
                  <a:srgbClr val="222222"/>
                </a:solidFill>
                <a:latin typeface="Arial"/>
              </a:rPr>
              <a:t>Today’s popular cryptosystems use combination of both symmetric and asymmetric algorithms</a:t>
            </a:r>
            <a:endParaRPr lang="en-GB" sz="2500" b="0" strike="noStrike" spc="-1">
              <a:latin typeface="Arial"/>
            </a:endParaRPr>
          </a:p>
          <a:p>
            <a:pPr marL="362520" indent="-362160">
              <a:lnSpc>
                <a:spcPct val="100000"/>
              </a:lnSpc>
              <a:spcBef>
                <a:spcPts val="541"/>
              </a:spcBef>
              <a:buClr>
                <a:srgbClr val="222222"/>
              </a:buClr>
              <a:buFont typeface="Symbol" charset="2"/>
              <a:buChar char=""/>
            </a:pPr>
            <a:r>
              <a:rPr lang="en-US" sz="2700" b="0" strike="noStrike" spc="-1">
                <a:solidFill>
                  <a:srgbClr val="222222"/>
                </a:solidFill>
                <a:latin typeface="Arial"/>
              </a:rPr>
              <a:t>Symmetric and asymmetric algorithms distinguished by types of keys used for encryption and decryption operations</a:t>
            </a:r>
            <a:endParaRPr lang="en-GB" sz="2700" b="0" strike="noStrike" spc="-1">
              <a:latin typeface="Arial"/>
            </a:endParaRPr>
          </a:p>
          <a:p>
            <a:pPr>
              <a:lnSpc>
                <a:spcPct val="100000"/>
              </a:lnSpc>
            </a:pPr>
            <a:endParaRPr lang="en-GB" sz="2700" b="0" strike="noStrike" spc="-1">
              <a:latin typeface="Arial"/>
            </a:endParaRPr>
          </a:p>
        </p:txBody>
      </p:sp>
      <p:sp>
        <p:nvSpPr>
          <p:cNvPr id="325" name="Slide Number Placeholder 3"/>
          <p:cNvSpPr txBox="1"/>
          <p:nvPr/>
        </p:nvSpPr>
        <p:spPr>
          <a:xfrm>
            <a:off x="3777571" y="9264062"/>
            <a:ext cx="2889725" cy="487061"/>
          </a:xfrm>
          <a:prstGeom prst="rect">
            <a:avLst/>
          </a:prstGeom>
          <a:noFill/>
          <a:ln w="0">
            <a:noFill/>
          </a:ln>
        </p:spPr>
        <p:txBody>
          <a:bodyPr lIns="93960" tIns="47160" rIns="93960" bIns="47160" anchor="b">
            <a:noAutofit/>
          </a:bodyPr>
          <a:lstStyle/>
          <a:p>
            <a:pPr algn="r">
              <a:lnSpc>
                <a:spcPct val="100000"/>
              </a:lnSpc>
            </a:pPr>
            <a:fld id="{B99AC4BB-D6A9-4978-A7A7-2C16C182B8AD}" type="slidenum">
              <a:rPr lang="en-US" sz="1200" b="0" strike="noStrike" spc="-1">
                <a:solidFill>
                  <a:srgbClr val="000000"/>
                </a:solidFill>
                <a:latin typeface="Arial"/>
                <a:ea typeface="+mn-ea"/>
              </a:rPr>
              <a:t>8</a:t>
            </a:fld>
            <a:endParaRPr lang="en-GB" sz="1200" b="0" strike="noStrike" spc="-1">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6" name="PlaceHolder 1"/>
          <p:cNvSpPr>
            <a:spLocks noGrp="1" noRot="1" noChangeAspect="1"/>
          </p:cNvSpPr>
          <p:nvPr>
            <p:ph type="sldImg"/>
          </p:nvPr>
        </p:nvSpPr>
        <p:spPr>
          <a:xfrm>
            <a:off x="896938" y="731838"/>
            <a:ext cx="4875212" cy="3657600"/>
          </a:xfrm>
          <a:prstGeom prst="rect">
            <a:avLst/>
          </a:prstGeom>
        </p:spPr>
      </p:sp>
      <p:sp>
        <p:nvSpPr>
          <p:cNvPr id="327" name="PlaceHolder 2"/>
          <p:cNvSpPr>
            <a:spLocks noGrp="1"/>
          </p:cNvSpPr>
          <p:nvPr>
            <p:ph type="body"/>
          </p:nvPr>
        </p:nvSpPr>
        <p:spPr>
          <a:xfrm>
            <a:off x="667037" y="4632774"/>
            <a:ext cx="5335014" cy="4388501"/>
          </a:xfrm>
          <a:prstGeom prst="rect">
            <a:avLst/>
          </a:prstGeom>
        </p:spPr>
        <p:txBody>
          <a:bodyPr lIns="93960" tIns="47160" rIns="93960" bIns="47160">
            <a:normAutofit fontScale="86500" lnSpcReduction="10000"/>
          </a:bodyPr>
          <a:lstStyle/>
          <a:p>
            <a:pPr marL="216000" indent="-216000">
              <a:lnSpc>
                <a:spcPct val="100000"/>
              </a:lnSpc>
            </a:pPr>
            <a:r>
              <a:rPr lang="en-GB" sz="1200" b="0" strike="noStrike" spc="-1">
                <a:solidFill>
                  <a:srgbClr val="000000"/>
                </a:solidFill>
                <a:latin typeface="+mn-lt"/>
                <a:ea typeface="+mn-ea"/>
              </a:rPr>
              <a:t>Encryption methodologies that require the same secret key to encipher and decipher the message are performing private-key encryption or symmetric encryption. Symmetric encryption methods use mathematical operations that can be programmed into extremely fast computing algorithms so that encryption and decryption are executed quickly, even by small computers.</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US" sz="2000" b="1" strike="noStrike" spc="-1">
                <a:solidFill>
                  <a:srgbClr val="000000"/>
                </a:solidFill>
                <a:latin typeface="Times New Roman"/>
                <a:ea typeface="+mn-ea"/>
              </a:rPr>
              <a:t>Symmetric Encryption</a:t>
            </a:r>
            <a:endParaRPr lang="en-GB" sz="2000" b="0" strike="noStrike" spc="-1">
              <a:latin typeface="Arial"/>
            </a:endParaRPr>
          </a:p>
          <a:p>
            <a:pPr marL="216000" indent="-216000">
              <a:lnSpc>
                <a:spcPct val="100000"/>
              </a:lnSpc>
            </a:pPr>
            <a:r>
              <a:rPr lang="en-US" sz="2000" b="0" strike="noStrike" spc="-1">
                <a:solidFill>
                  <a:srgbClr val="000000"/>
                </a:solidFill>
                <a:latin typeface="Times New Roman"/>
                <a:ea typeface="+mn-ea"/>
              </a:rPr>
              <a:t>Symmetric encryption indicates that the same key, also known as a secret key, is used to conduct both the encryption and decryption of the message.  </a:t>
            </a:r>
            <a:endParaRPr lang="en-GB" sz="2000" b="0" strike="noStrike" spc="-1">
              <a:latin typeface="Arial"/>
            </a:endParaRPr>
          </a:p>
          <a:p>
            <a:pPr marL="216000" indent="-216000">
              <a:lnSpc>
                <a:spcPct val="100000"/>
              </a:lnSpc>
            </a:pPr>
            <a:r>
              <a:rPr lang="en-US" sz="2000" b="0" strike="noStrike" spc="-1">
                <a:solidFill>
                  <a:srgbClr val="000000"/>
                </a:solidFill>
                <a:latin typeface="Times New Roman"/>
                <a:ea typeface="+mn-ea"/>
              </a:rPr>
              <a:t>Symmetric encryption methods can be extremely efficient, requiring minimal processing to either encrypt or decrypt the message.  </a:t>
            </a:r>
            <a:endParaRPr lang="en-GB" sz="2000" b="0" strike="noStrike" spc="-1">
              <a:latin typeface="Arial"/>
            </a:endParaRPr>
          </a:p>
          <a:p>
            <a:pPr marL="216000" indent="-216000">
              <a:lnSpc>
                <a:spcPct val="100000"/>
              </a:lnSpc>
            </a:pPr>
            <a:r>
              <a:rPr lang="en-US" sz="2000" b="0" strike="noStrike" spc="-1">
                <a:solidFill>
                  <a:srgbClr val="000000"/>
                </a:solidFill>
                <a:latin typeface="Times New Roman"/>
                <a:ea typeface="+mn-ea"/>
              </a:rPr>
              <a:t>The problem is that both the sender and the receiver must own the encryption key. </a:t>
            </a:r>
            <a:endParaRPr lang="en-GB" sz="2000" b="0" strike="noStrike" spc="-1">
              <a:latin typeface="Arial"/>
            </a:endParaRPr>
          </a:p>
          <a:p>
            <a:pPr marL="216000" indent="-216000">
              <a:lnSpc>
                <a:spcPct val="100000"/>
              </a:lnSpc>
            </a:pPr>
            <a:r>
              <a:rPr lang="en-US" sz="2000" b="0" strike="noStrike" spc="-1">
                <a:solidFill>
                  <a:srgbClr val="000000"/>
                </a:solidFill>
                <a:latin typeface="Times New Roman"/>
                <a:ea typeface="+mn-ea"/>
              </a:rPr>
              <a:t>If either copy of the key is compromised, an intermediate can decrypt and read the messages. </a:t>
            </a:r>
            <a:endParaRPr lang="en-GB" sz="2000" b="0" strike="noStrike" spc="-1">
              <a:latin typeface="Arial"/>
            </a:endParaRPr>
          </a:p>
          <a:p>
            <a:pPr marL="216000" indent="-216000">
              <a:lnSpc>
                <a:spcPct val="100000"/>
              </a:lnSpc>
            </a:pPr>
            <a:r>
              <a:rPr lang="en-US" sz="2000" b="0" strike="noStrike" spc="-1">
                <a:solidFill>
                  <a:srgbClr val="000000"/>
                </a:solidFill>
                <a:latin typeface="Times New Roman"/>
                <a:ea typeface="+mn-ea"/>
              </a:rPr>
              <a:t>One of the challenges of symmetric key encryption is getting a copy of the key to the receiver, a process that must be conducted out-of-band to avoid interception. </a:t>
            </a:r>
            <a:endParaRPr lang="en-GB" sz="2000" b="0" strike="noStrike" spc="-1">
              <a:latin typeface="Arial"/>
            </a:endParaRPr>
          </a:p>
          <a:p>
            <a:pPr marL="216000" indent="-216000">
              <a:lnSpc>
                <a:spcPct val="100000"/>
              </a:lnSpc>
            </a:pPr>
            <a:endParaRPr lang="en-GB" sz="2000" b="0" strike="noStrike" spc="-1">
              <a:latin typeface="Arial"/>
            </a:endParaRPr>
          </a:p>
        </p:txBody>
      </p:sp>
      <p:sp>
        <p:nvSpPr>
          <p:cNvPr id="328" name="Slide Number Placeholder 3"/>
          <p:cNvSpPr txBox="1"/>
          <p:nvPr/>
        </p:nvSpPr>
        <p:spPr>
          <a:xfrm>
            <a:off x="3777571" y="9264062"/>
            <a:ext cx="2889725" cy="487061"/>
          </a:xfrm>
          <a:prstGeom prst="rect">
            <a:avLst/>
          </a:prstGeom>
          <a:noFill/>
          <a:ln w="0">
            <a:noFill/>
          </a:ln>
        </p:spPr>
        <p:txBody>
          <a:bodyPr lIns="93960" tIns="47160" rIns="93960" bIns="47160" anchor="b">
            <a:noAutofit/>
          </a:bodyPr>
          <a:lstStyle/>
          <a:p>
            <a:pPr algn="r">
              <a:lnSpc>
                <a:spcPct val="100000"/>
              </a:lnSpc>
            </a:pPr>
            <a:fld id="{18FA5710-D2AA-4E36-8D78-CD562B1174FE}" type="slidenum">
              <a:rPr lang="en-US" sz="1200" b="0" strike="noStrike" spc="-1">
                <a:solidFill>
                  <a:srgbClr val="000000"/>
                </a:solidFill>
                <a:latin typeface="Arial"/>
                <a:ea typeface="+mn-ea"/>
              </a:rPr>
              <a:t>9</a:t>
            </a:fld>
            <a:endParaRPr lang="en-GB" sz="1200" b="0" strike="noStrike" spc="-1">
              <a:latin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9" name="PlaceHolder 1"/>
          <p:cNvSpPr>
            <a:spLocks noGrp="1" noRot="1" noChangeAspect="1"/>
          </p:cNvSpPr>
          <p:nvPr>
            <p:ph type="sldImg"/>
          </p:nvPr>
        </p:nvSpPr>
        <p:spPr>
          <a:xfrm>
            <a:off x="896938" y="731838"/>
            <a:ext cx="4875212" cy="3657600"/>
          </a:xfrm>
          <a:prstGeom prst="rect">
            <a:avLst/>
          </a:prstGeom>
        </p:spPr>
      </p:sp>
      <p:sp>
        <p:nvSpPr>
          <p:cNvPr id="330" name="PlaceHolder 2"/>
          <p:cNvSpPr>
            <a:spLocks noGrp="1"/>
          </p:cNvSpPr>
          <p:nvPr>
            <p:ph type="body"/>
          </p:nvPr>
        </p:nvSpPr>
        <p:spPr>
          <a:xfrm>
            <a:off x="667037" y="4632774"/>
            <a:ext cx="5335014" cy="4388501"/>
          </a:xfrm>
          <a:prstGeom prst="rect">
            <a:avLst/>
          </a:prstGeom>
        </p:spPr>
        <p:txBody>
          <a:bodyPr lIns="93960" tIns="47160" rIns="93960" bIns="47160">
            <a:normAutofit fontScale="82000" lnSpcReduction="20000"/>
          </a:bodyPr>
          <a:lstStyle/>
          <a:p>
            <a:pPr marL="216000" indent="-216000">
              <a:lnSpc>
                <a:spcPct val="100000"/>
              </a:lnSpc>
            </a:pPr>
            <a:r>
              <a:rPr lang="en-GB" sz="1200" b="0" strike="noStrike" spc="-1">
                <a:solidFill>
                  <a:srgbClr val="000000"/>
                </a:solidFill>
                <a:latin typeface="+mn-lt"/>
                <a:ea typeface="+mn-ea"/>
              </a:rPr>
              <a:t>There are a number of popular symmetric encryption cryptosystems. One of the most widely known is the Data Encryption Standard (DES); it was developed by IBM and is based on the company’s Lucifer algorithm, which uses a key length of 128 bits.</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US" sz="2000" b="1" strike="noStrike" spc="-1">
                <a:solidFill>
                  <a:srgbClr val="000000"/>
                </a:solidFill>
                <a:latin typeface="Times New Roman"/>
                <a:ea typeface="+mn-ea"/>
              </a:rPr>
              <a:t>Symmetric Encryption</a:t>
            </a:r>
            <a:endParaRPr lang="en-GB" sz="2000" b="0" strike="noStrike" spc="-1">
              <a:latin typeface="Arial"/>
            </a:endParaRPr>
          </a:p>
          <a:p>
            <a:pPr marL="362520" indent="-362160">
              <a:lnSpc>
                <a:spcPct val="100000"/>
              </a:lnSpc>
              <a:spcBef>
                <a:spcPts val="541"/>
              </a:spcBef>
              <a:buClr>
                <a:srgbClr val="222222"/>
              </a:buClr>
              <a:buFont typeface="Symbol" charset="2"/>
              <a:buChar char=""/>
            </a:pPr>
            <a:r>
              <a:rPr lang="en-US" sz="2700" b="0" strike="noStrike" spc="-1">
                <a:solidFill>
                  <a:srgbClr val="222222"/>
                </a:solidFill>
                <a:latin typeface="Arial"/>
                <a:ea typeface="+mn-ea"/>
              </a:rPr>
              <a:t>Data Encryption Standard (DES): one of most popular symmetric encryption cryptosystems</a:t>
            </a:r>
            <a:endParaRPr lang="en-GB" sz="2700" b="0" strike="noStrike" spc="-1">
              <a:latin typeface="Arial"/>
            </a:endParaRPr>
          </a:p>
          <a:p>
            <a:pPr marL="785520" lvl="1" indent="-301680">
              <a:lnSpc>
                <a:spcPct val="100000"/>
              </a:lnSpc>
              <a:spcBef>
                <a:spcPts val="499"/>
              </a:spcBef>
              <a:buClr>
                <a:srgbClr val="222222"/>
              </a:buClr>
              <a:buFont typeface="Symbol" charset="2"/>
              <a:buChar char=""/>
            </a:pPr>
            <a:r>
              <a:rPr lang="en-US" sz="2500" b="0" strike="noStrike" spc="-1">
                <a:solidFill>
                  <a:srgbClr val="222222"/>
                </a:solidFill>
                <a:latin typeface="Arial"/>
                <a:ea typeface="+mn-ea"/>
              </a:rPr>
              <a:t>64-bit block size; 56-bit key</a:t>
            </a:r>
            <a:endParaRPr lang="en-GB" sz="2500" b="0" strike="noStrike" spc="-1">
              <a:latin typeface="Arial"/>
            </a:endParaRPr>
          </a:p>
          <a:p>
            <a:pPr marL="785520" lvl="1" indent="-301680">
              <a:lnSpc>
                <a:spcPct val="100000"/>
              </a:lnSpc>
              <a:spcBef>
                <a:spcPts val="499"/>
              </a:spcBef>
              <a:buClr>
                <a:srgbClr val="222222"/>
              </a:buClr>
              <a:buFont typeface="Symbol" charset="2"/>
              <a:buChar char=""/>
            </a:pPr>
            <a:r>
              <a:rPr lang="en-US" sz="2500" b="0" strike="noStrike" spc="-1">
                <a:solidFill>
                  <a:srgbClr val="222222"/>
                </a:solidFill>
                <a:latin typeface="Arial"/>
                <a:ea typeface="+mn-ea"/>
              </a:rPr>
              <a:t>Adopted by NIST in 1976 as federal standard for encrypting non-classified information</a:t>
            </a:r>
            <a:endParaRPr lang="en-GB" sz="2500" b="0" strike="noStrike" spc="-1">
              <a:latin typeface="Arial"/>
            </a:endParaRPr>
          </a:p>
          <a:p>
            <a:pPr marL="362520" indent="-362160">
              <a:lnSpc>
                <a:spcPct val="100000"/>
              </a:lnSpc>
              <a:spcBef>
                <a:spcPts val="541"/>
              </a:spcBef>
              <a:buClr>
                <a:srgbClr val="222222"/>
              </a:buClr>
              <a:buFont typeface="Symbol" charset="2"/>
              <a:buChar char=""/>
            </a:pPr>
            <a:r>
              <a:rPr lang="en-US" sz="2700" b="0" strike="noStrike" spc="-1">
                <a:solidFill>
                  <a:srgbClr val="222222"/>
                </a:solidFill>
                <a:latin typeface="Arial"/>
                <a:ea typeface="+mn-ea"/>
              </a:rPr>
              <a:t>Triple DES (3DES): created to provide security far beyond DES</a:t>
            </a:r>
            <a:endParaRPr lang="en-GB" sz="2700" b="0" strike="noStrike" spc="-1">
              <a:latin typeface="Arial"/>
            </a:endParaRPr>
          </a:p>
          <a:p>
            <a:pPr marL="362520" indent="-362160">
              <a:lnSpc>
                <a:spcPct val="100000"/>
              </a:lnSpc>
              <a:spcBef>
                <a:spcPts val="541"/>
              </a:spcBef>
              <a:buClr>
                <a:srgbClr val="222222"/>
              </a:buClr>
              <a:buFont typeface="Symbol" charset="2"/>
              <a:buChar char=""/>
            </a:pPr>
            <a:r>
              <a:rPr lang="en-US" sz="2700" b="0" strike="noStrike" spc="-1">
                <a:solidFill>
                  <a:srgbClr val="222222"/>
                </a:solidFill>
                <a:latin typeface="Arial"/>
                <a:ea typeface="+mn-ea"/>
              </a:rPr>
              <a:t>Advanced Encryption Standard (AES): developed to replace both DES and 3DES</a:t>
            </a:r>
            <a:endParaRPr lang="en-GB" sz="2700" b="0" strike="noStrike" spc="-1">
              <a:latin typeface="Arial"/>
            </a:endParaRPr>
          </a:p>
          <a:p>
            <a:pPr>
              <a:lnSpc>
                <a:spcPct val="100000"/>
              </a:lnSpc>
            </a:pPr>
            <a:endParaRPr lang="en-GB" sz="2700" b="0" strike="noStrike" spc="-1">
              <a:latin typeface="Arial"/>
            </a:endParaRPr>
          </a:p>
        </p:txBody>
      </p:sp>
      <p:sp>
        <p:nvSpPr>
          <p:cNvPr id="331" name="Slide Number Placeholder 3"/>
          <p:cNvSpPr txBox="1"/>
          <p:nvPr/>
        </p:nvSpPr>
        <p:spPr>
          <a:xfrm>
            <a:off x="3777571" y="9264062"/>
            <a:ext cx="2889725" cy="487061"/>
          </a:xfrm>
          <a:prstGeom prst="rect">
            <a:avLst/>
          </a:prstGeom>
          <a:noFill/>
          <a:ln w="0">
            <a:noFill/>
          </a:ln>
        </p:spPr>
        <p:txBody>
          <a:bodyPr lIns="93960" tIns="47160" rIns="93960" bIns="47160" anchor="b">
            <a:noAutofit/>
          </a:bodyPr>
          <a:lstStyle/>
          <a:p>
            <a:pPr algn="r">
              <a:lnSpc>
                <a:spcPct val="100000"/>
              </a:lnSpc>
            </a:pPr>
            <a:fld id="{7C9269AB-6F46-43B3-9646-754534C2D346}" type="slidenum">
              <a:rPr lang="en-US" sz="1200" b="0" strike="noStrike" spc="-1">
                <a:solidFill>
                  <a:srgbClr val="000000"/>
                </a:solidFill>
                <a:latin typeface="Arial"/>
                <a:ea typeface="+mn-ea"/>
              </a:rPr>
              <a:t>10</a:t>
            </a:fld>
            <a:endParaRPr lang="en-GB" sz="1200" b="0" strike="noStrike" spc="-1">
              <a:latin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2" name="PlaceHolder 1"/>
          <p:cNvSpPr>
            <a:spLocks noGrp="1" noRot="1" noChangeAspect="1"/>
          </p:cNvSpPr>
          <p:nvPr>
            <p:ph type="sldImg"/>
          </p:nvPr>
        </p:nvSpPr>
        <p:spPr>
          <a:xfrm>
            <a:off x="896938" y="731838"/>
            <a:ext cx="4875212" cy="3657600"/>
          </a:xfrm>
          <a:prstGeom prst="rect">
            <a:avLst/>
          </a:prstGeom>
        </p:spPr>
      </p:sp>
      <p:sp>
        <p:nvSpPr>
          <p:cNvPr id="333" name="PlaceHolder 2"/>
          <p:cNvSpPr>
            <a:spLocks noGrp="1"/>
          </p:cNvSpPr>
          <p:nvPr>
            <p:ph type="body"/>
          </p:nvPr>
        </p:nvSpPr>
        <p:spPr>
          <a:xfrm>
            <a:off x="667037" y="4632774"/>
            <a:ext cx="5335014" cy="4388501"/>
          </a:xfrm>
          <a:prstGeom prst="rect">
            <a:avLst/>
          </a:prstGeom>
        </p:spPr>
        <p:txBody>
          <a:bodyPr lIns="93960" tIns="47160" rIns="93960" bIns="47160">
            <a:normAutofit fontScale="76000" lnSpcReduction="20000"/>
          </a:bodyPr>
          <a:lstStyle/>
          <a:p>
            <a:pPr marL="216000" indent="-216000">
              <a:lnSpc>
                <a:spcPct val="100000"/>
              </a:lnSpc>
            </a:pPr>
            <a:r>
              <a:rPr lang="en-GB" sz="1200" b="0" strike="noStrike" spc="-1" dirty="0">
                <a:solidFill>
                  <a:srgbClr val="000000"/>
                </a:solidFill>
                <a:latin typeface="+mn-lt"/>
                <a:ea typeface="+mn-ea"/>
              </a:rPr>
              <a:t>While symmetric encryption systems use a single key both to encrypt and decrypt a message, asymmetric encryption uses two different but related keys. Either key can be used to encrypt or decrypt the message.</a:t>
            </a:r>
            <a:endParaRPr lang="en-GB" sz="1200" b="0" strike="noStrike" spc="-1" dirty="0">
              <a:latin typeface="Arial"/>
            </a:endParaRPr>
          </a:p>
          <a:p>
            <a:pPr marL="216000" indent="-216000">
              <a:lnSpc>
                <a:spcPct val="100000"/>
              </a:lnSpc>
            </a:pPr>
            <a:endParaRPr lang="en-GB" sz="1200" b="0" strike="noStrike" spc="-1" dirty="0">
              <a:latin typeface="Arial"/>
            </a:endParaRPr>
          </a:p>
          <a:p>
            <a:pPr marL="216000" indent="-216000">
              <a:lnSpc>
                <a:spcPct val="100000"/>
              </a:lnSpc>
            </a:pPr>
            <a:r>
              <a:rPr lang="en-US" sz="2000" b="1" strike="noStrike" spc="-1" dirty="0">
                <a:solidFill>
                  <a:srgbClr val="000000"/>
                </a:solidFill>
                <a:latin typeface="Times New Roman"/>
                <a:ea typeface="+mn-ea"/>
              </a:rPr>
              <a:t>Asymmetric Encryption</a:t>
            </a:r>
            <a:endParaRPr lang="en-GB" sz="2000" b="0" strike="noStrike" spc="-1" dirty="0">
              <a:latin typeface="Arial"/>
            </a:endParaRPr>
          </a:p>
          <a:p>
            <a:pPr marL="362520" indent="-362160">
              <a:lnSpc>
                <a:spcPct val="100000"/>
              </a:lnSpc>
              <a:spcBef>
                <a:spcPts val="541"/>
              </a:spcBef>
              <a:buClr>
                <a:srgbClr val="222222"/>
              </a:buClr>
              <a:buFont typeface="Symbol" charset="2"/>
              <a:buChar char=""/>
            </a:pPr>
            <a:r>
              <a:rPr lang="en-US" sz="2700" b="0" strike="noStrike" spc="-1" dirty="0">
                <a:solidFill>
                  <a:srgbClr val="222222"/>
                </a:solidFill>
                <a:latin typeface="Arial"/>
                <a:ea typeface="+mn-ea"/>
              </a:rPr>
              <a:t>Also known as public-key encryption</a:t>
            </a:r>
            <a:endParaRPr lang="en-GB" sz="2700" b="0" strike="noStrike" spc="-1" dirty="0">
              <a:latin typeface="Arial"/>
            </a:endParaRPr>
          </a:p>
          <a:p>
            <a:pPr marL="362520" indent="-362160">
              <a:lnSpc>
                <a:spcPct val="100000"/>
              </a:lnSpc>
              <a:spcBef>
                <a:spcPts val="541"/>
              </a:spcBef>
              <a:buClr>
                <a:srgbClr val="222222"/>
              </a:buClr>
              <a:buFont typeface="Symbol" charset="2"/>
              <a:buChar char=""/>
            </a:pPr>
            <a:r>
              <a:rPr lang="en-US" sz="2700" b="0" strike="noStrike" spc="-1" dirty="0">
                <a:solidFill>
                  <a:srgbClr val="222222"/>
                </a:solidFill>
                <a:latin typeface="Arial"/>
                <a:ea typeface="+mn-ea"/>
              </a:rPr>
              <a:t>Uses two different but related keys</a:t>
            </a:r>
            <a:endParaRPr lang="en-GB" sz="2700" b="0" strike="noStrike" spc="-1" dirty="0">
              <a:latin typeface="Arial"/>
            </a:endParaRPr>
          </a:p>
          <a:p>
            <a:pPr marL="785520" lvl="1" indent="-301680">
              <a:lnSpc>
                <a:spcPct val="100000"/>
              </a:lnSpc>
              <a:spcBef>
                <a:spcPts val="499"/>
              </a:spcBef>
              <a:buClr>
                <a:srgbClr val="222222"/>
              </a:buClr>
              <a:buFont typeface="Symbol" charset="2"/>
              <a:buChar char=""/>
            </a:pPr>
            <a:r>
              <a:rPr lang="en-US" sz="2500" b="0" strike="noStrike" spc="-1" dirty="0">
                <a:solidFill>
                  <a:srgbClr val="222222"/>
                </a:solidFill>
                <a:latin typeface="Arial"/>
                <a:ea typeface="+mn-ea"/>
              </a:rPr>
              <a:t>Either key can encrypt or decrypt message</a:t>
            </a:r>
            <a:endParaRPr lang="en-GB" sz="2500" b="0" strike="noStrike" spc="-1" dirty="0">
              <a:latin typeface="Arial"/>
            </a:endParaRPr>
          </a:p>
          <a:p>
            <a:pPr marL="785520" lvl="1" indent="-301680">
              <a:lnSpc>
                <a:spcPct val="100000"/>
              </a:lnSpc>
              <a:spcBef>
                <a:spcPts val="499"/>
              </a:spcBef>
              <a:buClr>
                <a:srgbClr val="222222"/>
              </a:buClr>
              <a:buFont typeface="Symbol" charset="2"/>
              <a:buChar char=""/>
            </a:pPr>
            <a:r>
              <a:rPr lang="en-US" sz="2500" b="0" strike="noStrike" spc="-1" dirty="0">
                <a:solidFill>
                  <a:srgbClr val="222222"/>
                </a:solidFill>
                <a:latin typeface="Arial"/>
                <a:ea typeface="+mn-ea"/>
              </a:rPr>
              <a:t>If Key A encrypts message, only Key B can decrypt</a:t>
            </a:r>
            <a:endParaRPr lang="en-GB" sz="2500" b="0" strike="noStrike" spc="-1" dirty="0">
              <a:latin typeface="Arial"/>
            </a:endParaRPr>
          </a:p>
          <a:p>
            <a:pPr marL="785520" lvl="1" indent="-301680">
              <a:lnSpc>
                <a:spcPct val="100000"/>
              </a:lnSpc>
              <a:spcBef>
                <a:spcPts val="499"/>
              </a:spcBef>
              <a:buClr>
                <a:srgbClr val="222222"/>
              </a:buClr>
              <a:buFont typeface="Symbol" charset="2"/>
              <a:buChar char=""/>
            </a:pPr>
            <a:r>
              <a:rPr lang="en-US" sz="2500" b="0" strike="noStrike" spc="-1" dirty="0">
                <a:solidFill>
                  <a:srgbClr val="222222"/>
                </a:solidFill>
                <a:latin typeface="Arial"/>
                <a:ea typeface="+mn-ea"/>
              </a:rPr>
              <a:t>Greatest value when one key serves as private key and the other serves as public key</a:t>
            </a:r>
            <a:endParaRPr lang="en-GB" sz="2500" b="0" strike="noStrike" spc="-1" dirty="0">
              <a:latin typeface="Arial"/>
            </a:endParaRPr>
          </a:p>
          <a:p>
            <a:pPr marL="362520" indent="-362160">
              <a:lnSpc>
                <a:spcPct val="100000"/>
              </a:lnSpc>
              <a:spcBef>
                <a:spcPts val="541"/>
              </a:spcBef>
              <a:buClr>
                <a:srgbClr val="222222"/>
              </a:buClr>
              <a:buFont typeface="Symbol" charset="2"/>
              <a:buChar char=""/>
            </a:pPr>
            <a:r>
              <a:rPr lang="en-US" sz="2700" b="0" strike="noStrike" spc="-1" dirty="0">
                <a:solidFill>
                  <a:srgbClr val="222222"/>
                </a:solidFill>
                <a:latin typeface="Arial"/>
                <a:ea typeface="+mn-ea"/>
              </a:rPr>
              <a:t>RSA algorithm was first public-key encryption algorithm developed/published for commercial use</a:t>
            </a:r>
            <a:endParaRPr lang="en-GB" sz="2700" b="0" strike="noStrike" spc="-1" dirty="0">
              <a:latin typeface="Arial"/>
            </a:endParaRPr>
          </a:p>
          <a:p>
            <a:pPr>
              <a:lnSpc>
                <a:spcPct val="100000"/>
              </a:lnSpc>
            </a:pPr>
            <a:endParaRPr lang="en-GB" sz="2700" b="0" strike="noStrike" spc="-1" dirty="0">
              <a:latin typeface="Arial"/>
            </a:endParaRPr>
          </a:p>
        </p:txBody>
      </p:sp>
      <p:sp>
        <p:nvSpPr>
          <p:cNvPr id="334" name="Slide Number Placeholder 3"/>
          <p:cNvSpPr txBox="1"/>
          <p:nvPr/>
        </p:nvSpPr>
        <p:spPr>
          <a:xfrm>
            <a:off x="3777571" y="9264062"/>
            <a:ext cx="2889725" cy="487061"/>
          </a:xfrm>
          <a:prstGeom prst="rect">
            <a:avLst/>
          </a:prstGeom>
          <a:noFill/>
          <a:ln w="0">
            <a:noFill/>
          </a:ln>
        </p:spPr>
        <p:txBody>
          <a:bodyPr lIns="93960" tIns="47160" rIns="93960" bIns="47160" anchor="b">
            <a:noAutofit/>
          </a:bodyPr>
          <a:lstStyle/>
          <a:p>
            <a:pPr algn="r">
              <a:lnSpc>
                <a:spcPct val="100000"/>
              </a:lnSpc>
            </a:pPr>
            <a:fld id="{7802DD21-0CA7-4DE5-BC6D-F9469F8E91CC}" type="slidenum">
              <a:rPr lang="en-US" sz="1200" b="0" strike="noStrike" spc="-1">
                <a:solidFill>
                  <a:srgbClr val="000000"/>
                </a:solidFill>
                <a:latin typeface="Arial"/>
                <a:ea typeface="+mn-ea"/>
              </a:rPr>
              <a:t>11</a:t>
            </a:fld>
            <a:endParaRPr lang="en-GB" sz="1200" b="0" strike="noStrike" spc="-1">
              <a:latin typeface="Times New Roman"/>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8" name="PlaceHolder 1"/>
          <p:cNvSpPr>
            <a:spLocks noGrp="1" noRot="1" noChangeAspect="1"/>
          </p:cNvSpPr>
          <p:nvPr>
            <p:ph type="sldImg"/>
          </p:nvPr>
        </p:nvSpPr>
        <p:spPr>
          <a:xfrm>
            <a:off x="896938" y="731838"/>
            <a:ext cx="4875212" cy="3657600"/>
          </a:xfrm>
          <a:prstGeom prst="rect">
            <a:avLst/>
          </a:prstGeom>
        </p:spPr>
      </p:sp>
      <p:sp>
        <p:nvSpPr>
          <p:cNvPr id="339" name="PlaceHolder 2"/>
          <p:cNvSpPr>
            <a:spLocks noGrp="1"/>
          </p:cNvSpPr>
          <p:nvPr>
            <p:ph type="body"/>
          </p:nvPr>
        </p:nvSpPr>
        <p:spPr>
          <a:xfrm>
            <a:off x="667037" y="4632774"/>
            <a:ext cx="5335014" cy="4388501"/>
          </a:xfrm>
          <a:prstGeom prst="rect">
            <a:avLst/>
          </a:prstGeom>
        </p:spPr>
        <p:txBody>
          <a:bodyPr lIns="93960" tIns="47160" rIns="93960" bIns="47160">
            <a:normAutofit fontScale="86500" lnSpcReduction="10000"/>
          </a:bodyPr>
          <a:lstStyle/>
          <a:p>
            <a:pPr marL="216000" indent="-216000">
              <a:lnSpc>
                <a:spcPct val="100000"/>
              </a:lnSpc>
            </a:pPr>
            <a:r>
              <a:rPr lang="en-GB" sz="1200" b="0" strike="noStrike" spc="-1">
                <a:solidFill>
                  <a:srgbClr val="000000"/>
                </a:solidFill>
                <a:latin typeface="+mn-lt"/>
                <a:ea typeface="+mn-ea"/>
              </a:rPr>
              <a:t>The ability to conceal the contents of sensitive messages and verify the contents of messages and the identities of their senders can be important in all areas of business. To be useful, these cryptographic capabilities must be embodied in tools that allow IT and information security practitioners to apply the elements of cryptography in the everyday world of computing.</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US" sz="2000" b="1" strike="noStrike" spc="-1">
                <a:solidFill>
                  <a:srgbClr val="000000"/>
                </a:solidFill>
                <a:latin typeface="+mn-lt"/>
                <a:ea typeface="+mn-ea"/>
              </a:rPr>
              <a:t>Cryptographic Tools</a:t>
            </a:r>
            <a:endParaRPr lang="en-GB" sz="2000" b="0" strike="noStrike" spc="-1">
              <a:latin typeface="Arial"/>
            </a:endParaRPr>
          </a:p>
          <a:p>
            <a:pPr marL="362520" indent="-362160">
              <a:lnSpc>
                <a:spcPct val="100000"/>
              </a:lnSpc>
              <a:spcBef>
                <a:spcPts val="541"/>
              </a:spcBef>
              <a:buClr>
                <a:srgbClr val="222222"/>
              </a:buClr>
              <a:buFont typeface="Symbol" charset="2"/>
              <a:buChar char=""/>
            </a:pPr>
            <a:r>
              <a:rPr lang="en-US" sz="2700" b="0" strike="noStrike" spc="-1">
                <a:solidFill>
                  <a:srgbClr val="222222"/>
                </a:solidFill>
                <a:latin typeface="Arial"/>
                <a:ea typeface="+mn-ea"/>
              </a:rPr>
              <a:t>Potential areas of use include:</a:t>
            </a:r>
            <a:endParaRPr lang="en-GB" sz="2700" b="0" strike="noStrike" spc="-1">
              <a:latin typeface="Arial"/>
            </a:endParaRPr>
          </a:p>
          <a:p>
            <a:pPr marL="785520" lvl="1" indent="-301680">
              <a:lnSpc>
                <a:spcPct val="100000"/>
              </a:lnSpc>
              <a:spcBef>
                <a:spcPts val="499"/>
              </a:spcBef>
              <a:buClr>
                <a:srgbClr val="222222"/>
              </a:buClr>
              <a:buFont typeface="Symbol" charset="2"/>
              <a:buChar char=""/>
            </a:pPr>
            <a:r>
              <a:rPr lang="en-US" sz="2500" b="0" strike="noStrike" spc="-1">
                <a:solidFill>
                  <a:srgbClr val="222222"/>
                </a:solidFill>
                <a:latin typeface="Arial"/>
                <a:ea typeface="+mn-ea"/>
              </a:rPr>
              <a:t>Ability to conceal the contents of sensitive messages </a:t>
            </a:r>
            <a:endParaRPr lang="en-GB" sz="2500" b="0" strike="noStrike" spc="-1">
              <a:latin typeface="Arial"/>
            </a:endParaRPr>
          </a:p>
          <a:p>
            <a:pPr marL="785520" lvl="1" indent="-301680">
              <a:lnSpc>
                <a:spcPct val="100000"/>
              </a:lnSpc>
              <a:spcBef>
                <a:spcPts val="499"/>
              </a:spcBef>
              <a:buClr>
                <a:srgbClr val="222222"/>
              </a:buClr>
              <a:buFont typeface="Symbol" charset="2"/>
              <a:buChar char=""/>
            </a:pPr>
            <a:r>
              <a:rPr lang="en-US" sz="2500" b="0" strike="noStrike" spc="-1">
                <a:solidFill>
                  <a:srgbClr val="222222"/>
                </a:solidFill>
                <a:latin typeface="Arial"/>
                <a:ea typeface="+mn-ea"/>
              </a:rPr>
              <a:t>Verify the contents of messages and the identities of their senders</a:t>
            </a:r>
            <a:endParaRPr lang="en-GB" sz="2500" b="0" strike="noStrike" spc="-1">
              <a:latin typeface="Arial"/>
            </a:endParaRPr>
          </a:p>
          <a:p>
            <a:pPr marL="362520" indent="-362160">
              <a:lnSpc>
                <a:spcPct val="100000"/>
              </a:lnSpc>
              <a:spcBef>
                <a:spcPts val="541"/>
              </a:spcBef>
              <a:buClr>
                <a:srgbClr val="222222"/>
              </a:buClr>
              <a:buFont typeface="Symbol" charset="2"/>
              <a:buChar char=""/>
            </a:pPr>
            <a:r>
              <a:rPr lang="en-US" sz="2700" b="0" strike="noStrike" spc="-1">
                <a:solidFill>
                  <a:srgbClr val="222222"/>
                </a:solidFill>
                <a:latin typeface="Arial"/>
                <a:ea typeface="+mn-ea"/>
              </a:rPr>
              <a:t>Tools must embody cryptographic capabilities so that they can be applied to the everyday world of computing</a:t>
            </a:r>
            <a:endParaRPr lang="en-GB" sz="2700" b="0" strike="noStrike" spc="-1">
              <a:latin typeface="Arial"/>
            </a:endParaRPr>
          </a:p>
          <a:p>
            <a:pPr>
              <a:lnSpc>
                <a:spcPct val="100000"/>
              </a:lnSpc>
            </a:pPr>
            <a:endParaRPr lang="en-GB" sz="2700" b="0" strike="noStrike" spc="-1">
              <a:latin typeface="Arial"/>
            </a:endParaRPr>
          </a:p>
        </p:txBody>
      </p:sp>
      <p:sp>
        <p:nvSpPr>
          <p:cNvPr id="340" name="Slide Number Placeholder 3"/>
          <p:cNvSpPr txBox="1"/>
          <p:nvPr/>
        </p:nvSpPr>
        <p:spPr>
          <a:xfrm>
            <a:off x="3777571" y="9264062"/>
            <a:ext cx="2889725" cy="487061"/>
          </a:xfrm>
          <a:prstGeom prst="rect">
            <a:avLst/>
          </a:prstGeom>
          <a:noFill/>
          <a:ln w="0">
            <a:noFill/>
          </a:ln>
        </p:spPr>
        <p:txBody>
          <a:bodyPr lIns="93960" tIns="47160" rIns="93960" bIns="47160" anchor="b">
            <a:noAutofit/>
          </a:bodyPr>
          <a:lstStyle/>
          <a:p>
            <a:pPr algn="r">
              <a:lnSpc>
                <a:spcPct val="100000"/>
              </a:lnSpc>
            </a:pPr>
            <a:fld id="{D62A772A-CB3F-4D7E-9BBA-96B3FF2EBF35}" type="slidenum">
              <a:rPr lang="en-US" sz="1200" b="0" strike="noStrike" spc="-1">
                <a:solidFill>
                  <a:srgbClr val="000000"/>
                </a:solidFill>
                <a:latin typeface="Arial"/>
                <a:ea typeface="+mn-ea"/>
              </a:rPr>
              <a:t>12</a:t>
            </a:fld>
            <a:endParaRPr lang="en-GB" sz="1200" b="0" strike="noStrike" spc="-1">
              <a:latin typeface="Times New Roman"/>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1" name="PlaceHolder 1"/>
          <p:cNvSpPr>
            <a:spLocks noGrp="1" noRot="1" noChangeAspect="1"/>
          </p:cNvSpPr>
          <p:nvPr>
            <p:ph type="sldImg"/>
          </p:nvPr>
        </p:nvSpPr>
        <p:spPr>
          <a:xfrm>
            <a:off x="896938" y="731838"/>
            <a:ext cx="4875212" cy="3657600"/>
          </a:xfrm>
          <a:prstGeom prst="rect">
            <a:avLst/>
          </a:prstGeom>
        </p:spPr>
      </p:sp>
      <p:sp>
        <p:nvSpPr>
          <p:cNvPr id="342" name="PlaceHolder 2"/>
          <p:cNvSpPr>
            <a:spLocks noGrp="1"/>
          </p:cNvSpPr>
          <p:nvPr>
            <p:ph type="body"/>
          </p:nvPr>
        </p:nvSpPr>
        <p:spPr>
          <a:xfrm>
            <a:off x="667037" y="4632774"/>
            <a:ext cx="5335014" cy="4388501"/>
          </a:xfrm>
          <a:prstGeom prst="rect">
            <a:avLst/>
          </a:prstGeom>
        </p:spPr>
        <p:txBody>
          <a:bodyPr lIns="93960" tIns="47160" rIns="93960" bIns="47160">
            <a:normAutofit fontScale="62500" lnSpcReduction="20000"/>
          </a:bodyPr>
          <a:lstStyle/>
          <a:p>
            <a:pPr marL="216000" indent="-216000">
              <a:lnSpc>
                <a:spcPct val="100000"/>
              </a:lnSpc>
            </a:pPr>
            <a:r>
              <a:rPr lang="en-GB" sz="1200" b="0" strike="noStrike" spc="-1">
                <a:solidFill>
                  <a:srgbClr val="000000"/>
                </a:solidFill>
                <a:latin typeface="+mn-lt"/>
                <a:ea typeface="+mn-ea"/>
              </a:rPr>
              <a:t>Public key infrastructure (PKI) systems are based on public-key cryptosystems and include digital certificates and certificate authorities (CAs). Digital certificates allow the PKI components and their users to validate keys and identify key owners.</a:t>
            </a:r>
            <a:endParaRPr lang="en-GB" sz="1200" b="0" strike="noStrike" spc="-1">
              <a:latin typeface="Arial"/>
            </a:endParaRPr>
          </a:p>
          <a:p>
            <a:pPr marL="216000" indent="-216000">
              <a:lnSpc>
                <a:spcPct val="100000"/>
              </a:lnSpc>
            </a:pPr>
            <a:r>
              <a:rPr lang="en-GB" sz="1200" b="0" strike="noStrike" spc="-1">
                <a:solidFill>
                  <a:srgbClr val="000000"/>
                </a:solidFill>
                <a:latin typeface="+mn-lt"/>
                <a:ea typeface="+mn-ea"/>
              </a:rPr>
              <a:t>PKI systems and their digital certificate registries enable the protection of information assets by making verifiable digital certificates readily available to business applications.</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GB" sz="1200" b="0" strike="noStrike" spc="-1">
                <a:solidFill>
                  <a:srgbClr val="000000"/>
                </a:solidFill>
                <a:latin typeface="+mn-lt"/>
                <a:ea typeface="+mn-ea"/>
              </a:rPr>
              <a:t>• Authentication: Individuals, organizations, and Web servers can validate the identity of each party in an Internet transaction.</a:t>
            </a:r>
            <a:endParaRPr lang="en-GB" sz="1200" b="0" strike="noStrike" spc="-1">
              <a:latin typeface="Arial"/>
            </a:endParaRPr>
          </a:p>
          <a:p>
            <a:pPr marL="216000" indent="-216000">
              <a:lnSpc>
                <a:spcPct val="100000"/>
              </a:lnSpc>
            </a:pPr>
            <a:r>
              <a:rPr lang="en-GB" sz="1200" b="0" strike="noStrike" spc="-1">
                <a:solidFill>
                  <a:srgbClr val="000000"/>
                </a:solidFill>
                <a:latin typeface="+mn-lt"/>
                <a:ea typeface="+mn-ea"/>
              </a:rPr>
              <a:t>• Integrity: Content signed by the certificate is known not to have been altered while in transit from host to host or server to client.</a:t>
            </a:r>
            <a:endParaRPr lang="en-GB" sz="1200" b="0" strike="noStrike" spc="-1">
              <a:latin typeface="Arial"/>
            </a:endParaRPr>
          </a:p>
          <a:p>
            <a:pPr marL="216000" indent="-216000">
              <a:lnSpc>
                <a:spcPct val="100000"/>
              </a:lnSpc>
            </a:pPr>
            <a:r>
              <a:rPr lang="en-GB" sz="1200" b="0" strike="noStrike" spc="-1">
                <a:solidFill>
                  <a:srgbClr val="000000"/>
                </a:solidFill>
                <a:latin typeface="+mn-lt"/>
                <a:ea typeface="+mn-ea"/>
              </a:rPr>
              <a:t>• Privacy: Information is protected from being intercepted during transmission.</a:t>
            </a:r>
            <a:endParaRPr lang="en-GB" sz="1200" b="0" strike="noStrike" spc="-1">
              <a:latin typeface="Arial"/>
            </a:endParaRPr>
          </a:p>
          <a:p>
            <a:pPr marL="216000" indent="-216000">
              <a:lnSpc>
                <a:spcPct val="100000"/>
              </a:lnSpc>
            </a:pPr>
            <a:r>
              <a:rPr lang="en-GB" sz="1200" b="0" strike="noStrike" spc="-1">
                <a:solidFill>
                  <a:srgbClr val="000000"/>
                </a:solidFill>
                <a:latin typeface="+mn-lt"/>
                <a:ea typeface="+mn-ea"/>
              </a:rPr>
              <a:t>• Authorization: The validated identity of users and programs can enable authorization rules that remain in place for the duration of a transaction; this reduces overhead and allows for more control of access privileges for specific transactions.</a:t>
            </a:r>
            <a:endParaRPr lang="en-GB" sz="1200" b="0" strike="noStrike" spc="-1">
              <a:latin typeface="Arial"/>
            </a:endParaRPr>
          </a:p>
          <a:p>
            <a:pPr marL="216000" indent="-216000">
              <a:lnSpc>
                <a:spcPct val="100000"/>
              </a:lnSpc>
            </a:pPr>
            <a:r>
              <a:rPr lang="en-GB" sz="1200" b="0" strike="noStrike" spc="-1">
                <a:solidFill>
                  <a:srgbClr val="000000"/>
                </a:solidFill>
                <a:latin typeface="+mn-lt"/>
                <a:ea typeface="+mn-ea"/>
              </a:rPr>
              <a:t>• Nonrepudiation: Customers or partners can be held accountable for transactions, such as online purchases, which they cannot later dispute.</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US" sz="2000" b="1" strike="noStrike" spc="-1">
                <a:solidFill>
                  <a:srgbClr val="000000"/>
                </a:solidFill>
                <a:latin typeface="Times New Roman"/>
                <a:ea typeface="+mn-ea"/>
              </a:rPr>
              <a:t>PKI</a:t>
            </a:r>
            <a:endParaRPr lang="en-GB" sz="2000" b="0" strike="noStrike" spc="-1">
              <a:latin typeface="Arial"/>
            </a:endParaRPr>
          </a:p>
          <a:p>
            <a:pPr marL="362520" indent="-362160">
              <a:lnSpc>
                <a:spcPct val="100000"/>
              </a:lnSpc>
              <a:spcBef>
                <a:spcPts val="541"/>
              </a:spcBef>
              <a:buClr>
                <a:srgbClr val="222222"/>
              </a:buClr>
              <a:buFont typeface="Symbol" charset="2"/>
              <a:buChar char=""/>
            </a:pPr>
            <a:r>
              <a:rPr lang="en-US" sz="2700" b="0" strike="noStrike" spc="-1">
                <a:solidFill>
                  <a:srgbClr val="222222"/>
                </a:solidFill>
                <a:latin typeface="Arial"/>
                <a:ea typeface="+mn-ea"/>
              </a:rPr>
              <a:t>Integrated system of software, encryption methodologies, protocols, legal agreements, and third-party services enabling users to communicate securely</a:t>
            </a:r>
            <a:endParaRPr lang="en-GB" sz="2700" b="0" strike="noStrike" spc="-1">
              <a:latin typeface="Arial"/>
            </a:endParaRPr>
          </a:p>
          <a:p>
            <a:pPr marL="362520" indent="-362160">
              <a:lnSpc>
                <a:spcPct val="100000"/>
              </a:lnSpc>
              <a:spcBef>
                <a:spcPts val="541"/>
              </a:spcBef>
              <a:buClr>
                <a:srgbClr val="222222"/>
              </a:buClr>
              <a:buFont typeface="Symbol" charset="2"/>
              <a:buChar char=""/>
            </a:pPr>
            <a:r>
              <a:rPr lang="en-US" sz="2700" b="0" strike="noStrike" spc="-1">
                <a:solidFill>
                  <a:srgbClr val="222222"/>
                </a:solidFill>
                <a:latin typeface="Arial"/>
                <a:ea typeface="+mn-ea"/>
              </a:rPr>
              <a:t>PKI systems based on public-key cryptosystems</a:t>
            </a:r>
            <a:endParaRPr lang="en-GB" sz="2700" b="0" strike="noStrike" spc="-1">
              <a:latin typeface="Arial"/>
            </a:endParaRPr>
          </a:p>
          <a:p>
            <a:pPr marL="362520" indent="-362160">
              <a:lnSpc>
                <a:spcPct val="100000"/>
              </a:lnSpc>
              <a:spcBef>
                <a:spcPts val="541"/>
              </a:spcBef>
              <a:buClr>
                <a:srgbClr val="222222"/>
              </a:buClr>
              <a:buFont typeface="Symbol" charset="2"/>
              <a:buChar char=""/>
            </a:pPr>
            <a:r>
              <a:rPr lang="en-US" sz="2700" b="0" strike="noStrike" spc="-1">
                <a:solidFill>
                  <a:srgbClr val="222222"/>
                </a:solidFill>
                <a:latin typeface="Arial"/>
                <a:ea typeface="+mn-ea"/>
              </a:rPr>
              <a:t>PKI protects information assets in several ways: </a:t>
            </a:r>
            <a:endParaRPr lang="en-GB" sz="2700" b="0" strike="noStrike" spc="-1">
              <a:latin typeface="Arial"/>
            </a:endParaRPr>
          </a:p>
          <a:p>
            <a:pPr marL="785520" lvl="1" indent="-301680">
              <a:lnSpc>
                <a:spcPct val="100000"/>
              </a:lnSpc>
              <a:spcBef>
                <a:spcPts val="499"/>
              </a:spcBef>
              <a:buClr>
                <a:srgbClr val="222222"/>
              </a:buClr>
              <a:buFont typeface="Symbol" charset="2"/>
              <a:buChar char=""/>
            </a:pPr>
            <a:r>
              <a:rPr lang="en-US" sz="2500" b="0" strike="noStrike" spc="-1">
                <a:solidFill>
                  <a:srgbClr val="222222"/>
                </a:solidFill>
                <a:latin typeface="Arial"/>
                <a:ea typeface="+mn-ea"/>
              </a:rPr>
              <a:t>Authentication</a:t>
            </a:r>
            <a:endParaRPr lang="en-GB" sz="2500" b="0" strike="noStrike" spc="-1">
              <a:latin typeface="Arial"/>
            </a:endParaRPr>
          </a:p>
          <a:p>
            <a:pPr marL="785520" lvl="1" indent="-301680">
              <a:lnSpc>
                <a:spcPct val="100000"/>
              </a:lnSpc>
              <a:spcBef>
                <a:spcPts val="499"/>
              </a:spcBef>
              <a:buClr>
                <a:srgbClr val="222222"/>
              </a:buClr>
              <a:buFont typeface="Symbol" charset="2"/>
              <a:buChar char=""/>
            </a:pPr>
            <a:r>
              <a:rPr lang="en-US" sz="2500" b="0" strike="noStrike" spc="-1">
                <a:solidFill>
                  <a:srgbClr val="222222"/>
                </a:solidFill>
                <a:latin typeface="Arial"/>
                <a:ea typeface="+mn-ea"/>
              </a:rPr>
              <a:t>Integrity</a:t>
            </a:r>
            <a:endParaRPr lang="en-GB" sz="2500" b="0" strike="noStrike" spc="-1">
              <a:latin typeface="Arial"/>
            </a:endParaRPr>
          </a:p>
          <a:p>
            <a:pPr marL="785520" lvl="1" indent="-301680">
              <a:lnSpc>
                <a:spcPct val="100000"/>
              </a:lnSpc>
              <a:spcBef>
                <a:spcPts val="499"/>
              </a:spcBef>
              <a:buClr>
                <a:srgbClr val="222222"/>
              </a:buClr>
              <a:buFont typeface="Symbol" charset="2"/>
              <a:buChar char=""/>
            </a:pPr>
            <a:r>
              <a:rPr lang="en-US" sz="2500" b="0" strike="noStrike" spc="-1">
                <a:solidFill>
                  <a:srgbClr val="222222"/>
                </a:solidFill>
                <a:latin typeface="Arial"/>
                <a:ea typeface="+mn-ea"/>
              </a:rPr>
              <a:t>Privacy</a:t>
            </a:r>
            <a:endParaRPr lang="en-GB" sz="2500" b="0" strike="noStrike" spc="-1">
              <a:latin typeface="Arial"/>
            </a:endParaRPr>
          </a:p>
          <a:p>
            <a:pPr marL="785520" lvl="1" indent="-301680">
              <a:lnSpc>
                <a:spcPct val="100000"/>
              </a:lnSpc>
              <a:spcBef>
                <a:spcPts val="499"/>
              </a:spcBef>
              <a:buClr>
                <a:srgbClr val="222222"/>
              </a:buClr>
              <a:buFont typeface="Symbol" charset="2"/>
              <a:buChar char=""/>
            </a:pPr>
            <a:r>
              <a:rPr lang="en-US" sz="2500" b="0" strike="noStrike" spc="-1">
                <a:solidFill>
                  <a:srgbClr val="222222"/>
                </a:solidFill>
                <a:latin typeface="Arial"/>
                <a:ea typeface="+mn-ea"/>
              </a:rPr>
              <a:t>Authorization</a:t>
            </a:r>
            <a:endParaRPr lang="en-GB" sz="2500" b="0" strike="noStrike" spc="-1">
              <a:latin typeface="Arial"/>
            </a:endParaRPr>
          </a:p>
          <a:p>
            <a:pPr marL="785520" lvl="1" indent="-301680">
              <a:lnSpc>
                <a:spcPct val="100000"/>
              </a:lnSpc>
              <a:spcBef>
                <a:spcPts val="499"/>
              </a:spcBef>
              <a:buClr>
                <a:srgbClr val="222222"/>
              </a:buClr>
              <a:buFont typeface="Symbol" charset="2"/>
              <a:buChar char=""/>
            </a:pPr>
            <a:r>
              <a:rPr lang="en-US" sz="2500" b="0" strike="noStrike" spc="-1">
                <a:solidFill>
                  <a:srgbClr val="222222"/>
                </a:solidFill>
                <a:latin typeface="Arial"/>
                <a:ea typeface="+mn-ea"/>
              </a:rPr>
              <a:t>Nonrepudiation</a:t>
            </a:r>
            <a:endParaRPr lang="en-GB" sz="2500" b="0" strike="noStrike" spc="-1">
              <a:latin typeface="Arial"/>
            </a:endParaRPr>
          </a:p>
          <a:p>
            <a:pPr>
              <a:lnSpc>
                <a:spcPct val="100000"/>
              </a:lnSpc>
            </a:pPr>
            <a:endParaRPr lang="en-GB" sz="2500" b="0" strike="noStrike" spc="-1">
              <a:latin typeface="Arial"/>
            </a:endParaRPr>
          </a:p>
        </p:txBody>
      </p:sp>
      <p:sp>
        <p:nvSpPr>
          <p:cNvPr id="343" name="Slide Number Placeholder 3"/>
          <p:cNvSpPr txBox="1"/>
          <p:nvPr/>
        </p:nvSpPr>
        <p:spPr>
          <a:xfrm>
            <a:off x="3777571" y="9264062"/>
            <a:ext cx="2889725" cy="487061"/>
          </a:xfrm>
          <a:prstGeom prst="rect">
            <a:avLst/>
          </a:prstGeom>
          <a:noFill/>
          <a:ln w="0">
            <a:noFill/>
          </a:ln>
        </p:spPr>
        <p:txBody>
          <a:bodyPr lIns="93960" tIns="47160" rIns="93960" bIns="47160" anchor="b">
            <a:noAutofit/>
          </a:bodyPr>
          <a:lstStyle/>
          <a:p>
            <a:pPr algn="r">
              <a:lnSpc>
                <a:spcPct val="100000"/>
              </a:lnSpc>
            </a:pPr>
            <a:fld id="{38BA1AA3-9B17-400F-95B4-3208938D323C}" type="slidenum">
              <a:rPr lang="en-US" sz="1200" b="0" strike="noStrike" spc="-1">
                <a:solidFill>
                  <a:srgbClr val="000000"/>
                </a:solidFill>
                <a:latin typeface="Arial"/>
                <a:ea typeface="+mn-ea"/>
              </a:rPr>
              <a:t>13</a:t>
            </a:fld>
            <a:endParaRPr lang="en-GB" sz="1200" b="0" strike="noStrike" spc="-1">
              <a:latin typeface="Times New Roman"/>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4" name="PlaceHolder 1"/>
          <p:cNvSpPr>
            <a:spLocks noGrp="1" noRot="1" noChangeAspect="1"/>
          </p:cNvSpPr>
          <p:nvPr>
            <p:ph type="sldImg"/>
          </p:nvPr>
        </p:nvSpPr>
        <p:spPr>
          <a:xfrm>
            <a:off x="896938" y="731838"/>
            <a:ext cx="4875212" cy="3657600"/>
          </a:xfrm>
          <a:prstGeom prst="rect">
            <a:avLst/>
          </a:prstGeom>
        </p:spPr>
      </p:sp>
      <p:sp>
        <p:nvSpPr>
          <p:cNvPr id="345" name="PlaceHolder 2"/>
          <p:cNvSpPr>
            <a:spLocks noGrp="1"/>
          </p:cNvSpPr>
          <p:nvPr>
            <p:ph type="body"/>
          </p:nvPr>
        </p:nvSpPr>
        <p:spPr>
          <a:xfrm>
            <a:off x="667037" y="4632774"/>
            <a:ext cx="5335014" cy="4388501"/>
          </a:xfrm>
          <a:prstGeom prst="rect">
            <a:avLst/>
          </a:prstGeom>
        </p:spPr>
        <p:txBody>
          <a:bodyPr lIns="93960" tIns="47160" rIns="93960" bIns="47160">
            <a:normAutofit fontScale="62500" lnSpcReduction="20000"/>
          </a:bodyPr>
          <a:lstStyle/>
          <a:p>
            <a:pPr marL="216000" indent="-216000">
              <a:lnSpc>
                <a:spcPct val="100000"/>
              </a:lnSpc>
            </a:pPr>
            <a:r>
              <a:rPr lang="en-GB" sz="1200" b="0" strike="noStrike" spc="-1" dirty="0">
                <a:solidFill>
                  <a:srgbClr val="000000"/>
                </a:solidFill>
                <a:latin typeface="+mn-lt"/>
                <a:ea typeface="+mn-ea"/>
              </a:rPr>
              <a:t>• A certificate authority (CA), which issues, manages, authenticates, signs, and revokes users’ digital certificates. These certificates typically contain the user name, public key, and other identifying information.</a:t>
            </a:r>
            <a:endParaRPr lang="en-GB" sz="1200" b="0" strike="noStrike" spc="-1" dirty="0">
              <a:latin typeface="Arial"/>
            </a:endParaRPr>
          </a:p>
          <a:p>
            <a:pPr marL="216000" indent="-216000">
              <a:lnSpc>
                <a:spcPct val="100000"/>
              </a:lnSpc>
            </a:pPr>
            <a:r>
              <a:rPr lang="en-GB" sz="1200" b="0" strike="noStrike" spc="-1" dirty="0">
                <a:solidFill>
                  <a:srgbClr val="000000"/>
                </a:solidFill>
                <a:latin typeface="+mn-lt"/>
                <a:ea typeface="+mn-ea"/>
              </a:rPr>
              <a:t>• A registration authority (RA), which handles certification functions such as verifying registration information, generating end-user keys, revoking certificates, and validating user certificates, in collaboration with the CA.</a:t>
            </a:r>
            <a:endParaRPr lang="en-GB" sz="1200" b="0" strike="noStrike" spc="-1" dirty="0">
              <a:latin typeface="Arial"/>
            </a:endParaRPr>
          </a:p>
          <a:p>
            <a:pPr marL="216000" indent="-216000">
              <a:lnSpc>
                <a:spcPct val="100000"/>
              </a:lnSpc>
            </a:pPr>
            <a:r>
              <a:rPr lang="en-GB" sz="1200" b="0" strike="noStrike" spc="-1" dirty="0">
                <a:solidFill>
                  <a:srgbClr val="000000"/>
                </a:solidFill>
                <a:latin typeface="+mn-lt"/>
                <a:ea typeface="+mn-ea"/>
              </a:rPr>
              <a:t>• Certificate directories, which are central locations for certificate storage that provide a single access point for administration and distribution.</a:t>
            </a:r>
            <a:endParaRPr lang="en-GB" sz="1200" b="0" strike="noStrike" spc="-1" dirty="0">
              <a:latin typeface="Arial"/>
            </a:endParaRPr>
          </a:p>
          <a:p>
            <a:pPr marL="216000" indent="-216000">
              <a:lnSpc>
                <a:spcPct val="100000"/>
              </a:lnSpc>
            </a:pPr>
            <a:r>
              <a:rPr lang="en-GB" sz="1200" b="0" strike="noStrike" spc="-1" dirty="0">
                <a:solidFill>
                  <a:srgbClr val="000000"/>
                </a:solidFill>
                <a:latin typeface="+mn-lt"/>
                <a:ea typeface="+mn-ea"/>
              </a:rPr>
              <a:t>• Management protocols, which organize and manage communications among CAs, RAs, and end users. This includes the functions and procedures for setting up new users, issuing keys, recovering keys, updating keys, revoking keys, and enabling the</a:t>
            </a:r>
            <a:endParaRPr lang="en-GB" sz="1200" b="0" strike="noStrike" spc="-1" dirty="0">
              <a:latin typeface="Arial"/>
            </a:endParaRPr>
          </a:p>
          <a:p>
            <a:pPr marL="216000" indent="-216000">
              <a:lnSpc>
                <a:spcPct val="100000"/>
              </a:lnSpc>
            </a:pPr>
            <a:r>
              <a:rPr lang="en-GB" sz="1200" b="0" strike="noStrike" spc="-1" dirty="0">
                <a:solidFill>
                  <a:srgbClr val="000000"/>
                </a:solidFill>
                <a:latin typeface="+mn-lt"/>
                <a:ea typeface="+mn-ea"/>
              </a:rPr>
              <a:t>transfer of certificates and status information among the parties involved in the PKI’s</a:t>
            </a:r>
            <a:endParaRPr lang="en-GB" sz="1200" b="0" strike="noStrike" spc="-1" dirty="0">
              <a:latin typeface="Arial"/>
            </a:endParaRPr>
          </a:p>
          <a:p>
            <a:pPr marL="216000" indent="-216000">
              <a:lnSpc>
                <a:spcPct val="100000"/>
              </a:lnSpc>
            </a:pPr>
            <a:r>
              <a:rPr lang="en-GB" sz="1200" b="0" strike="noStrike" spc="-1" dirty="0">
                <a:solidFill>
                  <a:srgbClr val="000000"/>
                </a:solidFill>
                <a:latin typeface="+mn-lt"/>
                <a:ea typeface="+mn-ea"/>
              </a:rPr>
              <a:t>area of authority.</a:t>
            </a:r>
            <a:endParaRPr lang="en-GB" sz="1200" b="0" strike="noStrike" spc="-1" dirty="0">
              <a:latin typeface="Arial"/>
            </a:endParaRPr>
          </a:p>
          <a:p>
            <a:pPr marL="216000" indent="-216000">
              <a:lnSpc>
                <a:spcPct val="100000"/>
              </a:lnSpc>
            </a:pPr>
            <a:r>
              <a:rPr lang="en-GB" sz="1200" b="0" strike="noStrike" spc="-1" dirty="0">
                <a:solidFill>
                  <a:srgbClr val="000000"/>
                </a:solidFill>
                <a:latin typeface="+mn-lt"/>
                <a:ea typeface="+mn-ea"/>
              </a:rPr>
              <a:t>• Policies and procedures, which assist an organization in the application and management of certificates, in the formalization of legal liabilities and limitations, and in actual business use.</a:t>
            </a:r>
            <a:endParaRPr lang="en-GB" sz="1200" b="0" strike="noStrike" spc="-1" dirty="0">
              <a:latin typeface="Arial"/>
            </a:endParaRPr>
          </a:p>
          <a:p>
            <a:pPr marL="216000" indent="-216000">
              <a:lnSpc>
                <a:spcPct val="100000"/>
              </a:lnSpc>
            </a:pPr>
            <a:endParaRPr lang="en-GB" sz="1200" b="0" strike="noStrike" spc="-1" dirty="0">
              <a:latin typeface="Arial"/>
            </a:endParaRPr>
          </a:p>
          <a:p>
            <a:pPr marL="216000" indent="-216000">
              <a:lnSpc>
                <a:spcPct val="100000"/>
              </a:lnSpc>
            </a:pPr>
            <a:r>
              <a:rPr lang="en-GB" sz="1200" b="0" strike="noStrike" spc="-1" dirty="0">
                <a:solidFill>
                  <a:srgbClr val="000000"/>
                </a:solidFill>
                <a:latin typeface="+mn-lt"/>
                <a:ea typeface="+mn-ea"/>
              </a:rPr>
              <a:t>Common implementations of PKI include systems that issue digital certificates to users and servers, directory </a:t>
            </a:r>
            <a:r>
              <a:rPr lang="en-GB" sz="1200" b="0" strike="noStrike" spc="-1" dirty="0" err="1">
                <a:solidFill>
                  <a:srgbClr val="000000"/>
                </a:solidFill>
                <a:latin typeface="+mn-lt"/>
                <a:ea typeface="+mn-ea"/>
              </a:rPr>
              <a:t>enrollment</a:t>
            </a:r>
            <a:r>
              <a:rPr lang="en-GB" sz="1200" b="0" strike="noStrike" spc="-1" dirty="0">
                <a:solidFill>
                  <a:srgbClr val="000000"/>
                </a:solidFill>
                <a:latin typeface="+mn-lt"/>
                <a:ea typeface="+mn-ea"/>
              </a:rPr>
              <a:t>, key issuing systems, tools for managing key issuance, and verification and return of certificates. These systems enable organizations to apply an </a:t>
            </a:r>
            <a:r>
              <a:rPr lang="en-GB" sz="1200" b="0" strike="noStrike" spc="-1" dirty="0" err="1">
                <a:solidFill>
                  <a:srgbClr val="000000"/>
                </a:solidFill>
                <a:latin typeface="+mn-lt"/>
                <a:ea typeface="+mn-ea"/>
              </a:rPr>
              <a:t>enterprisewide</a:t>
            </a:r>
            <a:r>
              <a:rPr lang="en-GB" sz="1200" b="0" strike="noStrike" spc="-1" dirty="0">
                <a:solidFill>
                  <a:srgbClr val="000000"/>
                </a:solidFill>
                <a:latin typeface="+mn-lt"/>
                <a:ea typeface="+mn-ea"/>
              </a:rPr>
              <a:t> solution that allows users within the PKI’s area of authority to engage in authenticated and secure communications and transactions.</a:t>
            </a:r>
            <a:endParaRPr lang="en-GB" sz="1200" b="0" strike="noStrike" spc="-1" dirty="0">
              <a:latin typeface="Arial"/>
            </a:endParaRPr>
          </a:p>
          <a:p>
            <a:pPr marL="216000" indent="-216000">
              <a:lnSpc>
                <a:spcPct val="100000"/>
              </a:lnSpc>
            </a:pPr>
            <a:endParaRPr lang="en-GB" sz="1200" b="0" strike="noStrike" spc="-1" dirty="0">
              <a:latin typeface="Arial"/>
            </a:endParaRPr>
          </a:p>
          <a:p>
            <a:pPr marL="216000" indent="-216000">
              <a:lnSpc>
                <a:spcPct val="100000"/>
              </a:lnSpc>
            </a:pPr>
            <a:endParaRPr lang="en-GB" sz="1200" b="0" strike="noStrike" spc="-1" dirty="0">
              <a:latin typeface="Arial"/>
            </a:endParaRPr>
          </a:p>
          <a:p>
            <a:pPr marL="216000" indent="-216000">
              <a:lnSpc>
                <a:spcPct val="100000"/>
              </a:lnSpc>
            </a:pPr>
            <a:endParaRPr lang="en-GB" sz="1200" b="0" strike="noStrike" spc="-1" dirty="0">
              <a:latin typeface="Arial"/>
            </a:endParaRPr>
          </a:p>
          <a:p>
            <a:pPr marL="216000" indent="-216000">
              <a:lnSpc>
                <a:spcPct val="100000"/>
              </a:lnSpc>
            </a:pPr>
            <a:r>
              <a:rPr lang="en-US" sz="2000" b="1" strike="noStrike" spc="-1" dirty="0">
                <a:solidFill>
                  <a:srgbClr val="000000"/>
                </a:solidFill>
                <a:latin typeface="Times New Roman"/>
                <a:ea typeface="+mn-ea"/>
              </a:rPr>
              <a:t>PKI </a:t>
            </a:r>
            <a:endParaRPr lang="en-GB" sz="2000" b="0" strike="noStrike" spc="-1" dirty="0">
              <a:latin typeface="Arial"/>
            </a:endParaRPr>
          </a:p>
          <a:p>
            <a:pPr marL="362520" indent="-362160">
              <a:lnSpc>
                <a:spcPct val="100000"/>
              </a:lnSpc>
              <a:spcBef>
                <a:spcPts val="541"/>
              </a:spcBef>
              <a:buClr>
                <a:srgbClr val="222222"/>
              </a:buClr>
              <a:buFont typeface="Symbol" charset="2"/>
              <a:buChar char=""/>
            </a:pPr>
            <a:r>
              <a:rPr lang="en-US" sz="2700" b="0" strike="noStrike" spc="-1" dirty="0">
                <a:solidFill>
                  <a:srgbClr val="222222"/>
                </a:solidFill>
                <a:latin typeface="Arial"/>
                <a:ea typeface="+mn-ea"/>
              </a:rPr>
              <a:t>Typical PKI solution protects the transmission and reception of secure information by integrating:</a:t>
            </a:r>
            <a:endParaRPr lang="en-GB" sz="2700" b="0" strike="noStrike" spc="-1" dirty="0">
              <a:latin typeface="Arial"/>
            </a:endParaRPr>
          </a:p>
          <a:p>
            <a:pPr marL="785520" lvl="1" indent="-301680">
              <a:lnSpc>
                <a:spcPct val="100000"/>
              </a:lnSpc>
              <a:spcBef>
                <a:spcPts val="499"/>
              </a:spcBef>
              <a:buClr>
                <a:srgbClr val="222222"/>
              </a:buClr>
              <a:buFont typeface="Symbol" charset="2"/>
              <a:buChar char=""/>
            </a:pPr>
            <a:r>
              <a:rPr lang="en-US" sz="2500" b="0" strike="noStrike" spc="-1" dirty="0">
                <a:solidFill>
                  <a:srgbClr val="222222"/>
                </a:solidFill>
                <a:latin typeface="Arial"/>
                <a:ea typeface="+mn-ea"/>
              </a:rPr>
              <a:t>A certificate authority (CA)</a:t>
            </a:r>
            <a:endParaRPr lang="en-GB" sz="2500" b="0" strike="noStrike" spc="-1" dirty="0">
              <a:latin typeface="Arial"/>
            </a:endParaRPr>
          </a:p>
          <a:p>
            <a:pPr marL="785520" lvl="1" indent="-301680">
              <a:lnSpc>
                <a:spcPct val="100000"/>
              </a:lnSpc>
              <a:spcBef>
                <a:spcPts val="499"/>
              </a:spcBef>
              <a:buClr>
                <a:srgbClr val="222222"/>
              </a:buClr>
              <a:buFont typeface="Symbol" charset="2"/>
              <a:buChar char=""/>
            </a:pPr>
            <a:r>
              <a:rPr lang="en-US" sz="2500" b="0" strike="noStrike" spc="-1" dirty="0">
                <a:solidFill>
                  <a:srgbClr val="222222"/>
                </a:solidFill>
                <a:latin typeface="Arial"/>
                <a:ea typeface="+mn-ea"/>
              </a:rPr>
              <a:t>A registration authority (RA)</a:t>
            </a:r>
            <a:endParaRPr lang="en-GB" sz="2500" b="0" strike="noStrike" spc="-1" dirty="0">
              <a:latin typeface="Arial"/>
            </a:endParaRPr>
          </a:p>
          <a:p>
            <a:pPr marL="785520" lvl="1" indent="-301680">
              <a:lnSpc>
                <a:spcPct val="100000"/>
              </a:lnSpc>
              <a:spcBef>
                <a:spcPts val="499"/>
              </a:spcBef>
              <a:buClr>
                <a:srgbClr val="222222"/>
              </a:buClr>
              <a:buFont typeface="Symbol" charset="2"/>
              <a:buChar char=""/>
            </a:pPr>
            <a:r>
              <a:rPr lang="en-US" sz="2500" b="0" strike="noStrike" spc="-1" dirty="0">
                <a:solidFill>
                  <a:srgbClr val="222222"/>
                </a:solidFill>
                <a:latin typeface="Arial"/>
                <a:ea typeface="+mn-ea"/>
              </a:rPr>
              <a:t>Certificate directories</a:t>
            </a:r>
            <a:endParaRPr lang="en-GB" sz="2500" b="0" strike="noStrike" spc="-1" dirty="0">
              <a:latin typeface="Arial"/>
            </a:endParaRPr>
          </a:p>
          <a:p>
            <a:pPr marL="785520" lvl="1" indent="-301680">
              <a:lnSpc>
                <a:spcPct val="100000"/>
              </a:lnSpc>
              <a:spcBef>
                <a:spcPts val="499"/>
              </a:spcBef>
              <a:buClr>
                <a:srgbClr val="222222"/>
              </a:buClr>
              <a:buFont typeface="Symbol" charset="2"/>
              <a:buChar char=""/>
            </a:pPr>
            <a:r>
              <a:rPr lang="en-US" sz="2500" b="0" strike="noStrike" spc="-1" dirty="0">
                <a:solidFill>
                  <a:srgbClr val="222222"/>
                </a:solidFill>
                <a:latin typeface="Arial"/>
                <a:ea typeface="+mn-ea"/>
              </a:rPr>
              <a:t>Management protocols</a:t>
            </a:r>
            <a:endParaRPr lang="en-GB" sz="2500" b="0" strike="noStrike" spc="-1" dirty="0">
              <a:latin typeface="Arial"/>
            </a:endParaRPr>
          </a:p>
          <a:p>
            <a:pPr marL="785520" lvl="1" indent="-301680">
              <a:lnSpc>
                <a:spcPct val="100000"/>
              </a:lnSpc>
              <a:spcBef>
                <a:spcPts val="499"/>
              </a:spcBef>
              <a:buClr>
                <a:srgbClr val="222222"/>
              </a:buClr>
              <a:buFont typeface="Symbol" charset="2"/>
              <a:buChar char=""/>
            </a:pPr>
            <a:r>
              <a:rPr lang="en-US" sz="2500" b="0" strike="noStrike" spc="-1" dirty="0">
                <a:solidFill>
                  <a:srgbClr val="222222"/>
                </a:solidFill>
                <a:latin typeface="Arial"/>
                <a:ea typeface="+mn-ea"/>
              </a:rPr>
              <a:t>Policies and procedures</a:t>
            </a:r>
            <a:endParaRPr lang="en-GB" sz="2500" b="0" strike="noStrike" spc="-1" dirty="0">
              <a:latin typeface="Arial"/>
            </a:endParaRPr>
          </a:p>
          <a:p>
            <a:pPr>
              <a:lnSpc>
                <a:spcPct val="100000"/>
              </a:lnSpc>
            </a:pPr>
            <a:endParaRPr lang="en-GB" sz="2500" b="0" strike="noStrike" spc="-1" dirty="0">
              <a:latin typeface="Arial"/>
            </a:endParaRPr>
          </a:p>
        </p:txBody>
      </p:sp>
      <p:sp>
        <p:nvSpPr>
          <p:cNvPr id="346" name="Slide Number Placeholder 3"/>
          <p:cNvSpPr txBox="1"/>
          <p:nvPr/>
        </p:nvSpPr>
        <p:spPr>
          <a:xfrm>
            <a:off x="3777571" y="9264062"/>
            <a:ext cx="2889725" cy="487061"/>
          </a:xfrm>
          <a:prstGeom prst="rect">
            <a:avLst/>
          </a:prstGeom>
          <a:noFill/>
          <a:ln w="0">
            <a:noFill/>
          </a:ln>
        </p:spPr>
        <p:txBody>
          <a:bodyPr lIns="93960" tIns="47160" rIns="93960" bIns="47160" anchor="b">
            <a:noAutofit/>
          </a:bodyPr>
          <a:lstStyle/>
          <a:p>
            <a:pPr algn="r">
              <a:lnSpc>
                <a:spcPct val="100000"/>
              </a:lnSpc>
            </a:pPr>
            <a:fld id="{3F88272C-7FAD-49AA-A9DF-BD63E1175AAC}" type="slidenum">
              <a:rPr lang="en-US" sz="1200" b="0" strike="noStrike" spc="-1">
                <a:solidFill>
                  <a:srgbClr val="000000"/>
                </a:solidFill>
                <a:latin typeface="Arial"/>
                <a:ea typeface="+mn-ea"/>
              </a:rPr>
              <a:t>14</a:t>
            </a:fld>
            <a:endParaRPr lang="en-GB" sz="1200" b="0" strike="noStrike" spc="-1">
              <a:latin typeface="Times New Roman"/>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7" name="PlaceHolder 1"/>
          <p:cNvSpPr>
            <a:spLocks noGrp="1" noRot="1" noChangeAspect="1"/>
          </p:cNvSpPr>
          <p:nvPr>
            <p:ph type="sldImg"/>
          </p:nvPr>
        </p:nvSpPr>
        <p:spPr>
          <a:xfrm>
            <a:off x="896938" y="731838"/>
            <a:ext cx="4875212" cy="3657600"/>
          </a:xfrm>
          <a:prstGeom prst="rect">
            <a:avLst/>
          </a:prstGeom>
        </p:spPr>
      </p:sp>
      <p:sp>
        <p:nvSpPr>
          <p:cNvPr id="348" name="PlaceHolder 2"/>
          <p:cNvSpPr>
            <a:spLocks noGrp="1"/>
          </p:cNvSpPr>
          <p:nvPr>
            <p:ph type="body"/>
          </p:nvPr>
        </p:nvSpPr>
        <p:spPr>
          <a:xfrm>
            <a:off x="667037" y="4632774"/>
            <a:ext cx="5335014" cy="4388501"/>
          </a:xfrm>
          <a:prstGeom prst="rect">
            <a:avLst/>
          </a:prstGeom>
        </p:spPr>
        <p:txBody>
          <a:bodyPr lIns="93960" tIns="47160" rIns="93960" bIns="47160">
            <a:normAutofit fontScale="91500" lnSpcReduction="10000"/>
          </a:bodyPr>
          <a:lstStyle/>
          <a:p>
            <a:pPr marL="216000" indent="-216000">
              <a:lnSpc>
                <a:spcPct val="100000"/>
              </a:lnSpc>
            </a:pPr>
            <a:r>
              <a:rPr lang="en-GB" sz="1200" b="0" strike="noStrike" spc="-1">
                <a:solidFill>
                  <a:srgbClr val="000000"/>
                </a:solidFill>
                <a:latin typeface="+mn-lt"/>
                <a:ea typeface="+mn-ea"/>
              </a:rPr>
              <a:t>Digital signatures were created in response to the rising need to verify information transferred via electronic systems. Asymmetric encryption processes are used to create digital signatures. When an asymmetric cryptographic process uses the sender’s private key to encrypt a message, the sender’s public key must be used to decrypt the message. When the decryption is successful, the process verifies that the message was sent by the sender and thus cannot be refuted. This process is known as nonrepudiation, and is the principle of cryptography that underpins the authentication mechanism collectively known as a digital signature. Digital signatures, therefore, are encrypted messages that can be mathematically proven as authentic.</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GB" sz="1200" b="0" strike="noStrike" spc="-1">
                <a:solidFill>
                  <a:srgbClr val="000000"/>
                </a:solidFill>
                <a:latin typeface="+mn-lt"/>
                <a:ea typeface="+mn-ea"/>
              </a:rPr>
              <a:t>In general, digital signatures should be created using processes and products that are based on the Digital Signature Standard (DSS).</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GB" sz="1200" b="0" strike="noStrike" spc="-1">
                <a:solidFill>
                  <a:srgbClr val="000000"/>
                </a:solidFill>
                <a:latin typeface="+mn-lt"/>
                <a:ea typeface="+mn-ea"/>
              </a:rPr>
              <a:t>DSS algorithms can be used in conjunction with the sender’s public and private keys, the receiver’s public key, and the Secure Hash Standard to quickly create messages that are both encrypted and nonrepudiable.</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US" sz="2000" b="1" strike="noStrike" spc="-1">
                <a:solidFill>
                  <a:srgbClr val="000000"/>
                </a:solidFill>
                <a:latin typeface="Times New Roman"/>
                <a:ea typeface="+mn-ea"/>
              </a:rPr>
              <a:t>Digital Signatures</a:t>
            </a:r>
            <a:endParaRPr lang="en-GB" sz="2000" b="0" strike="noStrike" spc="-1">
              <a:latin typeface="Arial"/>
            </a:endParaRPr>
          </a:p>
          <a:p>
            <a:pPr marL="362520" indent="-362160">
              <a:lnSpc>
                <a:spcPct val="100000"/>
              </a:lnSpc>
              <a:spcBef>
                <a:spcPts val="241"/>
              </a:spcBef>
              <a:buClr>
                <a:srgbClr val="222222"/>
              </a:buClr>
              <a:buFont typeface="Symbol" charset="2"/>
              <a:buChar char=""/>
            </a:pPr>
            <a:r>
              <a:rPr lang="en-US" sz="1200" b="0" strike="noStrike" spc="-1">
                <a:solidFill>
                  <a:srgbClr val="222222"/>
                </a:solidFill>
                <a:latin typeface="Arial"/>
                <a:ea typeface="+mn-ea"/>
              </a:rPr>
              <a:t>Created in response to rising need to verify information transferred via electronic systems</a:t>
            </a:r>
            <a:endParaRPr lang="en-GB" sz="1200" b="0" strike="noStrike" spc="-1">
              <a:latin typeface="Arial"/>
            </a:endParaRPr>
          </a:p>
          <a:p>
            <a:pPr marL="362520" indent="-362160">
              <a:lnSpc>
                <a:spcPct val="100000"/>
              </a:lnSpc>
              <a:spcBef>
                <a:spcPts val="241"/>
              </a:spcBef>
              <a:buClr>
                <a:srgbClr val="222222"/>
              </a:buClr>
              <a:buFont typeface="Symbol" charset="2"/>
              <a:buChar char=""/>
            </a:pPr>
            <a:r>
              <a:rPr lang="en-US" sz="1200" b="0" strike="noStrike" spc="-1">
                <a:solidFill>
                  <a:srgbClr val="222222"/>
                </a:solidFill>
                <a:latin typeface="Arial"/>
                <a:ea typeface="+mn-ea"/>
              </a:rPr>
              <a:t>Asymmetric encryption processes used to create digital signatures</a:t>
            </a:r>
            <a:endParaRPr lang="en-GB" sz="1200" b="0" strike="noStrike" spc="-1">
              <a:latin typeface="Arial"/>
            </a:endParaRPr>
          </a:p>
          <a:p>
            <a:pPr marL="362520" indent="-362160">
              <a:lnSpc>
                <a:spcPct val="100000"/>
              </a:lnSpc>
              <a:spcBef>
                <a:spcPts val="241"/>
              </a:spcBef>
              <a:buClr>
                <a:srgbClr val="222222"/>
              </a:buClr>
              <a:buFont typeface="Symbol" charset="2"/>
              <a:buChar char=""/>
            </a:pPr>
            <a:r>
              <a:rPr lang="en-US" sz="1200" b="0" strike="noStrike" spc="-1">
                <a:solidFill>
                  <a:srgbClr val="222222"/>
                </a:solidFill>
                <a:latin typeface="Arial"/>
                <a:ea typeface="+mn-ea"/>
              </a:rPr>
              <a:t>Nonrepudiation: the process that verifies the message was sent by the sender and thus cannot be refuted</a:t>
            </a:r>
            <a:endParaRPr lang="en-GB" sz="1200" b="0" strike="noStrike" spc="-1">
              <a:latin typeface="Arial"/>
            </a:endParaRPr>
          </a:p>
          <a:p>
            <a:pPr marL="362520" indent="-362160">
              <a:lnSpc>
                <a:spcPct val="100000"/>
              </a:lnSpc>
              <a:spcBef>
                <a:spcPts val="241"/>
              </a:spcBef>
              <a:buClr>
                <a:srgbClr val="222222"/>
              </a:buClr>
              <a:buFont typeface="Symbol" charset="2"/>
              <a:buChar char=""/>
            </a:pPr>
            <a:r>
              <a:rPr lang="en-US" sz="1200" b="0" strike="noStrike" spc="-1">
                <a:solidFill>
                  <a:srgbClr val="222222"/>
                </a:solidFill>
                <a:latin typeface="Arial"/>
                <a:ea typeface="+mn-ea"/>
              </a:rPr>
              <a:t>Digital Signature Standard (DSS)</a:t>
            </a:r>
            <a:endParaRPr lang="en-GB" sz="1200" b="0" strike="noStrike" spc="-1">
              <a:latin typeface="Arial"/>
            </a:endParaRPr>
          </a:p>
          <a:p>
            <a:pPr>
              <a:lnSpc>
                <a:spcPct val="100000"/>
              </a:lnSpc>
            </a:pPr>
            <a:endParaRPr lang="en-GB" sz="1200" b="0" strike="noStrike" spc="-1">
              <a:latin typeface="Arial"/>
            </a:endParaRPr>
          </a:p>
        </p:txBody>
      </p:sp>
      <p:sp>
        <p:nvSpPr>
          <p:cNvPr id="349" name="Slide Number Placeholder 3"/>
          <p:cNvSpPr txBox="1"/>
          <p:nvPr/>
        </p:nvSpPr>
        <p:spPr>
          <a:xfrm>
            <a:off x="3777571" y="9264062"/>
            <a:ext cx="2889725" cy="487061"/>
          </a:xfrm>
          <a:prstGeom prst="rect">
            <a:avLst/>
          </a:prstGeom>
          <a:noFill/>
          <a:ln w="0">
            <a:noFill/>
          </a:ln>
        </p:spPr>
        <p:txBody>
          <a:bodyPr lIns="93960" tIns="47160" rIns="93960" bIns="47160" anchor="b">
            <a:noAutofit/>
          </a:bodyPr>
          <a:lstStyle/>
          <a:p>
            <a:pPr algn="r">
              <a:lnSpc>
                <a:spcPct val="100000"/>
              </a:lnSpc>
            </a:pPr>
            <a:fld id="{C710072B-0672-48A2-BFAE-B044E1768E85}" type="slidenum">
              <a:rPr lang="en-US" sz="1200" b="0" strike="noStrike" spc="-1">
                <a:solidFill>
                  <a:srgbClr val="000000"/>
                </a:solidFill>
                <a:latin typeface="Arial"/>
                <a:ea typeface="+mn-ea"/>
              </a:rPr>
              <a:t>15</a:t>
            </a:fld>
            <a:endParaRPr lang="en-GB" sz="1200" b="0" strike="noStrike" spc="-1">
              <a:latin typeface="Times New Roman"/>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0" name="PlaceHolder 1"/>
          <p:cNvSpPr>
            <a:spLocks noGrp="1" noRot="1" noChangeAspect="1"/>
          </p:cNvSpPr>
          <p:nvPr>
            <p:ph type="sldImg"/>
          </p:nvPr>
        </p:nvSpPr>
        <p:spPr>
          <a:xfrm>
            <a:off x="896938" y="731838"/>
            <a:ext cx="4875212" cy="3657600"/>
          </a:xfrm>
          <a:prstGeom prst="rect">
            <a:avLst/>
          </a:prstGeom>
        </p:spPr>
      </p:sp>
      <p:sp>
        <p:nvSpPr>
          <p:cNvPr id="351" name="PlaceHolder 2"/>
          <p:cNvSpPr>
            <a:spLocks noGrp="1"/>
          </p:cNvSpPr>
          <p:nvPr>
            <p:ph type="body"/>
          </p:nvPr>
        </p:nvSpPr>
        <p:spPr>
          <a:xfrm>
            <a:off x="667037" y="4632774"/>
            <a:ext cx="5335014" cy="4388501"/>
          </a:xfrm>
          <a:prstGeom prst="rect">
            <a:avLst/>
          </a:prstGeom>
        </p:spPr>
        <p:txBody>
          <a:bodyPr lIns="93960" tIns="47160" rIns="93960" bIns="47160">
            <a:noAutofit/>
          </a:bodyPr>
          <a:lstStyle/>
          <a:p>
            <a:pPr marL="216000" indent="-216000">
              <a:lnSpc>
                <a:spcPct val="100000"/>
              </a:lnSpc>
            </a:pPr>
            <a:r>
              <a:rPr lang="en-GB" sz="1200" b="0" strike="noStrike" spc="-1">
                <a:solidFill>
                  <a:srgbClr val="000000"/>
                </a:solidFill>
                <a:latin typeface="+mn-lt"/>
                <a:ea typeface="+mn-ea"/>
              </a:rPr>
              <a:t>A digital certificate is an electronic document or container file that contains a key value and identifying information about the entity that controls the key. The certificate is often issued and certified by a third party, usually a certificate</a:t>
            </a:r>
            <a:endParaRPr lang="en-GB" sz="1200" b="0" strike="noStrike" spc="-1">
              <a:latin typeface="Arial"/>
            </a:endParaRPr>
          </a:p>
          <a:p>
            <a:pPr marL="216000" indent="-216000">
              <a:lnSpc>
                <a:spcPct val="100000"/>
              </a:lnSpc>
            </a:pPr>
            <a:r>
              <a:rPr lang="en-GB" sz="1200" b="0" strike="noStrike" spc="-1">
                <a:solidFill>
                  <a:srgbClr val="000000"/>
                </a:solidFill>
                <a:latin typeface="+mn-lt"/>
                <a:ea typeface="+mn-ea"/>
              </a:rPr>
              <a:t>authority. A digital signature attached to the certificate’s container file certifies the file’s origin and integrity.</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GB" sz="1200" b="0" strike="noStrike" spc="-1">
                <a:solidFill>
                  <a:srgbClr val="000000"/>
                </a:solidFill>
                <a:latin typeface="+mn-lt"/>
                <a:ea typeface="+mn-ea"/>
              </a:rPr>
              <a:t>These certificates bind a distinguished name (DN), which uniquely identifies a certificate entity, to a user’s public key. The certificate is signed and placed in the directory by the CA for retrieval and verification by the user’s associated public key.</a:t>
            </a:r>
            <a:endParaRPr lang="en-GB" sz="1200" b="0" strike="noStrike" spc="-1">
              <a:latin typeface="Arial"/>
            </a:endParaRPr>
          </a:p>
          <a:p>
            <a:pPr marL="216000" indent="-216000">
              <a:lnSpc>
                <a:spcPct val="100000"/>
              </a:lnSpc>
            </a:pPr>
            <a:endParaRPr lang="en-GB" sz="1200" b="0" strike="noStrike" spc="-1">
              <a:latin typeface="Arial"/>
            </a:endParaRPr>
          </a:p>
        </p:txBody>
      </p:sp>
      <p:sp>
        <p:nvSpPr>
          <p:cNvPr id="352" name="Slide Number Placeholder 3"/>
          <p:cNvSpPr txBox="1"/>
          <p:nvPr/>
        </p:nvSpPr>
        <p:spPr>
          <a:xfrm>
            <a:off x="3777571" y="9264062"/>
            <a:ext cx="2889725" cy="487061"/>
          </a:xfrm>
          <a:prstGeom prst="rect">
            <a:avLst/>
          </a:prstGeom>
          <a:noFill/>
          <a:ln w="0">
            <a:noFill/>
          </a:ln>
        </p:spPr>
        <p:txBody>
          <a:bodyPr lIns="93960" tIns="47160" rIns="93960" bIns="47160" anchor="b">
            <a:noAutofit/>
          </a:bodyPr>
          <a:lstStyle/>
          <a:p>
            <a:pPr algn="r">
              <a:lnSpc>
                <a:spcPct val="100000"/>
              </a:lnSpc>
            </a:pPr>
            <a:fld id="{ED310568-1A55-4D82-BB73-6CA32C8CF3A5}" type="slidenum">
              <a:rPr lang="en-US" sz="1200" b="0" strike="noStrike" spc="-1">
                <a:solidFill>
                  <a:srgbClr val="000000"/>
                </a:solidFill>
                <a:latin typeface="Arial"/>
                <a:ea typeface="+mn-ea"/>
              </a:rPr>
              <a:t>16</a:t>
            </a:fld>
            <a:endParaRPr lang="en-GB" sz="1200" b="0" strike="noStrike" spc="-1">
              <a:latin typeface="Times New Roman"/>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3" name="PlaceHolder 1"/>
          <p:cNvSpPr>
            <a:spLocks noGrp="1" noRot="1" noChangeAspect="1"/>
          </p:cNvSpPr>
          <p:nvPr>
            <p:ph type="sldImg"/>
          </p:nvPr>
        </p:nvSpPr>
        <p:spPr>
          <a:xfrm>
            <a:off x="896938" y="731838"/>
            <a:ext cx="4875212" cy="3657600"/>
          </a:xfrm>
          <a:prstGeom prst="rect">
            <a:avLst/>
          </a:prstGeom>
        </p:spPr>
      </p:sp>
      <p:sp>
        <p:nvSpPr>
          <p:cNvPr id="354" name="PlaceHolder 2"/>
          <p:cNvSpPr>
            <a:spLocks noGrp="1"/>
          </p:cNvSpPr>
          <p:nvPr>
            <p:ph type="body"/>
          </p:nvPr>
        </p:nvSpPr>
        <p:spPr>
          <a:xfrm>
            <a:off x="667037" y="4632774"/>
            <a:ext cx="5335014" cy="4388501"/>
          </a:xfrm>
          <a:prstGeom prst="rect">
            <a:avLst/>
          </a:prstGeom>
        </p:spPr>
        <p:txBody>
          <a:bodyPr lIns="93960" tIns="47160" rIns="93960" bIns="47160">
            <a:normAutofit fontScale="79500" lnSpcReduction="20000"/>
          </a:bodyPr>
          <a:lstStyle/>
          <a:p>
            <a:pPr marL="216000" indent="-216000">
              <a:lnSpc>
                <a:spcPct val="100000"/>
              </a:lnSpc>
            </a:pPr>
            <a:r>
              <a:rPr lang="en-GB" sz="1200" b="0" strike="noStrike" spc="-1">
                <a:solidFill>
                  <a:srgbClr val="000000"/>
                </a:solidFill>
                <a:latin typeface="+mn-lt"/>
                <a:ea typeface="+mn-ea"/>
              </a:rPr>
              <a:t>The most common hybrid system is based on the Diffie-Hellman key exchange, which uses asymmetric encryption to exchange session keys. </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GB" sz="1200" b="0" strike="noStrike" spc="-1">
                <a:solidFill>
                  <a:srgbClr val="000000"/>
                </a:solidFill>
                <a:latin typeface="+mn-lt"/>
                <a:ea typeface="+mn-ea"/>
              </a:rPr>
              <a:t>Diffie-Hellman provides the foundation for subsequent developments in public-key encryption. It protects data from exposure to third parties, which is sometimes a problem when keys are exchanged out of band.</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US" sz="2000" b="1" strike="noStrike" spc="-1">
                <a:solidFill>
                  <a:srgbClr val="000000"/>
                </a:solidFill>
                <a:latin typeface="Times New Roman"/>
                <a:ea typeface="+mn-ea"/>
              </a:rPr>
              <a:t>Hybrid Cryptography Systems</a:t>
            </a:r>
            <a:endParaRPr lang="en-GB" sz="2000" b="0" strike="noStrike" spc="-1">
              <a:latin typeface="Arial"/>
            </a:endParaRPr>
          </a:p>
          <a:p>
            <a:pPr marL="362520" indent="-362160">
              <a:lnSpc>
                <a:spcPct val="100000"/>
              </a:lnSpc>
              <a:spcBef>
                <a:spcPts val="541"/>
              </a:spcBef>
              <a:buClr>
                <a:srgbClr val="222222"/>
              </a:buClr>
              <a:buFont typeface="Symbol" charset="2"/>
              <a:buChar char=""/>
            </a:pPr>
            <a:r>
              <a:rPr lang="en-US" sz="2700" b="0" strike="noStrike" spc="-1">
                <a:solidFill>
                  <a:srgbClr val="222222"/>
                </a:solidFill>
                <a:latin typeface="Arial"/>
                <a:ea typeface="+mn-ea"/>
              </a:rPr>
              <a:t>Except with digital certificates, pure asymmetric key encryption not widely used </a:t>
            </a:r>
            <a:endParaRPr lang="en-GB" sz="2700" b="0" strike="noStrike" spc="-1">
              <a:latin typeface="Arial"/>
            </a:endParaRPr>
          </a:p>
          <a:p>
            <a:pPr marL="362520" indent="-362160">
              <a:lnSpc>
                <a:spcPct val="100000"/>
              </a:lnSpc>
              <a:spcBef>
                <a:spcPts val="541"/>
              </a:spcBef>
              <a:buClr>
                <a:srgbClr val="222222"/>
              </a:buClr>
              <a:buFont typeface="Symbol" charset="2"/>
              <a:buChar char=""/>
            </a:pPr>
            <a:r>
              <a:rPr lang="en-US" sz="2700" b="0" strike="noStrike" spc="-1">
                <a:solidFill>
                  <a:srgbClr val="222222"/>
                </a:solidFill>
                <a:latin typeface="Arial"/>
                <a:ea typeface="+mn-ea"/>
              </a:rPr>
              <a:t>Asymmetric encryption more often used with symmetric key encryption, as part of a hybrid system</a:t>
            </a:r>
            <a:endParaRPr lang="en-GB" sz="2700" b="0" strike="noStrike" spc="-1">
              <a:latin typeface="Arial"/>
            </a:endParaRPr>
          </a:p>
          <a:p>
            <a:pPr marL="362520" indent="-362160">
              <a:lnSpc>
                <a:spcPct val="100000"/>
              </a:lnSpc>
              <a:spcBef>
                <a:spcPts val="541"/>
              </a:spcBef>
              <a:buClr>
                <a:srgbClr val="222222"/>
              </a:buClr>
              <a:buFont typeface="Symbol" charset="2"/>
              <a:buChar char=""/>
            </a:pPr>
            <a:r>
              <a:rPr lang="en-US" sz="2700" b="0" strike="noStrike" spc="-1">
                <a:solidFill>
                  <a:srgbClr val="222222"/>
                </a:solidFill>
                <a:latin typeface="Arial"/>
                <a:ea typeface="+mn-ea"/>
              </a:rPr>
              <a:t>Diffie-Hellman Key Exchange method: </a:t>
            </a:r>
            <a:endParaRPr lang="en-GB" sz="2700" b="0" strike="noStrike" spc="-1">
              <a:latin typeface="Arial"/>
            </a:endParaRPr>
          </a:p>
          <a:p>
            <a:pPr marL="785520" lvl="1" indent="-301680">
              <a:lnSpc>
                <a:spcPct val="100000"/>
              </a:lnSpc>
              <a:spcBef>
                <a:spcPts val="499"/>
              </a:spcBef>
              <a:buClr>
                <a:srgbClr val="222222"/>
              </a:buClr>
              <a:buFont typeface="Symbol" charset="2"/>
              <a:buChar char=""/>
            </a:pPr>
            <a:r>
              <a:rPr lang="en-US" sz="2500" b="0" strike="noStrike" spc="-1">
                <a:solidFill>
                  <a:srgbClr val="222222"/>
                </a:solidFill>
                <a:latin typeface="Arial"/>
                <a:ea typeface="+mn-ea"/>
              </a:rPr>
              <a:t>Most common hybrid system</a:t>
            </a:r>
            <a:endParaRPr lang="en-GB" sz="2500" b="0" strike="noStrike" spc="-1">
              <a:latin typeface="Arial"/>
            </a:endParaRPr>
          </a:p>
          <a:p>
            <a:pPr marL="785520" lvl="1" indent="-301680">
              <a:lnSpc>
                <a:spcPct val="100000"/>
              </a:lnSpc>
              <a:spcBef>
                <a:spcPts val="499"/>
              </a:spcBef>
              <a:buClr>
                <a:srgbClr val="222222"/>
              </a:buClr>
              <a:buFont typeface="Symbol" charset="2"/>
              <a:buChar char=""/>
            </a:pPr>
            <a:r>
              <a:rPr lang="en-US" sz="2500" b="0" strike="noStrike" spc="-1">
                <a:solidFill>
                  <a:srgbClr val="222222"/>
                </a:solidFill>
                <a:latin typeface="Arial"/>
                <a:ea typeface="+mn-ea"/>
              </a:rPr>
              <a:t>Provides foundation for subsequent developments in public-key encryption</a:t>
            </a:r>
            <a:endParaRPr lang="en-GB" sz="2500" b="0" strike="noStrike" spc="-1">
              <a:latin typeface="Arial"/>
            </a:endParaRPr>
          </a:p>
          <a:p>
            <a:pPr>
              <a:lnSpc>
                <a:spcPct val="100000"/>
              </a:lnSpc>
            </a:pPr>
            <a:endParaRPr lang="en-GB" sz="2500" b="0" strike="noStrike" spc="-1">
              <a:latin typeface="Arial"/>
            </a:endParaRPr>
          </a:p>
        </p:txBody>
      </p:sp>
      <p:sp>
        <p:nvSpPr>
          <p:cNvPr id="355" name="Slide Number Placeholder 3"/>
          <p:cNvSpPr txBox="1"/>
          <p:nvPr/>
        </p:nvSpPr>
        <p:spPr>
          <a:xfrm>
            <a:off x="3777571" y="9264062"/>
            <a:ext cx="2889725" cy="487061"/>
          </a:xfrm>
          <a:prstGeom prst="rect">
            <a:avLst/>
          </a:prstGeom>
          <a:noFill/>
          <a:ln w="0">
            <a:noFill/>
          </a:ln>
        </p:spPr>
        <p:txBody>
          <a:bodyPr lIns="93960" tIns="47160" rIns="93960" bIns="47160" anchor="b">
            <a:noAutofit/>
          </a:bodyPr>
          <a:lstStyle/>
          <a:p>
            <a:pPr algn="r">
              <a:lnSpc>
                <a:spcPct val="100000"/>
              </a:lnSpc>
            </a:pPr>
            <a:fld id="{8324087C-1E31-4C0D-8E83-28B76C532742}" type="slidenum">
              <a:rPr lang="en-US" sz="1200" b="0" strike="noStrike" spc="-1">
                <a:solidFill>
                  <a:srgbClr val="000000"/>
                </a:solidFill>
                <a:latin typeface="Arial"/>
                <a:ea typeface="+mn-ea"/>
              </a:rPr>
              <a:t>17</a:t>
            </a:fld>
            <a:endParaRPr lang="en-GB" sz="1200" b="0" strike="noStrike" spc="-1">
              <a:latin typeface="Times New Roman"/>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6" name="PlaceHolder 1"/>
          <p:cNvSpPr>
            <a:spLocks noGrp="1" noRot="1" noChangeAspect="1"/>
          </p:cNvSpPr>
          <p:nvPr>
            <p:ph type="sldImg"/>
          </p:nvPr>
        </p:nvSpPr>
        <p:spPr>
          <a:xfrm>
            <a:off x="896938" y="731838"/>
            <a:ext cx="4875212" cy="3657600"/>
          </a:xfrm>
          <a:prstGeom prst="rect">
            <a:avLst/>
          </a:prstGeom>
        </p:spPr>
      </p:sp>
      <p:sp>
        <p:nvSpPr>
          <p:cNvPr id="357" name="PlaceHolder 2"/>
          <p:cNvSpPr>
            <a:spLocks noGrp="1"/>
          </p:cNvSpPr>
          <p:nvPr>
            <p:ph type="body"/>
          </p:nvPr>
        </p:nvSpPr>
        <p:spPr>
          <a:xfrm>
            <a:off x="667037" y="4632774"/>
            <a:ext cx="5335014" cy="4388501"/>
          </a:xfrm>
          <a:prstGeom prst="rect">
            <a:avLst/>
          </a:prstGeom>
        </p:spPr>
        <p:txBody>
          <a:bodyPr lIns="93960" tIns="47160" rIns="93960" bIns="47160">
            <a:noAutofit/>
          </a:bodyPr>
          <a:lstStyle/>
          <a:p>
            <a:pPr marL="216000" indent="-216000">
              <a:lnSpc>
                <a:spcPct val="100000"/>
              </a:lnSpc>
            </a:pPr>
            <a:r>
              <a:rPr lang="en-GB" sz="1200" b="0" strike="noStrike" spc="-1">
                <a:solidFill>
                  <a:srgbClr val="000000"/>
                </a:solidFill>
                <a:latin typeface="+mn-lt"/>
                <a:ea typeface="+mn-ea"/>
              </a:rPr>
              <a:t>The word steganography—the art of secret writing—is derived from the Greek words steganos, meaning “covered,” and graphein, meaning “to write.”</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GB" sz="1200" b="0" strike="noStrike" spc="-1">
                <a:solidFill>
                  <a:srgbClr val="000000"/>
                </a:solidFill>
                <a:latin typeface="+mn-lt"/>
                <a:ea typeface="+mn-ea"/>
              </a:rPr>
              <a:t>To understand how this form of steganography works, you must first know a little about how images are stored.</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US" sz="2000" b="1" strike="noStrike" spc="-1">
                <a:solidFill>
                  <a:srgbClr val="000000"/>
                </a:solidFill>
                <a:latin typeface="Times New Roman"/>
                <a:ea typeface="+mn-ea"/>
              </a:rPr>
              <a:t>Steganography</a:t>
            </a:r>
            <a:endParaRPr lang="en-GB" sz="2000" b="0" strike="noStrike" spc="-1">
              <a:latin typeface="Arial"/>
            </a:endParaRPr>
          </a:p>
          <a:p>
            <a:pPr marL="362520" indent="-362160">
              <a:lnSpc>
                <a:spcPct val="100000"/>
              </a:lnSpc>
              <a:spcBef>
                <a:spcPts val="241"/>
              </a:spcBef>
              <a:buClr>
                <a:srgbClr val="222222"/>
              </a:buClr>
              <a:buFont typeface="Symbol" charset="2"/>
              <a:buChar char=""/>
            </a:pPr>
            <a:r>
              <a:rPr lang="en-US" sz="1200" b="0" strike="noStrike" spc="-1">
                <a:solidFill>
                  <a:srgbClr val="222222"/>
                </a:solidFill>
                <a:latin typeface="Arial"/>
                <a:ea typeface="+mn-ea"/>
              </a:rPr>
              <a:t>“Art of secret writing”</a:t>
            </a:r>
            <a:endParaRPr lang="en-GB" sz="1200" b="0" strike="noStrike" spc="-1">
              <a:latin typeface="Arial"/>
            </a:endParaRPr>
          </a:p>
          <a:p>
            <a:pPr marL="362520" indent="-362160">
              <a:lnSpc>
                <a:spcPct val="100000"/>
              </a:lnSpc>
              <a:spcBef>
                <a:spcPts val="241"/>
              </a:spcBef>
              <a:buClr>
                <a:srgbClr val="222222"/>
              </a:buClr>
              <a:buFont typeface="Symbol" charset="2"/>
              <a:buChar char=""/>
            </a:pPr>
            <a:r>
              <a:rPr lang="en-US" sz="1200" b="0" strike="noStrike" spc="-1">
                <a:solidFill>
                  <a:srgbClr val="222222"/>
                </a:solidFill>
                <a:latin typeface="Arial"/>
                <a:ea typeface="+mn-ea"/>
              </a:rPr>
              <a:t>Has been used for centuries</a:t>
            </a:r>
            <a:endParaRPr lang="en-GB" sz="1200" b="0" strike="noStrike" spc="-1">
              <a:latin typeface="Arial"/>
            </a:endParaRPr>
          </a:p>
          <a:p>
            <a:pPr marL="362520" indent="-362160">
              <a:lnSpc>
                <a:spcPct val="100000"/>
              </a:lnSpc>
              <a:spcBef>
                <a:spcPts val="241"/>
              </a:spcBef>
              <a:buClr>
                <a:srgbClr val="222222"/>
              </a:buClr>
              <a:buFont typeface="Symbol" charset="2"/>
              <a:buChar char=""/>
            </a:pPr>
            <a:r>
              <a:rPr lang="en-US" sz="1200" b="0" strike="noStrike" spc="-1">
                <a:solidFill>
                  <a:srgbClr val="222222"/>
                </a:solidFill>
                <a:latin typeface="Arial"/>
                <a:ea typeface="+mn-ea"/>
              </a:rPr>
              <a:t>Most popular modern version hides information within files that contain digital pictures or other images</a:t>
            </a:r>
            <a:endParaRPr lang="en-GB" sz="1200" b="0" strike="noStrike" spc="-1">
              <a:latin typeface="Arial"/>
            </a:endParaRPr>
          </a:p>
          <a:p>
            <a:pPr marL="362520" indent="-362160">
              <a:lnSpc>
                <a:spcPct val="100000"/>
              </a:lnSpc>
              <a:spcBef>
                <a:spcPts val="241"/>
              </a:spcBef>
              <a:buClr>
                <a:srgbClr val="222222"/>
              </a:buClr>
              <a:buFont typeface="Symbol" charset="2"/>
              <a:buChar char=""/>
            </a:pPr>
            <a:r>
              <a:rPr lang="en-US" sz="1200" b="0" strike="noStrike" spc="-1">
                <a:solidFill>
                  <a:srgbClr val="222222"/>
                </a:solidFill>
                <a:latin typeface="Arial"/>
                <a:ea typeface="+mn-ea"/>
              </a:rPr>
              <a:t>Some applications hide messages in .bmp, .wav, .mp3, and .au files, as well as in unused space on CDs and DVDs</a:t>
            </a:r>
            <a:endParaRPr lang="en-GB" sz="1200" b="0" strike="noStrike" spc="-1">
              <a:latin typeface="Arial"/>
            </a:endParaRPr>
          </a:p>
          <a:p>
            <a:pPr>
              <a:lnSpc>
                <a:spcPct val="100000"/>
              </a:lnSpc>
            </a:pPr>
            <a:endParaRPr lang="en-GB" sz="1200" b="0" strike="noStrike" spc="-1">
              <a:latin typeface="Arial"/>
            </a:endParaRPr>
          </a:p>
        </p:txBody>
      </p:sp>
      <p:sp>
        <p:nvSpPr>
          <p:cNvPr id="358" name="Slide Number Placeholder 3"/>
          <p:cNvSpPr txBox="1"/>
          <p:nvPr/>
        </p:nvSpPr>
        <p:spPr>
          <a:xfrm>
            <a:off x="3777571" y="9264062"/>
            <a:ext cx="2889725" cy="487061"/>
          </a:xfrm>
          <a:prstGeom prst="rect">
            <a:avLst/>
          </a:prstGeom>
          <a:noFill/>
          <a:ln w="0">
            <a:noFill/>
          </a:ln>
        </p:spPr>
        <p:txBody>
          <a:bodyPr lIns="93960" tIns="47160" rIns="93960" bIns="47160" anchor="b">
            <a:noAutofit/>
          </a:bodyPr>
          <a:lstStyle/>
          <a:p>
            <a:pPr algn="r">
              <a:lnSpc>
                <a:spcPct val="100000"/>
              </a:lnSpc>
            </a:pPr>
            <a:fld id="{74B600CD-A303-466B-AEC0-28CC5B4252D3}" type="slidenum">
              <a:rPr lang="en-US" sz="1200" b="0" strike="noStrike" spc="-1">
                <a:solidFill>
                  <a:srgbClr val="000000"/>
                </a:solidFill>
                <a:latin typeface="Arial"/>
                <a:ea typeface="+mn-ea"/>
              </a:rPr>
              <a:t>18</a:t>
            </a:fld>
            <a:endParaRPr lang="en-GB" sz="1200" b="0" strike="noStrike" spc="-1">
              <a:latin typeface="Times New Roman"/>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9" name="PlaceHolder 1"/>
          <p:cNvSpPr>
            <a:spLocks noGrp="1" noRot="1" noChangeAspect="1"/>
          </p:cNvSpPr>
          <p:nvPr>
            <p:ph type="sldImg"/>
          </p:nvPr>
        </p:nvSpPr>
        <p:spPr>
          <a:xfrm>
            <a:off x="896938" y="731838"/>
            <a:ext cx="4875212" cy="3657600"/>
          </a:xfrm>
          <a:prstGeom prst="rect">
            <a:avLst/>
          </a:prstGeom>
        </p:spPr>
      </p:sp>
      <p:sp>
        <p:nvSpPr>
          <p:cNvPr id="360" name="PlaceHolder 2"/>
          <p:cNvSpPr>
            <a:spLocks noGrp="1"/>
          </p:cNvSpPr>
          <p:nvPr>
            <p:ph type="body"/>
          </p:nvPr>
        </p:nvSpPr>
        <p:spPr>
          <a:xfrm>
            <a:off x="667037" y="4632774"/>
            <a:ext cx="5335014" cy="4388501"/>
          </a:xfrm>
          <a:prstGeom prst="rect">
            <a:avLst/>
          </a:prstGeom>
        </p:spPr>
        <p:txBody>
          <a:bodyPr lIns="93960" tIns="47160" rIns="93960" bIns="47160">
            <a:normAutofit fontScale="99500"/>
          </a:bodyPr>
          <a:lstStyle/>
          <a:p>
            <a:pPr marL="216000" indent="-216000">
              <a:lnSpc>
                <a:spcPct val="100000"/>
              </a:lnSpc>
            </a:pPr>
            <a:r>
              <a:rPr lang="en-GB" sz="1200" b="1" strike="noStrike" spc="-1">
                <a:solidFill>
                  <a:srgbClr val="000000"/>
                </a:solidFill>
                <a:latin typeface="+mn-lt"/>
                <a:ea typeface="+mn-ea"/>
              </a:rPr>
              <a:t>S-HTTP</a:t>
            </a:r>
            <a:r>
              <a:rPr lang="en-GB" sz="1200" b="0" strike="noStrike" spc="-1">
                <a:solidFill>
                  <a:srgbClr val="000000"/>
                </a:solidFill>
                <a:latin typeface="+mn-lt"/>
                <a:ea typeface="+mn-ea"/>
              </a:rPr>
              <a:t> (Secure Hypertext Transfer Protocol) and SSL are two protocols designed to enable secure network communications across the Internet. S-HTTP and SSL ensure Internet security via different mechanisms and can be used independently or together.</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GB" sz="1200" b="0" strike="noStrike" spc="-1">
                <a:solidFill>
                  <a:srgbClr val="000000"/>
                </a:solidFill>
                <a:latin typeface="+mn-lt"/>
                <a:ea typeface="+mn-ea"/>
              </a:rPr>
              <a:t>Netscape developed the </a:t>
            </a:r>
            <a:r>
              <a:rPr lang="en-GB" sz="1200" b="1" strike="noStrike" spc="-1">
                <a:solidFill>
                  <a:srgbClr val="000000"/>
                </a:solidFill>
                <a:latin typeface="+mn-lt"/>
                <a:ea typeface="+mn-ea"/>
              </a:rPr>
              <a:t>Secure Sockets Layer (SSL) </a:t>
            </a:r>
            <a:r>
              <a:rPr lang="en-GB" sz="1200" b="0" strike="noStrike" spc="-1">
                <a:solidFill>
                  <a:srgbClr val="000000"/>
                </a:solidFill>
                <a:latin typeface="+mn-lt"/>
                <a:ea typeface="+mn-ea"/>
              </a:rPr>
              <a:t>protocol to use public-key encryption to secure a channel over the Internet, thus enabling secure communications. Most popular browsers, including Internet Explorer, use SSL. In addition to providing data encryption, integrity, and server authentication, SSL can provide client authentication when properly configured.</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US" sz="2000" b="1" strike="noStrike" spc="-1">
                <a:solidFill>
                  <a:srgbClr val="000000"/>
                </a:solidFill>
                <a:latin typeface="+mn-lt"/>
                <a:ea typeface="+mn-ea"/>
              </a:rPr>
              <a:t>Protocols for Secure Communications</a:t>
            </a:r>
            <a:endParaRPr lang="en-GB" sz="2000" b="0" strike="noStrike" spc="-1">
              <a:latin typeface="Arial"/>
            </a:endParaRPr>
          </a:p>
          <a:p>
            <a:pPr marL="362520" indent="-362160">
              <a:lnSpc>
                <a:spcPct val="100000"/>
              </a:lnSpc>
              <a:spcBef>
                <a:spcPts val="241"/>
              </a:spcBef>
              <a:buClr>
                <a:srgbClr val="222222"/>
              </a:buClr>
              <a:buFont typeface="Symbol" charset="2"/>
              <a:buChar char=""/>
            </a:pPr>
            <a:r>
              <a:rPr lang="en-US" sz="1200" b="0" strike="noStrike" spc="-1">
                <a:solidFill>
                  <a:srgbClr val="222222"/>
                </a:solidFill>
                <a:latin typeface="Arial"/>
                <a:ea typeface="+mn-ea"/>
              </a:rPr>
              <a:t>Most of the software currently used to protect the confidentiality of information are not true cryptosystems</a:t>
            </a:r>
            <a:endParaRPr lang="en-GB" sz="1200" b="0" strike="noStrike" spc="-1">
              <a:latin typeface="Arial"/>
            </a:endParaRPr>
          </a:p>
          <a:p>
            <a:pPr marL="362520" indent="-362160">
              <a:lnSpc>
                <a:spcPct val="100000"/>
              </a:lnSpc>
              <a:spcBef>
                <a:spcPts val="241"/>
              </a:spcBef>
              <a:buClr>
                <a:srgbClr val="222222"/>
              </a:buClr>
              <a:buFont typeface="Symbol" charset="2"/>
              <a:buChar char=""/>
            </a:pPr>
            <a:r>
              <a:rPr lang="en-US" sz="1200" b="0" strike="noStrike" spc="-1">
                <a:solidFill>
                  <a:srgbClr val="222222"/>
                </a:solidFill>
                <a:latin typeface="Arial"/>
                <a:ea typeface="+mn-ea"/>
              </a:rPr>
              <a:t>They are applications to which cryptographic protocols have been added</a:t>
            </a:r>
            <a:endParaRPr lang="en-GB" sz="1200" b="0" strike="noStrike" spc="-1">
              <a:latin typeface="Arial"/>
            </a:endParaRPr>
          </a:p>
          <a:p>
            <a:pPr marL="362520" indent="-362160">
              <a:lnSpc>
                <a:spcPct val="100000"/>
              </a:lnSpc>
              <a:spcBef>
                <a:spcPts val="241"/>
              </a:spcBef>
              <a:buClr>
                <a:srgbClr val="222222"/>
              </a:buClr>
              <a:buFont typeface="Symbol" charset="2"/>
              <a:buChar char=""/>
            </a:pPr>
            <a:r>
              <a:rPr lang="en-US" sz="1200" b="0" strike="noStrike" spc="-1">
                <a:solidFill>
                  <a:srgbClr val="222222"/>
                </a:solidFill>
                <a:latin typeface="Arial"/>
                <a:ea typeface="+mn-ea"/>
              </a:rPr>
              <a:t>Particularly true of Internet protocols</a:t>
            </a:r>
            <a:endParaRPr lang="en-GB" sz="1200" b="0" strike="noStrike" spc="-1">
              <a:latin typeface="Arial"/>
            </a:endParaRPr>
          </a:p>
          <a:p>
            <a:pPr marL="362520" indent="-362160">
              <a:lnSpc>
                <a:spcPct val="100000"/>
              </a:lnSpc>
              <a:spcBef>
                <a:spcPts val="241"/>
              </a:spcBef>
              <a:buClr>
                <a:srgbClr val="222222"/>
              </a:buClr>
              <a:buFont typeface="Symbol" charset="2"/>
              <a:buChar char=""/>
            </a:pPr>
            <a:r>
              <a:rPr lang="en-US" sz="1200" b="0" strike="noStrike" spc="-1">
                <a:solidFill>
                  <a:srgbClr val="222222"/>
                </a:solidFill>
                <a:latin typeface="Arial"/>
                <a:ea typeface="+mn-ea"/>
              </a:rPr>
              <a:t>As the number of threats to the Internet grew, so did the need for additional security measures</a:t>
            </a:r>
            <a:endParaRPr lang="en-GB" sz="1200" b="0" strike="noStrike" spc="-1">
              <a:latin typeface="Arial"/>
            </a:endParaRPr>
          </a:p>
          <a:p>
            <a:pPr>
              <a:lnSpc>
                <a:spcPct val="100000"/>
              </a:lnSpc>
            </a:pPr>
            <a:endParaRPr lang="en-GB" sz="1200" b="0" strike="noStrike" spc="-1">
              <a:latin typeface="Arial"/>
            </a:endParaRPr>
          </a:p>
        </p:txBody>
      </p:sp>
      <p:sp>
        <p:nvSpPr>
          <p:cNvPr id="361" name="Slide Number Placeholder 3"/>
          <p:cNvSpPr txBox="1"/>
          <p:nvPr/>
        </p:nvSpPr>
        <p:spPr>
          <a:xfrm>
            <a:off x="3777571" y="9264062"/>
            <a:ext cx="2889725" cy="487061"/>
          </a:xfrm>
          <a:prstGeom prst="rect">
            <a:avLst/>
          </a:prstGeom>
          <a:noFill/>
          <a:ln w="0">
            <a:noFill/>
          </a:ln>
        </p:spPr>
        <p:txBody>
          <a:bodyPr lIns="93960" tIns="47160" rIns="93960" bIns="47160" anchor="b">
            <a:noAutofit/>
          </a:bodyPr>
          <a:lstStyle/>
          <a:p>
            <a:pPr algn="r">
              <a:lnSpc>
                <a:spcPct val="100000"/>
              </a:lnSpc>
            </a:pPr>
            <a:fld id="{8E81F16D-5C04-42E6-9811-6620E5D47CF4}" type="slidenum">
              <a:rPr lang="en-US" sz="1200" b="0" strike="noStrike" spc="-1">
                <a:solidFill>
                  <a:srgbClr val="000000"/>
                </a:solidFill>
                <a:latin typeface="Arial"/>
                <a:ea typeface="+mn-ea"/>
              </a:rPr>
              <a:t>19</a:t>
            </a:fld>
            <a:endParaRPr lang="en-GB" sz="1200" b="0" strike="noStrike" spc="-1">
              <a:latin typeface="Times New Roman"/>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1" name="PlaceHolder 1"/>
          <p:cNvSpPr>
            <a:spLocks noGrp="1" noRot="1" noChangeAspect="1"/>
          </p:cNvSpPr>
          <p:nvPr>
            <p:ph type="sldImg"/>
          </p:nvPr>
        </p:nvSpPr>
        <p:spPr>
          <a:xfrm>
            <a:off x="896938" y="731838"/>
            <a:ext cx="4875212" cy="3657600"/>
          </a:xfrm>
          <a:prstGeom prst="rect">
            <a:avLst/>
          </a:prstGeom>
        </p:spPr>
      </p:sp>
      <p:sp>
        <p:nvSpPr>
          <p:cNvPr id="372" name="PlaceHolder 2"/>
          <p:cNvSpPr>
            <a:spLocks noGrp="1"/>
          </p:cNvSpPr>
          <p:nvPr>
            <p:ph type="body"/>
          </p:nvPr>
        </p:nvSpPr>
        <p:spPr>
          <a:xfrm>
            <a:off x="667037" y="4632774"/>
            <a:ext cx="5335014" cy="4388501"/>
          </a:xfrm>
          <a:prstGeom prst="rect">
            <a:avLst/>
          </a:prstGeom>
        </p:spPr>
        <p:txBody>
          <a:bodyPr lIns="93960" tIns="47160" rIns="93960" bIns="47160">
            <a:normAutofit fontScale="94500" lnSpcReduction="10000"/>
          </a:bodyPr>
          <a:lstStyle/>
          <a:p>
            <a:pPr marL="216000" indent="-216000">
              <a:lnSpc>
                <a:spcPct val="100000"/>
              </a:lnSpc>
            </a:pPr>
            <a:r>
              <a:rPr lang="en-GB" sz="1200" b="1" strike="noStrike" spc="-1">
                <a:solidFill>
                  <a:srgbClr val="000000"/>
                </a:solidFill>
                <a:latin typeface="+mn-lt"/>
                <a:ea typeface="+mn-ea"/>
              </a:rPr>
              <a:t>WEP</a:t>
            </a:r>
            <a:r>
              <a:rPr lang="en-GB" sz="1200" b="0" strike="noStrike" spc="-1">
                <a:solidFill>
                  <a:srgbClr val="000000"/>
                </a:solidFill>
                <a:latin typeface="+mn-lt"/>
                <a:ea typeface="+mn-ea"/>
              </a:rPr>
              <a:t> was an early attempt to provide security with the 802.11 network protocol. It is now considered too cryptographically weak to provide any meaningful protection from eavesdropping, but for a time it did provide some measure</a:t>
            </a:r>
            <a:endParaRPr lang="en-GB" sz="1200" b="0" strike="noStrike" spc="-1">
              <a:latin typeface="Arial"/>
            </a:endParaRPr>
          </a:p>
          <a:p>
            <a:pPr marL="216000" indent="-216000">
              <a:lnSpc>
                <a:spcPct val="100000"/>
              </a:lnSpc>
            </a:pPr>
            <a:r>
              <a:rPr lang="en-GB" sz="1200" b="0" strike="noStrike" spc="-1">
                <a:solidFill>
                  <a:srgbClr val="000000"/>
                </a:solidFill>
                <a:latin typeface="+mn-lt"/>
                <a:ea typeface="+mn-ea"/>
              </a:rPr>
              <a:t>of security for low-sensitivity networks. WEP uses the RC4 cipher stream to encrypt each packet using a 64-bit key. This key is created using a 24-bit initialization vector and a 40-bit key value. The packets are formed with an XOR function to use the RC4 key value stream to encrypt the data packet.</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GB" sz="1200" b="1" strike="noStrike" spc="-1">
                <a:solidFill>
                  <a:srgbClr val="000000"/>
                </a:solidFill>
                <a:latin typeface="+mn-lt"/>
                <a:ea typeface="+mn-ea"/>
              </a:rPr>
              <a:t>Wi-Fi Protected Access (WPA and WPA2) WPA </a:t>
            </a:r>
            <a:r>
              <a:rPr lang="en-GB" sz="1200" b="0" strike="noStrike" spc="-1">
                <a:solidFill>
                  <a:srgbClr val="000000"/>
                </a:solidFill>
                <a:latin typeface="+mn-lt"/>
                <a:ea typeface="+mn-ea"/>
              </a:rPr>
              <a:t>was created to resolve the issues with WEP. WPA has a key size of 128 bits; instead of static, seldom-changed keys, it uses dynamic keys created and shared by an authentication server. WPA accomplishes this through the use of the Temporal Key Integrity Protocol (TKIP). TKIP is a suite of algorithms that attempts to deliver the best security possible given the constraints of the wireless network environment. The algorithms are designed to work with legacy networking devices.</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GB" sz="1200" b="0" strike="noStrike" spc="-1">
                <a:solidFill>
                  <a:srgbClr val="000000"/>
                </a:solidFill>
                <a:latin typeface="+mn-lt"/>
                <a:ea typeface="+mn-ea"/>
              </a:rPr>
              <a:t>AES supports key lengths of up to 256 bits, but it is not compatible with older hardware. However, a specification called Transitional Security Network (TSN) allows RSN and WEP to coexist on the same wireless local area network (WLAN).</a:t>
            </a:r>
            <a:endParaRPr lang="en-GB" sz="1200" b="0" strike="noStrike" spc="-1">
              <a:latin typeface="Arial"/>
            </a:endParaRPr>
          </a:p>
          <a:p>
            <a:pPr marL="216000" indent="-216000">
              <a:lnSpc>
                <a:spcPct val="100000"/>
              </a:lnSpc>
            </a:pPr>
            <a:endParaRPr lang="en-GB" sz="1200" b="0" strike="noStrike" spc="-1">
              <a:latin typeface="Arial"/>
            </a:endParaRPr>
          </a:p>
          <a:p>
            <a:pPr marL="216000" indent="-216000">
              <a:lnSpc>
                <a:spcPct val="100000"/>
              </a:lnSpc>
            </a:pPr>
            <a:r>
              <a:rPr lang="en-GB" sz="1200" b="0" strike="noStrike" spc="-1">
                <a:solidFill>
                  <a:srgbClr val="000000"/>
                </a:solidFill>
                <a:latin typeface="+mn-lt"/>
                <a:ea typeface="+mn-ea"/>
              </a:rPr>
              <a:t>Bluetooth is a de facto industry standard for short-range wireless communications between devices. It is used to establish communications links between wireless telephones and headsets, between PDAs and desktop computers, and between laptops. It was established by Ericsson scientists, and soon involved Intel, Nokia, IBM, and Toshiba. Microsoft, Lucent Technologies, and 3Com joined the industry group shortly after its inception.</a:t>
            </a:r>
            <a:endParaRPr lang="en-GB" sz="1200" b="0" strike="noStrike" spc="-1">
              <a:latin typeface="Arial"/>
            </a:endParaRPr>
          </a:p>
        </p:txBody>
      </p:sp>
      <p:sp>
        <p:nvSpPr>
          <p:cNvPr id="373" name="Slide Number Placeholder 3"/>
          <p:cNvSpPr txBox="1"/>
          <p:nvPr/>
        </p:nvSpPr>
        <p:spPr>
          <a:xfrm>
            <a:off x="3777571" y="9264062"/>
            <a:ext cx="2889725" cy="487061"/>
          </a:xfrm>
          <a:prstGeom prst="rect">
            <a:avLst/>
          </a:prstGeom>
          <a:noFill/>
          <a:ln w="0">
            <a:noFill/>
          </a:ln>
        </p:spPr>
        <p:txBody>
          <a:bodyPr lIns="93960" tIns="47160" rIns="93960" bIns="47160" anchor="b">
            <a:noAutofit/>
          </a:bodyPr>
          <a:lstStyle/>
          <a:p>
            <a:pPr algn="r">
              <a:lnSpc>
                <a:spcPct val="100000"/>
              </a:lnSpc>
            </a:pPr>
            <a:fld id="{594267BC-0FF4-4DB5-AEBE-6269140C03E6}" type="slidenum">
              <a:rPr lang="en-US" sz="1200" b="0" strike="noStrike" spc="-1">
                <a:solidFill>
                  <a:srgbClr val="000000"/>
                </a:solidFill>
                <a:latin typeface="Arial"/>
                <a:ea typeface="+mn-ea"/>
              </a:rPr>
              <a:t>20</a:t>
            </a:fld>
            <a:endParaRPr lang="en-GB" sz="1200" b="0" strike="noStrike" spc="-1">
              <a:latin typeface="Times New Roman"/>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 name="PlaceHolder 1"/>
          <p:cNvSpPr>
            <a:spLocks noGrp="1" noRot="1" noChangeAspect="1"/>
          </p:cNvSpPr>
          <p:nvPr>
            <p:ph type="sldImg"/>
          </p:nvPr>
        </p:nvSpPr>
        <p:spPr>
          <a:xfrm>
            <a:off x="896938" y="731838"/>
            <a:ext cx="4875212" cy="3657600"/>
          </a:xfrm>
          <a:prstGeom prst="rect">
            <a:avLst/>
          </a:prstGeom>
        </p:spPr>
      </p:sp>
      <p:sp>
        <p:nvSpPr>
          <p:cNvPr id="297" name="PlaceHolder 2"/>
          <p:cNvSpPr>
            <a:spLocks noGrp="1"/>
          </p:cNvSpPr>
          <p:nvPr>
            <p:ph type="body"/>
          </p:nvPr>
        </p:nvSpPr>
        <p:spPr>
          <a:xfrm>
            <a:off x="667037" y="4632774"/>
            <a:ext cx="5335014" cy="4388501"/>
          </a:xfrm>
          <a:prstGeom prst="rect">
            <a:avLst/>
          </a:prstGeom>
        </p:spPr>
        <p:txBody>
          <a:bodyPr lIns="93960" tIns="47160" rIns="93960" bIns="47160">
            <a:normAutofit fontScale="62500" lnSpcReduction="20000"/>
          </a:bodyPr>
          <a:lstStyle/>
          <a:p>
            <a:pPr marL="216000" indent="-216000">
              <a:lnSpc>
                <a:spcPct val="100000"/>
              </a:lnSpc>
            </a:pPr>
            <a:r>
              <a:rPr lang="en-GB" sz="1200" b="0" strike="noStrike" spc="-1">
                <a:solidFill>
                  <a:srgbClr val="000000"/>
                </a:solidFill>
                <a:latin typeface="+mn-lt"/>
                <a:ea typeface="+mn-ea"/>
              </a:rPr>
              <a:t>To understand the fundamentals of cryptography, you must know the meanings of the following terms:</a:t>
            </a:r>
            <a:endParaRPr lang="en-GB" sz="1200" b="0" strike="noStrike" spc="-1">
              <a:latin typeface="Arial"/>
            </a:endParaRPr>
          </a:p>
          <a:p>
            <a:pPr marL="171360" indent="-171000">
              <a:lnSpc>
                <a:spcPct val="100000"/>
              </a:lnSpc>
              <a:buClr>
                <a:srgbClr val="000000"/>
              </a:buClr>
              <a:buFont typeface="Arial"/>
              <a:buChar char="•"/>
            </a:pPr>
            <a:r>
              <a:rPr lang="en-GB" sz="1200" b="0" strike="noStrike" spc="-1">
                <a:solidFill>
                  <a:srgbClr val="000000"/>
                </a:solidFill>
                <a:latin typeface="+mn-lt"/>
                <a:ea typeface="+mn-ea"/>
              </a:rPr>
              <a:t>• Algorithm: The mathematical formula or method used to convert an unencrypted message into an encrypted message. This sometimes refers to the programs that enable the cryptographic processes.</a:t>
            </a:r>
            <a:endParaRPr lang="en-GB" sz="1200" b="0" strike="noStrike" spc="-1">
              <a:latin typeface="Arial"/>
            </a:endParaRPr>
          </a:p>
          <a:p>
            <a:pPr marL="171360" indent="-171000">
              <a:lnSpc>
                <a:spcPct val="100000"/>
              </a:lnSpc>
              <a:buClr>
                <a:srgbClr val="000000"/>
              </a:buClr>
              <a:buFont typeface="Arial"/>
              <a:buChar char="•"/>
            </a:pPr>
            <a:r>
              <a:rPr lang="en-GB" sz="1200" b="0" strike="noStrike" spc="-1">
                <a:solidFill>
                  <a:srgbClr val="000000"/>
                </a:solidFill>
                <a:latin typeface="+mn-lt"/>
                <a:ea typeface="+mn-ea"/>
              </a:rPr>
              <a:t>• Bit stream cipher: An encryption method that involves converting plaintext to ciphertext one bit at a time.</a:t>
            </a:r>
            <a:endParaRPr lang="en-GB" sz="1200" b="0" strike="noStrike" spc="-1">
              <a:latin typeface="Arial"/>
            </a:endParaRPr>
          </a:p>
          <a:p>
            <a:pPr marL="171360" indent="-171000">
              <a:lnSpc>
                <a:spcPct val="100000"/>
              </a:lnSpc>
              <a:buClr>
                <a:srgbClr val="000000"/>
              </a:buClr>
              <a:buFont typeface="Arial"/>
              <a:buChar char="•"/>
            </a:pPr>
            <a:r>
              <a:rPr lang="en-GB" sz="1200" b="0" strike="noStrike" spc="-1">
                <a:solidFill>
                  <a:srgbClr val="000000"/>
                </a:solidFill>
                <a:latin typeface="+mn-lt"/>
                <a:ea typeface="+mn-ea"/>
              </a:rPr>
              <a:t>• Block cipher: An encryption method that involves dividing the plaintext into blocks or sets of bits and then converting the plaintext to ciphertext one block at a time.</a:t>
            </a:r>
            <a:endParaRPr lang="en-GB" sz="1200" b="0" strike="noStrike" spc="-1">
              <a:latin typeface="Arial"/>
            </a:endParaRPr>
          </a:p>
          <a:p>
            <a:pPr marL="171360" indent="-171000">
              <a:lnSpc>
                <a:spcPct val="100000"/>
              </a:lnSpc>
              <a:buClr>
                <a:srgbClr val="000000"/>
              </a:buClr>
              <a:buFont typeface="Arial"/>
              <a:buChar char="•"/>
            </a:pPr>
            <a:r>
              <a:rPr lang="en-GB" sz="1200" b="0" strike="noStrike" spc="-1">
                <a:solidFill>
                  <a:srgbClr val="000000"/>
                </a:solidFill>
                <a:latin typeface="+mn-lt"/>
                <a:ea typeface="+mn-ea"/>
              </a:rPr>
              <a:t>• Cipher: When used as a verb, the transformation of the individual components (characters, bytes, or bits) of an unencrypted message into encrypted components or vice versa (see decipher and encipher); when used as a noun, the process of encryption or the algorithm used in encryption, and a term synonymous with cryptosystem.</a:t>
            </a:r>
            <a:endParaRPr lang="en-GB" sz="1200" b="0" strike="noStrike" spc="-1">
              <a:latin typeface="Arial"/>
            </a:endParaRPr>
          </a:p>
          <a:p>
            <a:pPr marL="171360" indent="-171000">
              <a:lnSpc>
                <a:spcPct val="100000"/>
              </a:lnSpc>
              <a:buClr>
                <a:srgbClr val="000000"/>
              </a:buClr>
              <a:buFont typeface="Arial"/>
              <a:buChar char="•"/>
            </a:pPr>
            <a:r>
              <a:rPr lang="en-GB" sz="1200" b="0" strike="noStrike" spc="-1">
                <a:solidFill>
                  <a:srgbClr val="000000"/>
                </a:solidFill>
                <a:latin typeface="+mn-lt"/>
                <a:ea typeface="+mn-ea"/>
              </a:rPr>
              <a:t>• Ciphertext or cryptogram: The unintelligible encrypted or encoded message resulting from an encryption.</a:t>
            </a:r>
            <a:endParaRPr lang="en-GB" sz="1200" b="0" strike="noStrike" spc="-1">
              <a:latin typeface="Arial"/>
            </a:endParaRPr>
          </a:p>
          <a:p>
            <a:pPr marL="171360" indent="-171000">
              <a:lnSpc>
                <a:spcPct val="100000"/>
              </a:lnSpc>
              <a:buClr>
                <a:srgbClr val="000000"/>
              </a:buClr>
              <a:buFont typeface="Arial"/>
              <a:buChar char="•"/>
            </a:pPr>
            <a:r>
              <a:rPr lang="en-GB" sz="1200" b="0" strike="noStrike" spc="-1">
                <a:solidFill>
                  <a:srgbClr val="000000"/>
                </a:solidFill>
                <a:latin typeface="+mn-lt"/>
                <a:ea typeface="+mn-ea"/>
              </a:rPr>
              <a:t>• Code: The process of converting components (words or phrases) of an unencrypted message into encrypted components.</a:t>
            </a:r>
            <a:endParaRPr lang="en-GB" sz="1200" b="0" strike="noStrike" spc="-1">
              <a:latin typeface="Arial"/>
            </a:endParaRPr>
          </a:p>
          <a:p>
            <a:pPr marL="171360" indent="-171000">
              <a:lnSpc>
                <a:spcPct val="100000"/>
              </a:lnSpc>
              <a:buClr>
                <a:srgbClr val="000000"/>
              </a:buClr>
              <a:buFont typeface="Arial"/>
              <a:buChar char="•"/>
            </a:pPr>
            <a:r>
              <a:rPr lang="en-GB" sz="1200" b="0" strike="noStrike" spc="-1">
                <a:solidFill>
                  <a:srgbClr val="000000"/>
                </a:solidFill>
                <a:latin typeface="+mn-lt"/>
                <a:ea typeface="+mn-ea"/>
              </a:rPr>
              <a:t>• Decipher: See Decryption.</a:t>
            </a:r>
            <a:endParaRPr lang="en-GB" sz="1200" b="0" strike="noStrike" spc="-1">
              <a:latin typeface="Arial"/>
            </a:endParaRPr>
          </a:p>
          <a:p>
            <a:pPr marL="171360" indent="-171000">
              <a:lnSpc>
                <a:spcPct val="100000"/>
              </a:lnSpc>
              <a:buClr>
                <a:srgbClr val="000000"/>
              </a:buClr>
              <a:buFont typeface="Arial"/>
              <a:buChar char="•"/>
            </a:pPr>
            <a:r>
              <a:rPr lang="en-GB" sz="1200" b="0" strike="noStrike" spc="-1">
                <a:solidFill>
                  <a:srgbClr val="000000"/>
                </a:solidFill>
                <a:latin typeface="+mn-lt"/>
                <a:ea typeface="+mn-ea"/>
              </a:rPr>
              <a:t>• Decryption: The process of converting an encoded or enciphered message (ciphertext) back to its original readable form (plaintext). Also referred to as deciphering.</a:t>
            </a:r>
            <a:endParaRPr lang="en-GB" sz="1200" b="0" strike="noStrike" spc="-1">
              <a:latin typeface="Arial"/>
            </a:endParaRPr>
          </a:p>
          <a:p>
            <a:pPr marL="171360" indent="-171000">
              <a:lnSpc>
                <a:spcPct val="100000"/>
              </a:lnSpc>
              <a:buClr>
                <a:srgbClr val="000000"/>
              </a:buClr>
              <a:buFont typeface="Arial"/>
              <a:buChar char="•"/>
            </a:pPr>
            <a:r>
              <a:rPr lang="en-GB" sz="1200" b="0" strike="noStrike" spc="-1">
                <a:solidFill>
                  <a:srgbClr val="000000"/>
                </a:solidFill>
                <a:latin typeface="+mn-lt"/>
                <a:ea typeface="+mn-ea"/>
              </a:rPr>
              <a:t>Encipher: See Encryption.</a:t>
            </a:r>
            <a:endParaRPr lang="en-GB" sz="1200" b="0" strike="noStrike" spc="-1">
              <a:latin typeface="Arial"/>
            </a:endParaRPr>
          </a:p>
          <a:p>
            <a:pPr marL="171360" indent="-171000">
              <a:lnSpc>
                <a:spcPct val="100000"/>
              </a:lnSpc>
              <a:buClr>
                <a:srgbClr val="000000"/>
              </a:buClr>
              <a:buFont typeface="Arial"/>
              <a:buChar char="•"/>
            </a:pPr>
            <a:r>
              <a:rPr lang="en-GB" sz="1200" b="0" strike="noStrike" spc="-1">
                <a:solidFill>
                  <a:srgbClr val="000000"/>
                </a:solidFill>
                <a:latin typeface="+mn-lt"/>
                <a:ea typeface="+mn-ea"/>
              </a:rPr>
              <a:t>Encryption: The process of converting an original message (plaintext) into a form that cannot be used by unauthorized individuals (ciphertext). Also referred to as enciphering.</a:t>
            </a:r>
            <a:endParaRPr lang="en-GB" sz="1200" b="0" strike="noStrike" spc="-1">
              <a:latin typeface="Arial"/>
            </a:endParaRPr>
          </a:p>
          <a:p>
            <a:pPr marL="171360" indent="-171000">
              <a:lnSpc>
                <a:spcPct val="100000"/>
              </a:lnSpc>
              <a:buClr>
                <a:srgbClr val="000000"/>
              </a:buClr>
              <a:buFont typeface="Arial"/>
              <a:buChar char="•"/>
            </a:pPr>
            <a:r>
              <a:rPr lang="en-GB" sz="1200" b="0" strike="noStrike" spc="-1">
                <a:solidFill>
                  <a:srgbClr val="000000"/>
                </a:solidFill>
                <a:latin typeface="+mn-lt"/>
                <a:ea typeface="+mn-ea"/>
              </a:rPr>
              <a:t>Key or cryptovariable: The information used in conjunction with the algorithm to create the ciphertext from the plaintext; it can be a series of bits used in a mathematical algorithm or the knowledge of how to manipulate the plaintext. Sometimes called a cryptovariable.</a:t>
            </a:r>
            <a:endParaRPr lang="en-GB" sz="1200" b="0" strike="noStrike" spc="-1">
              <a:latin typeface="Arial"/>
            </a:endParaRPr>
          </a:p>
          <a:p>
            <a:pPr marL="171360" indent="-171000">
              <a:lnSpc>
                <a:spcPct val="100000"/>
              </a:lnSpc>
              <a:buClr>
                <a:srgbClr val="000000"/>
              </a:buClr>
              <a:buFont typeface="Arial"/>
              <a:buChar char="•"/>
            </a:pPr>
            <a:r>
              <a:rPr lang="en-GB" sz="1200" b="0" strike="noStrike" spc="-1">
                <a:solidFill>
                  <a:srgbClr val="000000"/>
                </a:solidFill>
                <a:latin typeface="+mn-lt"/>
                <a:ea typeface="+mn-ea"/>
              </a:rPr>
              <a:t>Keyspace: The entire range of values that can be used to construct an individual key.</a:t>
            </a:r>
            <a:endParaRPr lang="en-GB" sz="1200" b="0" strike="noStrike" spc="-1">
              <a:latin typeface="Arial"/>
            </a:endParaRPr>
          </a:p>
          <a:p>
            <a:pPr marL="171360" indent="-171000">
              <a:lnSpc>
                <a:spcPct val="100000"/>
              </a:lnSpc>
              <a:buClr>
                <a:srgbClr val="000000"/>
              </a:buClr>
              <a:buFont typeface="Arial"/>
              <a:buChar char="•"/>
            </a:pPr>
            <a:r>
              <a:rPr lang="en-GB" sz="1200" b="0" strike="noStrike" spc="-1">
                <a:solidFill>
                  <a:srgbClr val="000000"/>
                </a:solidFill>
                <a:latin typeface="+mn-lt"/>
                <a:ea typeface="+mn-ea"/>
              </a:rPr>
              <a:t>Link encryption: A series of encryptions and decryptions between a number of systems, wherein each system in a network decrypts the message sent to it and then reencrypts the message using different keys and sends it to the next neighbor. This process continues until the message reaches the final destination.</a:t>
            </a:r>
            <a:endParaRPr lang="en-GB" sz="1200" b="0" strike="noStrike" spc="-1">
              <a:latin typeface="Arial"/>
            </a:endParaRPr>
          </a:p>
          <a:p>
            <a:pPr marL="171360" indent="-171000">
              <a:lnSpc>
                <a:spcPct val="100000"/>
              </a:lnSpc>
              <a:buClr>
                <a:srgbClr val="000000"/>
              </a:buClr>
              <a:buFont typeface="Arial"/>
              <a:buChar char="•"/>
            </a:pPr>
            <a:r>
              <a:rPr lang="en-GB" sz="1200" b="0" strike="noStrike" spc="-1">
                <a:solidFill>
                  <a:srgbClr val="000000"/>
                </a:solidFill>
                <a:latin typeface="+mn-lt"/>
                <a:ea typeface="+mn-ea"/>
              </a:rPr>
              <a:t>Plaintext or cleartext: The original unencrypted message that is encrypted and is the result of successful decryption.</a:t>
            </a:r>
            <a:endParaRPr lang="en-GB" sz="1200" b="0" strike="noStrike" spc="-1">
              <a:latin typeface="Arial"/>
            </a:endParaRPr>
          </a:p>
          <a:p>
            <a:pPr marL="171360" indent="-171000">
              <a:lnSpc>
                <a:spcPct val="100000"/>
              </a:lnSpc>
              <a:buClr>
                <a:srgbClr val="000000"/>
              </a:buClr>
              <a:buFont typeface="Arial"/>
              <a:buChar char="•"/>
            </a:pPr>
            <a:r>
              <a:rPr lang="en-GB" sz="1200" b="0" strike="noStrike" spc="-1">
                <a:solidFill>
                  <a:srgbClr val="000000"/>
                </a:solidFill>
                <a:latin typeface="+mn-lt"/>
                <a:ea typeface="+mn-ea"/>
              </a:rPr>
              <a:t>Steganography: The process of hiding messages; for example, hiding a message within the digital encoding of a picture or graphic so that it is almost impossible to detect that the hidden message even exists.</a:t>
            </a:r>
            <a:endParaRPr lang="en-GB" sz="1200" b="0" strike="noStrike" spc="-1">
              <a:latin typeface="Arial"/>
            </a:endParaRPr>
          </a:p>
          <a:p>
            <a:pPr marL="171360" indent="-171000">
              <a:lnSpc>
                <a:spcPct val="100000"/>
              </a:lnSpc>
              <a:buClr>
                <a:srgbClr val="000000"/>
              </a:buClr>
              <a:buFont typeface="Arial"/>
              <a:buChar char="•"/>
            </a:pPr>
            <a:r>
              <a:rPr lang="en-GB" sz="1200" b="0" strike="noStrike" spc="-1">
                <a:solidFill>
                  <a:srgbClr val="000000"/>
                </a:solidFill>
                <a:latin typeface="+mn-lt"/>
                <a:ea typeface="+mn-ea"/>
              </a:rPr>
              <a:t>Work factor: The amount of effort (usually expressed in units of time) required to perform cryptanalysis on an encoded message.</a:t>
            </a:r>
            <a:endParaRPr lang="en-GB" sz="1200" b="0" strike="noStrike" spc="-1">
              <a:latin typeface="Arial"/>
            </a:endParaRPr>
          </a:p>
          <a:p>
            <a:pPr>
              <a:lnSpc>
                <a:spcPct val="100000"/>
              </a:lnSpc>
            </a:pPr>
            <a:endParaRPr lang="en-GB" sz="1200" b="0" strike="noStrike" spc="-1">
              <a:latin typeface="Arial"/>
            </a:endParaRPr>
          </a:p>
          <a:p>
            <a:pPr>
              <a:lnSpc>
                <a:spcPct val="100000"/>
              </a:lnSpc>
            </a:pPr>
            <a:endParaRPr lang="en-GB" sz="1200" b="0" strike="noStrike" spc="-1">
              <a:latin typeface="Arial"/>
            </a:endParaRPr>
          </a:p>
          <a:p>
            <a:pPr>
              <a:lnSpc>
                <a:spcPct val="100000"/>
              </a:lnSpc>
            </a:pPr>
            <a:endParaRPr lang="en-GB" sz="1200" b="0" strike="noStrike" spc="-1">
              <a:latin typeface="Arial"/>
            </a:endParaRPr>
          </a:p>
          <a:p>
            <a:pPr>
              <a:lnSpc>
                <a:spcPct val="100000"/>
              </a:lnSpc>
            </a:pPr>
            <a:r>
              <a:rPr lang="en-US" sz="2000" b="1" strike="noStrike" spc="-1">
                <a:solidFill>
                  <a:srgbClr val="000000"/>
                </a:solidFill>
                <a:latin typeface="Times New Roman"/>
                <a:ea typeface="+mn-ea"/>
              </a:rPr>
              <a:t>Foundations of Cryptology</a:t>
            </a:r>
            <a:endParaRPr lang="en-GB" sz="2000" b="0" strike="noStrike" spc="-1">
              <a:latin typeface="Arial"/>
            </a:endParaRPr>
          </a:p>
          <a:p>
            <a:pPr marL="362520" indent="-362160">
              <a:lnSpc>
                <a:spcPct val="100000"/>
              </a:lnSpc>
              <a:spcBef>
                <a:spcPts val="241"/>
              </a:spcBef>
              <a:buClr>
                <a:srgbClr val="222222"/>
              </a:buClr>
              <a:buFont typeface="Arial"/>
              <a:buChar char="•"/>
            </a:pPr>
            <a:r>
              <a:rPr lang="en-US" sz="1200" b="0" strike="noStrike" spc="-1">
                <a:solidFill>
                  <a:srgbClr val="222222"/>
                </a:solidFill>
                <a:latin typeface="Arial"/>
                <a:ea typeface="+mn-ea"/>
              </a:rPr>
              <a:t>Cryptology has an extensive and multicultural history</a:t>
            </a:r>
            <a:endParaRPr lang="en-GB" sz="1200" b="0" strike="noStrike" spc="-1">
              <a:latin typeface="Arial"/>
            </a:endParaRPr>
          </a:p>
          <a:p>
            <a:pPr marL="362520" indent="-362160">
              <a:lnSpc>
                <a:spcPct val="100000"/>
              </a:lnSpc>
              <a:spcBef>
                <a:spcPts val="241"/>
              </a:spcBef>
              <a:buClr>
                <a:srgbClr val="222222"/>
              </a:buClr>
              <a:buFont typeface="Arial"/>
              <a:buChar char="•"/>
            </a:pPr>
            <a:r>
              <a:rPr lang="en-US" sz="1200" b="0" strike="noStrike" spc="-1">
                <a:solidFill>
                  <a:srgbClr val="222222"/>
                </a:solidFill>
                <a:latin typeface="Arial"/>
                <a:ea typeface="+mn-ea"/>
              </a:rPr>
              <a:t>All popular Web browsers use built-in encryption features for secure e-commerce applications</a:t>
            </a:r>
            <a:endParaRPr lang="en-GB" sz="1200" b="0" strike="noStrike" spc="-1">
              <a:latin typeface="Arial"/>
            </a:endParaRPr>
          </a:p>
          <a:p>
            <a:pPr marL="362520" indent="-362160">
              <a:lnSpc>
                <a:spcPct val="100000"/>
              </a:lnSpc>
              <a:spcBef>
                <a:spcPts val="241"/>
              </a:spcBef>
              <a:buClr>
                <a:srgbClr val="222222"/>
              </a:buClr>
              <a:buFont typeface="Arial"/>
              <a:buChar char="•"/>
            </a:pPr>
            <a:r>
              <a:rPr lang="en-US" sz="1200" b="0" strike="noStrike" spc="-1">
                <a:solidFill>
                  <a:srgbClr val="222222"/>
                </a:solidFill>
                <a:latin typeface="Arial"/>
                <a:ea typeface="+mn-ea"/>
              </a:rPr>
              <a:t>Restrictions on the export of cryptosystems began after WWII</a:t>
            </a:r>
            <a:endParaRPr lang="en-GB" sz="1200" b="0" strike="noStrike" spc="-1">
              <a:latin typeface="Arial"/>
            </a:endParaRPr>
          </a:p>
          <a:p>
            <a:pPr>
              <a:lnSpc>
                <a:spcPct val="100000"/>
              </a:lnSpc>
            </a:pPr>
            <a:endParaRPr lang="en-GB" sz="1200" b="0" strike="noStrike" spc="-1">
              <a:latin typeface="Arial"/>
            </a:endParaRPr>
          </a:p>
        </p:txBody>
      </p:sp>
      <p:sp>
        <p:nvSpPr>
          <p:cNvPr id="298" name="Slide Number Placeholder 3"/>
          <p:cNvSpPr txBox="1"/>
          <p:nvPr/>
        </p:nvSpPr>
        <p:spPr>
          <a:xfrm>
            <a:off x="3777571" y="9264062"/>
            <a:ext cx="2889725" cy="487061"/>
          </a:xfrm>
          <a:prstGeom prst="rect">
            <a:avLst/>
          </a:prstGeom>
          <a:noFill/>
          <a:ln w="0">
            <a:noFill/>
          </a:ln>
        </p:spPr>
        <p:txBody>
          <a:bodyPr lIns="93960" tIns="47160" rIns="93960" bIns="47160" anchor="b">
            <a:noAutofit/>
          </a:bodyPr>
          <a:lstStyle/>
          <a:p>
            <a:pPr algn="r">
              <a:lnSpc>
                <a:spcPct val="100000"/>
              </a:lnSpc>
            </a:pPr>
            <a:fld id="{9482058B-61A6-44ED-B0D2-4F3421EEB26B}" type="slidenum">
              <a:rPr lang="en-US" sz="1200" b="0" strike="noStrike" spc="-1">
                <a:solidFill>
                  <a:srgbClr val="000000"/>
                </a:solidFill>
                <a:latin typeface="Arial"/>
                <a:ea typeface="+mn-ea"/>
              </a:rPr>
              <a:t>21</a:t>
            </a:fld>
            <a:endParaRPr lang="en-GB" sz="1200" b="0" strike="noStrike" spc="-1">
              <a:latin typeface="Times New Roman"/>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7" name="PlaceHolder 1"/>
          <p:cNvSpPr>
            <a:spLocks noGrp="1" noRot="1" noChangeAspect="1"/>
          </p:cNvSpPr>
          <p:nvPr>
            <p:ph type="sldImg"/>
          </p:nvPr>
        </p:nvSpPr>
        <p:spPr>
          <a:xfrm>
            <a:off x="896938" y="731838"/>
            <a:ext cx="4873625" cy="3656012"/>
          </a:xfrm>
          <a:prstGeom prst="rect">
            <a:avLst/>
          </a:prstGeom>
        </p:spPr>
      </p:sp>
      <p:sp>
        <p:nvSpPr>
          <p:cNvPr id="378" name="PlaceHolder 2"/>
          <p:cNvSpPr>
            <a:spLocks noGrp="1"/>
          </p:cNvSpPr>
          <p:nvPr>
            <p:ph type="body"/>
          </p:nvPr>
        </p:nvSpPr>
        <p:spPr>
          <a:xfrm>
            <a:off x="667037" y="4632774"/>
            <a:ext cx="5334502" cy="4387510"/>
          </a:xfrm>
          <a:prstGeom prst="rect">
            <a:avLst/>
          </a:prstGeom>
        </p:spPr>
        <p:txBody>
          <a:bodyPr lIns="93960" tIns="47160" rIns="93960" bIns="47160">
            <a:noAutofit/>
          </a:bodyPr>
          <a:lstStyle/>
          <a:p>
            <a:endParaRPr lang="en-GB" sz="2000" b="0" strike="noStrike" spc="-1">
              <a:latin typeface="Arial"/>
            </a:endParaRPr>
          </a:p>
        </p:txBody>
      </p:sp>
      <p:sp>
        <p:nvSpPr>
          <p:cNvPr id="379" name="CustomShape 3_1"/>
          <p:cNvSpPr/>
          <p:nvPr/>
        </p:nvSpPr>
        <p:spPr>
          <a:xfrm>
            <a:off x="3777570" y="9264062"/>
            <a:ext cx="2889213" cy="486070"/>
          </a:xfrm>
          <a:prstGeom prst="rect">
            <a:avLst/>
          </a:prstGeom>
          <a:noFill/>
          <a:ln w="0">
            <a:noFill/>
          </a:ln>
        </p:spPr>
        <p:style>
          <a:lnRef idx="0">
            <a:scrgbClr r="0" g="0" b="0"/>
          </a:lnRef>
          <a:fillRef idx="0">
            <a:scrgbClr r="0" g="0" b="0"/>
          </a:fillRef>
          <a:effectRef idx="0">
            <a:scrgbClr r="0" g="0" b="0"/>
          </a:effectRef>
          <a:fontRef idx="minor"/>
        </p:style>
        <p:txBody>
          <a:bodyPr lIns="93960" tIns="47160" rIns="93960" bIns="47160" anchor="b">
            <a:noAutofit/>
          </a:bodyPr>
          <a:lstStyle/>
          <a:p>
            <a:pPr algn="r">
              <a:lnSpc>
                <a:spcPct val="100000"/>
              </a:lnSpc>
            </a:pPr>
            <a:fld id="{332876FB-F4FE-4F77-9CD7-5EF3FB5E4074}" type="slidenum">
              <a:rPr lang="en-US" sz="1200" b="0" strike="noStrike" spc="-1">
                <a:solidFill>
                  <a:srgbClr val="000000"/>
                </a:solidFill>
                <a:latin typeface="Times New Roman"/>
              </a:rPr>
              <a:t>22</a:t>
            </a:fld>
            <a:endParaRPr lang="en-GB" sz="1200" b="0" strike="noStrike" spc="-1">
              <a:latin typeface="Aria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 name="PlaceHolder 2"/>
          <p:cNvSpPr>
            <a:spLocks noGrp="1"/>
          </p:cNvSpPr>
          <p:nvPr>
            <p:ph type="subTitle"/>
          </p:nvPr>
        </p:nvSpPr>
        <p:spPr>
          <a:xfrm>
            <a:off x="457200" y="1604520"/>
            <a:ext cx="8229240" cy="397728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7" name="PlaceHolder 2"/>
          <p:cNvSpPr>
            <a:spLocks noGrp="1"/>
          </p:cNvSpPr>
          <p:nvPr>
            <p:ph type="body"/>
          </p:nvPr>
        </p:nvSpPr>
        <p:spPr>
          <a:xfrm>
            <a:off x="457200" y="1604520"/>
            <a:ext cx="822924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8"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9"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10"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2" name="PlaceHolder 1"/>
          <p:cNvSpPr>
            <a:spLocks noGrp="1"/>
          </p:cNvSpPr>
          <p:nvPr>
            <p:ph type="subTitle"/>
          </p:nvPr>
        </p:nvSpPr>
        <p:spPr>
          <a:xfrm>
            <a:off x="457200" y="273600"/>
            <a:ext cx="8229240" cy="530784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3"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4"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15"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
        <p:nvSpPr>
          <p:cNvPr id="16"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7"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8"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19"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20" name="PlaceHolder 4"/>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2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22"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23"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24" name="PlaceHolder 4"/>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5"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26" name="PlaceHolder 2"/>
          <p:cNvSpPr>
            <a:spLocks noGrp="1"/>
          </p:cNvSpPr>
          <p:nvPr>
            <p:ph type="body"/>
          </p:nvPr>
        </p:nvSpPr>
        <p:spPr>
          <a:xfrm>
            <a:off x="457200" y="1604520"/>
            <a:ext cx="8229240" cy="1896840"/>
          </a:xfrm>
          <a:prstGeom prst="rect">
            <a:avLst/>
          </a:prstGeom>
        </p:spPr>
        <p:txBody>
          <a:bodyPr lIns="0" tIns="0" rIns="0" bIns="0">
            <a:normAutofit/>
          </a:bodyPr>
          <a:lstStyle/>
          <a:p>
            <a:endParaRPr lang="en-GB" sz="3200" b="0" strike="noStrike" spc="-1">
              <a:latin typeface="Arial"/>
            </a:endParaRPr>
          </a:p>
        </p:txBody>
      </p:sp>
      <p:sp>
        <p:nvSpPr>
          <p:cNvPr id="27" name="PlaceHolder 3"/>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28"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29"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30"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31"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
        <p:nvSpPr>
          <p:cNvPr id="32" name="PlaceHolder 5"/>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3"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34" name="PlaceHolder 2"/>
          <p:cNvSpPr>
            <a:spLocks noGrp="1"/>
          </p:cNvSpPr>
          <p:nvPr>
            <p:ph type="body"/>
          </p:nvPr>
        </p:nvSpPr>
        <p:spPr>
          <a:xfrm>
            <a:off x="457200" y="1604520"/>
            <a:ext cx="2649600" cy="1896840"/>
          </a:xfrm>
          <a:prstGeom prst="rect">
            <a:avLst/>
          </a:prstGeom>
        </p:spPr>
        <p:txBody>
          <a:bodyPr lIns="0" tIns="0" rIns="0" bIns="0">
            <a:normAutofit/>
          </a:bodyPr>
          <a:lstStyle/>
          <a:p>
            <a:endParaRPr lang="en-GB" sz="3200" b="0" strike="noStrike" spc="-1">
              <a:latin typeface="Arial"/>
            </a:endParaRPr>
          </a:p>
        </p:txBody>
      </p:sp>
      <p:sp>
        <p:nvSpPr>
          <p:cNvPr id="35" name="PlaceHolder 3"/>
          <p:cNvSpPr>
            <a:spLocks noGrp="1"/>
          </p:cNvSpPr>
          <p:nvPr>
            <p:ph type="body"/>
          </p:nvPr>
        </p:nvSpPr>
        <p:spPr>
          <a:xfrm>
            <a:off x="3239640" y="1604520"/>
            <a:ext cx="2649600" cy="1896840"/>
          </a:xfrm>
          <a:prstGeom prst="rect">
            <a:avLst/>
          </a:prstGeom>
        </p:spPr>
        <p:txBody>
          <a:bodyPr lIns="0" tIns="0" rIns="0" bIns="0">
            <a:normAutofit/>
          </a:bodyPr>
          <a:lstStyle/>
          <a:p>
            <a:endParaRPr lang="en-GB" sz="3200" b="0" strike="noStrike" spc="-1">
              <a:latin typeface="Arial"/>
            </a:endParaRPr>
          </a:p>
        </p:txBody>
      </p:sp>
      <p:sp>
        <p:nvSpPr>
          <p:cNvPr id="36" name="PlaceHolder 4"/>
          <p:cNvSpPr>
            <a:spLocks noGrp="1"/>
          </p:cNvSpPr>
          <p:nvPr>
            <p:ph type="body"/>
          </p:nvPr>
        </p:nvSpPr>
        <p:spPr>
          <a:xfrm>
            <a:off x="6022080" y="1604520"/>
            <a:ext cx="2649600" cy="1896840"/>
          </a:xfrm>
          <a:prstGeom prst="rect">
            <a:avLst/>
          </a:prstGeom>
        </p:spPr>
        <p:txBody>
          <a:bodyPr lIns="0" tIns="0" rIns="0" bIns="0">
            <a:normAutofit/>
          </a:bodyPr>
          <a:lstStyle/>
          <a:p>
            <a:endParaRPr lang="en-GB" sz="3200" b="0" strike="noStrike" spc="-1">
              <a:latin typeface="Arial"/>
            </a:endParaRPr>
          </a:p>
        </p:txBody>
      </p:sp>
      <p:sp>
        <p:nvSpPr>
          <p:cNvPr id="37" name="PlaceHolder 5"/>
          <p:cNvSpPr>
            <a:spLocks noGrp="1"/>
          </p:cNvSpPr>
          <p:nvPr>
            <p:ph type="body"/>
          </p:nvPr>
        </p:nvSpPr>
        <p:spPr>
          <a:xfrm>
            <a:off x="457200" y="3682080"/>
            <a:ext cx="2649600" cy="1896840"/>
          </a:xfrm>
          <a:prstGeom prst="rect">
            <a:avLst/>
          </a:prstGeom>
        </p:spPr>
        <p:txBody>
          <a:bodyPr lIns="0" tIns="0" rIns="0" bIns="0">
            <a:normAutofit/>
          </a:bodyPr>
          <a:lstStyle/>
          <a:p>
            <a:endParaRPr lang="en-GB" sz="3200" b="0" strike="noStrike" spc="-1">
              <a:latin typeface="Arial"/>
            </a:endParaRPr>
          </a:p>
        </p:txBody>
      </p:sp>
      <p:sp>
        <p:nvSpPr>
          <p:cNvPr id="38" name="PlaceHolder 6"/>
          <p:cNvSpPr>
            <a:spLocks noGrp="1"/>
          </p:cNvSpPr>
          <p:nvPr>
            <p:ph type="body"/>
          </p:nvPr>
        </p:nvSpPr>
        <p:spPr>
          <a:xfrm>
            <a:off x="3239640" y="3682080"/>
            <a:ext cx="2649600" cy="1896840"/>
          </a:xfrm>
          <a:prstGeom prst="rect">
            <a:avLst/>
          </a:prstGeom>
        </p:spPr>
        <p:txBody>
          <a:bodyPr lIns="0" tIns="0" rIns="0" bIns="0">
            <a:normAutofit/>
          </a:bodyPr>
          <a:lstStyle/>
          <a:p>
            <a:endParaRPr lang="en-GB" sz="3200" b="0" strike="noStrike" spc="-1">
              <a:latin typeface="Arial"/>
            </a:endParaRPr>
          </a:p>
        </p:txBody>
      </p:sp>
      <p:sp>
        <p:nvSpPr>
          <p:cNvPr id="39" name="PlaceHolder 7"/>
          <p:cNvSpPr>
            <a:spLocks noGrp="1"/>
          </p:cNvSpPr>
          <p:nvPr>
            <p:ph type="body"/>
          </p:nvPr>
        </p:nvSpPr>
        <p:spPr>
          <a:xfrm>
            <a:off x="6022080" y="3682080"/>
            <a:ext cx="26496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42"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3" name="PlaceHolder 2"/>
          <p:cNvSpPr>
            <a:spLocks noGrp="1"/>
          </p:cNvSpPr>
          <p:nvPr>
            <p:ph type="subTitle"/>
          </p:nvPr>
        </p:nvSpPr>
        <p:spPr>
          <a:xfrm>
            <a:off x="457200" y="1604520"/>
            <a:ext cx="8229240" cy="397728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5" name="PlaceHolder 2"/>
          <p:cNvSpPr>
            <a:spLocks noGrp="1"/>
          </p:cNvSpPr>
          <p:nvPr>
            <p:ph type="body"/>
          </p:nvPr>
        </p:nvSpPr>
        <p:spPr>
          <a:xfrm>
            <a:off x="457200" y="1604520"/>
            <a:ext cx="822924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46"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7"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48"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4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50" name="PlaceHolder 1"/>
          <p:cNvSpPr>
            <a:spLocks noGrp="1"/>
          </p:cNvSpPr>
          <p:nvPr>
            <p:ph type="subTitle"/>
          </p:nvPr>
        </p:nvSpPr>
        <p:spPr>
          <a:xfrm>
            <a:off x="457200" y="273600"/>
            <a:ext cx="8229240" cy="530784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5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2"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53"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
        <p:nvSpPr>
          <p:cNvPr id="54"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55"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6"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57"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58" name="PlaceHolder 4"/>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5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60"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61"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62" name="PlaceHolder 4"/>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63"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64" name="PlaceHolder 2"/>
          <p:cNvSpPr>
            <a:spLocks noGrp="1"/>
          </p:cNvSpPr>
          <p:nvPr>
            <p:ph type="body"/>
          </p:nvPr>
        </p:nvSpPr>
        <p:spPr>
          <a:xfrm>
            <a:off x="457200" y="1604520"/>
            <a:ext cx="8229240" cy="1896840"/>
          </a:xfrm>
          <a:prstGeom prst="rect">
            <a:avLst/>
          </a:prstGeom>
        </p:spPr>
        <p:txBody>
          <a:bodyPr lIns="0" tIns="0" rIns="0" bIns="0">
            <a:normAutofit/>
          </a:bodyPr>
          <a:lstStyle/>
          <a:p>
            <a:endParaRPr lang="en-GB" sz="3200" b="0" strike="noStrike" spc="-1">
              <a:latin typeface="Arial"/>
            </a:endParaRPr>
          </a:p>
        </p:txBody>
      </p:sp>
      <p:sp>
        <p:nvSpPr>
          <p:cNvPr id="65" name="PlaceHolder 3"/>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66"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67"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68"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69"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
        <p:nvSpPr>
          <p:cNvPr id="70" name="PlaceHolder 5"/>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7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72" name="PlaceHolder 2"/>
          <p:cNvSpPr>
            <a:spLocks noGrp="1"/>
          </p:cNvSpPr>
          <p:nvPr>
            <p:ph type="body"/>
          </p:nvPr>
        </p:nvSpPr>
        <p:spPr>
          <a:xfrm>
            <a:off x="457200" y="1604520"/>
            <a:ext cx="2649600" cy="1896840"/>
          </a:xfrm>
          <a:prstGeom prst="rect">
            <a:avLst/>
          </a:prstGeom>
        </p:spPr>
        <p:txBody>
          <a:bodyPr lIns="0" tIns="0" rIns="0" bIns="0">
            <a:normAutofit/>
          </a:bodyPr>
          <a:lstStyle/>
          <a:p>
            <a:endParaRPr lang="en-GB" sz="3200" b="0" strike="noStrike" spc="-1">
              <a:latin typeface="Arial"/>
            </a:endParaRPr>
          </a:p>
        </p:txBody>
      </p:sp>
      <p:sp>
        <p:nvSpPr>
          <p:cNvPr id="73" name="PlaceHolder 3"/>
          <p:cNvSpPr>
            <a:spLocks noGrp="1"/>
          </p:cNvSpPr>
          <p:nvPr>
            <p:ph type="body"/>
          </p:nvPr>
        </p:nvSpPr>
        <p:spPr>
          <a:xfrm>
            <a:off x="3239640" y="1604520"/>
            <a:ext cx="2649600" cy="1896840"/>
          </a:xfrm>
          <a:prstGeom prst="rect">
            <a:avLst/>
          </a:prstGeom>
        </p:spPr>
        <p:txBody>
          <a:bodyPr lIns="0" tIns="0" rIns="0" bIns="0">
            <a:normAutofit/>
          </a:bodyPr>
          <a:lstStyle/>
          <a:p>
            <a:endParaRPr lang="en-GB" sz="3200" b="0" strike="noStrike" spc="-1">
              <a:latin typeface="Arial"/>
            </a:endParaRPr>
          </a:p>
        </p:txBody>
      </p:sp>
      <p:sp>
        <p:nvSpPr>
          <p:cNvPr id="74" name="PlaceHolder 4"/>
          <p:cNvSpPr>
            <a:spLocks noGrp="1"/>
          </p:cNvSpPr>
          <p:nvPr>
            <p:ph type="body"/>
          </p:nvPr>
        </p:nvSpPr>
        <p:spPr>
          <a:xfrm>
            <a:off x="6022080" y="1604520"/>
            <a:ext cx="2649600" cy="1896840"/>
          </a:xfrm>
          <a:prstGeom prst="rect">
            <a:avLst/>
          </a:prstGeom>
        </p:spPr>
        <p:txBody>
          <a:bodyPr lIns="0" tIns="0" rIns="0" bIns="0">
            <a:normAutofit/>
          </a:bodyPr>
          <a:lstStyle/>
          <a:p>
            <a:endParaRPr lang="en-GB" sz="3200" b="0" strike="noStrike" spc="-1">
              <a:latin typeface="Arial"/>
            </a:endParaRPr>
          </a:p>
        </p:txBody>
      </p:sp>
      <p:sp>
        <p:nvSpPr>
          <p:cNvPr id="75" name="PlaceHolder 5"/>
          <p:cNvSpPr>
            <a:spLocks noGrp="1"/>
          </p:cNvSpPr>
          <p:nvPr>
            <p:ph type="body"/>
          </p:nvPr>
        </p:nvSpPr>
        <p:spPr>
          <a:xfrm>
            <a:off x="457200" y="3682080"/>
            <a:ext cx="2649600" cy="1896840"/>
          </a:xfrm>
          <a:prstGeom prst="rect">
            <a:avLst/>
          </a:prstGeom>
        </p:spPr>
        <p:txBody>
          <a:bodyPr lIns="0" tIns="0" rIns="0" bIns="0">
            <a:normAutofit/>
          </a:bodyPr>
          <a:lstStyle/>
          <a:p>
            <a:endParaRPr lang="en-GB" sz="3200" b="0" strike="noStrike" spc="-1">
              <a:latin typeface="Arial"/>
            </a:endParaRPr>
          </a:p>
        </p:txBody>
      </p:sp>
      <p:sp>
        <p:nvSpPr>
          <p:cNvPr id="76" name="PlaceHolder 6"/>
          <p:cNvSpPr>
            <a:spLocks noGrp="1"/>
          </p:cNvSpPr>
          <p:nvPr>
            <p:ph type="body"/>
          </p:nvPr>
        </p:nvSpPr>
        <p:spPr>
          <a:xfrm>
            <a:off x="3239640" y="3682080"/>
            <a:ext cx="2649600" cy="1896840"/>
          </a:xfrm>
          <a:prstGeom prst="rect">
            <a:avLst/>
          </a:prstGeom>
        </p:spPr>
        <p:txBody>
          <a:bodyPr lIns="0" tIns="0" rIns="0" bIns="0">
            <a:normAutofit/>
          </a:bodyPr>
          <a:lstStyle/>
          <a:p>
            <a:endParaRPr lang="en-GB" sz="3200" b="0" strike="noStrike" spc="-1">
              <a:latin typeface="Arial"/>
            </a:endParaRPr>
          </a:p>
        </p:txBody>
      </p:sp>
      <p:sp>
        <p:nvSpPr>
          <p:cNvPr id="77" name="PlaceHolder 7"/>
          <p:cNvSpPr>
            <a:spLocks noGrp="1"/>
          </p:cNvSpPr>
          <p:nvPr>
            <p:ph type="body"/>
          </p:nvPr>
        </p:nvSpPr>
        <p:spPr>
          <a:xfrm>
            <a:off x="6022080" y="3682080"/>
            <a:ext cx="26496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118"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19" name="PlaceHolder 2"/>
          <p:cNvSpPr>
            <a:spLocks noGrp="1"/>
          </p:cNvSpPr>
          <p:nvPr>
            <p:ph type="subTitle"/>
          </p:nvPr>
        </p:nvSpPr>
        <p:spPr>
          <a:xfrm>
            <a:off x="457200" y="1604520"/>
            <a:ext cx="8229240" cy="397728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120"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21" name="PlaceHolder 2"/>
          <p:cNvSpPr>
            <a:spLocks noGrp="1"/>
          </p:cNvSpPr>
          <p:nvPr>
            <p:ph type="body"/>
          </p:nvPr>
        </p:nvSpPr>
        <p:spPr>
          <a:xfrm>
            <a:off x="457200" y="1604520"/>
            <a:ext cx="822924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122"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23"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124"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25"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26" name="PlaceHolder 1"/>
          <p:cNvSpPr>
            <a:spLocks noGrp="1"/>
          </p:cNvSpPr>
          <p:nvPr>
            <p:ph type="subTitle"/>
          </p:nvPr>
        </p:nvSpPr>
        <p:spPr>
          <a:xfrm>
            <a:off x="457200" y="273600"/>
            <a:ext cx="8229240" cy="530784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27"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28"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129"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
        <p:nvSpPr>
          <p:cNvPr id="130"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3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32"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133"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134" name="PlaceHolder 4"/>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135"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36"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137"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138" name="PlaceHolder 4"/>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13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40" name="PlaceHolder 2"/>
          <p:cNvSpPr>
            <a:spLocks noGrp="1"/>
          </p:cNvSpPr>
          <p:nvPr>
            <p:ph type="body"/>
          </p:nvPr>
        </p:nvSpPr>
        <p:spPr>
          <a:xfrm>
            <a:off x="457200" y="1604520"/>
            <a:ext cx="8229240" cy="1896840"/>
          </a:xfrm>
          <a:prstGeom prst="rect">
            <a:avLst/>
          </a:prstGeom>
        </p:spPr>
        <p:txBody>
          <a:bodyPr lIns="0" tIns="0" rIns="0" bIns="0">
            <a:normAutofit/>
          </a:bodyPr>
          <a:lstStyle/>
          <a:p>
            <a:endParaRPr lang="en-GB" sz="3200" b="0" strike="noStrike" spc="-1">
              <a:latin typeface="Arial"/>
            </a:endParaRPr>
          </a:p>
        </p:txBody>
      </p:sp>
      <p:sp>
        <p:nvSpPr>
          <p:cNvPr id="141" name="PlaceHolder 3"/>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142"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43"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144"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145"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
        <p:nvSpPr>
          <p:cNvPr id="146" name="PlaceHolder 5"/>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147"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48" name="PlaceHolder 2"/>
          <p:cNvSpPr>
            <a:spLocks noGrp="1"/>
          </p:cNvSpPr>
          <p:nvPr>
            <p:ph type="body"/>
          </p:nvPr>
        </p:nvSpPr>
        <p:spPr>
          <a:xfrm>
            <a:off x="457200" y="1604520"/>
            <a:ext cx="2649600" cy="1896840"/>
          </a:xfrm>
          <a:prstGeom prst="rect">
            <a:avLst/>
          </a:prstGeom>
        </p:spPr>
        <p:txBody>
          <a:bodyPr lIns="0" tIns="0" rIns="0" bIns="0">
            <a:normAutofit/>
          </a:bodyPr>
          <a:lstStyle/>
          <a:p>
            <a:endParaRPr lang="en-GB" sz="3200" b="0" strike="noStrike" spc="-1">
              <a:latin typeface="Arial"/>
            </a:endParaRPr>
          </a:p>
        </p:txBody>
      </p:sp>
      <p:sp>
        <p:nvSpPr>
          <p:cNvPr id="149" name="PlaceHolder 3"/>
          <p:cNvSpPr>
            <a:spLocks noGrp="1"/>
          </p:cNvSpPr>
          <p:nvPr>
            <p:ph type="body"/>
          </p:nvPr>
        </p:nvSpPr>
        <p:spPr>
          <a:xfrm>
            <a:off x="3239640" y="1604520"/>
            <a:ext cx="2649600" cy="1896840"/>
          </a:xfrm>
          <a:prstGeom prst="rect">
            <a:avLst/>
          </a:prstGeom>
        </p:spPr>
        <p:txBody>
          <a:bodyPr lIns="0" tIns="0" rIns="0" bIns="0">
            <a:normAutofit/>
          </a:bodyPr>
          <a:lstStyle/>
          <a:p>
            <a:endParaRPr lang="en-GB" sz="3200" b="0" strike="noStrike" spc="-1">
              <a:latin typeface="Arial"/>
            </a:endParaRPr>
          </a:p>
        </p:txBody>
      </p:sp>
      <p:sp>
        <p:nvSpPr>
          <p:cNvPr id="150" name="PlaceHolder 4"/>
          <p:cNvSpPr>
            <a:spLocks noGrp="1"/>
          </p:cNvSpPr>
          <p:nvPr>
            <p:ph type="body"/>
          </p:nvPr>
        </p:nvSpPr>
        <p:spPr>
          <a:xfrm>
            <a:off x="6022080" y="1604520"/>
            <a:ext cx="2649600" cy="1896840"/>
          </a:xfrm>
          <a:prstGeom prst="rect">
            <a:avLst/>
          </a:prstGeom>
        </p:spPr>
        <p:txBody>
          <a:bodyPr lIns="0" tIns="0" rIns="0" bIns="0">
            <a:normAutofit/>
          </a:bodyPr>
          <a:lstStyle/>
          <a:p>
            <a:endParaRPr lang="en-GB" sz="3200" b="0" strike="noStrike" spc="-1">
              <a:latin typeface="Arial"/>
            </a:endParaRPr>
          </a:p>
        </p:txBody>
      </p:sp>
      <p:sp>
        <p:nvSpPr>
          <p:cNvPr id="151" name="PlaceHolder 5"/>
          <p:cNvSpPr>
            <a:spLocks noGrp="1"/>
          </p:cNvSpPr>
          <p:nvPr>
            <p:ph type="body"/>
          </p:nvPr>
        </p:nvSpPr>
        <p:spPr>
          <a:xfrm>
            <a:off x="457200" y="3682080"/>
            <a:ext cx="2649600" cy="1896840"/>
          </a:xfrm>
          <a:prstGeom prst="rect">
            <a:avLst/>
          </a:prstGeom>
        </p:spPr>
        <p:txBody>
          <a:bodyPr lIns="0" tIns="0" rIns="0" bIns="0">
            <a:normAutofit/>
          </a:bodyPr>
          <a:lstStyle/>
          <a:p>
            <a:endParaRPr lang="en-GB" sz="3200" b="0" strike="noStrike" spc="-1">
              <a:latin typeface="Arial"/>
            </a:endParaRPr>
          </a:p>
        </p:txBody>
      </p:sp>
      <p:sp>
        <p:nvSpPr>
          <p:cNvPr id="152" name="PlaceHolder 6"/>
          <p:cNvSpPr>
            <a:spLocks noGrp="1"/>
          </p:cNvSpPr>
          <p:nvPr>
            <p:ph type="body"/>
          </p:nvPr>
        </p:nvSpPr>
        <p:spPr>
          <a:xfrm>
            <a:off x="3239640" y="3682080"/>
            <a:ext cx="2649600" cy="1896840"/>
          </a:xfrm>
          <a:prstGeom prst="rect">
            <a:avLst/>
          </a:prstGeom>
        </p:spPr>
        <p:txBody>
          <a:bodyPr lIns="0" tIns="0" rIns="0" bIns="0">
            <a:normAutofit/>
          </a:bodyPr>
          <a:lstStyle/>
          <a:p>
            <a:endParaRPr lang="en-GB" sz="3200" b="0" strike="noStrike" spc="-1">
              <a:latin typeface="Arial"/>
            </a:endParaRPr>
          </a:p>
        </p:txBody>
      </p:sp>
      <p:sp>
        <p:nvSpPr>
          <p:cNvPr id="153" name="PlaceHolder 7"/>
          <p:cNvSpPr>
            <a:spLocks noGrp="1"/>
          </p:cNvSpPr>
          <p:nvPr>
            <p:ph type="body"/>
          </p:nvPr>
        </p:nvSpPr>
        <p:spPr>
          <a:xfrm>
            <a:off x="6022080" y="3682080"/>
            <a:ext cx="26496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theme" Target="../theme/theme3.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4" name="PlaceHolder 1"/>
          <p:cNvSpPr>
            <a:spLocks noGrp="1"/>
          </p:cNvSpPr>
          <p:nvPr>
            <p:ph type="title"/>
          </p:nvPr>
        </p:nvSpPr>
        <p:spPr>
          <a:xfrm>
            <a:off x="457200" y="228600"/>
            <a:ext cx="8229240" cy="622440"/>
          </a:xfrm>
          <a:prstGeom prst="rect">
            <a:avLst/>
          </a:prstGeom>
        </p:spPr>
        <p:txBody>
          <a:bodyPr>
            <a:noAutofit/>
          </a:bodyPr>
          <a:lstStyle/>
          <a:p>
            <a:pPr algn="ctr">
              <a:lnSpc>
                <a:spcPct val="100000"/>
              </a:lnSpc>
            </a:pPr>
            <a:r>
              <a:rPr lang="en-US" sz="3600" b="0" strike="noStrike" spc="-1">
                <a:solidFill>
                  <a:srgbClr val="000000"/>
                </a:solidFill>
                <a:latin typeface="Arial"/>
                <a:ea typeface="Verdana"/>
              </a:rPr>
              <a:t>Click to edit Master title style</a:t>
            </a:r>
            <a:endParaRPr lang="en-US" sz="3600" b="0" strike="noStrike" spc="-1">
              <a:solidFill>
                <a:srgbClr val="000000"/>
              </a:solidFill>
              <a:latin typeface="Arial"/>
            </a:endParaRPr>
          </a:p>
        </p:txBody>
      </p:sp>
      <p:sp>
        <p:nvSpPr>
          <p:cNvPr id="5" name="PlaceHolder 2"/>
          <p:cNvSpPr>
            <a:spLocks noGrp="1"/>
          </p:cNvSpPr>
          <p:nvPr>
            <p:ph type="body"/>
          </p:nvPr>
        </p:nvSpPr>
        <p:spPr>
          <a:xfrm>
            <a:off x="457200" y="816480"/>
            <a:ext cx="8229240" cy="478440"/>
          </a:xfrm>
          <a:prstGeom prst="rect">
            <a:avLst/>
          </a:prstGeom>
        </p:spPr>
        <p:txBody>
          <a:bodyPr>
            <a:noAutofit/>
          </a:bodyPr>
          <a:lstStyle/>
          <a:p>
            <a:pPr>
              <a:lnSpc>
                <a:spcPct val="100000"/>
              </a:lnSpc>
              <a:tabLst>
                <a:tab pos="0" algn="l"/>
              </a:tabLst>
            </a:pPr>
            <a:r>
              <a:rPr lang="en-US" sz="2400" b="0" strike="noStrike" spc="-1">
                <a:solidFill>
                  <a:srgbClr val="000000"/>
                </a:solidFill>
                <a:latin typeface="Arial"/>
                <a:ea typeface="Verdana"/>
              </a:rPr>
              <a:t>Add edition here</a:t>
            </a:r>
            <a:endParaRPr lang="en-US" sz="2400" b="0" strike="noStrike" spc="-1">
              <a:solidFill>
                <a:srgbClr val="000000"/>
              </a:solidFill>
              <a:latin typeface="Arial"/>
            </a:endParaRPr>
          </a:p>
        </p:txBody>
      </p:sp>
      <p:sp>
        <p:nvSpPr>
          <p:cNvPr id="2" name="PlaceHolder 3"/>
          <p:cNvSpPr>
            <a:spLocks noGrp="1"/>
          </p:cNvSpPr>
          <p:nvPr>
            <p:ph type="body"/>
          </p:nvPr>
        </p:nvSpPr>
        <p:spPr>
          <a:xfrm>
            <a:off x="4114800" y="1320120"/>
            <a:ext cx="4571640" cy="1599840"/>
          </a:xfrm>
          <a:prstGeom prst="rect">
            <a:avLst/>
          </a:prstGeom>
        </p:spPr>
        <p:txBody>
          <a:bodyPr anchor="b">
            <a:noAutofit/>
          </a:bodyPr>
          <a:lstStyle/>
          <a:p>
            <a:pPr>
              <a:lnSpc>
                <a:spcPct val="100000"/>
              </a:lnSpc>
              <a:tabLst>
                <a:tab pos="0" algn="l"/>
              </a:tabLst>
            </a:pPr>
            <a:r>
              <a:rPr lang="en-US" sz="4400" b="0" strike="noStrike" spc="-1">
                <a:solidFill>
                  <a:srgbClr val="000000"/>
                </a:solidFill>
                <a:latin typeface="Arial"/>
                <a:ea typeface="Verdana"/>
              </a:rPr>
              <a:t>Chapter ##</a:t>
            </a:r>
            <a:endParaRPr lang="en-US" sz="4400" b="0" strike="noStrike" spc="-1">
              <a:solidFill>
                <a:srgbClr val="000000"/>
              </a:solidFill>
              <a:latin typeface="Arial"/>
            </a:endParaRPr>
          </a:p>
        </p:txBody>
      </p:sp>
      <p:sp>
        <p:nvSpPr>
          <p:cNvPr id="3" name="PlaceHolder 4"/>
          <p:cNvSpPr>
            <a:spLocks noGrp="1"/>
          </p:cNvSpPr>
          <p:nvPr>
            <p:ph type="body"/>
          </p:nvPr>
        </p:nvSpPr>
        <p:spPr>
          <a:xfrm>
            <a:off x="5029200" y="2945520"/>
            <a:ext cx="3657240" cy="2514240"/>
          </a:xfrm>
          <a:prstGeom prst="rect">
            <a:avLst/>
          </a:prstGeom>
        </p:spPr>
        <p:txBody>
          <a:bodyPr>
            <a:noAutofit/>
          </a:bodyPr>
          <a:lstStyle/>
          <a:p>
            <a:pPr>
              <a:lnSpc>
                <a:spcPct val="100000"/>
              </a:lnSpc>
              <a:tabLst>
                <a:tab pos="0" algn="l"/>
              </a:tabLst>
            </a:pPr>
            <a:r>
              <a:rPr lang="en-US" sz="2800" b="0" strike="noStrike" spc="-1">
                <a:solidFill>
                  <a:srgbClr val="000000"/>
                </a:solidFill>
                <a:latin typeface="Arial"/>
                <a:ea typeface="Verdana"/>
              </a:rPr>
              <a:t>Chapter title</a:t>
            </a:r>
            <a:endParaRPr lang="en-US" sz="2800" b="0" strike="noStrike" spc="-1">
              <a:solidFill>
                <a:srgbClr val="000000"/>
              </a:solidFill>
              <a:latin typeface="Arial"/>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40" name="PlaceHolder 1"/>
          <p:cNvSpPr>
            <a:spLocks noGrp="1"/>
          </p:cNvSpPr>
          <p:nvPr>
            <p:ph type="title"/>
          </p:nvPr>
        </p:nvSpPr>
        <p:spPr>
          <a:xfrm>
            <a:off x="45720" y="27720"/>
            <a:ext cx="9052200" cy="1038600"/>
          </a:xfrm>
          <a:prstGeom prst="rect">
            <a:avLst/>
          </a:prstGeom>
        </p:spPr>
        <p:txBody>
          <a:bodyPr anchor="ctr">
            <a:normAutofit/>
          </a:bodyPr>
          <a:lstStyle/>
          <a:p>
            <a:pPr algn="ctr">
              <a:lnSpc>
                <a:spcPct val="100000"/>
              </a:lnSpc>
            </a:pPr>
            <a:r>
              <a:rPr lang="en-US" sz="3600" b="0" strike="noStrike" spc="-1">
                <a:solidFill>
                  <a:srgbClr val="000000"/>
                </a:solidFill>
                <a:latin typeface="Arial"/>
                <a:ea typeface="Verdana"/>
              </a:rPr>
              <a:t>Click to edit Master title style</a:t>
            </a:r>
            <a:endParaRPr lang="en-US" sz="3600" b="0" strike="noStrike" spc="-1">
              <a:solidFill>
                <a:srgbClr val="000000"/>
              </a:solidFill>
              <a:latin typeface="Arial"/>
            </a:endParaRPr>
          </a:p>
        </p:txBody>
      </p:sp>
      <p:sp>
        <p:nvSpPr>
          <p:cNvPr id="41" name="PlaceHolder 2"/>
          <p:cNvSpPr>
            <a:spLocks noGrp="1"/>
          </p:cNvSpPr>
          <p:nvPr>
            <p:ph type="body"/>
          </p:nvPr>
        </p:nvSpPr>
        <p:spPr>
          <a:xfrm>
            <a:off x="228600" y="1295280"/>
            <a:ext cx="8762760" cy="4830480"/>
          </a:xfrm>
          <a:prstGeom prst="rect">
            <a:avLst/>
          </a:prstGeom>
        </p:spPr>
        <p:txBody>
          <a:bodyPr>
            <a:noAutofit/>
          </a:bodyPr>
          <a:lstStyle/>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Click to edit Master text styles</a:t>
            </a:r>
            <a:endParaRPr lang="en-US" sz="26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US" sz="2400" b="0" strike="noStrike" spc="-1">
                <a:solidFill>
                  <a:srgbClr val="000000"/>
                </a:solidFill>
                <a:latin typeface="Arial"/>
                <a:ea typeface="Verdana"/>
              </a:rPr>
              <a:t>Second level</a:t>
            </a:r>
            <a:endParaRPr lang="en-US" sz="2400" b="0" strike="noStrike" spc="-1">
              <a:solidFill>
                <a:srgbClr val="000000"/>
              </a:solidFill>
              <a:latin typeface="Arial"/>
            </a:endParaRPr>
          </a:p>
          <a:p>
            <a:pPr marL="1143000" lvl="2" indent="-228240">
              <a:lnSpc>
                <a:spcPct val="100000"/>
              </a:lnSpc>
              <a:spcBef>
                <a:spcPts val="439"/>
              </a:spcBef>
              <a:buClr>
                <a:srgbClr val="364162"/>
              </a:buClr>
              <a:buFont typeface="Wingdings" charset="2"/>
              <a:buChar char=""/>
            </a:pPr>
            <a:r>
              <a:rPr lang="en-US" sz="2200" b="0" strike="noStrike" spc="-1">
                <a:solidFill>
                  <a:srgbClr val="000000"/>
                </a:solidFill>
                <a:latin typeface="Arial"/>
                <a:ea typeface="Verdana"/>
              </a:rPr>
              <a:t>Third level</a:t>
            </a:r>
            <a:endParaRPr lang="en-US" sz="2200" b="0" strike="noStrike" spc="-1">
              <a:solidFill>
                <a:srgbClr val="000000"/>
              </a:solidFill>
              <a:latin typeface="Arial"/>
            </a:endParaRPr>
          </a:p>
          <a:p>
            <a:pPr marL="1600200" lvl="3" indent="-228240">
              <a:lnSpc>
                <a:spcPct val="100000"/>
              </a:lnSpc>
              <a:spcBef>
                <a:spcPts val="400"/>
              </a:spcBef>
              <a:buClr>
                <a:srgbClr val="364162"/>
              </a:buClr>
              <a:buFont typeface="Courier New"/>
              <a:buChar char="o"/>
            </a:pPr>
            <a:r>
              <a:rPr lang="en-US" sz="2000" b="0" strike="noStrike" spc="-1">
                <a:solidFill>
                  <a:srgbClr val="000000"/>
                </a:solidFill>
                <a:latin typeface="Arial"/>
                <a:ea typeface="Verdana"/>
              </a:rPr>
              <a:t>Fourth level</a:t>
            </a:r>
            <a:endParaRPr lang="en-US" sz="2000" b="0" strike="noStrike" spc="-1">
              <a:solidFill>
                <a:srgbClr val="000000"/>
              </a:solidFill>
              <a:latin typeface="Arial"/>
            </a:endParaRPr>
          </a:p>
          <a:p>
            <a:pPr marL="2057400" lvl="4" indent="-228240">
              <a:lnSpc>
                <a:spcPct val="100000"/>
              </a:lnSpc>
              <a:spcBef>
                <a:spcPts val="400"/>
              </a:spcBef>
              <a:buClr>
                <a:srgbClr val="364162"/>
              </a:buClr>
              <a:buFont typeface="Arial"/>
              <a:buChar char="»"/>
            </a:pPr>
            <a:r>
              <a:rPr lang="en-US" sz="2000" b="0" strike="noStrike" spc="-1">
                <a:solidFill>
                  <a:srgbClr val="000000"/>
                </a:solidFill>
                <a:latin typeface="Arial"/>
                <a:ea typeface="Verdana"/>
              </a:rPr>
              <a:t>Fifth level</a:t>
            </a:r>
            <a:endParaRPr lang="en-US" sz="2000" b="0" strike="noStrike" spc="-1">
              <a:solidFill>
                <a:srgbClr val="000000"/>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116"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r>
              <a:rPr lang="en-GB" sz="4400" b="0" strike="noStrike" spc="-1">
                <a:latin typeface="Arial"/>
              </a:rPr>
              <a:t>Click to edit the title text format</a:t>
            </a:r>
          </a:p>
        </p:txBody>
      </p:sp>
      <p:sp>
        <p:nvSpPr>
          <p:cNvPr id="117" name="PlaceHolder 2"/>
          <p:cNvSpPr>
            <a:spLocks noGrp="1"/>
          </p:cNvSpPr>
          <p:nvPr>
            <p:ph type="body"/>
          </p:nvPr>
        </p:nvSpPr>
        <p:spPr>
          <a:xfrm>
            <a:off x="457200" y="1604520"/>
            <a:ext cx="82292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 name="Title 3"/>
          <p:cNvSpPr txBox="1"/>
          <p:nvPr/>
        </p:nvSpPr>
        <p:spPr>
          <a:xfrm>
            <a:off x="457200" y="609480"/>
            <a:ext cx="8229240" cy="622440"/>
          </a:xfrm>
          <a:prstGeom prst="rect">
            <a:avLst/>
          </a:prstGeom>
          <a:noFill/>
          <a:ln w="9360">
            <a:noFill/>
          </a:ln>
        </p:spPr>
        <p:txBody>
          <a:bodyPr>
            <a:noAutofit/>
          </a:bodyPr>
          <a:lstStyle/>
          <a:p>
            <a:pPr algn="ctr">
              <a:lnSpc>
                <a:spcPct val="100000"/>
              </a:lnSpc>
            </a:pPr>
            <a:r>
              <a:rPr lang="en-US" sz="3600" b="0" strike="noStrike" spc="-1">
                <a:solidFill>
                  <a:srgbClr val="000000"/>
                </a:solidFill>
                <a:latin typeface="Arial"/>
                <a:ea typeface="Verdana"/>
              </a:rPr>
              <a:t>Data Security and Compliance</a:t>
            </a:r>
            <a:br/>
            <a:r>
              <a:rPr lang="en-US" sz="3600" b="0" strike="noStrike" spc="-1">
                <a:solidFill>
                  <a:srgbClr val="000000"/>
                </a:solidFill>
                <a:latin typeface="Arial"/>
                <a:ea typeface="Verdana"/>
              </a:rPr>
              <a:t>ACCA5034</a:t>
            </a:r>
            <a:br/>
            <a:br/>
            <a:br/>
            <a:endParaRPr lang="en-US" sz="3600" b="0" strike="noStrike" spc="-1">
              <a:solidFill>
                <a:srgbClr val="000000"/>
              </a:solidFill>
              <a:latin typeface="Arial"/>
            </a:endParaRPr>
          </a:p>
        </p:txBody>
      </p:sp>
      <p:sp>
        <p:nvSpPr>
          <p:cNvPr id="161" name="Text Placeholder 5"/>
          <p:cNvSpPr txBox="1"/>
          <p:nvPr/>
        </p:nvSpPr>
        <p:spPr>
          <a:xfrm>
            <a:off x="2666880" y="2474640"/>
            <a:ext cx="3962160" cy="958320"/>
          </a:xfrm>
          <a:prstGeom prst="rect">
            <a:avLst/>
          </a:prstGeom>
          <a:noFill/>
          <a:ln w="0">
            <a:noFill/>
          </a:ln>
        </p:spPr>
        <p:txBody>
          <a:bodyPr anchor="b">
            <a:noAutofit/>
          </a:bodyPr>
          <a:lstStyle/>
          <a:p>
            <a:pPr algn="ctr">
              <a:lnSpc>
                <a:spcPct val="100000"/>
              </a:lnSpc>
              <a:tabLst>
                <a:tab pos="0" algn="l"/>
              </a:tabLst>
            </a:pPr>
            <a:r>
              <a:rPr lang="en-US" sz="4000" b="1" strike="noStrike" spc="-1" dirty="0">
                <a:solidFill>
                  <a:srgbClr val="000000"/>
                </a:solidFill>
                <a:latin typeface="Arial"/>
                <a:ea typeface="Verdana"/>
              </a:rPr>
              <a:t>Lecture 7</a:t>
            </a:r>
            <a:endParaRPr lang="en-US" sz="4000" b="0" strike="noStrike" spc="-1" dirty="0">
              <a:solidFill>
                <a:srgbClr val="000000"/>
              </a:solidFill>
              <a:latin typeface="Arial"/>
            </a:endParaRPr>
          </a:p>
        </p:txBody>
      </p:sp>
      <p:sp>
        <p:nvSpPr>
          <p:cNvPr id="162" name="Text Placeholder 1"/>
          <p:cNvSpPr txBox="1"/>
          <p:nvPr/>
        </p:nvSpPr>
        <p:spPr>
          <a:xfrm>
            <a:off x="2666880" y="4675320"/>
            <a:ext cx="5105160" cy="761760"/>
          </a:xfrm>
          <a:prstGeom prst="rect">
            <a:avLst/>
          </a:prstGeom>
          <a:noFill/>
          <a:ln w="0">
            <a:noFill/>
          </a:ln>
        </p:spPr>
        <p:txBody>
          <a:bodyPr>
            <a:noAutofit/>
          </a:bodyPr>
          <a:lstStyle/>
          <a:p>
            <a:pPr>
              <a:lnSpc>
                <a:spcPct val="100000"/>
              </a:lnSpc>
              <a:tabLst>
                <a:tab pos="0" algn="l"/>
              </a:tabLst>
            </a:pPr>
            <a:r>
              <a:rPr lang="en-GB" sz="2800" b="0" strike="noStrike" spc="-1">
                <a:solidFill>
                  <a:srgbClr val="000000"/>
                </a:solidFill>
                <a:latin typeface="Arial"/>
                <a:ea typeface="Verdana"/>
              </a:rPr>
              <a:t>      Cryptography</a:t>
            </a:r>
            <a:endParaRPr lang="en-US" sz="2800" b="0" strike="noStrike" spc="-1">
              <a:solidFill>
                <a:srgbClr val="000000"/>
              </a:solidFill>
              <a:latin typeface="Arial"/>
            </a:endParaRPr>
          </a:p>
        </p:txBody>
      </p:sp>
      <p:grpSp>
        <p:nvGrpSpPr>
          <p:cNvPr id="163" name="Group 8"/>
          <p:cNvGrpSpPr/>
          <p:nvPr/>
        </p:nvGrpSpPr>
        <p:grpSpPr>
          <a:xfrm>
            <a:off x="228600" y="2057400"/>
            <a:ext cx="1828440" cy="2571840"/>
            <a:chOff x="228600" y="2057400"/>
            <a:chExt cx="1828440" cy="2571840"/>
          </a:xfrm>
        </p:grpSpPr>
        <p:pic>
          <p:nvPicPr>
            <p:cNvPr id="164"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p:nvPr/>
          </p:nvPicPr>
          <p:blipFill>
            <a:blip r:embed="rId2"/>
            <a:stretch/>
          </p:blipFill>
          <p:spPr>
            <a:xfrm>
              <a:off x="279360" y="2057400"/>
              <a:ext cx="1541520" cy="2217600"/>
            </a:xfrm>
            <a:prstGeom prst="rect">
              <a:avLst/>
            </a:prstGeom>
            <a:ln w="0">
              <a:noFill/>
            </a:ln>
          </p:spPr>
        </p:pic>
        <p:sp>
          <p:nvSpPr>
            <p:cNvPr id="165" name="TextBox 2"/>
            <p:cNvSpPr/>
            <p:nvPr/>
          </p:nvSpPr>
          <p:spPr>
            <a:xfrm>
              <a:off x="228600" y="4264560"/>
              <a:ext cx="1828440" cy="3646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800" b="0" strike="noStrike" spc="-1">
                  <a:solidFill>
                    <a:srgbClr val="000000"/>
                  </a:solidFill>
                  <a:latin typeface="Arial"/>
                </a:rPr>
                <a:t>Adapted Text</a:t>
              </a:r>
              <a:endParaRPr lang="en-GB" sz="1800" b="0" strike="noStrike" spc="-1">
                <a:latin typeface="Arial"/>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 name="Title 2"/>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GB" sz="3600" b="0" strike="noStrike" spc="-1">
                <a:solidFill>
                  <a:srgbClr val="000000"/>
                </a:solidFill>
                <a:latin typeface="Arial"/>
                <a:ea typeface="Verdana"/>
              </a:rPr>
              <a:t>Learning Objectives</a:t>
            </a:r>
            <a:endParaRPr lang="en-US" sz="3600" b="0" strike="noStrike" spc="-1">
              <a:solidFill>
                <a:srgbClr val="000000"/>
              </a:solidFill>
              <a:latin typeface="Arial"/>
            </a:endParaRPr>
          </a:p>
        </p:txBody>
      </p:sp>
      <p:sp>
        <p:nvSpPr>
          <p:cNvPr id="167" name="Content Placeholder 5"/>
          <p:cNvSpPr txBox="1"/>
          <p:nvPr/>
        </p:nvSpPr>
        <p:spPr>
          <a:xfrm>
            <a:off x="228600" y="1295280"/>
            <a:ext cx="8762760" cy="4830480"/>
          </a:xfrm>
          <a:prstGeom prst="rect">
            <a:avLst/>
          </a:prstGeom>
          <a:noFill/>
          <a:ln w="0">
            <a:noFill/>
          </a:ln>
        </p:spPr>
        <p:txBody>
          <a:bodyPr>
            <a:noAutofit/>
          </a:bodyPr>
          <a:lstStyle/>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Upon completion of this material, you should be able to:</a:t>
            </a:r>
            <a:endParaRPr lang="en-US" sz="26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US" sz="2400" b="0" strike="noStrike" spc="-1">
                <a:solidFill>
                  <a:srgbClr val="000000"/>
                </a:solidFill>
                <a:latin typeface="Arial"/>
                <a:ea typeface="Verdana"/>
              </a:rPr>
              <a:t>Chronicle the most significant events and discoveries in the history of cryptology</a:t>
            </a:r>
            <a:endParaRPr lang="en-US" sz="24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US" sz="2400" b="0" strike="noStrike" spc="-1">
                <a:solidFill>
                  <a:srgbClr val="000000"/>
                </a:solidFill>
                <a:latin typeface="Arial"/>
                <a:ea typeface="Verdana"/>
              </a:rPr>
              <a:t>Explain the basic principles of cryptography</a:t>
            </a:r>
            <a:endParaRPr lang="en-US" sz="24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US" sz="2400" b="0" strike="noStrike" spc="-1">
                <a:solidFill>
                  <a:srgbClr val="000000"/>
                </a:solidFill>
                <a:latin typeface="Arial"/>
                <a:ea typeface="Verdana"/>
              </a:rPr>
              <a:t>Describe the operating principles of the most popular cryptographic tools</a:t>
            </a:r>
            <a:endParaRPr lang="en-US" sz="24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US" sz="2400" b="0" strike="noStrike" spc="-1">
                <a:solidFill>
                  <a:srgbClr val="000000"/>
                </a:solidFill>
                <a:latin typeface="Arial"/>
                <a:ea typeface="Verdana"/>
              </a:rPr>
              <a:t>List and explain the major protocols used for secure communications</a:t>
            </a:r>
            <a:endParaRPr lang="en-US" sz="2400" b="0" strike="noStrike" spc="-1">
              <a:solidFill>
                <a:srgbClr val="000000"/>
              </a:solidFill>
              <a:latin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 name="Titl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GB" sz="3600" b="0" strike="noStrike" spc="-1">
                <a:solidFill>
                  <a:srgbClr val="000000"/>
                </a:solidFill>
                <a:latin typeface="Arial"/>
                <a:ea typeface="Verdana"/>
              </a:rPr>
              <a:t>Introduction</a:t>
            </a:r>
            <a:endParaRPr lang="en-US" sz="3600" b="0" strike="noStrike" spc="-1">
              <a:solidFill>
                <a:srgbClr val="000000"/>
              </a:solidFill>
              <a:latin typeface="Arial"/>
            </a:endParaRPr>
          </a:p>
        </p:txBody>
      </p:sp>
      <p:sp>
        <p:nvSpPr>
          <p:cNvPr id="169" name="Content Placeholder 5"/>
          <p:cNvSpPr txBox="1"/>
          <p:nvPr/>
        </p:nvSpPr>
        <p:spPr>
          <a:xfrm>
            <a:off x="228600" y="1295280"/>
            <a:ext cx="8762760" cy="4830480"/>
          </a:xfrm>
          <a:prstGeom prst="rect">
            <a:avLst/>
          </a:prstGeom>
          <a:noFill/>
          <a:ln w="0">
            <a:noFill/>
          </a:ln>
        </p:spPr>
        <p:txBody>
          <a:bodyPr>
            <a:noAutofit/>
          </a:bodyPr>
          <a:lstStyle/>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Cryptology: the field of science that encompasses cryptography and cryptanalysis.</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Cryptanalysis: the process of obtaining the plaintext message from a ciphertext message without knowing the keys used to perform the encryption.</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rPr>
              <a:t> </a:t>
            </a: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6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16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16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0" name="Titl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Foundations of Cryptology</a:t>
            </a:r>
            <a:endParaRPr lang="en-US" sz="3600" b="0" strike="noStrike" spc="-1">
              <a:solidFill>
                <a:srgbClr val="000000"/>
              </a:solidFill>
              <a:latin typeface="Arial"/>
            </a:endParaRPr>
          </a:p>
        </p:txBody>
      </p:sp>
      <p:sp>
        <p:nvSpPr>
          <p:cNvPr id="171" name="Content Placeholder 5"/>
          <p:cNvSpPr txBox="1"/>
          <p:nvPr/>
        </p:nvSpPr>
        <p:spPr>
          <a:xfrm>
            <a:off x="228600" y="1295280"/>
            <a:ext cx="8762760" cy="4830480"/>
          </a:xfrm>
          <a:prstGeom prst="rect">
            <a:avLst/>
          </a:prstGeom>
          <a:noFill/>
          <a:ln w="0">
            <a:noFill/>
          </a:ln>
        </p:spPr>
        <p:txBody>
          <a:bodyPr>
            <a:normAutofit/>
          </a:bodyPr>
          <a:lstStyle/>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Cryptology has an extensive and multicultural history.</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All popular Web browsers use built-in encryption features for secure e-commerce applications.</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Restrictions on the export of cryptosystems began after World War II</a:t>
            </a:r>
            <a:endParaRPr lang="en-US" sz="2600" b="0" strike="noStrike" spc="-1">
              <a:solidFill>
                <a:srgbClr val="000000"/>
              </a:solidFill>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1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17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 name="Titl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Cipher Methods</a:t>
            </a:r>
            <a:endParaRPr lang="en-US" sz="3600" b="0" strike="noStrike" spc="-1">
              <a:solidFill>
                <a:srgbClr val="000000"/>
              </a:solidFill>
              <a:latin typeface="Arial"/>
            </a:endParaRPr>
          </a:p>
        </p:txBody>
      </p:sp>
      <p:sp>
        <p:nvSpPr>
          <p:cNvPr id="176" name="Content Placeholder 2"/>
          <p:cNvSpPr txBox="1"/>
          <p:nvPr/>
        </p:nvSpPr>
        <p:spPr>
          <a:xfrm>
            <a:off x="228600" y="1295280"/>
            <a:ext cx="8762760" cy="4830480"/>
          </a:xfrm>
          <a:prstGeom prst="rect">
            <a:avLst/>
          </a:prstGeom>
          <a:noFill/>
          <a:ln w="0">
            <a:noFill/>
          </a:ln>
        </p:spPr>
        <p:txBody>
          <a:bodyPr>
            <a:noAutofit/>
          </a:bodyPr>
          <a:lstStyle/>
          <a:p>
            <a:pPr marL="343080" indent="-342720">
              <a:lnSpc>
                <a:spcPct val="100000"/>
              </a:lnSpc>
              <a:spcBef>
                <a:spcPts val="519"/>
              </a:spcBef>
              <a:buClr>
                <a:srgbClr val="364162"/>
              </a:buClr>
              <a:buFont typeface="Arial"/>
              <a:buChar char="•"/>
            </a:pPr>
            <a:r>
              <a:rPr lang="en-US" sz="2600" b="0" strike="noStrike" spc="-1" dirty="0">
                <a:solidFill>
                  <a:srgbClr val="000000"/>
                </a:solidFill>
                <a:latin typeface="Arial"/>
                <a:ea typeface="Verdana"/>
              </a:rPr>
              <a:t>Plaintext can be encrypted through:</a:t>
            </a:r>
            <a:endParaRPr lang="en-US" sz="2600" b="0" strike="noStrike" spc="-1" dirty="0">
              <a:solidFill>
                <a:srgbClr val="000000"/>
              </a:solidFill>
              <a:latin typeface="Arial"/>
            </a:endParaRPr>
          </a:p>
          <a:p>
            <a:pPr marL="743040" lvl="1" indent="-285480">
              <a:lnSpc>
                <a:spcPct val="100000"/>
              </a:lnSpc>
              <a:spcBef>
                <a:spcPts val="479"/>
              </a:spcBef>
              <a:buClr>
                <a:srgbClr val="364162"/>
              </a:buClr>
              <a:buFont typeface="Arial"/>
              <a:buChar char="–"/>
            </a:pPr>
            <a:r>
              <a:rPr lang="en-US" sz="2400" b="0" strike="noStrike" spc="-1" dirty="0">
                <a:solidFill>
                  <a:srgbClr val="000000"/>
                </a:solidFill>
                <a:latin typeface="Arial"/>
                <a:ea typeface="Verdana"/>
              </a:rPr>
              <a:t>Bit stream: each plaintext bit is transformed into a cipher bit one bit at a time.</a:t>
            </a:r>
            <a:endParaRPr lang="en-US" sz="2400" b="0" strike="noStrike" spc="-1" dirty="0">
              <a:solidFill>
                <a:srgbClr val="000000"/>
              </a:solidFill>
              <a:latin typeface="Arial"/>
            </a:endParaRPr>
          </a:p>
          <a:p>
            <a:pPr marL="743040" lvl="1" indent="-285480">
              <a:spcBef>
                <a:spcPts val="479"/>
              </a:spcBef>
              <a:buClr>
                <a:srgbClr val="364162"/>
              </a:buClr>
              <a:buFont typeface="Arial"/>
              <a:buChar char="–"/>
            </a:pPr>
            <a:r>
              <a:rPr lang="en-US" sz="2400" b="0" strike="noStrike" spc="-1" dirty="0">
                <a:solidFill>
                  <a:srgbClr val="000000"/>
                </a:solidFill>
                <a:latin typeface="Arial"/>
              </a:rPr>
              <a:t> </a:t>
            </a:r>
            <a:r>
              <a:rPr lang="en-US" sz="2400" spc="-1" dirty="0">
                <a:solidFill>
                  <a:srgbClr val="222222"/>
                </a:solidFill>
              </a:rPr>
              <a:t>Block cipher: message divided into blocks (e.g., sets of 8- or 16-bit blocks) and each is transformed into encrypted block of cipher bits using algorithm and key</a:t>
            </a:r>
            <a:endParaRPr lang="en-GB" sz="2400" spc="-1" dirty="0"/>
          </a:p>
          <a:p>
            <a:pPr marL="743040" lvl="1" indent="-285480">
              <a:lnSpc>
                <a:spcPct val="100000"/>
              </a:lnSpc>
              <a:spcBef>
                <a:spcPts val="479"/>
              </a:spcBef>
              <a:buClr>
                <a:srgbClr val="364162"/>
              </a:buClr>
              <a:buFont typeface="Arial"/>
              <a:buChar char="–"/>
            </a:pPr>
            <a:endParaRPr lang="en-US" sz="2400" b="0" strike="noStrike" spc="-1" dirty="0">
              <a:solidFill>
                <a:srgbClr val="000000"/>
              </a:solidFill>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7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17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17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 name="Title 1"/>
          <p:cNvSpPr txBox="1"/>
          <p:nvPr/>
        </p:nvSpPr>
        <p:spPr>
          <a:xfrm>
            <a:off x="45720" y="27720"/>
            <a:ext cx="9052200" cy="65772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Cipher Methods</a:t>
            </a:r>
            <a:endParaRPr lang="en-US" sz="3600" b="0" strike="noStrike" spc="-1">
              <a:solidFill>
                <a:srgbClr val="000000"/>
              </a:solidFill>
              <a:latin typeface="Arial"/>
            </a:endParaRPr>
          </a:p>
        </p:txBody>
      </p:sp>
      <p:sp>
        <p:nvSpPr>
          <p:cNvPr id="178" name="Content Placeholder 2"/>
          <p:cNvSpPr txBox="1"/>
          <p:nvPr/>
        </p:nvSpPr>
        <p:spPr>
          <a:xfrm>
            <a:off x="533520" y="1143000"/>
            <a:ext cx="8305560" cy="4343040"/>
          </a:xfrm>
          <a:prstGeom prst="rect">
            <a:avLst/>
          </a:prstGeom>
          <a:noFill/>
          <a:ln w="0">
            <a:noFill/>
          </a:ln>
        </p:spPr>
        <p:txBody>
          <a:bodyPr>
            <a:noAutofit/>
          </a:bodyPr>
          <a:lstStyle/>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Substitution Cipher</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GB" sz="2600" b="0" strike="noStrike" spc="-1">
                <a:solidFill>
                  <a:srgbClr val="000000"/>
                </a:solidFill>
                <a:latin typeface="Arial"/>
                <a:ea typeface="Verdana"/>
              </a:rPr>
              <a:t>Transposition Cipher</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GB" sz="2600" b="0" strike="noStrike" spc="-1">
                <a:solidFill>
                  <a:srgbClr val="000000"/>
                </a:solidFill>
                <a:latin typeface="Arial"/>
                <a:ea typeface="Verdana"/>
              </a:rPr>
              <a:t>Exclusive OR (XOR)</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GB" sz="2600" b="0" strike="noStrike" spc="-1">
                <a:solidFill>
                  <a:srgbClr val="000000"/>
                </a:solidFill>
                <a:latin typeface="Arial"/>
                <a:ea typeface="Verdana"/>
              </a:rPr>
              <a:t> Vernam Cipher</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GB" sz="2600" b="0" strike="noStrike" spc="-1">
                <a:solidFill>
                  <a:srgbClr val="000000"/>
                </a:solidFill>
                <a:latin typeface="Arial"/>
                <a:ea typeface="Verdana"/>
              </a:rPr>
              <a:t>Book-Based Ciphers</a:t>
            </a:r>
            <a:endParaRPr lang="en-US" sz="2600" b="0" strike="noStrike" spc="-1">
              <a:solidFill>
                <a:srgbClr val="000000"/>
              </a:solidFill>
              <a:latin typeface="Arial"/>
            </a:endParaRPr>
          </a:p>
          <a:p>
            <a:pPr>
              <a:lnSpc>
                <a:spcPct val="100000"/>
              </a:lnSpc>
              <a:spcBef>
                <a:spcPts val="519"/>
              </a:spcBef>
            </a:pPr>
            <a:endParaRPr lang="en-US" sz="2600" b="0" strike="noStrike" spc="-1">
              <a:solidFill>
                <a:srgbClr val="000000"/>
              </a:solidFill>
              <a:latin typeface="Arial"/>
            </a:endParaRPr>
          </a:p>
          <a:p>
            <a:pPr>
              <a:lnSpc>
                <a:spcPct val="100000"/>
              </a:lnSpc>
              <a:spcBef>
                <a:spcPts val="519"/>
              </a:spcBef>
            </a:pPr>
            <a:endParaRPr lang="en-US" sz="2600" b="0" strike="noStrike" spc="-1">
              <a:solidFill>
                <a:srgbClr val="000000"/>
              </a:solidFill>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7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17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17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17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p:cTn id="22" dur="1" fill="hold">
                                          <p:stCondLst>
                                            <p:cond delay="0"/>
                                          </p:stCondLst>
                                        </p:cTn>
                                        <p:tgtEl>
                                          <p:spTgt spid="17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 name="Titl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Hash Functions</a:t>
            </a:r>
            <a:endParaRPr lang="en-US" sz="3600" b="0" strike="noStrike" spc="-1">
              <a:solidFill>
                <a:srgbClr val="000000"/>
              </a:solidFill>
              <a:latin typeface="Arial"/>
            </a:endParaRPr>
          </a:p>
        </p:txBody>
      </p:sp>
      <p:sp>
        <p:nvSpPr>
          <p:cNvPr id="196" name="Content Placeholder 2"/>
          <p:cNvSpPr txBox="1"/>
          <p:nvPr/>
        </p:nvSpPr>
        <p:spPr>
          <a:xfrm>
            <a:off x="228600" y="1295280"/>
            <a:ext cx="8762760" cy="4830480"/>
          </a:xfrm>
          <a:prstGeom prst="rect">
            <a:avLst/>
          </a:prstGeom>
          <a:noFill/>
          <a:ln w="0">
            <a:noFill/>
          </a:ln>
        </p:spPr>
        <p:txBody>
          <a:bodyPr>
            <a:noAutofit/>
          </a:bodyPr>
          <a:lstStyle/>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Mathematical algorithms that create a message summary or digest to confirm message identity and integrity</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Convert variable-length messages into a single fixed-length value</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Message authentication code (MAC) may be attached to a message</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Used in password verification systems to store passwords and confirm the identity of the user</a:t>
            </a:r>
            <a:endParaRPr lang="en-US" sz="2600" b="0" strike="noStrike" spc="-1">
              <a:solidFill>
                <a:srgbClr val="000000"/>
              </a:solidFill>
              <a:latin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 name="Title 3"/>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Cryptographic Algorithms</a:t>
            </a:r>
            <a:endParaRPr lang="en-US" sz="3600" b="0" strike="noStrike" spc="-1">
              <a:solidFill>
                <a:srgbClr val="000000"/>
              </a:solidFill>
              <a:latin typeface="Arial"/>
            </a:endParaRPr>
          </a:p>
        </p:txBody>
      </p:sp>
      <p:sp>
        <p:nvSpPr>
          <p:cNvPr id="201" name="Content Placeholder 4"/>
          <p:cNvSpPr txBox="1"/>
          <p:nvPr/>
        </p:nvSpPr>
        <p:spPr>
          <a:xfrm>
            <a:off x="228600" y="1295280"/>
            <a:ext cx="8762760" cy="4830480"/>
          </a:xfrm>
          <a:prstGeom prst="rect">
            <a:avLst/>
          </a:prstGeom>
          <a:noFill/>
          <a:ln w="0">
            <a:noFill/>
          </a:ln>
        </p:spPr>
        <p:txBody>
          <a:bodyPr>
            <a:noAutofit/>
          </a:bodyPr>
          <a:lstStyle/>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Often grouped into two broad categories, symmetric and asymmetric.</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Today’s popular cryptosystems use a combination of both symmetric and asymmetric algorithms.</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rPr>
              <a:t> </a:t>
            </a: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0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0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20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 name="Titl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Symmetric Encryption (1 of 2)</a:t>
            </a:r>
            <a:endParaRPr lang="en-US" sz="3600" b="0" strike="noStrike" spc="-1">
              <a:solidFill>
                <a:srgbClr val="000000"/>
              </a:solidFill>
              <a:latin typeface="Arial"/>
            </a:endParaRPr>
          </a:p>
        </p:txBody>
      </p:sp>
      <p:sp>
        <p:nvSpPr>
          <p:cNvPr id="203" name="Content Placeholder 2"/>
          <p:cNvSpPr txBox="1"/>
          <p:nvPr/>
        </p:nvSpPr>
        <p:spPr>
          <a:xfrm>
            <a:off x="228600" y="1295280"/>
            <a:ext cx="8762760" cy="4830480"/>
          </a:xfrm>
          <a:prstGeom prst="rect">
            <a:avLst/>
          </a:prstGeom>
          <a:noFill/>
          <a:ln w="0">
            <a:noFill/>
          </a:ln>
        </p:spPr>
        <p:txBody>
          <a:bodyPr>
            <a:noAutofit/>
          </a:bodyPr>
          <a:lstStyle/>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A cryptographic method in which the same algorithm and “secret” are used both to  encipher and decipher the message; also known as private-key encryption.</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Can be programmed into fast computing algorithms and executed quickly.</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Both sender and receiver must possess the same secret key.</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If either copy of the key is compromised, an intermediate can decrypt and read messages without sender/receiver knowledge</a:t>
            </a:r>
            <a:endParaRPr lang="en-US" sz="2600" b="0" strike="noStrike" spc="-1">
              <a:solidFill>
                <a:srgbClr val="000000"/>
              </a:solidFill>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0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20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20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 name="Title 3"/>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Symmetric Encryption Encryption (2 of 2)</a:t>
            </a:r>
            <a:endParaRPr lang="en-US" sz="3600" b="0" strike="noStrike" spc="-1">
              <a:solidFill>
                <a:srgbClr val="000000"/>
              </a:solidFill>
              <a:latin typeface="Arial"/>
            </a:endParaRPr>
          </a:p>
        </p:txBody>
      </p:sp>
      <p:sp>
        <p:nvSpPr>
          <p:cNvPr id="205" name="Content Placeholder 4"/>
          <p:cNvSpPr txBox="1"/>
          <p:nvPr/>
        </p:nvSpPr>
        <p:spPr>
          <a:xfrm>
            <a:off x="228600" y="1295280"/>
            <a:ext cx="8762760" cy="4830480"/>
          </a:xfrm>
          <a:prstGeom prst="rect">
            <a:avLst/>
          </a:prstGeom>
          <a:noFill/>
          <a:ln w="0">
            <a:noFill/>
          </a:ln>
        </p:spPr>
        <p:txBody>
          <a:bodyPr>
            <a:noAutofit/>
          </a:bodyPr>
          <a:lstStyle/>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Data Encryption Standard (DES): one of the most popular symmetric encryption cryptosystems.</a:t>
            </a:r>
            <a:endParaRPr lang="en-US" sz="26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US" sz="2400" b="0" strike="noStrike" spc="-1">
                <a:solidFill>
                  <a:srgbClr val="000000"/>
                </a:solidFill>
                <a:latin typeface="Arial"/>
                <a:ea typeface="Verdana"/>
              </a:rPr>
              <a:t>64-bit block size; 56-bit key</a:t>
            </a:r>
            <a:endParaRPr lang="en-US" sz="24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Triple DES (3DES): created to provide security far beyond DES.</a:t>
            </a:r>
            <a:endParaRPr lang="en-US" sz="2600" b="0" strike="noStrike" spc="-1">
              <a:solidFill>
                <a:srgbClr val="000000"/>
              </a:solidFill>
              <a:latin typeface="Arial"/>
            </a:endParaRPr>
          </a:p>
          <a:p>
            <a:pPr marL="228600" lvl="1" indent="-285480">
              <a:lnSpc>
                <a:spcPct val="100000"/>
              </a:lnSpc>
              <a:spcBef>
                <a:spcPts val="1001"/>
              </a:spcBef>
              <a:buClr>
                <a:srgbClr val="364162"/>
              </a:buClr>
              <a:buFont typeface="Arial"/>
              <a:buChar char="–"/>
            </a:pPr>
            <a:r>
              <a:rPr lang="en-US" sz="2400" b="0" strike="noStrike" spc="-1">
                <a:solidFill>
                  <a:srgbClr val="000000"/>
                </a:solidFill>
                <a:latin typeface="Arial"/>
                <a:ea typeface="Verdana"/>
              </a:rPr>
              <a:t>Advanced Encryption Standard (AES): developed to replace both DES and 3DES</a:t>
            </a:r>
            <a:endParaRPr lang="en-US" sz="2400" b="0" strike="noStrike" spc="-1">
              <a:solidFill>
                <a:srgbClr val="000000"/>
              </a:solidFill>
              <a:latin typeface="Arial"/>
            </a:endParaRPr>
          </a:p>
          <a:p>
            <a:pPr marL="685800" lvl="2" indent="-228240">
              <a:lnSpc>
                <a:spcPct val="100000"/>
              </a:lnSpc>
              <a:spcBef>
                <a:spcPts val="1001"/>
              </a:spcBef>
              <a:buClr>
                <a:srgbClr val="364162"/>
              </a:buClr>
              <a:buFont typeface="Wingdings" charset="2"/>
              <a:buChar char=""/>
            </a:pPr>
            <a:r>
              <a:rPr lang="en-US" sz="2200" b="0" strike="noStrike" spc="-1">
                <a:solidFill>
                  <a:srgbClr val="000000"/>
                </a:solidFill>
                <a:latin typeface="Arial"/>
              </a:rPr>
              <a:t> </a:t>
            </a: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05">
                                            <p:txEl>
                                              <p:pRg st="0" end="0"/>
                                            </p:txEl>
                                          </p:spTgt>
                                        </p:tgtEl>
                                        <p:attrNameLst>
                                          <p:attrName>style.visibility</p:attrName>
                                        </p:attrNameLst>
                                      </p:cBhvr>
                                      <p:to>
                                        <p:strVal val="visible"/>
                                      </p:to>
                                    </p:set>
                                  </p:childTnLst>
                                </p:cTn>
                              </p:par>
                              <p:par>
                                <p:cTn id="7" presetID="1" presetClass="entr" fill="hold" nodeType="withEffect">
                                  <p:stCondLst>
                                    <p:cond delay="0"/>
                                  </p:stCondLst>
                                  <p:childTnLst>
                                    <p:set>
                                      <p:cBhvr>
                                        <p:cTn id="8" dur="1" fill="hold">
                                          <p:stCondLst>
                                            <p:cond delay="0"/>
                                          </p:stCondLst>
                                        </p:cTn>
                                        <p:tgtEl>
                                          <p:spTgt spid="20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fill="hold" nodeType="clickEffect">
                                  <p:stCondLst>
                                    <p:cond delay="0"/>
                                  </p:stCondLst>
                                  <p:childTnLst>
                                    <p:set>
                                      <p:cBhvr>
                                        <p:cTn id="12" dur="1" fill="hold">
                                          <p:stCondLst>
                                            <p:cond delay="0"/>
                                          </p:stCondLst>
                                        </p:cTn>
                                        <p:tgtEl>
                                          <p:spTgt spid="205">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fill="hold" nodeType="clickEffect">
                                  <p:stCondLst>
                                    <p:cond delay="0"/>
                                  </p:stCondLst>
                                  <p:childTnLst>
                                    <p:set>
                                      <p:cBhvr>
                                        <p:cTn id="16" dur="1" fill="hold">
                                          <p:stCondLst>
                                            <p:cond delay="0"/>
                                          </p:stCondLst>
                                        </p:cTn>
                                        <p:tgtEl>
                                          <p:spTgt spid="205">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fill="hold" nodeType="clickEffect">
                                  <p:stCondLst>
                                    <p:cond delay="0"/>
                                  </p:stCondLst>
                                  <p:childTnLst>
                                    <p:set>
                                      <p:cBhvr>
                                        <p:cTn id="20" dur="1" fill="hold">
                                          <p:stCondLst>
                                            <p:cond delay="0"/>
                                          </p:stCondLst>
                                        </p:cTn>
                                        <p:tgtEl>
                                          <p:spTgt spid="20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 name="Title 1"/>
          <p:cNvSpPr txBox="1"/>
          <p:nvPr/>
        </p:nvSpPr>
        <p:spPr>
          <a:xfrm>
            <a:off x="45720" y="27720"/>
            <a:ext cx="9052200" cy="73404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Asymmetric Encryption</a:t>
            </a:r>
            <a:endParaRPr lang="en-US" sz="3600" b="0" strike="noStrike" spc="-1">
              <a:solidFill>
                <a:srgbClr val="000000"/>
              </a:solidFill>
              <a:latin typeface="Arial"/>
            </a:endParaRPr>
          </a:p>
        </p:txBody>
      </p:sp>
      <p:sp>
        <p:nvSpPr>
          <p:cNvPr id="211" name="Content Placeholder 2"/>
          <p:cNvSpPr txBox="1"/>
          <p:nvPr/>
        </p:nvSpPr>
        <p:spPr>
          <a:xfrm>
            <a:off x="335160" y="838080"/>
            <a:ext cx="8762760" cy="4830480"/>
          </a:xfrm>
          <a:prstGeom prst="rect">
            <a:avLst/>
          </a:prstGeom>
          <a:noFill/>
          <a:ln w="0">
            <a:noFill/>
          </a:ln>
        </p:spPr>
        <p:txBody>
          <a:bodyPr>
            <a:normAutofit fontScale="93000" lnSpcReduction="10000"/>
          </a:bodyPr>
          <a:lstStyle/>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A cryptographic method that incorporates mathematical operations involving two different keys (commonly known as the public key and the private key) to encipher or decipher a message. </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Either key can be used to encrypt a message, but then the other key is required to decrypt it.</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Also known as public-key encryption.</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Uses two different but mathematically related keys</a:t>
            </a:r>
            <a:endParaRPr lang="en-US" sz="26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US" sz="2400" b="0" strike="noStrike" spc="-1">
                <a:solidFill>
                  <a:srgbClr val="000000"/>
                </a:solidFill>
                <a:latin typeface="Arial"/>
                <a:ea typeface="Verdana"/>
              </a:rPr>
              <a:t>Either key can encrypt or decrypt a message</a:t>
            </a:r>
            <a:endParaRPr lang="en-US" sz="24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US" sz="2400" b="0" strike="noStrike" spc="-1">
                <a:solidFill>
                  <a:srgbClr val="000000"/>
                </a:solidFill>
                <a:latin typeface="Arial"/>
                <a:ea typeface="Verdana"/>
              </a:rPr>
              <a:t>If Key A encrypts a message, only Key B can decrypt</a:t>
            </a:r>
            <a:endParaRPr lang="en-US" sz="24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US" sz="2400" b="0" strike="noStrike" spc="-1">
                <a:solidFill>
                  <a:srgbClr val="000000"/>
                </a:solidFill>
                <a:latin typeface="Arial"/>
                <a:ea typeface="Verdana"/>
              </a:rPr>
              <a:t>Greatest value when one key serves as a private key and the other serves as a public key</a:t>
            </a:r>
            <a:endParaRPr lang="en-US" sz="24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rPr>
              <a:t> </a:t>
            </a: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2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21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p:cTn id="22" dur="1" fill="hold">
                                          <p:stCondLst>
                                            <p:cond delay="0"/>
                                          </p:stCondLst>
                                        </p:cTn>
                                        <p:tgtEl>
                                          <p:spTgt spid="21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fill="hold" nodeType="clickEffect">
                                  <p:stCondLst>
                                    <p:cond delay="0"/>
                                  </p:stCondLst>
                                  <p:childTnLst>
                                    <p:set>
                                      <p:cBhvr>
                                        <p:cTn id="26" dur="1" fill="hold">
                                          <p:stCondLst>
                                            <p:cond delay="0"/>
                                          </p:stCondLst>
                                        </p:cTn>
                                        <p:tgtEl>
                                          <p:spTgt spid="21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fill="hold" nodeType="clickEffect">
                                  <p:stCondLst>
                                    <p:cond delay="0"/>
                                  </p:stCondLst>
                                  <p:childTnLst>
                                    <p:set>
                                      <p:cBhvr>
                                        <p:cTn id="30" dur="1" fill="hold">
                                          <p:stCondLst>
                                            <p:cond delay="0"/>
                                          </p:stCondLst>
                                        </p:cTn>
                                        <p:tgtEl>
                                          <p:spTgt spid="211">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fill="hold" nodeType="clickEffect">
                                  <p:stCondLst>
                                    <p:cond delay="0"/>
                                  </p:stCondLst>
                                  <p:childTnLst>
                                    <p:set>
                                      <p:cBhvr>
                                        <p:cTn id="34" dur="1" fill="hold">
                                          <p:stCondLst>
                                            <p:cond delay="0"/>
                                          </p:stCondLst>
                                        </p:cTn>
                                        <p:tgtEl>
                                          <p:spTgt spid="21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 name="Titl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Cryptographic Tools</a:t>
            </a:r>
            <a:endParaRPr lang="en-US" sz="3600" b="0" strike="noStrike" spc="-1">
              <a:solidFill>
                <a:srgbClr val="000000"/>
              </a:solidFill>
              <a:latin typeface="Arial"/>
            </a:endParaRPr>
          </a:p>
        </p:txBody>
      </p:sp>
      <p:sp>
        <p:nvSpPr>
          <p:cNvPr id="226" name="Content Placeholder 2"/>
          <p:cNvSpPr txBox="1"/>
          <p:nvPr/>
        </p:nvSpPr>
        <p:spPr>
          <a:xfrm>
            <a:off x="228600" y="1295280"/>
            <a:ext cx="8762760" cy="4830480"/>
          </a:xfrm>
          <a:prstGeom prst="rect">
            <a:avLst/>
          </a:prstGeom>
          <a:noFill/>
          <a:ln w="0">
            <a:noFill/>
          </a:ln>
        </p:spPr>
        <p:txBody>
          <a:bodyPr>
            <a:noAutofit/>
          </a:bodyPr>
          <a:lstStyle/>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Potential areas of use include:</a:t>
            </a:r>
            <a:endParaRPr lang="en-US" sz="26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US" sz="2400" b="0" strike="noStrike" spc="-1">
                <a:solidFill>
                  <a:srgbClr val="000000"/>
                </a:solidFill>
                <a:latin typeface="Arial"/>
                <a:ea typeface="Verdana"/>
              </a:rPr>
              <a:t>Ability to conceal the contents of sensitive messages </a:t>
            </a:r>
            <a:endParaRPr lang="en-US" sz="24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US" sz="2400" b="0" strike="noStrike" spc="-1">
                <a:solidFill>
                  <a:srgbClr val="000000"/>
                </a:solidFill>
                <a:latin typeface="Arial"/>
                <a:ea typeface="Verdana"/>
              </a:rPr>
              <a:t>Verify the contents of messages and the identities of their senders</a:t>
            </a:r>
            <a:endParaRPr lang="en-US" sz="24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Tools must embody cryptographic capabilities so that they can be applied to the everyday world of computing</a:t>
            </a:r>
            <a:endParaRPr lang="en-US" sz="2600" b="0" strike="noStrike" spc="-1">
              <a:solidFill>
                <a:srgbClr val="000000"/>
              </a:solidFill>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2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2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22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22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7" name="Titl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Public-Key Infrastructure (PKI) (1 of 2)</a:t>
            </a:r>
            <a:endParaRPr lang="en-US" sz="3600" b="0" strike="noStrike" spc="-1">
              <a:solidFill>
                <a:srgbClr val="000000"/>
              </a:solidFill>
              <a:latin typeface="Arial"/>
            </a:endParaRPr>
          </a:p>
        </p:txBody>
      </p:sp>
      <p:sp>
        <p:nvSpPr>
          <p:cNvPr id="228" name="Content Placeholder 2"/>
          <p:cNvSpPr txBox="1"/>
          <p:nvPr/>
        </p:nvSpPr>
        <p:spPr>
          <a:xfrm>
            <a:off x="228600" y="1295280"/>
            <a:ext cx="8762760" cy="4830480"/>
          </a:xfrm>
          <a:prstGeom prst="rect">
            <a:avLst/>
          </a:prstGeom>
          <a:noFill/>
          <a:ln w="0">
            <a:noFill/>
          </a:ln>
        </p:spPr>
        <p:txBody>
          <a:bodyPr>
            <a:noAutofit/>
          </a:bodyPr>
          <a:lstStyle/>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Integrated system of software, encryption methodologies, protocols, legal agreements, and third-party services enabling users to communicate securely</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PKI systems based on public-key cryptosystems</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PKI protects information assets in several ways: </a:t>
            </a:r>
            <a:endParaRPr lang="en-US" sz="26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US" sz="2400" b="0" strike="noStrike" spc="-1">
                <a:solidFill>
                  <a:srgbClr val="000000"/>
                </a:solidFill>
                <a:latin typeface="Arial"/>
                <a:ea typeface="Verdana"/>
              </a:rPr>
              <a:t>Authentication</a:t>
            </a:r>
            <a:endParaRPr lang="en-US" sz="24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US" sz="2400" b="0" strike="noStrike" spc="-1">
                <a:solidFill>
                  <a:srgbClr val="000000"/>
                </a:solidFill>
                <a:latin typeface="Arial"/>
                <a:ea typeface="Verdana"/>
              </a:rPr>
              <a:t>Integrity</a:t>
            </a:r>
            <a:endParaRPr lang="en-US" sz="24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US" sz="2400" b="0" strike="noStrike" spc="-1">
                <a:solidFill>
                  <a:srgbClr val="000000"/>
                </a:solidFill>
                <a:latin typeface="Arial"/>
                <a:ea typeface="Verdana"/>
              </a:rPr>
              <a:t>Privacy</a:t>
            </a:r>
            <a:endParaRPr lang="en-US" sz="24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US" sz="2400" b="0" strike="noStrike" spc="-1">
                <a:solidFill>
                  <a:srgbClr val="000000"/>
                </a:solidFill>
                <a:latin typeface="Arial"/>
                <a:ea typeface="Verdana"/>
              </a:rPr>
              <a:t>Authorization</a:t>
            </a:r>
            <a:endParaRPr lang="en-US" sz="24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US" sz="2400" b="0" strike="noStrike" spc="-1">
                <a:solidFill>
                  <a:srgbClr val="000000"/>
                </a:solidFill>
                <a:latin typeface="Arial"/>
              </a:rPr>
              <a:t> </a:t>
            </a: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2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2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22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22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p:cTn id="22" dur="1" fill="hold">
                                          <p:stCondLst>
                                            <p:cond delay="0"/>
                                          </p:stCondLst>
                                        </p:cTn>
                                        <p:tgtEl>
                                          <p:spTgt spid="22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fill="hold" nodeType="clickEffect">
                                  <p:stCondLst>
                                    <p:cond delay="0"/>
                                  </p:stCondLst>
                                  <p:childTnLst>
                                    <p:set>
                                      <p:cBhvr>
                                        <p:cTn id="26" dur="1" fill="hold">
                                          <p:stCondLst>
                                            <p:cond delay="0"/>
                                          </p:stCondLst>
                                        </p:cTn>
                                        <p:tgtEl>
                                          <p:spTgt spid="228">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fill="hold" nodeType="clickEffect">
                                  <p:stCondLst>
                                    <p:cond delay="0"/>
                                  </p:stCondLst>
                                  <p:childTnLst>
                                    <p:set>
                                      <p:cBhvr>
                                        <p:cTn id="30" dur="1" fill="hold">
                                          <p:stCondLst>
                                            <p:cond delay="0"/>
                                          </p:stCondLst>
                                        </p:cTn>
                                        <p:tgtEl>
                                          <p:spTgt spid="228">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fill="hold" nodeType="clickEffect">
                                  <p:stCondLst>
                                    <p:cond delay="0"/>
                                  </p:stCondLst>
                                  <p:childTnLst>
                                    <p:set>
                                      <p:cBhvr>
                                        <p:cTn id="34" dur="1" fill="hold">
                                          <p:stCondLst>
                                            <p:cond delay="0"/>
                                          </p:stCondLst>
                                        </p:cTn>
                                        <p:tgtEl>
                                          <p:spTgt spid="228">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9" name="Titl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Public-Key Infrastructure (PKI) (2 of 2)</a:t>
            </a:r>
            <a:endParaRPr lang="en-US" sz="3600" b="0" strike="noStrike" spc="-1">
              <a:solidFill>
                <a:srgbClr val="000000"/>
              </a:solidFill>
              <a:latin typeface="Arial"/>
            </a:endParaRPr>
          </a:p>
        </p:txBody>
      </p:sp>
      <p:sp>
        <p:nvSpPr>
          <p:cNvPr id="230" name="Content Placeholder 2"/>
          <p:cNvSpPr txBox="1"/>
          <p:nvPr/>
        </p:nvSpPr>
        <p:spPr>
          <a:xfrm>
            <a:off x="228600" y="1295280"/>
            <a:ext cx="8762760" cy="4830480"/>
          </a:xfrm>
          <a:prstGeom prst="rect">
            <a:avLst/>
          </a:prstGeom>
          <a:noFill/>
          <a:ln w="0">
            <a:noFill/>
          </a:ln>
        </p:spPr>
        <p:txBody>
          <a:bodyPr>
            <a:noAutofit/>
          </a:bodyPr>
          <a:lstStyle/>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Typical PKI solution protects the transmission and reception of secure information by integrating:</a:t>
            </a:r>
            <a:endParaRPr lang="en-US" sz="26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US" sz="2400" b="0" strike="noStrike" spc="-1">
                <a:solidFill>
                  <a:srgbClr val="000000"/>
                </a:solidFill>
                <a:latin typeface="Arial"/>
                <a:ea typeface="Verdana"/>
              </a:rPr>
              <a:t>A certificate authority (CA)</a:t>
            </a:r>
            <a:endParaRPr lang="en-US" sz="24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US" sz="2400" b="0" strike="noStrike" spc="-1">
                <a:solidFill>
                  <a:srgbClr val="000000"/>
                </a:solidFill>
                <a:latin typeface="Arial"/>
                <a:ea typeface="Verdana"/>
              </a:rPr>
              <a:t>A registration authority (RA)</a:t>
            </a:r>
            <a:endParaRPr lang="en-US" sz="24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US" sz="2400" b="0" strike="noStrike" spc="-1">
                <a:solidFill>
                  <a:srgbClr val="000000"/>
                </a:solidFill>
                <a:latin typeface="Arial"/>
                <a:ea typeface="Verdana"/>
              </a:rPr>
              <a:t>Certificate directories</a:t>
            </a:r>
            <a:endParaRPr lang="en-US" sz="24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US" sz="2400" b="0" strike="noStrike" spc="-1">
                <a:solidFill>
                  <a:srgbClr val="000000"/>
                </a:solidFill>
                <a:latin typeface="Arial"/>
                <a:ea typeface="Verdana"/>
              </a:rPr>
              <a:t>Management protocols</a:t>
            </a:r>
            <a:endParaRPr lang="en-US" sz="24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US" sz="2400" b="0" strike="noStrike" spc="-1">
                <a:solidFill>
                  <a:srgbClr val="000000"/>
                </a:solidFill>
                <a:latin typeface="Arial"/>
              </a:rPr>
              <a:t> </a:t>
            </a: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3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3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23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23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p:cTn id="22" dur="1" fill="hold">
                                          <p:stCondLst>
                                            <p:cond delay="0"/>
                                          </p:stCondLst>
                                        </p:cTn>
                                        <p:tgtEl>
                                          <p:spTgt spid="23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fill="hold" nodeType="clickEffect">
                                  <p:stCondLst>
                                    <p:cond delay="0"/>
                                  </p:stCondLst>
                                  <p:childTnLst>
                                    <p:set>
                                      <p:cBhvr>
                                        <p:cTn id="26" dur="1" fill="hold">
                                          <p:stCondLst>
                                            <p:cond delay="0"/>
                                          </p:stCondLst>
                                        </p:cTn>
                                        <p:tgtEl>
                                          <p:spTgt spid="23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 name="Titl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Digital Signatures</a:t>
            </a:r>
            <a:endParaRPr lang="en-US" sz="3600" b="0" strike="noStrike" spc="-1">
              <a:solidFill>
                <a:srgbClr val="000000"/>
              </a:solidFill>
              <a:latin typeface="Arial"/>
            </a:endParaRPr>
          </a:p>
        </p:txBody>
      </p:sp>
      <p:sp>
        <p:nvSpPr>
          <p:cNvPr id="232" name="Content Placeholder 2"/>
          <p:cNvSpPr txBox="1"/>
          <p:nvPr/>
        </p:nvSpPr>
        <p:spPr>
          <a:xfrm>
            <a:off x="335160" y="914400"/>
            <a:ext cx="8762760" cy="4830480"/>
          </a:xfrm>
          <a:prstGeom prst="rect">
            <a:avLst/>
          </a:prstGeom>
          <a:noFill/>
          <a:ln w="0">
            <a:noFill/>
          </a:ln>
        </p:spPr>
        <p:txBody>
          <a:bodyPr>
            <a:noAutofit/>
          </a:bodyPr>
          <a:lstStyle/>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Created in response to rising the need to verify information transferred via electronic systems.</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Asymmetric encryption processes used to create digital signatures.</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Nonrepudiation: the process that verifies the message was sent by the sender and thus cannot be refuted.</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rPr>
              <a:t> </a:t>
            </a: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3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3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23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23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3" name="Titl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Digital Certificates</a:t>
            </a:r>
            <a:endParaRPr lang="en-US" sz="3600" b="0" strike="noStrike" spc="-1">
              <a:solidFill>
                <a:srgbClr val="000000"/>
              </a:solidFill>
              <a:latin typeface="Arial"/>
            </a:endParaRPr>
          </a:p>
        </p:txBody>
      </p:sp>
      <p:sp>
        <p:nvSpPr>
          <p:cNvPr id="234" name="Content Placeholder 2"/>
          <p:cNvSpPr txBox="1"/>
          <p:nvPr/>
        </p:nvSpPr>
        <p:spPr>
          <a:xfrm>
            <a:off x="228600" y="1295280"/>
            <a:ext cx="8762760" cy="4830480"/>
          </a:xfrm>
          <a:prstGeom prst="rect">
            <a:avLst/>
          </a:prstGeom>
          <a:noFill/>
          <a:ln w="0">
            <a:noFill/>
          </a:ln>
        </p:spPr>
        <p:txBody>
          <a:bodyPr>
            <a:noAutofit/>
          </a:bodyPr>
          <a:lstStyle/>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Electronic document/container file containing key value and identifying information about entity that controls key.</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Digital signature attached to certificate’s container file certifies file’s origin and integrity.</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Different client-server applications use different types of digital certificates to accomplish their assigned functions.</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rPr>
              <a:t> </a:t>
            </a: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3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3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23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23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6" name="Titl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Hybrid Cryptography Systems</a:t>
            </a:r>
            <a:endParaRPr lang="en-US" sz="3600" b="0" strike="noStrike" spc="-1">
              <a:solidFill>
                <a:srgbClr val="000000"/>
              </a:solidFill>
              <a:latin typeface="Arial"/>
            </a:endParaRPr>
          </a:p>
        </p:txBody>
      </p:sp>
      <p:sp>
        <p:nvSpPr>
          <p:cNvPr id="247" name="Content Placeholder 3"/>
          <p:cNvSpPr txBox="1"/>
          <p:nvPr/>
        </p:nvSpPr>
        <p:spPr>
          <a:xfrm>
            <a:off x="228600" y="1261440"/>
            <a:ext cx="8762760" cy="4876560"/>
          </a:xfrm>
          <a:prstGeom prst="rect">
            <a:avLst/>
          </a:prstGeom>
          <a:noFill/>
          <a:ln w="0">
            <a:noFill/>
          </a:ln>
        </p:spPr>
        <p:txBody>
          <a:bodyPr>
            <a:noAutofit/>
          </a:bodyPr>
          <a:lstStyle/>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Except with digital certificates, pure asymmetric key encryption is not widely used. </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Asymmetric encryption is more often used with symmetric key encryption, as part of a hybrid system.</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Diffie-Hellman Key Exchange method: </a:t>
            </a:r>
            <a:endParaRPr lang="en-US" sz="26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US" sz="2400" b="0" strike="noStrike" spc="-1">
                <a:solidFill>
                  <a:srgbClr val="000000"/>
                </a:solidFill>
                <a:latin typeface="Arial"/>
                <a:ea typeface="Verdana"/>
              </a:rPr>
              <a:t>Most common hybrid system</a:t>
            </a:r>
            <a:endParaRPr lang="en-US" sz="2400" b="0" strike="noStrike" spc="-1">
              <a:solidFill>
                <a:srgbClr val="000000"/>
              </a:solidFill>
              <a:latin typeface="Arial"/>
            </a:endParaRPr>
          </a:p>
          <a:p>
            <a:pPr marL="743040" lvl="1" indent="-285480">
              <a:lnSpc>
                <a:spcPct val="100000"/>
              </a:lnSpc>
              <a:spcBef>
                <a:spcPts val="479"/>
              </a:spcBef>
              <a:buClr>
                <a:srgbClr val="364162"/>
              </a:buClr>
              <a:buFont typeface="Arial"/>
              <a:buChar char="–"/>
            </a:pPr>
            <a:r>
              <a:rPr lang="en-US" sz="2400" b="0" strike="noStrike" spc="-1">
                <a:solidFill>
                  <a:srgbClr val="000000"/>
                </a:solidFill>
                <a:latin typeface="Arial"/>
                <a:ea typeface="Verdana"/>
              </a:rPr>
              <a:t>Provides foundation for subsequent developments in public-key </a:t>
            </a:r>
            <a:endParaRPr lang="en-US" sz="2400" b="0" strike="noStrike" spc="-1">
              <a:solidFill>
                <a:srgbClr val="000000"/>
              </a:solidFill>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2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2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p:cTn id="22" dur="1" fill="hold">
                                          <p:stCondLst>
                                            <p:cond delay="0"/>
                                          </p:stCondLst>
                                        </p:cTn>
                                        <p:tgtEl>
                                          <p:spTgt spid="24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2" name="Title 3"/>
          <p:cNvSpPr txBox="1"/>
          <p:nvPr/>
        </p:nvSpPr>
        <p:spPr>
          <a:xfrm>
            <a:off x="45720" y="27720"/>
            <a:ext cx="9052200" cy="65772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Steganography</a:t>
            </a:r>
            <a:endParaRPr lang="en-US" sz="3600" b="0" strike="noStrike" spc="-1">
              <a:solidFill>
                <a:srgbClr val="000000"/>
              </a:solidFill>
              <a:latin typeface="Arial"/>
            </a:endParaRPr>
          </a:p>
        </p:txBody>
      </p:sp>
      <p:sp>
        <p:nvSpPr>
          <p:cNvPr id="253" name="Content Placeholder 4"/>
          <p:cNvSpPr txBox="1"/>
          <p:nvPr/>
        </p:nvSpPr>
        <p:spPr>
          <a:xfrm>
            <a:off x="190440" y="838080"/>
            <a:ext cx="8762760" cy="4830480"/>
          </a:xfrm>
          <a:prstGeom prst="rect">
            <a:avLst/>
          </a:prstGeom>
          <a:noFill/>
          <a:ln w="0">
            <a:noFill/>
          </a:ln>
        </p:spPr>
        <p:txBody>
          <a:bodyPr>
            <a:noAutofit/>
          </a:bodyPr>
          <a:lstStyle/>
          <a:p>
            <a:pPr marL="343080" indent="-342720" algn="just">
              <a:lnSpc>
                <a:spcPct val="100000"/>
              </a:lnSpc>
              <a:spcBef>
                <a:spcPts val="519"/>
              </a:spcBef>
              <a:buClr>
                <a:srgbClr val="364162"/>
              </a:buClr>
              <a:buFont typeface="Arial"/>
              <a:buChar char="•"/>
            </a:pPr>
            <a:r>
              <a:rPr lang="en-US" sz="2600" b="0" strike="noStrike" spc="-1">
                <a:solidFill>
                  <a:srgbClr val="000000"/>
                </a:solidFill>
                <a:latin typeface="Arial"/>
                <a:ea typeface="Verdana"/>
              </a:rPr>
              <a:t>The process of hiding messages; for example, hiding a message within the digital encoding of a picture or graphic so that it is almost impossible to detect that the hidden message even exists</a:t>
            </a:r>
            <a:endParaRPr lang="en-US" sz="2600" b="0" strike="noStrike" spc="-1">
              <a:solidFill>
                <a:srgbClr val="000000"/>
              </a:solidFill>
              <a:latin typeface="Arial"/>
            </a:endParaRPr>
          </a:p>
          <a:p>
            <a:pPr marL="343080" indent="-342720" algn="just">
              <a:lnSpc>
                <a:spcPct val="100000"/>
              </a:lnSpc>
              <a:spcBef>
                <a:spcPts val="519"/>
              </a:spcBef>
              <a:buClr>
                <a:srgbClr val="364162"/>
              </a:buClr>
              <a:buFont typeface="Arial"/>
              <a:buChar char="•"/>
            </a:pPr>
            <a:r>
              <a:rPr lang="en-US" sz="2600" b="0" strike="noStrike" spc="-1">
                <a:solidFill>
                  <a:srgbClr val="000000"/>
                </a:solidFill>
                <a:latin typeface="Arial"/>
                <a:ea typeface="Verdana"/>
              </a:rPr>
              <a:t>Also known as the art of secret writing</a:t>
            </a:r>
            <a:endParaRPr lang="en-US" sz="2600" b="0" strike="noStrike" spc="-1">
              <a:solidFill>
                <a:srgbClr val="000000"/>
              </a:solidFill>
              <a:latin typeface="Arial"/>
            </a:endParaRPr>
          </a:p>
          <a:p>
            <a:pPr marL="343080" indent="-342720" algn="just">
              <a:lnSpc>
                <a:spcPct val="100000"/>
              </a:lnSpc>
              <a:spcBef>
                <a:spcPts val="519"/>
              </a:spcBef>
              <a:buClr>
                <a:srgbClr val="364162"/>
              </a:buClr>
              <a:buFont typeface="Arial"/>
              <a:buChar char="•"/>
            </a:pPr>
            <a:r>
              <a:rPr lang="en-US" sz="2600" b="0" strike="noStrike" spc="-1">
                <a:solidFill>
                  <a:srgbClr val="000000"/>
                </a:solidFill>
                <a:latin typeface="Arial"/>
                <a:ea typeface="Verdana"/>
              </a:rPr>
              <a:t>Has been used for centuries</a:t>
            </a:r>
            <a:endParaRPr lang="en-US" sz="2600" b="0" strike="noStrike" spc="-1">
              <a:solidFill>
                <a:srgbClr val="000000"/>
              </a:solidFill>
              <a:latin typeface="Arial"/>
            </a:endParaRPr>
          </a:p>
          <a:p>
            <a:pPr marL="343080" indent="-342720" algn="just">
              <a:lnSpc>
                <a:spcPct val="100000"/>
              </a:lnSpc>
              <a:spcBef>
                <a:spcPts val="519"/>
              </a:spcBef>
              <a:buClr>
                <a:srgbClr val="364162"/>
              </a:buClr>
              <a:buFont typeface="Arial"/>
              <a:buChar char="•"/>
            </a:pPr>
            <a:r>
              <a:rPr lang="en-US" sz="2600" b="0" strike="noStrike" spc="-1">
                <a:solidFill>
                  <a:srgbClr val="000000"/>
                </a:solidFill>
                <a:latin typeface="Arial"/>
                <a:ea typeface="Verdana"/>
              </a:rPr>
              <a:t>Most popular modern version hides information within files that contain digital pictures or other images</a:t>
            </a:r>
            <a:endParaRPr lang="en-US" sz="2600" b="0" strike="noStrike" spc="-1">
              <a:solidFill>
                <a:srgbClr val="000000"/>
              </a:solidFill>
              <a:latin typeface="Arial"/>
            </a:endParaRPr>
          </a:p>
          <a:p>
            <a:pPr marL="343080" indent="-342720" algn="just">
              <a:lnSpc>
                <a:spcPct val="100000"/>
              </a:lnSpc>
              <a:spcBef>
                <a:spcPts val="519"/>
              </a:spcBef>
              <a:buClr>
                <a:srgbClr val="364162"/>
              </a:buClr>
              <a:buFont typeface="Arial"/>
              <a:buChar char="•"/>
            </a:pPr>
            <a:r>
              <a:rPr lang="en-US" sz="2600" b="0" strike="noStrike" spc="-1">
                <a:solidFill>
                  <a:srgbClr val="000000"/>
                </a:solidFill>
                <a:latin typeface="Arial"/>
                <a:ea typeface="Verdana"/>
              </a:rPr>
              <a:t>Some applications hide messages in .bmp, .wav, .mp3, and .au files, as well as in unused space on CDs and </a:t>
            </a:r>
            <a:endParaRPr lang="en-US" sz="2600" b="0" strike="noStrike" spc="-1">
              <a:solidFill>
                <a:srgbClr val="000000"/>
              </a:solidFill>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5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5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25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25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p:cTn id="22" dur="1" fill="hold">
                                          <p:stCondLst>
                                            <p:cond delay="0"/>
                                          </p:stCondLst>
                                        </p:cTn>
                                        <p:tgtEl>
                                          <p:spTgt spid="25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4" name="Titl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Protocols for Secure Communications</a:t>
            </a:r>
            <a:endParaRPr lang="en-US" sz="3600" b="0" strike="noStrike" spc="-1">
              <a:solidFill>
                <a:srgbClr val="000000"/>
              </a:solidFill>
              <a:latin typeface="Arial"/>
            </a:endParaRPr>
          </a:p>
        </p:txBody>
      </p:sp>
      <p:sp>
        <p:nvSpPr>
          <p:cNvPr id="255" name="Content Placeholder 3"/>
          <p:cNvSpPr txBox="1"/>
          <p:nvPr/>
        </p:nvSpPr>
        <p:spPr>
          <a:xfrm>
            <a:off x="228600" y="1295280"/>
            <a:ext cx="8762760" cy="4830480"/>
          </a:xfrm>
          <a:prstGeom prst="rect">
            <a:avLst/>
          </a:prstGeom>
          <a:noFill/>
          <a:ln w="0">
            <a:noFill/>
          </a:ln>
        </p:spPr>
        <p:txBody>
          <a:bodyPr>
            <a:noAutofit/>
          </a:bodyPr>
          <a:lstStyle/>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Most of the software currently used to protect the confidentiality of information are not true cryptosystems.</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They are applications to which cryptographic protocols have been added.</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Particularly true of Internet protocols.</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As the number of threats to the Internet grew, so did the need for additional security measures</a:t>
            </a:r>
            <a:endParaRPr lang="en-US" sz="2600" b="0" strike="noStrike" spc="-1">
              <a:solidFill>
                <a:srgbClr val="000000"/>
              </a:solidFill>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5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25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25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2" name="Titl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Verdana"/>
              </a:rPr>
              <a:t>Securing Wireless Networks with WEP and WPA</a:t>
            </a:r>
            <a:endParaRPr lang="en-US" sz="3600" b="0" strike="noStrike" spc="-1">
              <a:solidFill>
                <a:srgbClr val="000000"/>
              </a:solidFill>
              <a:latin typeface="Arial"/>
            </a:endParaRPr>
          </a:p>
        </p:txBody>
      </p:sp>
      <p:sp>
        <p:nvSpPr>
          <p:cNvPr id="263" name="Content Placeholder 2"/>
          <p:cNvSpPr txBox="1"/>
          <p:nvPr/>
        </p:nvSpPr>
        <p:spPr>
          <a:xfrm>
            <a:off x="190440" y="1143000"/>
            <a:ext cx="8762760" cy="4830480"/>
          </a:xfrm>
          <a:prstGeom prst="rect">
            <a:avLst/>
          </a:prstGeom>
          <a:noFill/>
          <a:ln w="0">
            <a:noFill/>
          </a:ln>
        </p:spPr>
        <p:txBody>
          <a:bodyPr>
            <a:noAutofit/>
          </a:bodyPr>
          <a:lstStyle/>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Wired Equivalent Privacy (WEP): early attempt to provide security with the 8002.11 network protocol.</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Wi-Fi Protected Access (WPA and WPA2): created to resolve issues with WEP.</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Verdana"/>
              </a:rPr>
              <a:t>Next Generation Wireless Protocols: Robust Secure Networks (RSN), AES–Counter Mode CBC MAC Protocol (CCMP).</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rPr>
              <a:t> </a:t>
            </a: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2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2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26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26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 name="Title 1"/>
          <p:cNvSpPr txBox="1"/>
          <p:nvPr/>
        </p:nvSpPr>
        <p:spPr>
          <a:xfrm>
            <a:off x="45720" y="27720"/>
            <a:ext cx="9052200" cy="1038600"/>
          </a:xfrm>
          <a:prstGeom prst="rect">
            <a:avLst/>
          </a:prstGeom>
          <a:noFill/>
          <a:ln w="9360">
            <a:noFill/>
          </a:ln>
        </p:spPr>
        <p:txBody>
          <a:bodyPr anchor="ctr">
            <a:noAutofit/>
          </a:bodyPr>
          <a:lstStyle/>
          <a:p>
            <a:pPr algn="ctr">
              <a:lnSpc>
                <a:spcPct val="100000"/>
              </a:lnSpc>
            </a:pPr>
            <a:r>
              <a:rPr lang="en-US" sz="3600" b="0" strike="noStrike" spc="-1">
                <a:solidFill>
                  <a:srgbClr val="000000"/>
                </a:solidFill>
                <a:latin typeface="Arial"/>
                <a:ea typeface="ＭＳ Ｐゴシック"/>
              </a:rPr>
              <a:t>Terminology</a:t>
            </a:r>
            <a:endParaRPr lang="en-US" sz="3600" b="0" strike="noStrike" spc="-1">
              <a:solidFill>
                <a:srgbClr val="000000"/>
              </a:solidFill>
              <a:latin typeface="Arial"/>
            </a:endParaRPr>
          </a:p>
        </p:txBody>
      </p:sp>
      <p:sp>
        <p:nvSpPr>
          <p:cNvPr id="173" name="Content Placeholder 2"/>
          <p:cNvSpPr txBox="1"/>
          <p:nvPr/>
        </p:nvSpPr>
        <p:spPr>
          <a:xfrm>
            <a:off x="152280" y="1219320"/>
            <a:ext cx="4190760" cy="4038120"/>
          </a:xfrm>
          <a:prstGeom prst="rect">
            <a:avLst/>
          </a:prstGeom>
          <a:noFill/>
          <a:ln w="0">
            <a:noFill/>
          </a:ln>
        </p:spPr>
        <p:txBody>
          <a:bodyPr>
            <a:normAutofit/>
          </a:bodyPr>
          <a:lstStyle/>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ＭＳ Ｐゴシック"/>
              </a:rPr>
              <a:t>Algorithm</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ＭＳ Ｐゴシック"/>
              </a:rPr>
              <a:t>Bit stream cipher</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ＭＳ Ｐゴシック"/>
              </a:rPr>
              <a:t>Block cipher</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ＭＳ Ｐゴシック"/>
              </a:rPr>
              <a:t>Cipher or cryptosystem</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ＭＳ Ｐゴシック"/>
              </a:rPr>
              <a:t>Ciphertext/Cryptogram</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ＭＳ Ｐゴシック"/>
              </a:rPr>
              <a:t>Code</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ＭＳ Ｐゴシック"/>
              </a:rPr>
              <a:t>Decipher</a:t>
            </a:r>
            <a:endParaRPr lang="en-US" sz="2600" b="0" strike="noStrike" spc="-1">
              <a:solidFill>
                <a:srgbClr val="000000"/>
              </a:solidFill>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rPr>
              <a:t> </a:t>
            </a:r>
          </a:p>
        </p:txBody>
      </p:sp>
      <p:sp>
        <p:nvSpPr>
          <p:cNvPr id="174" name="Content Placeholder 2"/>
          <p:cNvSpPr/>
          <p:nvPr/>
        </p:nvSpPr>
        <p:spPr>
          <a:xfrm>
            <a:off x="4343400" y="1219320"/>
            <a:ext cx="3580920" cy="4190760"/>
          </a:xfrm>
          <a:prstGeom prst="rect">
            <a:avLst/>
          </a:prstGeom>
          <a:noFill/>
          <a:ln w="0">
            <a:noFill/>
          </a:ln>
        </p:spPr>
        <p:style>
          <a:lnRef idx="0">
            <a:scrgbClr r="0" g="0" b="0"/>
          </a:lnRef>
          <a:fillRef idx="0">
            <a:scrgbClr r="0" g="0" b="0"/>
          </a:fillRef>
          <a:effectRef idx="0">
            <a:scrgbClr r="0" g="0" b="0"/>
          </a:effectRef>
          <a:fontRef idx="minor"/>
        </p:style>
        <p:txBody>
          <a:bodyPr>
            <a:normAutofit/>
          </a:bodyPr>
          <a:lstStyle/>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ＭＳ Ｐゴシック"/>
              </a:rPr>
              <a:t>Encipher</a:t>
            </a:r>
            <a:endParaRPr lang="en-GB" sz="2600" b="0" strike="noStrike" spc="-1">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ＭＳ Ｐゴシック"/>
              </a:rPr>
              <a:t>Encrypt</a:t>
            </a:r>
            <a:endParaRPr lang="en-GB" sz="2600" b="0" strike="noStrike" spc="-1">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ＭＳ Ｐゴシック"/>
              </a:rPr>
              <a:t>Key/Cryptovariable</a:t>
            </a:r>
            <a:endParaRPr lang="en-GB" sz="2600" b="0" strike="noStrike" spc="-1">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ＭＳ Ｐゴシック"/>
              </a:rPr>
              <a:t>Keyspace</a:t>
            </a:r>
            <a:endParaRPr lang="en-GB" sz="2600" b="0" strike="noStrike" spc="-1">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ＭＳ Ｐゴシック"/>
              </a:rPr>
              <a:t>Link encryption</a:t>
            </a:r>
            <a:endParaRPr lang="en-GB" sz="2600" b="0" strike="noStrike" spc="-1">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ＭＳ Ｐゴシック"/>
              </a:rPr>
              <a:t>Plaintext/Cleartext</a:t>
            </a:r>
            <a:endParaRPr lang="en-GB" sz="2600" b="0" strike="noStrike" spc="-1">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ＭＳ Ｐゴシック"/>
              </a:rPr>
              <a:t>Steganography</a:t>
            </a:r>
            <a:endParaRPr lang="en-GB" sz="2600" b="0" strike="noStrike" spc="-1">
              <a:latin typeface="Arial"/>
            </a:endParaRPr>
          </a:p>
          <a:p>
            <a:pPr marL="343080" indent="-342720">
              <a:lnSpc>
                <a:spcPct val="100000"/>
              </a:lnSpc>
              <a:spcBef>
                <a:spcPts val="519"/>
              </a:spcBef>
              <a:buClr>
                <a:srgbClr val="364162"/>
              </a:buClr>
              <a:buFont typeface="Arial"/>
              <a:buChar char="•"/>
            </a:pPr>
            <a:r>
              <a:rPr lang="en-US" sz="2600" b="0" strike="noStrike" spc="-1">
                <a:solidFill>
                  <a:srgbClr val="000000"/>
                </a:solidFill>
                <a:latin typeface="Arial"/>
                <a:ea typeface="ＭＳ Ｐゴシック"/>
              </a:rPr>
              <a:t>Work factor</a:t>
            </a:r>
            <a:endParaRPr lang="en-GB" sz="2600" b="0" strike="noStrike" spc="-1">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17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17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17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p:cTn id="18" dur="1" fill="hold">
                                          <p:stCondLst>
                                            <p:cond delay="0"/>
                                          </p:stCondLst>
                                        </p:cTn>
                                        <p:tgtEl>
                                          <p:spTgt spid="17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p:cTn id="22" dur="1" fill="hold">
                                          <p:stCondLst>
                                            <p:cond delay="0"/>
                                          </p:stCondLst>
                                        </p:cTn>
                                        <p:tgtEl>
                                          <p:spTgt spid="17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fill="hold" nodeType="clickEffect">
                                  <p:stCondLst>
                                    <p:cond delay="0"/>
                                  </p:stCondLst>
                                  <p:childTnLst>
                                    <p:set>
                                      <p:cBhvr>
                                        <p:cTn id="26" dur="1" fill="hold">
                                          <p:stCondLst>
                                            <p:cond delay="0"/>
                                          </p:stCondLst>
                                        </p:cTn>
                                        <p:tgtEl>
                                          <p:spTgt spid="17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fill="hold" nodeType="clickEffect">
                                  <p:stCondLst>
                                    <p:cond delay="0"/>
                                  </p:stCondLst>
                                  <p:childTnLst>
                                    <p:set>
                                      <p:cBhvr>
                                        <p:cTn id="30" dur="1" fill="hold">
                                          <p:stCondLst>
                                            <p:cond delay="0"/>
                                          </p:stCondLst>
                                        </p:cTn>
                                        <p:tgtEl>
                                          <p:spTgt spid="17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fill="hold" nodeType="clickEffect">
                                  <p:stCondLst>
                                    <p:cond delay="0"/>
                                  </p:stCondLst>
                                  <p:childTnLst>
                                    <p:set>
                                      <p:cBhvr>
                                        <p:cTn id="34" dur="1" fill="hold">
                                          <p:stCondLst>
                                            <p:cond delay="0"/>
                                          </p:stCondLst>
                                        </p:cTn>
                                        <p:tgtEl>
                                          <p:spTgt spid="17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fill="hold" nodeType="clickEffect">
                                  <p:stCondLst>
                                    <p:cond delay="0"/>
                                  </p:stCondLst>
                                  <p:childTnLst>
                                    <p:set>
                                      <p:cBhvr>
                                        <p:cTn id="38" dur="1" fill="hold">
                                          <p:stCondLst>
                                            <p:cond delay="0"/>
                                          </p:stCondLst>
                                        </p:cTn>
                                        <p:tgtEl>
                                          <p:spTgt spid="1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5" name="CustomShape 1"/>
          <p:cNvSpPr/>
          <p:nvPr/>
        </p:nvSpPr>
        <p:spPr>
          <a:xfrm>
            <a:off x="45720" y="27720"/>
            <a:ext cx="9051480" cy="1037880"/>
          </a:xfrm>
          <a:prstGeom prst="rect">
            <a:avLst/>
          </a:prstGeom>
          <a:noFill/>
          <a:ln w="936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600" b="0" strike="noStrike" spc="-1">
                <a:solidFill>
                  <a:srgbClr val="000000"/>
                </a:solidFill>
                <a:latin typeface="Arial"/>
                <a:ea typeface="Verdana"/>
              </a:rPr>
              <a:t>References</a:t>
            </a:r>
            <a:endParaRPr lang="en-GB" sz="3600" b="0" strike="noStrike" spc="-1">
              <a:latin typeface="Arial"/>
            </a:endParaRPr>
          </a:p>
        </p:txBody>
      </p:sp>
      <p:sp>
        <p:nvSpPr>
          <p:cNvPr id="286" name="CustomShape 2_1"/>
          <p:cNvSpPr/>
          <p:nvPr/>
        </p:nvSpPr>
        <p:spPr>
          <a:xfrm>
            <a:off x="228600" y="1295280"/>
            <a:ext cx="8762040" cy="42660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432000" indent="-323280">
              <a:lnSpc>
                <a:spcPct val="100000"/>
              </a:lnSpc>
              <a:spcBef>
                <a:spcPts val="1417"/>
              </a:spcBef>
              <a:buClr>
                <a:srgbClr val="000000"/>
              </a:buClr>
              <a:buSzPct val="45000"/>
              <a:buFont typeface="Wingdings" charset="2"/>
              <a:buChar char=""/>
            </a:pPr>
            <a:r>
              <a:rPr lang="en-US" sz="2600" b="0" strike="noStrike" spc="-1">
                <a:solidFill>
                  <a:srgbClr val="000000"/>
                </a:solidFill>
                <a:latin typeface="Arial"/>
                <a:ea typeface="DejaVu Sans"/>
              </a:rPr>
              <a:t>Whitman, M.E.,Mattord, H.J., 2018. Principles of Information Security . Cengage Learning 658. </a:t>
            </a:r>
            <a:endParaRPr lang="en-GB" sz="2600" b="0" strike="noStrike" spc="-1">
              <a:latin typeface="Arial"/>
            </a:endParaRPr>
          </a:p>
          <a:p>
            <a:pPr marL="432000" indent="-323280">
              <a:lnSpc>
                <a:spcPct val="100000"/>
              </a:lnSpc>
              <a:spcBef>
                <a:spcPts val="1417"/>
              </a:spcBef>
              <a:buClr>
                <a:srgbClr val="000000"/>
              </a:buClr>
              <a:buSzPct val="45000"/>
              <a:buFont typeface="Wingdings" charset="2"/>
              <a:buChar char=""/>
            </a:pPr>
            <a:r>
              <a:rPr lang="en-US" sz="2600" b="0" strike="noStrike" spc="-1">
                <a:solidFill>
                  <a:srgbClr val="000000"/>
                </a:solidFill>
                <a:latin typeface="Arial"/>
                <a:ea typeface="DejaVu Sans"/>
              </a:rPr>
              <a:t> Whitman, ME., Mattord H.J., 2011. Readings and Cases in Information Security Law and Ethics. Cengage </a:t>
            </a:r>
            <a:endParaRPr lang="en-GB" sz="2600" b="0" strike="noStrike" spc="-1">
              <a:latin typeface="Aria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8261</TotalTime>
  <Words>4820</Words>
  <Application>Microsoft Office PowerPoint</Application>
  <PresentationFormat>On-screen Show (4:3)</PresentationFormat>
  <Paragraphs>401</Paragraphs>
  <Slides>22</Slides>
  <Notes>21</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22</vt:i4>
      </vt:variant>
    </vt:vector>
  </HeadingPairs>
  <TitlesOfParts>
    <vt:vector size="30" baseType="lpstr">
      <vt:lpstr>Arial</vt:lpstr>
      <vt:lpstr>Courier New</vt:lpstr>
      <vt:lpstr>Symbol</vt:lpstr>
      <vt:lpstr>Times New Roman</vt:lpstr>
      <vt:lpstr>Wingdings</vt:lpstr>
      <vt:lpstr>Office Theme</vt:lpstr>
      <vt:lpstr>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Course Technology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8 Cryptography</dc:title>
  <dc:subject/>
  <dc:creator>Whitman</dc:creator>
  <dc:description/>
  <cp:lastModifiedBy>Abida Perveen</cp:lastModifiedBy>
  <cp:revision>345</cp:revision>
  <cp:lastPrinted>2022-06-29T07:50:44Z</cp:lastPrinted>
  <dcterms:created xsi:type="dcterms:W3CDTF">2007-02-15T20:50:52Z</dcterms:created>
  <dcterms:modified xsi:type="dcterms:W3CDTF">2022-07-03T17:55:39Z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HiddenSlides">
    <vt:i4>31</vt:i4>
  </property>
  <property fmtid="{D5CDD505-2E9C-101B-9397-08002B2CF9AE}" pid="3" name="Notes">
    <vt:i4>30</vt:i4>
  </property>
  <property fmtid="{D5CDD505-2E9C-101B-9397-08002B2CF9AE}" pid="4" name="PresentationFormat">
    <vt:lpwstr>On-screen Show (4:3)</vt:lpwstr>
  </property>
  <property fmtid="{D5CDD505-2E9C-101B-9397-08002B2CF9AE}" pid="5" name="Slides">
    <vt:i4>54</vt:i4>
  </property>
  <property fmtid="{D5CDD505-2E9C-101B-9397-08002B2CF9AE}" pid="6" name="_AdHocReviewCycleID">
    <vt:i4>732539425</vt:i4>
  </property>
  <property fmtid="{D5CDD505-2E9C-101B-9397-08002B2CF9AE}" pid="7" name="_AuthorEmail">
    <vt:lpwstr>maria.garguilo@cengage.com</vt:lpwstr>
  </property>
  <property fmtid="{D5CDD505-2E9C-101B-9397-08002B2CF9AE}" pid="8" name="_AuthorEmailDisplayName">
    <vt:lpwstr>Garguilo, Maria</vt:lpwstr>
  </property>
  <property fmtid="{D5CDD505-2E9C-101B-9397-08002B2CF9AE}" pid="9" name="_EmailSubject">
    <vt:lpwstr>Cengage Branding/Accessibility </vt:lpwstr>
  </property>
  <property fmtid="{D5CDD505-2E9C-101B-9397-08002B2CF9AE}" pid="10" name="_NewReviewCycle">
    <vt:lpwstr/>
  </property>
  <property fmtid="{D5CDD505-2E9C-101B-9397-08002B2CF9AE}" pid="11" name="_PreviousAdHocReviewCycleID">
    <vt:i4>1933890983</vt:i4>
  </property>
</Properties>
</file>