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8" r:id="rId5"/>
    <p:sldId id="259" r:id="rId6"/>
    <p:sldId id="260" r:id="rId7"/>
    <p:sldId id="261" r:id="rId8"/>
    <p:sldId id="263" r:id="rId9"/>
    <p:sldId id="264" r:id="rId10"/>
    <p:sldId id="265" r:id="rId11"/>
    <p:sldId id="266" r:id="rId12"/>
    <p:sldId id="267" r:id="rId13"/>
    <p:sldId id="269"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503CC5-D0E6-411F-9E72-321EB87AD56A}" type="datetimeFigureOut">
              <a:rPr lang="en-GB" smtClean="0"/>
              <a:t>08/03/2012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503CC5-D0E6-411F-9E72-321EB87AD56A}" type="datetimeFigureOut">
              <a:rPr lang="en-GB" smtClean="0"/>
              <a:t>08/03/2012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503CC5-D0E6-411F-9E72-321EB87AD56A}" type="datetimeFigureOut">
              <a:rPr lang="en-GB" smtClean="0"/>
              <a:t>08/03/2012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503CC5-D0E6-411F-9E72-321EB87AD56A}" type="datetimeFigureOut">
              <a:rPr lang="en-GB" smtClean="0"/>
              <a:t>08/03/2012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503CC5-D0E6-411F-9E72-321EB87AD56A}" type="datetimeFigureOut">
              <a:rPr lang="en-GB" smtClean="0"/>
              <a:t>08/03/2012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503CC5-D0E6-411F-9E72-321EB87AD56A}" type="datetimeFigureOut">
              <a:rPr lang="en-GB" smtClean="0"/>
              <a:t>08/03/2012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503CC5-D0E6-411F-9E72-321EB87AD56A}" type="datetimeFigureOut">
              <a:rPr lang="en-GB" smtClean="0"/>
              <a:t>08/03/2012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503CC5-D0E6-411F-9E72-321EB87AD56A}" type="datetimeFigureOut">
              <a:rPr lang="en-GB" smtClean="0"/>
              <a:t>08/03/2012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503CC5-D0E6-411F-9E72-321EB87AD56A}" type="datetimeFigureOut">
              <a:rPr lang="en-GB" smtClean="0"/>
              <a:t>08/03/2012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503CC5-D0E6-411F-9E72-321EB87AD56A}" type="datetimeFigureOut">
              <a:rPr lang="en-GB" smtClean="0"/>
              <a:t>08/03/2012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503CC5-D0E6-411F-9E72-321EB87AD56A}" type="datetimeFigureOut">
              <a:rPr lang="en-GB" smtClean="0"/>
              <a:t>08/03/2012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EFE8D-DB7E-4CCD-BB84-FF535C39153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503CC5-D0E6-411F-9E72-321EB87AD56A}" type="datetimeFigureOut">
              <a:rPr lang="en-GB" smtClean="0"/>
              <a:t>08/03/2012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0EFE8D-DB7E-4CCD-BB84-FF535C39153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Some thoughts on linguistic issues in inscriptions</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basic distinction</a:t>
            </a:r>
            <a:endParaRPr lang="en-GB" dirty="0"/>
          </a:p>
        </p:txBody>
      </p:sp>
      <p:sp>
        <p:nvSpPr>
          <p:cNvPr id="3" name="Content Placeholder 2"/>
          <p:cNvSpPr>
            <a:spLocks noGrp="1"/>
          </p:cNvSpPr>
          <p:nvPr>
            <p:ph idx="1"/>
          </p:nvPr>
        </p:nvSpPr>
        <p:spPr/>
        <p:txBody>
          <a:bodyPr/>
          <a:lstStyle/>
          <a:p>
            <a:r>
              <a:rPr lang="en-GB" dirty="0" smtClean="0"/>
              <a:t>When learning ancient Greek, we learn a specific type of Greek. Let us call that “canonical” Greek.</a:t>
            </a:r>
          </a:p>
          <a:p>
            <a:r>
              <a:rPr lang="en-GB" dirty="0" smtClean="0"/>
              <a:t>Canonical Greek and Greek as found in inscriptions are not necessarily the same as “inscriptional” Greek is dependent upon dialect and dialectic variation (to be explored in a bit).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main Greek dialects</a:t>
            </a:r>
            <a:endParaRPr lang="en-GB" dirty="0"/>
          </a:p>
        </p:txBody>
      </p:sp>
      <p:sp>
        <p:nvSpPr>
          <p:cNvPr id="3" name="Content Placeholder 2"/>
          <p:cNvSpPr>
            <a:spLocks noGrp="1"/>
          </p:cNvSpPr>
          <p:nvPr>
            <p:ph idx="1"/>
          </p:nvPr>
        </p:nvSpPr>
        <p:spPr/>
        <p:txBody>
          <a:bodyPr/>
          <a:lstStyle/>
          <a:p>
            <a:r>
              <a:rPr lang="en-GB" dirty="0" smtClean="0"/>
              <a:t>Ionic</a:t>
            </a:r>
          </a:p>
          <a:p>
            <a:r>
              <a:rPr lang="en-GB" dirty="0" smtClean="0"/>
              <a:t>Doric</a:t>
            </a:r>
          </a:p>
          <a:p>
            <a:r>
              <a:rPr lang="en-GB" dirty="0" err="1" smtClean="0"/>
              <a:t>Aeolic</a:t>
            </a:r>
            <a:r>
              <a:rPr lang="en-GB"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 variations</a:t>
            </a:r>
            <a:endParaRPr lang="en-GB" dirty="0"/>
          </a:p>
        </p:txBody>
      </p:sp>
      <p:sp>
        <p:nvSpPr>
          <p:cNvPr id="3" name="Content Placeholder 2"/>
          <p:cNvSpPr>
            <a:spLocks noGrp="1"/>
          </p:cNvSpPr>
          <p:nvPr>
            <p:ph idx="1"/>
          </p:nvPr>
        </p:nvSpPr>
        <p:spPr/>
        <p:txBody>
          <a:bodyPr>
            <a:normAutofit lnSpcReduction="10000"/>
          </a:bodyPr>
          <a:lstStyle/>
          <a:p>
            <a:r>
              <a:rPr lang="en-GB" dirty="0" smtClean="0"/>
              <a:t>Different areas have specific variations of their main dialect.</a:t>
            </a:r>
          </a:p>
          <a:p>
            <a:r>
              <a:rPr lang="en-GB" dirty="0" smtClean="0"/>
              <a:t>So the Attic </a:t>
            </a:r>
            <a:r>
              <a:rPr lang="en-GB" dirty="0" err="1" smtClean="0"/>
              <a:t>subdialect</a:t>
            </a:r>
            <a:r>
              <a:rPr lang="en-GB" dirty="0" smtClean="0"/>
              <a:t> is part of the Ionic dialect, but it is not identical.</a:t>
            </a:r>
          </a:p>
          <a:p>
            <a:r>
              <a:rPr lang="en-GB" dirty="0" smtClean="0"/>
              <a:t>In the course of the classical period (480-323 BCE) dialects and dialectal variations started to merge: hence for example the Attic Ionic found in most 4</a:t>
            </a:r>
            <a:r>
              <a:rPr lang="en-GB" baseline="30000" dirty="0" smtClean="0"/>
              <a:t>th</a:t>
            </a:r>
            <a:r>
              <a:rPr lang="en-GB" dirty="0" smtClean="0"/>
              <a:t> century inscriptions from Athens.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Dialect and alphabets</a:t>
            </a:r>
            <a:endParaRPr lang="en-GB" dirty="0"/>
          </a:p>
        </p:txBody>
      </p:sp>
      <p:sp>
        <p:nvSpPr>
          <p:cNvPr id="3" name="Content Placeholder 2"/>
          <p:cNvSpPr>
            <a:spLocks noGrp="1"/>
          </p:cNvSpPr>
          <p:nvPr>
            <p:ph idx="1"/>
          </p:nvPr>
        </p:nvSpPr>
        <p:spPr/>
        <p:txBody>
          <a:bodyPr/>
          <a:lstStyle/>
          <a:p>
            <a:r>
              <a:rPr lang="en-GB" dirty="0" smtClean="0"/>
              <a:t>Dialects and dialectic variations are detectable often by changes in alphabetic construction.</a:t>
            </a:r>
          </a:p>
          <a:p>
            <a:r>
              <a:rPr lang="en-GB" dirty="0" smtClean="0"/>
              <a:t>So in some dialects or dialectic variations, some letters may not appear until a certain point in time.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Attic to Attic Ionic</a:t>
            </a:r>
            <a:endParaRPr lang="en-GB" dirty="0"/>
          </a:p>
        </p:txBody>
      </p:sp>
      <p:sp>
        <p:nvSpPr>
          <p:cNvPr id="3" name="Content Placeholder 2"/>
          <p:cNvSpPr>
            <a:spLocks noGrp="1"/>
          </p:cNvSpPr>
          <p:nvPr>
            <p:ph idx="1"/>
          </p:nvPr>
        </p:nvSpPr>
        <p:spPr/>
        <p:txBody>
          <a:bodyPr/>
          <a:lstStyle/>
          <a:p>
            <a:r>
              <a:rPr lang="en-GB" dirty="0" smtClean="0"/>
              <a:t>The best understood dialectic variation is Attic.</a:t>
            </a:r>
          </a:p>
          <a:p>
            <a:r>
              <a:rPr lang="en-GB" dirty="0" smtClean="0"/>
              <a:t>Attic persists to 403 BCE and slowly changes into Attic Ionic in the 4</a:t>
            </a:r>
            <a:r>
              <a:rPr lang="en-GB" baseline="30000" dirty="0" smtClean="0"/>
              <a:t>th</a:t>
            </a:r>
            <a:r>
              <a:rPr lang="en-GB" dirty="0" smtClean="0"/>
              <a:t> century BCE.</a:t>
            </a:r>
          </a:p>
          <a:p>
            <a:r>
              <a:rPr lang="en-GB" dirty="0" smtClean="0"/>
              <a:t>Attic Ionic is a fluid dialectic variation in the course of that century.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tenets of Attic: H</a:t>
            </a:r>
            <a:endParaRPr lang="en-GB" dirty="0"/>
          </a:p>
        </p:txBody>
      </p:sp>
      <p:sp>
        <p:nvSpPr>
          <p:cNvPr id="3" name="Content Placeholder 2"/>
          <p:cNvSpPr>
            <a:spLocks noGrp="1"/>
          </p:cNvSpPr>
          <p:nvPr>
            <p:ph idx="1"/>
          </p:nvPr>
        </p:nvSpPr>
        <p:spPr/>
        <p:txBody>
          <a:bodyPr/>
          <a:lstStyle/>
          <a:p>
            <a:r>
              <a:rPr lang="en-GB" dirty="0" smtClean="0"/>
              <a:t>There is no eta (</a:t>
            </a:r>
            <a:r>
              <a:rPr lang="el-GR" dirty="0" smtClean="0"/>
              <a:t>η)</a:t>
            </a:r>
            <a:r>
              <a:rPr lang="en-GB" dirty="0" smtClean="0"/>
              <a:t> in Attic. All the cases where we would expect an eta in canonical Greek, we find an epsilon (</a:t>
            </a:r>
            <a:r>
              <a:rPr lang="el-GR" dirty="0" smtClean="0"/>
              <a:t>ε</a:t>
            </a:r>
            <a:r>
              <a:rPr lang="en-GB" dirty="0" smtClean="0"/>
              <a:t>) in Attic. </a:t>
            </a:r>
            <a:endParaRPr lang="el-GR" dirty="0" smtClean="0"/>
          </a:p>
          <a:p>
            <a:r>
              <a:rPr lang="en-GB" dirty="0" smtClean="0"/>
              <a:t>This can often pose a problem in identifying grammatical forms for both verbs and nouns.</a:t>
            </a:r>
          </a:p>
          <a:p>
            <a:r>
              <a:rPr lang="en-GB" dirty="0" smtClean="0"/>
              <a:t>So:</a:t>
            </a:r>
          </a:p>
          <a:p>
            <a:pPr lvl="1"/>
            <a:r>
              <a:rPr lang="el-GR" dirty="0" smtClean="0"/>
              <a:t>μάχες </a:t>
            </a:r>
            <a:r>
              <a:rPr lang="en-GB" dirty="0" smtClean="0"/>
              <a:t>instead of </a:t>
            </a:r>
            <a:r>
              <a:rPr lang="el-GR" dirty="0" smtClean="0"/>
              <a:t>μάχης</a:t>
            </a:r>
            <a:r>
              <a:rPr lang="en-GB" dirty="0" smtClean="0"/>
              <a: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tenets of Attic: </a:t>
            </a:r>
            <a:r>
              <a:rPr lang="el-GR" dirty="0"/>
              <a:t>Ω</a:t>
            </a:r>
            <a:endParaRPr lang="en-GB" dirty="0"/>
          </a:p>
        </p:txBody>
      </p:sp>
      <p:sp>
        <p:nvSpPr>
          <p:cNvPr id="3" name="Content Placeholder 2"/>
          <p:cNvSpPr>
            <a:spLocks noGrp="1"/>
          </p:cNvSpPr>
          <p:nvPr>
            <p:ph idx="1"/>
          </p:nvPr>
        </p:nvSpPr>
        <p:spPr/>
        <p:txBody>
          <a:bodyPr/>
          <a:lstStyle/>
          <a:p>
            <a:r>
              <a:rPr lang="en-GB" dirty="0" smtClean="0"/>
              <a:t>There is no omega in Attic. All the cases where we would expect an omega in canonical Greek we find an </a:t>
            </a:r>
            <a:r>
              <a:rPr lang="en-GB" dirty="0" err="1" smtClean="0"/>
              <a:t>omikron</a:t>
            </a:r>
            <a:r>
              <a:rPr lang="en-GB" dirty="0" smtClean="0"/>
              <a:t> (</a:t>
            </a:r>
            <a:r>
              <a:rPr lang="en-GB" dirty="0" err="1" smtClean="0"/>
              <a:t>o</a:t>
            </a:r>
            <a:r>
              <a:rPr lang="en-GB" dirty="0" smtClean="0"/>
              <a:t>).</a:t>
            </a:r>
          </a:p>
          <a:p>
            <a:r>
              <a:rPr lang="en-GB" dirty="0" smtClean="0"/>
              <a:t>This can often pose a problem in identifying grammatical forms, particularly for nouns.</a:t>
            </a:r>
          </a:p>
          <a:p>
            <a:r>
              <a:rPr lang="en-GB" dirty="0" smtClean="0"/>
              <a:t>So:</a:t>
            </a:r>
          </a:p>
          <a:p>
            <a:pPr lvl="1"/>
            <a:r>
              <a:rPr lang="el-GR" dirty="0" smtClean="0"/>
              <a:t>τ</a:t>
            </a:r>
            <a:r>
              <a:rPr lang="el-GR" dirty="0" smtClean="0"/>
              <a:t>ον πολεμίον </a:t>
            </a:r>
            <a:r>
              <a:rPr lang="en-US" dirty="0" smtClean="0"/>
              <a:t>Instead of</a:t>
            </a:r>
            <a:r>
              <a:rPr lang="el-GR" dirty="0" smtClean="0"/>
              <a:t> τ</a:t>
            </a:r>
            <a:r>
              <a:rPr lang="el-GR" dirty="0" smtClean="0">
                <a:latin typeface="Palatino Linotype"/>
              </a:rPr>
              <a:t>ῶ</a:t>
            </a:r>
            <a:r>
              <a:rPr lang="el-GR" dirty="0" smtClean="0"/>
              <a:t>ν πολεμίων</a:t>
            </a:r>
            <a:endParaRPr lang="en-US" dirty="0" smtClean="0"/>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tenets of Attic: </a:t>
            </a:r>
            <a:r>
              <a:rPr lang="en-GB" dirty="0" smtClean="0"/>
              <a:t>OY</a:t>
            </a:r>
            <a:endParaRPr lang="en-GB" dirty="0"/>
          </a:p>
        </p:txBody>
      </p:sp>
      <p:sp>
        <p:nvSpPr>
          <p:cNvPr id="3" name="Content Placeholder 2"/>
          <p:cNvSpPr>
            <a:spLocks noGrp="1"/>
          </p:cNvSpPr>
          <p:nvPr>
            <p:ph idx="1"/>
          </p:nvPr>
        </p:nvSpPr>
        <p:spPr/>
        <p:txBody>
          <a:bodyPr/>
          <a:lstStyle/>
          <a:p>
            <a:r>
              <a:rPr lang="en-GB" dirty="0" smtClean="0"/>
              <a:t>In the vast majority of cases Attic will have </a:t>
            </a:r>
            <a:r>
              <a:rPr lang="en-GB" dirty="0" err="1" smtClean="0"/>
              <a:t>omikron</a:t>
            </a:r>
            <a:r>
              <a:rPr lang="en-GB" dirty="0" smtClean="0"/>
              <a:t> (</a:t>
            </a:r>
            <a:r>
              <a:rPr lang="en-GB" dirty="0" err="1" smtClean="0"/>
              <a:t>o</a:t>
            </a:r>
            <a:r>
              <a:rPr lang="en-GB" dirty="0" smtClean="0"/>
              <a:t>), where you would expect an </a:t>
            </a:r>
            <a:r>
              <a:rPr lang="en-GB" dirty="0" err="1" smtClean="0"/>
              <a:t>omikron</a:t>
            </a:r>
            <a:r>
              <a:rPr lang="en-GB" dirty="0" smtClean="0"/>
              <a:t> upsilon (</a:t>
            </a:r>
            <a:r>
              <a:rPr lang="el-GR" dirty="0" smtClean="0"/>
              <a:t>ου)</a:t>
            </a:r>
            <a:r>
              <a:rPr lang="en-GB" dirty="0" smtClean="0"/>
              <a:t> combination in canonical Greek.</a:t>
            </a:r>
          </a:p>
          <a:p>
            <a:r>
              <a:rPr lang="en-GB" dirty="0" smtClean="0"/>
              <a:t>So:</a:t>
            </a:r>
          </a:p>
          <a:p>
            <a:pPr lvl="1"/>
            <a:r>
              <a:rPr lang="el-GR" dirty="0" smtClean="0"/>
              <a:t>Βολε </a:t>
            </a:r>
            <a:r>
              <a:rPr lang="en-GB" dirty="0" smtClean="0"/>
              <a:t>instead of </a:t>
            </a:r>
            <a:r>
              <a:rPr lang="el-GR" dirty="0" smtClean="0"/>
              <a:t>βουλη.</a:t>
            </a:r>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tenets of Attic: </a:t>
            </a:r>
            <a:r>
              <a:rPr lang="el-GR" dirty="0" smtClean="0"/>
              <a:t>ΕΙ</a:t>
            </a:r>
            <a:endParaRPr lang="en-GB" dirty="0"/>
          </a:p>
        </p:txBody>
      </p:sp>
      <p:sp>
        <p:nvSpPr>
          <p:cNvPr id="3" name="Content Placeholder 2"/>
          <p:cNvSpPr>
            <a:spLocks noGrp="1"/>
          </p:cNvSpPr>
          <p:nvPr>
            <p:ph idx="1"/>
          </p:nvPr>
        </p:nvSpPr>
        <p:spPr/>
        <p:txBody>
          <a:bodyPr/>
          <a:lstStyle/>
          <a:p>
            <a:r>
              <a:rPr lang="en-GB" dirty="0" smtClean="0"/>
              <a:t>In the vast majority of cases Attic will have epsilon (</a:t>
            </a:r>
            <a:r>
              <a:rPr lang="el-GR" dirty="0" err="1"/>
              <a:t>ε</a:t>
            </a:r>
            <a:r>
              <a:rPr lang="en-GB" dirty="0" smtClean="0"/>
              <a:t>), where you would expect an epsilon iota (</a:t>
            </a:r>
            <a:r>
              <a:rPr lang="el-GR" dirty="0" smtClean="0"/>
              <a:t>ει)</a:t>
            </a:r>
            <a:r>
              <a:rPr lang="en-GB" dirty="0" smtClean="0"/>
              <a:t> combination in canonical Greek.</a:t>
            </a:r>
          </a:p>
          <a:p>
            <a:r>
              <a:rPr lang="en-GB" dirty="0" smtClean="0"/>
              <a:t>So:</a:t>
            </a:r>
          </a:p>
          <a:p>
            <a:pPr lvl="1"/>
            <a:r>
              <a:rPr lang="el-GR" dirty="0"/>
              <a:t> </a:t>
            </a:r>
            <a:r>
              <a:rPr lang="el-GR" dirty="0" smtClean="0"/>
              <a:t>επεν </a:t>
            </a:r>
            <a:r>
              <a:rPr lang="en-GB" dirty="0" smtClean="0"/>
              <a:t>or </a:t>
            </a:r>
            <a:r>
              <a:rPr lang="el-GR" dirty="0" smtClean="0"/>
              <a:t>ειπεν </a:t>
            </a:r>
            <a:r>
              <a:rPr lang="en-GB" dirty="0" smtClean="0"/>
              <a:t>instead of </a:t>
            </a:r>
            <a:r>
              <a:rPr lang="el-GR" dirty="0" smtClean="0"/>
              <a:t>ειπειν.</a:t>
            </a:r>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tenets of Attic: </a:t>
            </a:r>
            <a:r>
              <a:rPr lang="el-GR" dirty="0" smtClean="0"/>
              <a:t>Ξ </a:t>
            </a:r>
            <a:r>
              <a:rPr lang="en-GB" dirty="0" smtClean="0"/>
              <a:t>and </a:t>
            </a:r>
            <a:r>
              <a:rPr lang="el-GR" dirty="0" smtClean="0"/>
              <a:t>Ψ</a:t>
            </a:r>
            <a:endParaRPr lang="en-GB" dirty="0"/>
          </a:p>
        </p:txBody>
      </p:sp>
      <p:sp>
        <p:nvSpPr>
          <p:cNvPr id="3" name="Content Placeholder 2"/>
          <p:cNvSpPr>
            <a:spLocks noGrp="1"/>
          </p:cNvSpPr>
          <p:nvPr>
            <p:ph idx="1"/>
          </p:nvPr>
        </p:nvSpPr>
        <p:spPr/>
        <p:txBody>
          <a:bodyPr/>
          <a:lstStyle/>
          <a:p>
            <a:r>
              <a:rPr lang="en-GB" dirty="0" smtClean="0"/>
              <a:t>Both </a:t>
            </a:r>
            <a:r>
              <a:rPr lang="en-GB" dirty="0" err="1" smtClean="0"/>
              <a:t>ksi</a:t>
            </a:r>
            <a:r>
              <a:rPr lang="en-GB" dirty="0" smtClean="0"/>
              <a:t> and psi are most often seen in Attic not as single letters but as combinations.</a:t>
            </a:r>
          </a:p>
          <a:p>
            <a:r>
              <a:rPr lang="en-GB" dirty="0" smtClean="0"/>
              <a:t>So:</a:t>
            </a:r>
          </a:p>
          <a:p>
            <a:pPr lvl="1"/>
            <a:r>
              <a:rPr lang="el-GR" dirty="0" smtClean="0"/>
              <a:t>χσ </a:t>
            </a:r>
            <a:r>
              <a:rPr lang="en-GB" dirty="0" smtClean="0"/>
              <a:t>instead of </a:t>
            </a:r>
            <a:r>
              <a:rPr lang="el-GR" dirty="0" smtClean="0"/>
              <a:t>ξ</a:t>
            </a:r>
          </a:p>
          <a:p>
            <a:pPr lvl="1"/>
            <a:r>
              <a:rPr lang="el-GR" dirty="0" smtClean="0"/>
              <a:t>φσ </a:t>
            </a:r>
            <a:r>
              <a:rPr lang="en-GB" dirty="0" smtClean="0"/>
              <a:t>or </a:t>
            </a:r>
            <a:r>
              <a:rPr lang="el-GR" dirty="0" smtClean="0"/>
              <a:t>πσ </a:t>
            </a:r>
            <a:r>
              <a:rPr lang="en-GB" dirty="0" smtClean="0"/>
              <a:t> instead of </a:t>
            </a:r>
            <a:r>
              <a:rPr lang="el-GR" dirty="0" smtClean="0"/>
              <a:t>ψ</a:t>
            </a:r>
            <a:endParaRPr lang="en-GB" dirty="0" smtClean="0"/>
          </a:p>
          <a:p>
            <a:pPr lvl="1"/>
            <a:r>
              <a:rPr lang="el-GR" dirty="0" smtClean="0"/>
              <a:t> εδοχσεν </a:t>
            </a:r>
            <a:r>
              <a:rPr lang="en-GB" dirty="0" smtClean="0"/>
              <a:t>instead of </a:t>
            </a:r>
            <a:r>
              <a:rPr lang="el-GR" dirty="0" smtClean="0"/>
              <a:t>εδοξεν.</a:t>
            </a:r>
            <a:endParaRPr lang="en-GB"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 and vigilance</a:t>
            </a:r>
            <a:endParaRPr lang="en-GB" dirty="0"/>
          </a:p>
        </p:txBody>
      </p:sp>
      <p:sp>
        <p:nvSpPr>
          <p:cNvPr id="3" name="Content Placeholder 2"/>
          <p:cNvSpPr>
            <a:spLocks noGrp="1"/>
          </p:cNvSpPr>
          <p:nvPr>
            <p:ph idx="1"/>
          </p:nvPr>
        </p:nvSpPr>
        <p:spPr/>
        <p:txBody>
          <a:bodyPr/>
          <a:lstStyle/>
          <a:p>
            <a:r>
              <a:rPr lang="en-GB" dirty="0" smtClean="0"/>
              <a:t>There are other changes in Attic, such as the prevalence of mu at the end of words rather than nu, etc.</a:t>
            </a:r>
          </a:p>
          <a:p>
            <a:r>
              <a:rPr lang="en-GB" dirty="0" smtClean="0"/>
              <a:t>You need to be vigilant because many of the grammatical forms that you have learnt will not correspond to what you find on the inscriptional text.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Attic Ionic</a:t>
            </a:r>
            <a:endParaRPr lang="en-GB" dirty="0"/>
          </a:p>
        </p:txBody>
      </p:sp>
      <p:sp>
        <p:nvSpPr>
          <p:cNvPr id="3" name="Content Placeholder 2"/>
          <p:cNvSpPr>
            <a:spLocks noGrp="1"/>
          </p:cNvSpPr>
          <p:nvPr>
            <p:ph idx="1"/>
          </p:nvPr>
        </p:nvSpPr>
        <p:spPr/>
        <p:txBody>
          <a:bodyPr/>
          <a:lstStyle/>
          <a:p>
            <a:r>
              <a:rPr lang="en-GB" dirty="0" smtClean="0"/>
              <a:t>As the Ionic dialect becomes more prevalent after 403 BCE, omegas and etas start appearing and then </a:t>
            </a:r>
            <a:r>
              <a:rPr lang="en-GB" dirty="0" err="1" smtClean="0"/>
              <a:t>omikron</a:t>
            </a:r>
            <a:r>
              <a:rPr lang="en-GB" dirty="0" smtClean="0"/>
              <a:t> upsilon and </a:t>
            </a:r>
            <a:r>
              <a:rPr lang="en-GB" dirty="0" err="1" smtClean="0"/>
              <a:t>ksi</a:t>
            </a:r>
            <a:r>
              <a:rPr lang="en-GB" dirty="0" smtClean="0"/>
              <a:t>, psi.</a:t>
            </a:r>
          </a:p>
          <a:p>
            <a:r>
              <a:rPr lang="en-GB" dirty="0" smtClean="0"/>
              <a:t>Still the change is not wholesale, particularly for the first part of the century. In Attic Ionic, there are still cases of the Attic being prevalent until late in the fourth century.</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issues</a:t>
            </a:r>
            <a:endParaRPr lang="en-GB" dirty="0"/>
          </a:p>
        </p:txBody>
      </p:sp>
      <p:sp>
        <p:nvSpPr>
          <p:cNvPr id="3" name="Content Placeholder 2"/>
          <p:cNvSpPr>
            <a:spLocks noGrp="1"/>
          </p:cNvSpPr>
          <p:nvPr>
            <p:ph idx="1"/>
          </p:nvPr>
        </p:nvSpPr>
        <p:spPr/>
        <p:txBody>
          <a:bodyPr/>
          <a:lstStyle/>
          <a:p>
            <a:r>
              <a:rPr lang="en-GB" dirty="0" smtClean="0"/>
              <a:t>Attic is not the only </a:t>
            </a:r>
            <a:r>
              <a:rPr lang="en-GB" dirty="0" err="1" smtClean="0"/>
              <a:t>subdialect</a:t>
            </a:r>
            <a:r>
              <a:rPr lang="en-GB" dirty="0" smtClean="0"/>
              <a:t> but it is the one you will most need to know.</a:t>
            </a:r>
          </a:p>
          <a:p>
            <a:r>
              <a:rPr lang="en-GB" dirty="0" smtClean="0"/>
              <a:t>Consider what this means regarding the literary texts that survive from this period (ex. Thucydides and </a:t>
            </a:r>
            <a:r>
              <a:rPr lang="en-GB" dirty="0" err="1" smtClean="0"/>
              <a:t>ksi</a:t>
            </a:r>
            <a:r>
              <a:rPr lang="en-GB" dirty="0" smtClean="0"/>
              <a:t>, etc) and the manuscript tradition for those text.</a:t>
            </a:r>
          </a:p>
          <a:p>
            <a:r>
              <a:rPr lang="en-GB" dirty="0" smtClean="0"/>
              <a:t>Consider what this tells us about Greek as </a:t>
            </a:r>
            <a:r>
              <a:rPr lang="en-GB" smtClean="0"/>
              <a:t>a language.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639</Words>
  <Application>Microsoft Office PowerPoint</Application>
  <PresentationFormat>On-screen Show (4:3)</PresentationFormat>
  <Paragraphs>53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Some thoughts on linguistic issues in inscriptions</vt:lpstr>
      <vt:lpstr>A basic distinction</vt:lpstr>
      <vt:lpstr>3 main Greek dialects</vt:lpstr>
      <vt:lpstr>Dialect variations</vt:lpstr>
      <vt:lpstr>Dialect and alphabets</vt:lpstr>
      <vt:lpstr>From Attic to Attic Ionic</vt:lpstr>
      <vt:lpstr>Basic tenets of Attic: H</vt:lpstr>
      <vt:lpstr>Basic tenets of Attic: Ω</vt:lpstr>
      <vt:lpstr>Basic tenets of Attic: OY</vt:lpstr>
      <vt:lpstr>Basic tenets of Attic: ΕΙ</vt:lpstr>
      <vt:lpstr>Basic tenets of Attic: Ξ and Ψ</vt:lpstr>
      <vt:lpstr>Care and vigilance</vt:lpstr>
      <vt:lpstr>Attic Ionic</vt:lpstr>
      <vt:lpstr>Further issues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thoughts on linguistic issues in inscriptions</dc:title>
  <dc:creator>Errietta Bissa</dc:creator>
  <cp:lastModifiedBy>Errietta Bissa</cp:lastModifiedBy>
  <cp:revision>18</cp:revision>
  <dcterms:created xsi:type="dcterms:W3CDTF">2012-03-08T10:52:24Z</dcterms:created>
  <dcterms:modified xsi:type="dcterms:W3CDTF">2012-03-08T11:18:16Z</dcterms:modified>
</cp:coreProperties>
</file>