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210" d="100"/>
          <a:sy n="210" d="100"/>
        </p:scale>
        <p:origin x="3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os Yanez Baez (2413875)" userId="b35a2f0b-833b-4adb-b382-11ddcca98959" providerId="ADAL" clId="{EA13CA0E-BB33-47BF-B4D2-BAF85B664F3E}"/>
    <pc:docChg chg="undo custSel modSld">
      <pc:chgData name="Carlos Yanez Baez (2413875)" userId="b35a2f0b-833b-4adb-b382-11ddcca98959" providerId="ADAL" clId="{EA13CA0E-BB33-47BF-B4D2-BAF85B664F3E}" dt="2026-05-14T16:47:23.842" v="150" actId="20577"/>
      <pc:docMkLst>
        <pc:docMk/>
      </pc:docMkLst>
      <pc:sldChg chg="delSp modSp mod">
        <pc:chgData name="Carlos Yanez Baez (2413875)" userId="b35a2f0b-833b-4adb-b382-11ddcca98959" providerId="ADAL" clId="{EA13CA0E-BB33-47BF-B4D2-BAF85B664F3E}" dt="2026-05-14T16:34:40.044" v="4" actId="478"/>
        <pc:sldMkLst>
          <pc:docMk/>
          <pc:sldMk cId="0" sldId="257"/>
        </pc:sldMkLst>
        <pc:spChg chg="mod">
          <ac:chgData name="Carlos Yanez Baez (2413875)" userId="b35a2f0b-833b-4adb-b382-11ddcca98959" providerId="ADAL" clId="{EA13CA0E-BB33-47BF-B4D2-BAF85B664F3E}" dt="2026-05-14T16:33:55.050" v="1" actId="1076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Carlos Yanez Baez (2413875)" userId="b35a2f0b-833b-4adb-b382-11ddcca98959" providerId="ADAL" clId="{EA13CA0E-BB33-47BF-B4D2-BAF85B664F3E}" dt="2026-05-14T16:34:40.044" v="4" actId="478"/>
          <ac:spMkLst>
            <pc:docMk/>
            <pc:sldMk cId="0" sldId="257"/>
            <ac:spMk id="5" creationId="{00000000-0000-0000-0000-000000000000}"/>
          </ac:spMkLst>
        </pc:spChg>
      </pc:sldChg>
      <pc:sldChg chg="modSp mod">
        <pc:chgData name="Carlos Yanez Baez (2413875)" userId="b35a2f0b-833b-4adb-b382-11ddcca98959" providerId="ADAL" clId="{EA13CA0E-BB33-47BF-B4D2-BAF85B664F3E}" dt="2026-05-14T16:47:23.842" v="150" actId="20577"/>
        <pc:sldMkLst>
          <pc:docMk/>
          <pc:sldMk cId="0" sldId="259"/>
        </pc:sldMkLst>
        <pc:spChg chg="mod">
          <ac:chgData name="Carlos Yanez Baez (2413875)" userId="b35a2f0b-833b-4adb-b382-11ddcca98959" providerId="ADAL" clId="{EA13CA0E-BB33-47BF-B4D2-BAF85B664F3E}" dt="2026-05-14T16:47:23.842" v="150" actId="20577"/>
          <ac:spMkLst>
            <pc:docMk/>
            <pc:sldMk cId="0" sldId="259"/>
            <ac:spMk id="18" creationId="{00000000-0000-0000-0000-000000000000}"/>
          </ac:spMkLst>
        </pc:spChg>
        <pc:spChg chg="mod">
          <ac:chgData name="Carlos Yanez Baez (2413875)" userId="b35a2f0b-833b-4adb-b382-11ddcca98959" providerId="ADAL" clId="{EA13CA0E-BB33-47BF-B4D2-BAF85B664F3E}" dt="2026-05-14T16:46:43.384" v="142" actId="20577"/>
          <ac:spMkLst>
            <pc:docMk/>
            <pc:sldMk cId="0" sldId="259"/>
            <ac:spMk id="23" creationId="{00000000-0000-0000-0000-000000000000}"/>
          </ac:spMkLst>
        </pc:spChg>
      </pc:sldChg>
      <pc:sldChg chg="delSp modSp mod">
        <pc:chgData name="Carlos Yanez Baez (2413875)" userId="b35a2f0b-833b-4adb-b382-11ddcca98959" providerId="ADAL" clId="{EA13CA0E-BB33-47BF-B4D2-BAF85B664F3E}" dt="2026-05-14T16:40:09.339" v="12" actId="1076"/>
        <pc:sldMkLst>
          <pc:docMk/>
          <pc:sldMk cId="0" sldId="265"/>
        </pc:sldMkLst>
        <pc:spChg chg="del mod">
          <ac:chgData name="Carlos Yanez Baez (2413875)" userId="b35a2f0b-833b-4adb-b382-11ddcca98959" providerId="ADAL" clId="{EA13CA0E-BB33-47BF-B4D2-BAF85B664F3E}" dt="2026-05-14T16:39:54.501" v="11" actId="478"/>
          <ac:spMkLst>
            <pc:docMk/>
            <pc:sldMk cId="0" sldId="265"/>
            <ac:spMk id="8" creationId="{00000000-0000-0000-0000-000000000000}"/>
          </ac:spMkLst>
        </pc:spChg>
        <pc:picChg chg="mod">
          <ac:chgData name="Carlos Yanez Baez (2413875)" userId="b35a2f0b-833b-4adb-b382-11ddcca98959" providerId="ADAL" clId="{EA13CA0E-BB33-47BF-B4D2-BAF85B664F3E}" dt="2026-05-14T16:40:09.339" v="12" actId="1076"/>
          <ac:picMkLst>
            <pc:docMk/>
            <pc:sldMk cId="0" sldId="265"/>
            <ac:picMk id="5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7002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8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7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" cy="514350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6583680" y="365760"/>
            <a:ext cx="1920240" cy="19202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11480" y="502920"/>
            <a:ext cx="5943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kern="0" spc="3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OF DIRECTORS — CONFIDENTIAL BRIEFING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914400"/>
            <a:ext cx="77724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Cybersecurity Resilience:</a:t>
            </a:r>
            <a:endParaRPr lang="en-US" sz="3800" dirty="0"/>
          </a:p>
        </p:txBody>
      </p:sp>
      <p:sp>
        <p:nvSpPr>
          <p:cNvPr id="6" name="Text 3"/>
          <p:cNvSpPr/>
          <p:nvPr/>
        </p:nvSpPr>
        <p:spPr>
          <a:xfrm>
            <a:off x="411480" y="1572768"/>
            <a:ext cx="77724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Strategic Imperative for VTAM</a:t>
            </a:r>
            <a:endParaRPr lang="en-US" sz="3200" dirty="0"/>
          </a:p>
        </p:txBody>
      </p:sp>
      <p:sp>
        <p:nvSpPr>
          <p:cNvPr id="7" name="Shape 4"/>
          <p:cNvSpPr/>
          <p:nvPr/>
        </p:nvSpPr>
        <p:spPr>
          <a:xfrm>
            <a:off x="411480" y="2331720"/>
            <a:ext cx="4114800" cy="36576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11480" y="251460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Vigilant Trust &amp; Asset Management  |  Zero Trust Security Framework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0" y="4503420"/>
            <a:ext cx="9144000" cy="64008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11480" y="4613148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Carlos Yanez  |  ACCA4024  |  BSc Computing — Computer Networks &amp; Cybersecurity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11480" y="2926080"/>
            <a:ext cx="2724912" cy="155448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411480" y="2926080"/>
            <a:ext cx="2724912" cy="54864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11480" y="2999232"/>
            <a:ext cx="27249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$5.9M</a:t>
            </a:r>
            <a:endParaRPr lang="en-US" sz="3600" dirty="0"/>
          </a:p>
        </p:txBody>
      </p:sp>
      <p:sp>
        <p:nvSpPr>
          <p:cNvPr id="14" name="Text 11"/>
          <p:cNvSpPr/>
          <p:nvPr/>
        </p:nvSpPr>
        <p:spPr>
          <a:xfrm>
            <a:off x="411480" y="3730752"/>
            <a:ext cx="27249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avg. breach cost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financial sector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3319272" y="2926080"/>
            <a:ext cx="2724912" cy="155448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3319272" y="2926080"/>
            <a:ext cx="2724912" cy="54864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319272" y="2999232"/>
            <a:ext cx="27249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4–8 hrs</a:t>
            </a:r>
            <a:endParaRPr lang="en-US" sz="3600" dirty="0"/>
          </a:p>
        </p:txBody>
      </p:sp>
      <p:sp>
        <p:nvSpPr>
          <p:cNvPr id="18" name="Text 15"/>
          <p:cNvSpPr/>
          <p:nvPr/>
        </p:nvSpPr>
        <p:spPr>
          <a:xfrm>
            <a:off x="3319272" y="3730752"/>
            <a:ext cx="27249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incident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response time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6227064" y="2926080"/>
            <a:ext cx="2724912" cy="155448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6227064" y="2926080"/>
            <a:ext cx="2724912" cy="54864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6227064" y="2999232"/>
            <a:ext cx="27249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74%</a:t>
            </a:r>
            <a:endParaRPr lang="en-US" sz="3600" dirty="0"/>
          </a:p>
        </p:txBody>
      </p:sp>
      <p:sp>
        <p:nvSpPr>
          <p:cNvPr id="22" name="Text 19"/>
          <p:cNvSpPr/>
          <p:nvPr/>
        </p:nvSpPr>
        <p:spPr>
          <a:xfrm>
            <a:off x="6227064" y="3730752"/>
            <a:ext cx="27249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attacks exploit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human element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F6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017520" cy="51435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731520" y="731520"/>
            <a:ext cx="1554480" cy="15544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82880" y="2377440"/>
            <a:ext cx="26517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Today's</a:t>
            </a:r>
            <a:endParaRPr lang="en-US" sz="2600" dirty="0"/>
          </a:p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2600" dirty="0"/>
          </a:p>
        </p:txBody>
      </p:sp>
      <p:sp>
        <p:nvSpPr>
          <p:cNvPr id="6" name="Shape 3"/>
          <p:cNvSpPr/>
          <p:nvPr/>
        </p:nvSpPr>
        <p:spPr>
          <a:xfrm>
            <a:off x="3291840" y="502920"/>
            <a:ext cx="548640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3291840" y="502920"/>
            <a:ext cx="502920" cy="82296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291840" y="667512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3904488" y="566928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Evolving Threat Landscape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3904488" y="923544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 face and why now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3291840" y="1527048"/>
            <a:ext cx="548640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3291840" y="1527048"/>
            <a:ext cx="502920" cy="82296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291840" y="169164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3904488" y="1591056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Risk Translation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3904488" y="1947672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Financial, operational &amp; reputational exposure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3291840" y="2551176"/>
            <a:ext cx="548640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3291840" y="2551176"/>
            <a:ext cx="502920" cy="82296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3291840" y="2715768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600" dirty="0"/>
          </a:p>
        </p:txBody>
      </p:sp>
      <p:sp>
        <p:nvSpPr>
          <p:cNvPr id="19" name="Text 16"/>
          <p:cNvSpPr/>
          <p:nvPr/>
        </p:nvSpPr>
        <p:spPr>
          <a:xfrm>
            <a:off x="3904488" y="2615184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Strategic Response</a:t>
            </a:r>
            <a:endParaRPr lang="en-US" sz="1400" dirty="0"/>
          </a:p>
        </p:txBody>
      </p:sp>
      <p:sp>
        <p:nvSpPr>
          <p:cNvPr id="20" name="Text 17"/>
          <p:cNvSpPr/>
          <p:nvPr/>
        </p:nvSpPr>
        <p:spPr>
          <a:xfrm>
            <a:off x="3904488" y="2971800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framework &amp; key controls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3291840" y="3575304"/>
            <a:ext cx="5486400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3291840" y="3575304"/>
            <a:ext cx="502920" cy="82296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3291840" y="3739896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600" dirty="0"/>
          </a:p>
        </p:txBody>
      </p:sp>
      <p:sp>
        <p:nvSpPr>
          <p:cNvPr id="24" name="Text 21"/>
          <p:cNvSpPr/>
          <p:nvPr/>
        </p:nvSpPr>
        <p:spPr>
          <a:xfrm>
            <a:off x="3904488" y="3639312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Roadmap</a:t>
            </a:r>
            <a:endParaRPr lang="en-US" sz="1400" dirty="0"/>
          </a:p>
        </p:txBody>
      </p:sp>
      <p:sp>
        <p:nvSpPr>
          <p:cNvPr id="25" name="Text 22"/>
          <p:cNvSpPr/>
          <p:nvPr/>
        </p:nvSpPr>
        <p:spPr>
          <a:xfrm>
            <a:off x="3904488" y="3995928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Phased implementation &amp; expected outcomes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28600"/>
            <a:ext cx="8321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Perimeter Has Dissolved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11480" y="804672"/>
            <a:ext cx="5029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workforces and cloud adoption have eliminated the traditional security boundary, expanding VTAM's attack surface exponentially.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11480" y="749808"/>
            <a:ext cx="2743200" cy="36576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463040"/>
            <a:ext cx="3200400" cy="777240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627632"/>
            <a:ext cx="438912" cy="4389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15568" y="1645920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Ransomware-as-a-Service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411480" y="2468880"/>
            <a:ext cx="3200400" cy="77724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" y="2633472"/>
            <a:ext cx="438912" cy="438912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115568" y="2651760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Social Attacks</a:t>
            </a:r>
            <a:endParaRPr lang="en-US" sz="1300" dirty="0"/>
          </a:p>
        </p:txBody>
      </p:sp>
      <p:sp>
        <p:nvSpPr>
          <p:cNvPr id="11" name="Shape 7"/>
          <p:cNvSpPr/>
          <p:nvPr/>
        </p:nvSpPr>
        <p:spPr>
          <a:xfrm>
            <a:off x="411480" y="3474720"/>
            <a:ext cx="3200400" cy="77724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640" y="3639312"/>
            <a:ext cx="438912" cy="438912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115568" y="3657600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 Chain &amp; Cloud Risk</a:t>
            </a:r>
            <a:endParaRPr lang="en-US" sz="1300" dirty="0"/>
          </a:p>
        </p:txBody>
      </p:sp>
      <p:sp>
        <p:nvSpPr>
          <p:cNvPr id="14" name="Shape 9"/>
          <p:cNvSpPr/>
          <p:nvPr/>
        </p:nvSpPr>
        <p:spPr>
          <a:xfrm>
            <a:off x="4206240" y="1234440"/>
            <a:ext cx="4572000" cy="352044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>
            <a:off x="4434840" y="1371600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Financial Services?</a:t>
            </a:r>
            <a:endParaRPr lang="en-US" sz="1500" dirty="0"/>
          </a:p>
        </p:txBody>
      </p:sp>
      <p:sp>
        <p:nvSpPr>
          <p:cNvPr id="16" name="Shape 11"/>
          <p:cNvSpPr/>
          <p:nvPr/>
        </p:nvSpPr>
        <p:spPr>
          <a:xfrm>
            <a:off x="4434840" y="1920240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2"/>
          <p:cNvSpPr/>
          <p:nvPr/>
        </p:nvSpPr>
        <p:spPr>
          <a:xfrm>
            <a:off x="4526280" y="1965960"/>
            <a:ext cx="1280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300×</a:t>
            </a:r>
            <a:endParaRPr lang="en-US" sz="3000" dirty="0"/>
          </a:p>
        </p:txBody>
      </p:sp>
      <p:sp>
        <p:nvSpPr>
          <p:cNvPr id="18" name="Shape 13"/>
          <p:cNvSpPr/>
          <p:nvPr/>
        </p:nvSpPr>
        <p:spPr>
          <a:xfrm>
            <a:off x="5760720" y="2029968"/>
            <a:ext cx="36576" cy="548640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4"/>
          <p:cNvSpPr/>
          <p:nvPr/>
        </p:nvSpPr>
        <p:spPr>
          <a:xfrm>
            <a:off x="5897880" y="2029968"/>
            <a:ext cx="2514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likely to be targeted than other sectors</a:t>
            </a:r>
            <a:endParaRPr lang="en-US" sz="1150" dirty="0"/>
          </a:p>
        </p:txBody>
      </p:sp>
      <p:sp>
        <p:nvSpPr>
          <p:cNvPr id="20" name="Shape 15"/>
          <p:cNvSpPr/>
          <p:nvPr/>
        </p:nvSpPr>
        <p:spPr>
          <a:xfrm>
            <a:off x="4434840" y="2926080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6"/>
          <p:cNvSpPr/>
          <p:nvPr/>
        </p:nvSpPr>
        <p:spPr>
          <a:xfrm>
            <a:off x="4526280" y="2971800"/>
            <a:ext cx="1280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$5.9M</a:t>
            </a:r>
            <a:endParaRPr lang="en-US" sz="3000" dirty="0"/>
          </a:p>
        </p:txBody>
      </p:sp>
      <p:sp>
        <p:nvSpPr>
          <p:cNvPr id="22" name="Shape 17"/>
          <p:cNvSpPr/>
          <p:nvPr/>
        </p:nvSpPr>
        <p:spPr>
          <a:xfrm>
            <a:off x="5760720" y="3035808"/>
            <a:ext cx="36576" cy="548640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8"/>
          <p:cNvSpPr/>
          <p:nvPr/>
        </p:nvSpPr>
        <p:spPr>
          <a:xfrm>
            <a:off x="5897880" y="3035808"/>
            <a:ext cx="2514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cost of a financial sector data breach (2024)</a:t>
            </a:r>
            <a:endParaRPr lang="en-US" sz="1150" dirty="0"/>
          </a:p>
        </p:txBody>
      </p:sp>
      <p:sp>
        <p:nvSpPr>
          <p:cNvPr id="24" name="Shape 19"/>
          <p:cNvSpPr/>
          <p:nvPr/>
        </p:nvSpPr>
        <p:spPr>
          <a:xfrm>
            <a:off x="4434840" y="3931920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0"/>
          <p:cNvSpPr/>
          <p:nvPr/>
        </p:nvSpPr>
        <p:spPr>
          <a:xfrm>
            <a:off x="4526280" y="3977640"/>
            <a:ext cx="1280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74%</a:t>
            </a:r>
            <a:endParaRPr lang="en-US" sz="3000" dirty="0"/>
          </a:p>
        </p:txBody>
      </p:sp>
      <p:sp>
        <p:nvSpPr>
          <p:cNvPr id="26" name="Shape 21"/>
          <p:cNvSpPr/>
          <p:nvPr/>
        </p:nvSpPr>
        <p:spPr>
          <a:xfrm>
            <a:off x="5760720" y="4041648"/>
            <a:ext cx="36576" cy="548640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2"/>
          <p:cNvSpPr/>
          <p:nvPr/>
        </p:nvSpPr>
        <p:spPr>
          <a:xfrm>
            <a:off x="5897880" y="4041648"/>
            <a:ext cx="2514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attacks exploit the human element</a:t>
            </a:r>
            <a:endParaRPr lang="en-US" sz="1150" dirty="0"/>
          </a:p>
        </p:txBody>
      </p:sp>
      <p:sp>
        <p:nvSpPr>
          <p:cNvPr id="28" name="Text 23"/>
          <p:cNvSpPr/>
          <p:nvPr/>
        </p:nvSpPr>
        <p:spPr>
          <a:xfrm>
            <a:off x="411480" y="4663440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B030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VTAM experienced a live phishing bypass and attempted ransomware infection — the board must act.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108960" cy="5143500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594360" y="457200"/>
            <a:ext cx="1920240" cy="19202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" y="242316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kern="0" spc="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01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137160" y="2788920"/>
            <a:ext cx="28346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Ransomware-</a:t>
            </a:r>
            <a:endParaRPr lang="en-US" sz="2200" dirty="0"/>
          </a:p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as-a-Service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37160" y="3977640"/>
            <a:ext cx="2834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>
                    <a:alpha val="70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RaaS</a:t>
            </a:r>
            <a:endParaRPr lang="en-US" sz="3600" dirty="0"/>
          </a:p>
        </p:txBody>
      </p:sp>
      <p:sp>
        <p:nvSpPr>
          <p:cNvPr id="7" name="Text 4"/>
          <p:cNvSpPr/>
          <p:nvPr/>
        </p:nvSpPr>
        <p:spPr>
          <a:xfrm>
            <a:off x="3337560" y="228600"/>
            <a:ext cx="5486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Weaponised Business Model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3337560" y="749808"/>
            <a:ext cx="5486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Criminal operators lease encryption malware to affiliates who execute attacks — targeting VTAM's financial data for double extortion.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3337560" y="1417320"/>
            <a:ext cx="1755648" cy="3200400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784" y="1572768"/>
            <a:ext cx="457200" cy="45720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337560" y="2148840"/>
            <a:ext cx="17556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</a:t>
            </a:r>
            <a:endParaRPr lang="en-US" sz="1300" dirty="0"/>
          </a:p>
        </p:txBody>
      </p:sp>
      <p:sp>
        <p:nvSpPr>
          <p:cNvPr id="12" name="Shape 8"/>
          <p:cNvSpPr/>
          <p:nvPr/>
        </p:nvSpPr>
        <p:spPr>
          <a:xfrm>
            <a:off x="3840480" y="2542032"/>
            <a:ext cx="749808" cy="3657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3410712" y="2651760"/>
            <a:ext cx="1627632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system shutdown; trading halted; clients unable to access funds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5239512" y="1417320"/>
            <a:ext cx="1755648" cy="3200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8736" y="1572768"/>
            <a:ext cx="457200" cy="45720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5239512" y="2148840"/>
            <a:ext cx="17556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</a:t>
            </a:r>
            <a:endParaRPr lang="en-US" sz="1300" dirty="0"/>
          </a:p>
        </p:txBody>
      </p:sp>
      <p:sp>
        <p:nvSpPr>
          <p:cNvPr id="17" name="Shape 12"/>
          <p:cNvSpPr/>
          <p:nvPr/>
        </p:nvSpPr>
        <p:spPr>
          <a:xfrm>
            <a:off x="5742432" y="2542032"/>
            <a:ext cx="749808" cy="3657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3"/>
          <p:cNvSpPr/>
          <p:nvPr/>
        </p:nvSpPr>
        <p:spPr>
          <a:xfrm>
            <a:off x="5312664" y="2651760"/>
            <a:ext cx="1627632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 payments </a:t>
            </a:r>
            <a:r>
              <a:rPr lang="en-US" sz="105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averaging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</a:t>
            </a:r>
            <a:r>
              <a:rPr lang="en-US" sz="105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1.5M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plus regulatory fines and recovery costs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7141464" y="1417320"/>
            <a:ext cx="1755648" cy="320040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90688" y="1572768"/>
            <a:ext cx="457200" cy="457200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141464" y="2148840"/>
            <a:ext cx="17556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Reputational</a:t>
            </a:r>
            <a:endParaRPr lang="en-US" sz="1300" dirty="0"/>
          </a:p>
        </p:txBody>
      </p:sp>
      <p:sp>
        <p:nvSpPr>
          <p:cNvPr id="22" name="Shape 16"/>
          <p:cNvSpPr/>
          <p:nvPr/>
        </p:nvSpPr>
        <p:spPr>
          <a:xfrm>
            <a:off x="7644384" y="2542032"/>
            <a:ext cx="749808" cy="3657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7"/>
          <p:cNvSpPr/>
          <p:nvPr/>
        </p:nvSpPr>
        <p:spPr>
          <a:xfrm>
            <a:off x="7214616" y="2651760"/>
            <a:ext cx="1627632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exposure, and potential revocation of legal authority to operate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kern="0" spc="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02  —  AI-POWERED SOCIAL ENGINEERING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11480" y="594360"/>
            <a:ext cx="3840480" cy="384048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1005840" y="777240"/>
            <a:ext cx="1005840" cy="10058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02920" y="1783080"/>
            <a:ext cx="3657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6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$25M</a:t>
            </a:r>
            <a:endParaRPr lang="en-US" sz="6600" dirty="0"/>
          </a:p>
        </p:txBody>
      </p:sp>
      <p:sp>
        <p:nvSpPr>
          <p:cNvPr id="6" name="Text 3"/>
          <p:cNvSpPr/>
          <p:nvPr/>
        </p:nvSpPr>
        <p:spPr>
          <a:xfrm>
            <a:off x="502920" y="2926080"/>
            <a:ext cx="36576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Lost in a single deepfake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 call by one finance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 — 2024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4480560" y="594360"/>
            <a:ext cx="4389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 Against VTAM</a:t>
            </a:r>
            <a:endParaRPr lang="en-US" sz="2000" dirty="0"/>
          </a:p>
        </p:txBody>
      </p:sp>
      <p:sp>
        <p:nvSpPr>
          <p:cNvPr id="8" name="Shape 5"/>
          <p:cNvSpPr/>
          <p:nvPr/>
        </p:nvSpPr>
        <p:spPr>
          <a:xfrm>
            <a:off x="4480560" y="1188720"/>
            <a:ext cx="4389120" cy="914400"/>
          </a:xfrm>
          <a:prstGeom prst="rect">
            <a:avLst/>
          </a:prstGeom>
          <a:solidFill>
            <a:srgbClr val="1A1F36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4553712" y="1389888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553712" y="13898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5102352" y="1243584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OSINT Harvesting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5102352" y="1554480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scrapes LinkedIn, earnings calls and social media to build a target profile of a VTAM executive.</a:t>
            </a:r>
            <a:endParaRPr lang="en-US" sz="1050" dirty="0"/>
          </a:p>
        </p:txBody>
      </p:sp>
      <p:sp>
        <p:nvSpPr>
          <p:cNvPr id="13" name="Shape 10"/>
          <p:cNvSpPr/>
          <p:nvPr/>
        </p:nvSpPr>
        <p:spPr>
          <a:xfrm>
            <a:off x="4480560" y="2331720"/>
            <a:ext cx="4389120" cy="914400"/>
          </a:xfrm>
          <a:prstGeom prst="rect">
            <a:avLst/>
          </a:prstGeom>
          <a:solidFill>
            <a:srgbClr val="1A1F36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553712" y="2532888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4553712" y="25328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5102352" y="2386584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Voice/Video Clone</a:t>
            </a:r>
            <a:endParaRPr lang="en-US" sz="1250" dirty="0"/>
          </a:p>
        </p:txBody>
      </p:sp>
      <p:sp>
        <p:nvSpPr>
          <p:cNvPr id="17" name="Text 14"/>
          <p:cNvSpPr/>
          <p:nvPr/>
        </p:nvSpPr>
        <p:spPr>
          <a:xfrm>
            <a:off x="5102352" y="2697480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little as 3 seconds of audio is sufficient to clone a CFO's voice with 95%+ fidelity.</a:t>
            </a:r>
            <a:endParaRPr lang="en-US" sz="1050" dirty="0"/>
          </a:p>
        </p:txBody>
      </p:sp>
      <p:sp>
        <p:nvSpPr>
          <p:cNvPr id="18" name="Shape 15"/>
          <p:cNvSpPr/>
          <p:nvPr/>
        </p:nvSpPr>
        <p:spPr>
          <a:xfrm>
            <a:off x="4480560" y="3474720"/>
            <a:ext cx="4389120" cy="914400"/>
          </a:xfrm>
          <a:prstGeom prst="rect">
            <a:avLst/>
          </a:prstGeom>
          <a:solidFill>
            <a:srgbClr val="1A1F36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4553712" y="3675888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4553712" y="36758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5102352" y="3529584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Authorised Transfer</a:t>
            </a:r>
            <a:endParaRPr lang="en-US" sz="1250" dirty="0"/>
          </a:p>
        </p:txBody>
      </p:sp>
      <p:sp>
        <p:nvSpPr>
          <p:cNvPr id="22" name="Text 19"/>
          <p:cNvSpPr/>
          <p:nvPr/>
        </p:nvSpPr>
        <p:spPr>
          <a:xfrm>
            <a:off x="5102352" y="3840480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 receives a seemingly legitimate instruction to transfer funds or reveal credentials.</a:t>
            </a:r>
            <a:endParaRPr lang="en-US" sz="1050" dirty="0"/>
          </a:p>
        </p:txBody>
      </p:sp>
      <p:sp>
        <p:nvSpPr>
          <p:cNvPr id="23" name="Text 20"/>
          <p:cNvSpPr/>
          <p:nvPr/>
        </p:nvSpPr>
        <p:spPr>
          <a:xfrm>
            <a:off x="4480560" y="4617720"/>
            <a:ext cx="4389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4AC0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Implicit trust in voice and video is now a critical business vulnerability.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18288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kern="0" spc="200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03 &amp; 04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411480" y="438912"/>
            <a:ext cx="83210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 Chain Attacks &amp; Cloud Misconfigurations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11480" y="960120"/>
            <a:ext cx="8321040" cy="36576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115568"/>
            <a:ext cx="4023360" cy="356616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11480" y="1115568"/>
            <a:ext cx="4023360" cy="50292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170432"/>
            <a:ext cx="347472" cy="34747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987552" y="1179576"/>
            <a:ext cx="32918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 Chain — MOVEit Attack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594360" y="1783080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CVE-2023-34362 exploited by the Cl0p syndicate — zero-day in trusted software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94360" y="2441448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Thousands of organisations compromised via a single vendor breach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594360" y="3099816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VTAM's third-party integrations create identical cascade risk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594360" y="3758184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direct attack needed — trust in vendors is the attack vector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4709160" y="1115568"/>
            <a:ext cx="4023360" cy="356616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709160" y="1115568"/>
            <a:ext cx="4023360" cy="50292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8032" y="1170432"/>
            <a:ext cx="347472" cy="347472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266944" y="1179576"/>
            <a:ext cx="32918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Misconfigurations</a:t>
            </a:r>
            <a:endParaRPr lang="en-US" sz="1300" dirty="0"/>
          </a:p>
        </p:txBody>
      </p:sp>
      <p:sp>
        <p:nvSpPr>
          <p:cNvPr id="17" name="Text 13"/>
          <p:cNvSpPr/>
          <p:nvPr/>
        </p:nvSpPr>
        <p:spPr>
          <a:xfrm>
            <a:off x="4864608" y="1783080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workforce adoption introduced permissive access controls</a:t>
            </a:r>
            <a:endParaRPr lang="en-US" sz="1100" dirty="0"/>
          </a:p>
        </p:txBody>
      </p:sp>
      <p:sp>
        <p:nvSpPr>
          <p:cNvPr id="18" name="Text 14"/>
          <p:cNvSpPr/>
          <p:nvPr/>
        </p:nvSpPr>
        <p:spPr>
          <a:xfrm>
            <a:off x="4864608" y="2441448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Overly broad IAM roles expose sensitive client data to the internet</a:t>
            </a:r>
            <a:endParaRPr lang="en-US" sz="1100" dirty="0"/>
          </a:p>
        </p:txBody>
      </p:sp>
      <p:sp>
        <p:nvSpPr>
          <p:cNvPr id="19" name="Text 15"/>
          <p:cNvSpPr/>
          <p:nvPr/>
        </p:nvSpPr>
        <p:spPr>
          <a:xfrm>
            <a:off x="4864608" y="3099816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Insecure APIs create unmonitored entry points for adversaries</a:t>
            </a:r>
            <a:endParaRPr lang="en-US" sz="1100" dirty="0"/>
          </a:p>
        </p:txBody>
      </p:sp>
      <p:sp>
        <p:nvSpPr>
          <p:cNvPr id="20" name="Text 16"/>
          <p:cNvSpPr/>
          <p:nvPr/>
        </p:nvSpPr>
        <p:spPr>
          <a:xfrm>
            <a:off x="4864608" y="3758184"/>
            <a:ext cx="3703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single misconfigured storage bucket can expose thousands of records</a:t>
            </a:r>
            <a:endParaRPr lang="en-US" sz="1100" dirty="0"/>
          </a:p>
        </p:txBody>
      </p:sp>
      <p:sp>
        <p:nvSpPr>
          <p:cNvPr id="21" name="Text 17"/>
          <p:cNvSpPr/>
          <p:nvPr/>
        </p:nvSpPr>
        <p:spPr>
          <a:xfrm>
            <a:off x="411480" y="4709160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common thread: trust without verification. Every connected partner and cloud resource is a potential entry point.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6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0" cy="51435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alphaModFix amt="45000"/>
          </a:blip>
          <a:stretch>
            <a:fillRect/>
          </a:stretch>
        </p:blipFill>
        <p:spPr>
          <a:xfrm>
            <a:off x="822960" y="411480"/>
            <a:ext cx="1554480" cy="15544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" y="210312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</a:t>
            </a:r>
            <a:endParaRPr lang="en-US" sz="2400" dirty="0"/>
          </a:p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</a:t>
            </a:r>
            <a:endParaRPr lang="en-US" sz="2400" dirty="0"/>
          </a:p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Response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137160" y="3429000"/>
            <a:ext cx="29260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Architecture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SP 800-207</a:t>
            </a:r>
            <a:endParaRPr lang="en-US" sz="1200" dirty="0"/>
          </a:p>
        </p:txBody>
      </p:sp>
      <p:sp>
        <p:nvSpPr>
          <p:cNvPr id="6" name="Text 3"/>
          <p:cNvSpPr/>
          <p:nvPr/>
        </p:nvSpPr>
        <p:spPr>
          <a:xfrm>
            <a:off x="3383280" y="228600"/>
            <a:ext cx="5486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"Never Trust, Always Verify"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3383280" y="777240"/>
            <a:ext cx="54864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replaces the assumption that everyone inside the network is safe. Every access request — from any user, device or location — is continuously evaluated before being granted.</a:t>
            </a:r>
            <a:endParaRPr lang="en-US" sz="1150" dirty="0"/>
          </a:p>
        </p:txBody>
      </p:sp>
      <p:sp>
        <p:nvSpPr>
          <p:cNvPr id="8" name="Shape 5"/>
          <p:cNvSpPr/>
          <p:nvPr/>
        </p:nvSpPr>
        <p:spPr>
          <a:xfrm>
            <a:off x="3383280" y="1600200"/>
            <a:ext cx="1783080" cy="3154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3383280" y="1600200"/>
            <a:ext cx="1783080" cy="77724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0792" y="1755648"/>
            <a:ext cx="438912" cy="43891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383280" y="2450592"/>
            <a:ext cx="1783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Identity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3977640" y="2907792"/>
            <a:ext cx="594360" cy="36576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3474720" y="3017520"/>
            <a:ext cx="16002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user and device is authenticated and authorised on every access request — no implicit trust.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5303520" y="1600200"/>
            <a:ext cx="1783080" cy="3154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5303520" y="1600200"/>
            <a:ext cx="1783080" cy="77724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032" y="1755648"/>
            <a:ext cx="438912" cy="4389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303520" y="2450592"/>
            <a:ext cx="1783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Least Privilege</a:t>
            </a:r>
            <a:endParaRPr lang="en-US" sz="1250" dirty="0"/>
          </a:p>
        </p:txBody>
      </p:sp>
      <p:sp>
        <p:nvSpPr>
          <p:cNvPr id="18" name="Shape 13"/>
          <p:cNvSpPr/>
          <p:nvPr/>
        </p:nvSpPr>
        <p:spPr>
          <a:xfrm>
            <a:off x="5897880" y="2907792"/>
            <a:ext cx="594360" cy="36576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4"/>
          <p:cNvSpPr/>
          <p:nvPr/>
        </p:nvSpPr>
        <p:spPr>
          <a:xfrm>
            <a:off x="5394960" y="3017520"/>
            <a:ext cx="16002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is limited to exactly what each user needs for each session — nothing more.</a:t>
            </a:r>
            <a:endParaRPr lang="en-US" sz="1050" dirty="0"/>
          </a:p>
        </p:txBody>
      </p:sp>
      <p:sp>
        <p:nvSpPr>
          <p:cNvPr id="20" name="Shape 15"/>
          <p:cNvSpPr/>
          <p:nvPr/>
        </p:nvSpPr>
        <p:spPr>
          <a:xfrm>
            <a:off x="7223760" y="1600200"/>
            <a:ext cx="1783080" cy="3154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7223760" y="1600200"/>
            <a:ext cx="1783080" cy="7772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1272" y="1755648"/>
            <a:ext cx="438912" cy="438912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223760" y="2450592"/>
            <a:ext cx="1783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Assume Breach</a:t>
            </a:r>
            <a:endParaRPr lang="en-US" sz="1250" dirty="0"/>
          </a:p>
        </p:txBody>
      </p:sp>
      <p:sp>
        <p:nvSpPr>
          <p:cNvPr id="24" name="Shape 18"/>
          <p:cNvSpPr/>
          <p:nvPr/>
        </p:nvSpPr>
        <p:spPr>
          <a:xfrm>
            <a:off x="7818120" y="2907792"/>
            <a:ext cx="594360" cy="36576"/>
          </a:xfrm>
          <a:prstGeom prst="rect">
            <a:avLst/>
          </a:prstGeom>
          <a:solidFill>
            <a:srgbClr val="AED6F1"/>
          </a:solidFill>
          <a:ln w="12700">
            <a:solidFill>
              <a:srgbClr val="AED6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19"/>
          <p:cNvSpPr/>
          <p:nvPr/>
        </p:nvSpPr>
        <p:spPr>
          <a:xfrm>
            <a:off x="7315200" y="3017520"/>
            <a:ext cx="16002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Systems are monitored continuously on the assumption that adversaries may already be present.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182880"/>
            <a:ext cx="8321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Pillars of Technical Defence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685800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Practical, automated controls translating Zero Trust policy into measurable risk reduction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11480" y="1143000"/>
            <a:ext cx="4224528" cy="173736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143000"/>
            <a:ext cx="640080" cy="173736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" y="1783080"/>
            <a:ext cx="438912" cy="4389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88720" y="1234440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&amp; ACCESS MANAGEMENT</a:t>
            </a:r>
            <a:endParaRPr lang="en-US" sz="800" dirty="0"/>
          </a:p>
        </p:txBody>
      </p:sp>
      <p:sp>
        <p:nvSpPr>
          <p:cNvPr id="8" name="Text 5"/>
          <p:cNvSpPr/>
          <p:nvPr/>
        </p:nvSpPr>
        <p:spPr>
          <a:xfrm>
            <a:off x="1188720" y="146304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Phishing-Resistant MFA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1188720" y="1856232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Replaces passwords with hardware-bound authentication. Eliminates credential theft — the entry point in 61% of breaches.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1188720" y="2532888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Blocks 99.9% of account takeover attacks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4828032" y="1143000"/>
            <a:ext cx="4224528" cy="173736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4828032" y="1143000"/>
            <a:ext cx="640080" cy="173736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616" y="1783080"/>
            <a:ext cx="438912" cy="438912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5605272" y="1234440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CLOUD PROTECTION</a:t>
            </a:r>
            <a:endParaRPr lang="en-US" sz="800" dirty="0"/>
          </a:p>
        </p:txBody>
      </p:sp>
      <p:sp>
        <p:nvSpPr>
          <p:cNvPr id="15" name="Text 11"/>
          <p:cNvSpPr/>
          <p:nvPr/>
        </p:nvSpPr>
        <p:spPr>
          <a:xfrm>
            <a:off x="5605272" y="146304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Security Posture (CSPM)</a:t>
            </a:r>
            <a:endParaRPr lang="en-US" sz="1350" dirty="0"/>
          </a:p>
        </p:txBody>
      </p:sp>
      <p:sp>
        <p:nvSpPr>
          <p:cNvPr id="16" name="Text 12"/>
          <p:cNvSpPr/>
          <p:nvPr/>
        </p:nvSpPr>
        <p:spPr>
          <a:xfrm>
            <a:off x="5605272" y="1856232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Continuously scans cloud environments for misconfigurations, overly permissive roles and unencrypted storage in real time.</a:t>
            </a:r>
            <a:endParaRPr lang="en-US" sz="1000" dirty="0"/>
          </a:p>
        </p:txBody>
      </p:sp>
      <p:sp>
        <p:nvSpPr>
          <p:cNvPr id="17" name="Text 13"/>
          <p:cNvSpPr/>
          <p:nvPr/>
        </p:nvSpPr>
        <p:spPr>
          <a:xfrm>
            <a:off x="5605272" y="2532888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Eliminates cloud misconfiguration exposure</a:t>
            </a:r>
            <a:endParaRPr lang="en-US" sz="1000" dirty="0"/>
          </a:p>
        </p:txBody>
      </p:sp>
      <p:sp>
        <p:nvSpPr>
          <p:cNvPr id="18" name="Shape 14"/>
          <p:cNvSpPr/>
          <p:nvPr/>
        </p:nvSpPr>
        <p:spPr>
          <a:xfrm>
            <a:off x="411480" y="3063240"/>
            <a:ext cx="4224528" cy="173736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5"/>
          <p:cNvSpPr/>
          <p:nvPr/>
        </p:nvSpPr>
        <p:spPr>
          <a:xfrm>
            <a:off x="411480" y="3063240"/>
            <a:ext cx="640080" cy="173736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064" y="3703320"/>
            <a:ext cx="438912" cy="438912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1188720" y="3154680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RECOVERY</a:t>
            </a:r>
            <a:endParaRPr lang="en-US" sz="800" dirty="0"/>
          </a:p>
        </p:txBody>
      </p:sp>
      <p:sp>
        <p:nvSpPr>
          <p:cNvPr id="22" name="Text 17"/>
          <p:cNvSpPr/>
          <p:nvPr/>
        </p:nvSpPr>
        <p:spPr>
          <a:xfrm>
            <a:off x="1188720" y="338328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Immutable Backup Vaults</a:t>
            </a:r>
            <a:endParaRPr lang="en-US" sz="1350" dirty="0"/>
          </a:p>
        </p:txBody>
      </p:sp>
      <p:sp>
        <p:nvSpPr>
          <p:cNvPr id="23" name="Text 18"/>
          <p:cNvSpPr/>
          <p:nvPr/>
        </p:nvSpPr>
        <p:spPr>
          <a:xfrm>
            <a:off x="1188720" y="3776472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WORM storage (Write-Once-Read-Many) ensures attackers cannot encrypt or delete backup copies — guaranteeing recovery.</a:t>
            </a:r>
            <a:endParaRPr lang="en-US" sz="1000" dirty="0"/>
          </a:p>
        </p:txBody>
      </p:sp>
      <p:sp>
        <p:nvSpPr>
          <p:cNvPr id="24" name="Text 19"/>
          <p:cNvSpPr/>
          <p:nvPr/>
        </p:nvSpPr>
        <p:spPr>
          <a:xfrm>
            <a:off x="1188720" y="4453128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A4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Removes ransom payment as the only option</a:t>
            </a:r>
            <a:endParaRPr lang="en-US" sz="1000" dirty="0"/>
          </a:p>
        </p:txBody>
      </p:sp>
      <p:sp>
        <p:nvSpPr>
          <p:cNvPr id="25" name="Shape 20"/>
          <p:cNvSpPr/>
          <p:nvPr/>
        </p:nvSpPr>
        <p:spPr>
          <a:xfrm>
            <a:off x="4828032" y="3063240"/>
            <a:ext cx="4224528" cy="1737360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1"/>
          <p:cNvSpPr/>
          <p:nvPr/>
        </p:nvSpPr>
        <p:spPr>
          <a:xfrm>
            <a:off x="4828032" y="3063240"/>
            <a:ext cx="640080" cy="1737360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8616" y="3703320"/>
            <a:ext cx="438912" cy="438912"/>
          </a:xfrm>
          <a:prstGeom prst="rect">
            <a:avLst/>
          </a:prstGeom>
        </p:spPr>
      </p:pic>
      <p:sp>
        <p:nvSpPr>
          <p:cNvPr id="28" name="Text 22"/>
          <p:cNvSpPr/>
          <p:nvPr/>
        </p:nvSpPr>
        <p:spPr>
          <a:xfrm>
            <a:off x="5605272" y="3154680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MANAGEMENT</a:t>
            </a:r>
            <a:endParaRPr lang="en-US" sz="800" dirty="0"/>
          </a:p>
        </p:txBody>
      </p:sp>
      <p:sp>
        <p:nvSpPr>
          <p:cNvPr id="29" name="Text 23"/>
          <p:cNvSpPr/>
          <p:nvPr/>
        </p:nvSpPr>
        <p:spPr>
          <a:xfrm>
            <a:off x="5605272" y="338328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CISA KEV Remediation</a:t>
            </a:r>
            <a:endParaRPr lang="en-US" sz="1350" dirty="0"/>
          </a:p>
        </p:txBody>
      </p:sp>
      <p:sp>
        <p:nvSpPr>
          <p:cNvPr id="30" name="Text 24"/>
          <p:cNvSpPr/>
          <p:nvPr/>
        </p:nvSpPr>
        <p:spPr>
          <a:xfrm>
            <a:off x="5605272" y="3776472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Prioritises patching of actively exploited vulnerabilities using the CISA Known Exploited Vulnerabilities catalogue.</a:t>
            </a:r>
            <a:endParaRPr lang="en-US" sz="1000" dirty="0"/>
          </a:p>
        </p:txBody>
      </p:sp>
      <p:sp>
        <p:nvSpPr>
          <p:cNvPr id="31" name="Text 25"/>
          <p:cNvSpPr/>
          <p:nvPr/>
        </p:nvSpPr>
        <p:spPr>
          <a:xfrm>
            <a:off x="5605272" y="4453128"/>
            <a:ext cx="32918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Reduces exploitable attack surface rapidly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182880"/>
            <a:ext cx="8321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Hours to Seconds: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11480" y="621792"/>
            <a:ext cx="8321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Incident Response (SIEM + SOAR)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11480" y="1097280"/>
            <a:ext cx="3931920" cy="3474720"/>
          </a:xfrm>
          <a:prstGeom prst="rect">
            <a:avLst/>
          </a:prstGeom>
          <a:solidFill>
            <a:srgbClr val="1A1F36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097280"/>
            <a:ext cx="3931920" cy="502920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170432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SOAR  (Current State)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94360" y="17373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Alert fires → analyst manually reviews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777240" y="2103120"/>
            <a:ext cx="36576" cy="164592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94360" y="21945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Analyst escalates → waits for approval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777240" y="2560320"/>
            <a:ext cx="36576" cy="164592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94360" y="26517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manually isolates endpoint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777240" y="3017520"/>
            <a:ext cx="36576" cy="164592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94360" y="31089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Credentials manually revoked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777240" y="3474720"/>
            <a:ext cx="36576" cy="164592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94360" y="35661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collection begins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777240" y="3931920"/>
            <a:ext cx="36576" cy="164592"/>
          </a:xfrm>
          <a:prstGeom prst="rect">
            <a:avLst/>
          </a:prstGeom>
          <a:solidFill>
            <a:srgbClr val="B03030"/>
          </a:solidFill>
          <a:ln w="12700">
            <a:solidFill>
              <a:srgbClr val="B030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94360" y="40233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C0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elapsed time: 4–8 HOURS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4800600" y="1097280"/>
            <a:ext cx="3931920" cy="3474720"/>
          </a:xfrm>
          <a:prstGeom prst="rect">
            <a:avLst/>
          </a:prstGeom>
          <a:solidFill>
            <a:srgbClr val="1A1F36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4800600" y="1097280"/>
            <a:ext cx="3931920" cy="502920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92040" y="1170432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SIEM + SOAR  (Proposed)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4937760" y="17373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SIEM detects anomaly via behavioural AI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5138928" y="2103120"/>
            <a:ext cx="36576" cy="164592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937760" y="21945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SOAR auto-triggers containment playbook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138928" y="2560320"/>
            <a:ext cx="36576" cy="164592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937760" y="26517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Endpoint isolated within seconds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5138928" y="3017520"/>
            <a:ext cx="36576" cy="164592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937760" y="31089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Credentials revoked automatically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5138928" y="3474720"/>
            <a:ext cx="36576" cy="164592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937760" y="35661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collected for audit trail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5138928" y="3931920"/>
            <a:ext cx="36576" cy="164592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937760" y="4023360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C0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elapsed time: SECONDS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4279392" y="2423160"/>
            <a:ext cx="594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182880"/>
            <a:ext cx="8321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Alone Is Not Enough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694944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74% of attacks exploit the human element — employees must become VTAM's last line of defence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11480" y="1097280"/>
            <a:ext cx="2926080" cy="361188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1371600" y="1275588"/>
            <a:ext cx="1005840" cy="1005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11480" y="2240280"/>
            <a:ext cx="29260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40%</a:t>
            </a:r>
            <a:endParaRPr lang="en-US" sz="6400" dirty="0"/>
          </a:p>
        </p:txBody>
      </p:sp>
      <p:sp>
        <p:nvSpPr>
          <p:cNvPr id="7" name="Text 4"/>
          <p:cNvSpPr/>
          <p:nvPr/>
        </p:nvSpPr>
        <p:spPr>
          <a:xfrm>
            <a:off x="502920" y="3218688"/>
            <a:ext cx="2743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reduction in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susceptibility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simulation training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3566160" y="1097280"/>
            <a:ext cx="5257800" cy="1024128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703320" y="1380744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0752" y="1399032"/>
            <a:ext cx="393192" cy="39319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297680" y="1170432"/>
            <a:ext cx="4389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AI-Generated Simulations</a:t>
            </a:r>
            <a:endParaRPr lang="en-US" sz="1400" dirty="0"/>
          </a:p>
        </p:txBody>
      </p:sp>
      <p:sp>
        <p:nvSpPr>
          <p:cNvPr id="13" name="Text 9"/>
          <p:cNvSpPr/>
          <p:nvPr/>
        </p:nvSpPr>
        <p:spPr>
          <a:xfrm>
            <a:off x="4297680" y="1527048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Hyper-realistic phishing and vishing drills mirror live adversary tactics — including deepfake audio lures.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3566160" y="2286000"/>
            <a:ext cx="5257800" cy="1024128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3703320" y="2569464"/>
            <a:ext cx="457200" cy="457200"/>
          </a:xfrm>
          <a:prstGeom prst="ellipse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0752" y="2587752"/>
            <a:ext cx="393192" cy="39319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4297680" y="2359152"/>
            <a:ext cx="4389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Point-of-Failure Coaching</a:t>
            </a:r>
            <a:endParaRPr lang="en-US" sz="1400" dirty="0"/>
          </a:p>
        </p:txBody>
      </p:sp>
      <p:sp>
        <p:nvSpPr>
          <p:cNvPr id="18" name="Text 13"/>
          <p:cNvSpPr/>
          <p:nvPr/>
        </p:nvSpPr>
        <p:spPr>
          <a:xfrm>
            <a:off x="4297680" y="2715768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 who click receive instant contextual training, turning mistakes into learning moments without punitive measures.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3566160" y="3474720"/>
            <a:ext cx="5257800" cy="1024128"/>
          </a:xfrm>
          <a:prstGeom prst="rect">
            <a:avLst/>
          </a:prstGeom>
          <a:solidFill>
            <a:srgbClr val="F2F6FC"/>
          </a:solidFill>
          <a:ln w="12700">
            <a:solidFill>
              <a:srgbClr val="D6EAF8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3703320" y="3758184"/>
            <a:ext cx="457200" cy="457200"/>
          </a:xfrm>
          <a:prstGeom prst="ellipse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0752" y="3776472"/>
            <a:ext cx="393192" cy="39319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4297680" y="3547872"/>
            <a:ext cx="4389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Analytics</a:t>
            </a:r>
            <a:endParaRPr lang="en-US" sz="1400" dirty="0"/>
          </a:p>
        </p:txBody>
      </p:sp>
      <p:sp>
        <p:nvSpPr>
          <p:cNvPr id="23" name="Text 17"/>
          <p:cNvSpPr/>
          <p:nvPr/>
        </p:nvSpPr>
        <p:spPr>
          <a:xfrm>
            <a:off x="4297680" y="3904488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Dashboards track susceptibility scores by department, enabling targeted training where risk is highest.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6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164592"/>
            <a:ext cx="8321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Investment Roadmap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11480" y="658368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D6D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phased approach ensures rapid risk reduction while managing implementation complexity and cost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11480" y="1097280"/>
            <a:ext cx="2743200" cy="370332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097280"/>
            <a:ext cx="2743200" cy="96012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21208" y="1161288"/>
            <a:ext cx="2523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01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521208" y="1389888"/>
            <a:ext cx="2523744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521208" y="1737360"/>
            <a:ext cx="2523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1–3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548640" y="2176272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phishing-resistant MFA across all users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48640" y="274320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CSPM baseline audit of cloud environments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48640" y="3310128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E8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CISA KEV patching cadence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02920" y="4251960"/>
            <a:ext cx="2560320" cy="438912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4251960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Immediate reduction in credential theft &amp; cloud exposure risk</a:t>
            </a:r>
            <a:endParaRPr lang="en-US" sz="900" dirty="0"/>
          </a:p>
        </p:txBody>
      </p:sp>
      <p:sp>
        <p:nvSpPr>
          <p:cNvPr id="14" name="Shape 12"/>
          <p:cNvSpPr/>
          <p:nvPr/>
        </p:nvSpPr>
        <p:spPr>
          <a:xfrm>
            <a:off x="3310128" y="1097280"/>
            <a:ext cx="2743200" cy="370332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310128" y="1097280"/>
            <a:ext cx="2743200" cy="960120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419856" y="1161288"/>
            <a:ext cx="2523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02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3419856" y="1389888"/>
            <a:ext cx="2523744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3419856" y="1737360"/>
            <a:ext cx="2523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4–8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3447288" y="2176272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4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SIEM with 24/7 behavioural monitoring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3447288" y="274320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4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SOAR automated response playbooks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3447288" y="3310128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4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AI-powered phishing simulation programme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3401568" y="4251960"/>
            <a:ext cx="2560320" cy="438912"/>
          </a:xfrm>
          <a:prstGeom prst="rect">
            <a:avLst/>
          </a:prstGeom>
          <a:solidFill>
            <a:srgbClr val="1A4B8C"/>
          </a:solidFill>
          <a:ln w="12700">
            <a:solidFill>
              <a:srgbClr val="1A4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447288" y="4251960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incident containment; human defence layer activated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6208776" y="1097280"/>
            <a:ext cx="2743200" cy="370332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AF8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208776" y="1097280"/>
            <a:ext cx="2743200" cy="96012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318504" y="1161288"/>
            <a:ext cx="2523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03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6318504" y="1389888"/>
            <a:ext cx="2523744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Resilience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6318504" y="1737360"/>
            <a:ext cx="252374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9–12</a:t>
            </a:r>
            <a:endParaRPr lang="en-US" sz="950" dirty="0"/>
          </a:p>
        </p:txBody>
      </p:sp>
      <p:sp>
        <p:nvSpPr>
          <p:cNvPr id="29" name="Text 27"/>
          <p:cNvSpPr/>
          <p:nvPr/>
        </p:nvSpPr>
        <p:spPr>
          <a:xfrm>
            <a:off x="6345936" y="2176272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immutable WORM backup vaults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6345936" y="274320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 Zero Trust segmentation across network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6345936" y="3310128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10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NIST CSF 2.0 &amp; ISO 27001:2022 audit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6300216" y="4251960"/>
            <a:ext cx="2560320" cy="438912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345936" y="4251960"/>
            <a:ext cx="24688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Zero Trust maturity; board-level compliance certification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alphaModFix amt="15000"/>
          </a:blip>
          <a:stretch>
            <a:fillRect/>
          </a:stretch>
        </p:blipFill>
        <p:spPr>
          <a:xfrm>
            <a:off x="5029200" y="-274320"/>
            <a:ext cx="4572000" cy="4572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11480" y="201168"/>
            <a:ext cx="68580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Path Forward</a:t>
            </a:r>
            <a:endParaRPr lang="en-US" sz="3200" dirty="0"/>
          </a:p>
        </p:txBody>
      </p:sp>
      <p:sp>
        <p:nvSpPr>
          <p:cNvPr id="5" name="Text 2"/>
          <p:cNvSpPr/>
          <p:nvPr/>
        </p:nvSpPr>
        <p:spPr>
          <a:xfrm>
            <a:off x="411480" y="804672"/>
            <a:ext cx="6858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Cybersecurity is a strategic business investment — not an IT cost centre.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411480" y="1234440"/>
            <a:ext cx="4114800" cy="36576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411480" y="1371600"/>
            <a:ext cx="5943600" cy="932688"/>
          </a:xfrm>
          <a:prstGeom prst="rect">
            <a:avLst/>
          </a:prstGeom>
          <a:solidFill>
            <a:srgbClr val="1A1F36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502920" y="1609344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208" y="1627632"/>
            <a:ext cx="402336" cy="40233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115568" y="1435608"/>
            <a:ext cx="51206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Approve the Zero Trust Roadmap</a:t>
            </a:r>
            <a:endParaRPr lang="en-US" sz="1350" dirty="0"/>
          </a:p>
        </p:txBody>
      </p:sp>
      <p:sp>
        <p:nvSpPr>
          <p:cNvPr id="11" name="Text 7"/>
          <p:cNvSpPr/>
          <p:nvPr/>
        </p:nvSpPr>
        <p:spPr>
          <a:xfrm>
            <a:off x="1115568" y="1810512"/>
            <a:ext cx="5120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Mandate adoption of NIST SP 800-207 across all business units as the security baseline.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411480" y="2468880"/>
            <a:ext cx="5943600" cy="932688"/>
          </a:xfrm>
          <a:prstGeom prst="rect">
            <a:avLst/>
          </a:prstGeom>
          <a:solidFill>
            <a:srgbClr val="1A1F36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>
            <a:off x="502920" y="2706624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208" y="2724912"/>
            <a:ext cx="402336" cy="402336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115568" y="2532888"/>
            <a:ext cx="51206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Authorise Investment</a:t>
            </a:r>
            <a:endParaRPr lang="en-US" sz="1350" dirty="0"/>
          </a:p>
        </p:txBody>
      </p:sp>
      <p:sp>
        <p:nvSpPr>
          <p:cNvPr id="16" name="Text 11"/>
          <p:cNvSpPr/>
          <p:nvPr/>
        </p:nvSpPr>
        <p:spPr>
          <a:xfrm>
            <a:off x="1115568" y="2907792"/>
            <a:ext cx="5120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Allocate budget for SIEM/SOAR, CSPM, MFA and the continuous awareness training programme.</a:t>
            </a:r>
            <a:endParaRPr lang="en-US" sz="1050" dirty="0"/>
          </a:p>
        </p:txBody>
      </p:sp>
      <p:sp>
        <p:nvSpPr>
          <p:cNvPr id="17" name="Shape 12"/>
          <p:cNvSpPr/>
          <p:nvPr/>
        </p:nvSpPr>
        <p:spPr>
          <a:xfrm>
            <a:off x="411480" y="3566160"/>
            <a:ext cx="5943600" cy="932688"/>
          </a:xfrm>
          <a:prstGeom prst="rect">
            <a:avLst/>
          </a:prstGeom>
          <a:solidFill>
            <a:srgbClr val="1A1F36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3"/>
          <p:cNvSpPr/>
          <p:nvPr/>
        </p:nvSpPr>
        <p:spPr>
          <a:xfrm>
            <a:off x="502920" y="3803904"/>
            <a:ext cx="457200" cy="457200"/>
          </a:xfrm>
          <a:prstGeom prst="ellipse">
            <a:avLst/>
          </a:prstGeom>
          <a:solidFill>
            <a:srgbClr val="2E86C1"/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208" y="3822192"/>
            <a:ext cx="402336" cy="402336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1115568" y="3630168"/>
            <a:ext cx="51206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Champion a Security-First Culture</a:t>
            </a:r>
            <a:endParaRPr lang="en-US" sz="1350" dirty="0"/>
          </a:p>
        </p:txBody>
      </p:sp>
      <p:sp>
        <p:nvSpPr>
          <p:cNvPr id="21" name="Text 15"/>
          <p:cNvSpPr/>
          <p:nvPr/>
        </p:nvSpPr>
        <p:spPr>
          <a:xfrm>
            <a:off x="1115568" y="4005072"/>
            <a:ext cx="5120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ED6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Board-level sponsorship is critical to driving enterprise-wide adoption and regulatory compliance.</a:t>
            </a:r>
            <a:endParaRPr lang="en-US" sz="1050" dirty="0"/>
          </a:p>
        </p:txBody>
      </p:sp>
      <p:sp>
        <p:nvSpPr>
          <p:cNvPr id="22" name="Text 16"/>
          <p:cNvSpPr/>
          <p:nvPr/>
        </p:nvSpPr>
        <p:spPr>
          <a:xfrm>
            <a:off x="411480" y="4663440"/>
            <a:ext cx="8321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i="1" dirty="0">
                <a:solidFill>
                  <a:srgbClr val="D4AC0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cost of inaction vastly outweighs the cost of resilience.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1085</Words>
  <PresentationFormat>On-screen Show (16:9)</PresentationFormat>
  <Paragraphs>186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2026-05-14T12:34:53Z</dcterms:created>
  <dcterms:modified xsi:type="dcterms:W3CDTF">2026-05-14T16:47:25Z</dcterms:modified>
</cp:coreProperties>
</file>