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 id="214748365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1" roundtripDataSignature="AMtx7mgxgQLp81GqQ2lLEgn1YQbcHT+MR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21" Type="http://customschemas.google.com/relationships/presentationmetadata" Target="meta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hu-HU"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 name="Shape 16"/>
        <p:cNvGrpSpPr/>
        <p:nvPr/>
      </p:nvGrpSpPr>
      <p:grpSpPr>
        <a:xfrm>
          <a:off x="0" y="0"/>
          <a:ext cx="0" cy="0"/>
          <a:chOff x="0" y="0"/>
          <a:chExt cx="0" cy="0"/>
        </a:xfrm>
      </p:grpSpPr>
      <p:sp>
        <p:nvSpPr>
          <p:cNvPr id="17" name="Google Shape;17;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 name="Google Shape;18;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 name="Google Shape;19;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solidFill>
                  <a:srgbClr val="000000"/>
                </a:solidFill>
              </a:rPr>
              <a:t>‹#›</a:t>
            </a:fld>
            <a:endParaRPr>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 name="Shape 21"/>
        <p:cNvGrpSpPr/>
        <p:nvPr/>
      </p:nvGrpSpPr>
      <p:grpSpPr>
        <a:xfrm>
          <a:off x="0" y="0"/>
          <a:ext cx="0" cy="0"/>
          <a:chOff x="0" y="0"/>
          <a:chExt cx="0" cy="0"/>
        </a:xfrm>
      </p:grpSpPr>
      <p:sp>
        <p:nvSpPr>
          <p:cNvPr id="22" name="Google Shape;2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 name="Google Shape;23;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 name="Google Shape;24;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solidFill>
                  <a:srgbClr val="000000"/>
                </a:solidFill>
              </a:rPr>
              <a:t>‹#›</a:t>
            </a:fld>
            <a:endParaRPr>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 name="Shape 27"/>
        <p:cNvGrpSpPr/>
        <p:nvPr/>
      </p:nvGrpSpPr>
      <p:grpSpPr>
        <a:xfrm>
          <a:off x="0" y="0"/>
          <a:ext cx="0" cy="0"/>
          <a:chOff x="0" y="0"/>
          <a:chExt cx="0" cy="0"/>
        </a:xfrm>
      </p:grpSpPr>
      <p:sp>
        <p:nvSpPr>
          <p:cNvPr id="28" name="Google Shape;28;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 name="Google Shape;2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 name="Shape 34"/>
        <p:cNvGrpSpPr/>
        <p:nvPr/>
      </p:nvGrpSpPr>
      <p:grpSpPr>
        <a:xfrm>
          <a:off x="0" y="0"/>
          <a:ext cx="0" cy="0"/>
          <a:chOff x="0" y="0"/>
          <a:chExt cx="0" cy="0"/>
        </a:xfrm>
      </p:grpSpPr>
      <p:sp>
        <p:nvSpPr>
          <p:cNvPr id="35" name="Google Shape;3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 name="Google Shape;3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hu-HU"/>
              <a:t>In this presentation, I would like to talk about the Bulgary Hotel including the role and importance of quality service, hospitality and guest services.</a:t>
            </a:r>
            <a:endParaRPr/>
          </a:p>
        </p:txBody>
      </p:sp>
      <p:sp>
        <p:nvSpPr>
          <p:cNvPr id="37" name="Google Shape;3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 name="Shape 40"/>
        <p:cNvGrpSpPr/>
        <p:nvPr/>
      </p:nvGrpSpPr>
      <p:grpSpPr>
        <a:xfrm>
          <a:off x="0" y="0"/>
          <a:ext cx="0" cy="0"/>
          <a:chOff x="0" y="0"/>
          <a:chExt cx="0" cy="0"/>
        </a:xfrm>
      </p:grpSpPr>
      <p:sp>
        <p:nvSpPr>
          <p:cNvPr id="41" name="Google Shape;4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2" name="Google Shape;42;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hu-HU"/>
              <a:t>In this photo, you can see the Bulgary Hotel located in London.</a:t>
            </a:r>
            <a:endParaRPr/>
          </a:p>
        </p:txBody>
      </p:sp>
      <p:sp>
        <p:nvSpPr>
          <p:cNvPr id="43" name="Google Shape;43;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 name="Shape 48"/>
        <p:cNvGrpSpPr/>
        <p:nvPr/>
      </p:nvGrpSpPr>
      <p:grpSpPr>
        <a:xfrm>
          <a:off x="0" y="0"/>
          <a:ext cx="0" cy="0"/>
          <a:chOff x="0" y="0"/>
          <a:chExt cx="0" cy="0"/>
        </a:xfrm>
      </p:grpSpPr>
      <p:sp>
        <p:nvSpPr>
          <p:cNvPr id="49" name="Google Shape;4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 name="Google Shape;50;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hu-HU"/>
              <a:t>Bulgary Hotels have been in the hotel business since 2001. Its purpose to be the top leading hotel brand in over the world by providing timeless </a:t>
            </a:r>
            <a:r>
              <a:rPr lang="hu-HU"/>
              <a:t>glamour</a:t>
            </a:r>
            <a:r>
              <a:rPr lang="hu-HU"/>
              <a:t>, excitement. All the hotel premises are located in the downtown of the city in a convenient place. It can be said that they were designed to combine the Italian luxury feeling with referencing to the local culture in a unique way. The visitors can experience perfect, modern style, eat local Italian food. Furthermore, I highlight that Bulgary Hotels are </a:t>
            </a:r>
            <a:r>
              <a:rPr lang="hu-HU"/>
              <a:t>environmental</a:t>
            </a:r>
            <a:r>
              <a:rPr lang="hu-HU"/>
              <a:t> friendly and respect their employees. The main </a:t>
            </a:r>
            <a:r>
              <a:rPr lang="hu-HU"/>
              <a:t>consumers</a:t>
            </a:r>
            <a:r>
              <a:rPr lang="hu-HU"/>
              <a:t> are especially the elit.  </a:t>
            </a:r>
            <a:endParaRPr/>
          </a:p>
        </p:txBody>
      </p:sp>
      <p:sp>
        <p:nvSpPr>
          <p:cNvPr id="51" name="Google Shape;51;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 name="Shape 54"/>
        <p:cNvGrpSpPr/>
        <p:nvPr/>
      </p:nvGrpSpPr>
      <p:grpSpPr>
        <a:xfrm>
          <a:off x="0" y="0"/>
          <a:ext cx="0" cy="0"/>
          <a:chOff x="0" y="0"/>
          <a:chExt cx="0" cy="0"/>
        </a:xfrm>
      </p:grpSpPr>
      <p:sp>
        <p:nvSpPr>
          <p:cNvPr id="55" name="Google Shape;55;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6" name="Google Shape;56;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hu-HU"/>
              <a:t>Bulgary’s main consumers are especially foreign travellers and wealthy clients such as celebrities, directors, etc.</a:t>
            </a:r>
            <a:endParaRPr/>
          </a:p>
        </p:txBody>
      </p:sp>
      <p:sp>
        <p:nvSpPr>
          <p:cNvPr id="57" name="Google Shape;57;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4" name="Google Shape;64;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hu-HU"/>
              <a:t>In the followings, I would like to talk about the nature, role of the guest services and facilities of Bulgary Hotels. Bulgary Hotels are very special, unique and elegant with a special view in a convenient location. They offer plenty of facilities for their customers like inner swimming pool, spa, fitness centre, </a:t>
            </a:r>
            <a:r>
              <a:rPr lang="hu-HU"/>
              <a:t>restaurant</a:t>
            </a:r>
            <a:r>
              <a:rPr lang="hu-HU"/>
              <a:t>, which serve mainly Italian food, </a:t>
            </a:r>
            <a:r>
              <a:rPr lang="hu-HU"/>
              <a:t>cocktail</a:t>
            </a:r>
            <a:r>
              <a:rPr lang="hu-HU"/>
              <a:t> bar, dry cleaning service, 24-hour room service, activities for children, free wifi, laundry.</a:t>
            </a:r>
            <a:endParaRPr/>
          </a:p>
        </p:txBody>
      </p:sp>
      <p:sp>
        <p:nvSpPr>
          <p:cNvPr id="65" name="Google Shape;65;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0" name="Google Shape;70;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hu-HU"/>
              <a:t>In this photo, you can see an executive room in the Bulgary Hotel in London. </a:t>
            </a:r>
            <a:endParaRPr/>
          </a:p>
        </p:txBody>
      </p:sp>
      <p:sp>
        <p:nvSpPr>
          <p:cNvPr id="71" name="Google Shape;71;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8" name="Google Shape;78;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hu-HU"/>
              <a:t>Moreover, a great number of rooms are available such as </a:t>
            </a:r>
            <a:r>
              <a:rPr lang="hu-HU" sz="1200"/>
              <a:t>Premium, </a:t>
            </a:r>
            <a:r>
              <a:rPr lang="hu-HU"/>
              <a:t>Presidential</a:t>
            </a:r>
            <a:r>
              <a:rPr lang="hu-HU" sz="1200"/>
              <a:t>, Deluxe, Superior, Junior ,non-smoking and there are  smoking areas as well, of course. The rooms are mainly double bedrooms, which are well-equipped with air condition, flat screen TV, soundproofing, own bathroom. Child services, business services are also offered for the guests, in addition, there are barber and </a:t>
            </a:r>
            <a:r>
              <a:rPr lang="hu-HU"/>
              <a:t>beauty</a:t>
            </a:r>
            <a:r>
              <a:rPr lang="hu-HU" sz="1200"/>
              <a:t> shops. The reception </a:t>
            </a:r>
            <a:r>
              <a:rPr lang="hu-HU"/>
              <a:t>services</a:t>
            </a:r>
            <a:r>
              <a:rPr lang="hu-HU" sz="1200"/>
              <a:t> are available in 24 hours, these include like safety deposit </a:t>
            </a:r>
            <a:r>
              <a:rPr lang="hu-HU"/>
              <a:t>box</a:t>
            </a:r>
            <a:r>
              <a:rPr lang="hu-HU" sz="1200"/>
              <a:t>, luggage storage, etc. The Bulgary Hotels offer common areas- garden and terrace for their clients. Of course there is a parking area and pets are also allowed in the hotel. </a:t>
            </a:r>
            <a:endParaRPr/>
          </a:p>
        </p:txBody>
      </p:sp>
      <p:sp>
        <p:nvSpPr>
          <p:cNvPr id="79" name="Google Shape;79;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4" name="Google Shape;84;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hu-HU"/>
              <a:t>Next, I will talk present the role and function of guest services in general. The guest services have lots functions such as administration tasks- recording the in and outcoming guests, greetings, answering calls and emails, giving out keys, </a:t>
            </a:r>
            <a:r>
              <a:rPr lang="hu-HU" sz="1200"/>
              <a:t>taking care of bills and visitor payments, managing the employees, serving as the primary informational resource for visitors during their staying. I </a:t>
            </a:r>
            <a:r>
              <a:rPr lang="hu-HU"/>
              <a:t>highlight</a:t>
            </a:r>
            <a:r>
              <a:rPr lang="hu-HU" sz="1200"/>
              <a:t> the problem-solving skills because unfortunately, several times guests have problems with the rooms or service. In addition, providing third- party services like he/she has to call a taxi or transfer.</a:t>
            </a:r>
            <a:endParaRPr/>
          </a:p>
        </p:txBody>
      </p:sp>
      <p:sp>
        <p:nvSpPr>
          <p:cNvPr id="85" name="Google Shape;85;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0" name="Google Shape;90;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hu-HU"/>
              <a:t>Finally, what is the importance of hospitality? Hospitality provides the needs and expectations of clients, behaviour of workers , security and well- being of the guests. It focuses on the guests’ entertainment , serves clients who are not tourists. Serving food and beverage,providing accommodation. Moreover, it is important for the country’s economy because hospitality industry offers job opportunities and hospitaliy’s main aim is the entertainment. </a:t>
            </a:r>
            <a:endParaRPr/>
          </a:p>
        </p:txBody>
      </p:sp>
      <p:sp>
        <p:nvSpPr>
          <p:cNvPr id="91" name="Google Shape;91;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hu-HU"/>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1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6" name="Google Shape;9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1" name="Google Shape;101;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6" name="Google Shape;106;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11" name="Shape 11"/>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Layout">
  <p:cSld name="Custom Layout">
    <p:spTree>
      <p:nvGrpSpPr>
        <p:cNvPr id="14" name="Shape 14"/>
        <p:cNvGrpSpPr/>
        <p:nvPr/>
      </p:nvGrpSpPr>
      <p:grpSpPr>
        <a:xfrm>
          <a:off x="0" y="0"/>
          <a:ext cx="0" cy="0"/>
          <a:chOff x="0" y="0"/>
          <a:chExt cx="0" cy="0"/>
        </a:xfrm>
      </p:grpSpPr>
      <p:sp>
        <p:nvSpPr>
          <p:cNvPr id="15" name="Google Shape;15;p19"/>
          <p:cNvSpPr txBox="1"/>
          <p:nvPr>
            <p:ph type="title"/>
          </p:nvPr>
        </p:nvSpPr>
        <p:spPr>
          <a:xfrm>
            <a:off x="512382" y="1516011"/>
            <a:ext cx="5173716" cy="3607785"/>
          </a:xfrm>
          <a:prstGeom prst="rect">
            <a:avLst/>
          </a:prstGeom>
          <a:noFill/>
          <a:ln>
            <a:noFill/>
          </a:ln>
        </p:spPr>
        <p:txBody>
          <a:bodyPr anchorCtr="0" anchor="t" bIns="45700" lIns="91425" spcFirstLastPara="1" rIns="91425" wrap="square" tIns="45700">
            <a:noAutofit/>
          </a:bodyPr>
          <a:lstStyle>
            <a:lvl1pPr lvl="0" marR="0" rtl="0" algn="l">
              <a:lnSpc>
                <a:spcPct val="90000"/>
              </a:lnSpc>
              <a:spcBef>
                <a:spcPts val="0"/>
              </a:spcBef>
              <a:spcAft>
                <a:spcPts val="0"/>
              </a:spcAft>
              <a:buClr>
                <a:schemeClr val="lt1"/>
              </a:buClr>
              <a:buSzPts val="1875"/>
              <a:buFont typeface="Arial"/>
              <a:buNone/>
              <a:defRPr b="0" i="0" sz="1875" u="none" cap="none" strike="noStrik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2.xml"/><Relationship Id="rId3"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F5496"/>
        </a:solidFill>
      </p:bgPr>
    </p:bg>
    <p:spTree>
      <p:nvGrpSpPr>
        <p:cNvPr id="9" name="Shape 9"/>
        <p:cNvGrpSpPr/>
        <p:nvPr/>
      </p:nvGrpSpPr>
      <p:grpSpPr>
        <a:xfrm>
          <a:off x="0" y="0"/>
          <a:ext cx="0" cy="0"/>
          <a:chOff x="0" y="0"/>
          <a:chExt cx="0" cy="0"/>
        </a:xfrm>
      </p:grpSpPr>
      <p:pic>
        <p:nvPicPr>
          <p:cNvPr descr="Logo&#10;&#10;Description automatically generated" id="10" name="Google Shape;10;p16"/>
          <p:cNvPicPr preferRelativeResize="0"/>
          <p:nvPr/>
        </p:nvPicPr>
        <p:blipFill rotWithShape="1">
          <a:blip r:embed="rId1">
            <a:alphaModFix/>
          </a:blip>
          <a:srcRect b="0" l="0" r="0" t="0"/>
          <a:stretch/>
        </p:blipFill>
        <p:spPr>
          <a:xfrm>
            <a:off x="0" y="0"/>
            <a:ext cx="12192000" cy="6858000"/>
          </a:xfrm>
          <a:prstGeom prst="rect">
            <a:avLst/>
          </a:prstGeom>
          <a:noFill/>
          <a:ln>
            <a:noFill/>
          </a:ln>
        </p:spPr>
      </p:pic>
    </p:spTree>
  </p:cSld>
  <p:clrMap accent1="accent1" accent2="accent2" accent3="accent3" accent4="accent4" accent5="accent5" accent6="accent6" bg1="lt1" bg2="dk2" tx1="dk1" tx2="lt2" folHlink="folHlink" hlink="hlink"/>
  <p:sldLayoutIdLst>
    <p:sldLayoutId id="2147483649"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F5496"/>
        </a:solidFill>
      </p:bgPr>
    </p:bg>
    <p:spTree>
      <p:nvGrpSpPr>
        <p:cNvPr id="12" name="Shape 12"/>
        <p:cNvGrpSpPr/>
        <p:nvPr/>
      </p:nvGrpSpPr>
      <p:grpSpPr>
        <a:xfrm>
          <a:off x="0" y="0"/>
          <a:ext cx="0" cy="0"/>
          <a:chOff x="0" y="0"/>
          <a:chExt cx="0" cy="0"/>
        </a:xfrm>
      </p:grpSpPr>
      <p:pic>
        <p:nvPicPr>
          <p:cNvPr descr="A picture containing text, sky, outdoor, sign&#10;&#10;Description automatically generated" id="13" name="Google Shape;13;p18"/>
          <p:cNvPicPr preferRelativeResize="0"/>
          <p:nvPr/>
        </p:nvPicPr>
        <p:blipFill rotWithShape="1">
          <a:blip r:embed="rId1">
            <a:alphaModFix/>
          </a:blip>
          <a:srcRect b="0" l="0" r="0" t="0"/>
          <a:stretch/>
        </p:blipFill>
        <p:spPr>
          <a:xfrm>
            <a:off x="0" y="0"/>
            <a:ext cx="12192000" cy="6858000"/>
          </a:xfrm>
          <a:prstGeom prst="rect">
            <a:avLst/>
          </a:prstGeom>
          <a:noFill/>
          <a:ln>
            <a:noFill/>
          </a:ln>
        </p:spPr>
      </p:pic>
    </p:spTree>
  </p:cSld>
  <p:clrMap accent1="accent1" accent2="accent2" accent3="accent3" accent4="accent4" accent5="accent5" accent6="accent6" bg1="lt1" bg2="dk2" tx1="dk1" tx2="lt2" folHlink="folHlink" hlink="hlink"/>
  <p:sldLayoutIdLst>
    <p:sldLayoutId id="2147483651"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hyperlink" Target="https://www.glion.edu/magazine/from-rubies-to-rooms-the-rise-of-bvlgari-hotels-resorts/" TargetMode="External"/><Relationship Id="rId4" Type="http://schemas.openxmlformats.org/officeDocument/2006/relationships/hyperlink" Target="https://www.greatsampleresume.com/job-responsibilities/hospitality/guest-service-agent" TargetMode="External"/><Relationship Id="rId10" Type="http://schemas.openxmlformats.org/officeDocument/2006/relationships/hyperlink" Target="https://www.seek.com.au/career-advice/role/guest-services-agent" TargetMode="External"/><Relationship Id="rId9" Type="http://schemas.openxmlformats.org/officeDocument/2006/relationships/hyperlink" Target="https://www.revfine.com/hospitality-industry/" TargetMode="External"/><Relationship Id="rId5" Type="http://schemas.openxmlformats.org/officeDocument/2006/relationships/hyperlink" Target="https://www.glion.edu/magazine/from-rubies-to-rooms-the-rise-of-bvlgari-hotels-resorts/" TargetMode="External"/><Relationship Id="rId6" Type="http://schemas.openxmlformats.org/officeDocument/2006/relationships/hyperlink" Target="https://www.marriott.com/en-us/hotels/lonbg-bulgari-hotel-london/overview/" TargetMode="External"/><Relationship Id="rId7" Type="http://schemas.openxmlformats.org/officeDocument/2006/relationships/hyperlink" Target="https://www.myboutiquehotel.com/en/boutique-hotels-milano/bulgari-hotels-and-resorts-milano.html" TargetMode="External"/><Relationship Id="rId8" Type="http://schemas.openxmlformats.org/officeDocument/2006/relationships/hyperlink" Target="https://www.bulgarihotels.com/"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 name="Shape 20"/>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 name="Shape 25"/>
        <p:cNvGrpSpPr/>
        <p:nvPr/>
      </p:nvGrpSpPr>
      <p:grpSpPr>
        <a:xfrm>
          <a:off x="0" y="0"/>
          <a:ext cx="0" cy="0"/>
          <a:chOff x="0" y="0"/>
          <a:chExt cx="0" cy="0"/>
        </a:xfrm>
      </p:grpSpPr>
      <p:sp>
        <p:nvSpPr>
          <p:cNvPr id="26" name="Google Shape;26;p2"/>
          <p:cNvSpPr txBox="1"/>
          <p:nvPr>
            <p:ph type="title"/>
          </p:nvPr>
        </p:nvSpPr>
        <p:spPr>
          <a:xfrm>
            <a:off x="720436" y="2672918"/>
            <a:ext cx="5099427" cy="2705839"/>
          </a:xfrm>
          <a:prstGeom prst="rect">
            <a:avLst/>
          </a:prstGeom>
          <a:noFill/>
          <a:ln>
            <a:noFill/>
          </a:ln>
        </p:spPr>
        <p:txBody>
          <a:bodyPr anchorCtr="0" anchor="t" bIns="45700" lIns="91425" spcFirstLastPara="1" rIns="91425" wrap="square" tIns="45700">
            <a:noAutofit/>
          </a:bodyPr>
          <a:lstStyle/>
          <a:p>
            <a:pPr indent="0" lvl="0" marL="0" rtl="0" algn="ctr">
              <a:lnSpc>
                <a:spcPct val="150000"/>
              </a:lnSpc>
              <a:spcBef>
                <a:spcPts val="0"/>
              </a:spcBef>
              <a:spcAft>
                <a:spcPts val="0"/>
              </a:spcAft>
              <a:buClr>
                <a:schemeClr val="lt1"/>
              </a:buClr>
              <a:buSzPts val="2400"/>
              <a:buFont typeface="Arial"/>
              <a:buNone/>
            </a:pPr>
            <a:r>
              <a:rPr b="1" lang="hu-HU" sz="2400"/>
              <a:t>Hospitality &amp; Guest Services in the Hotel Industry [BMIH4003]</a:t>
            </a:r>
            <a:endParaRPr b="1" sz="2400"/>
          </a:p>
        </p:txBody>
      </p:sp>
    </p:spTree>
  </p:cSld>
  <p:clrMapOvr>
    <a:masterClrMapping/>
  </p:clrMapOvr>
  <mc:AlternateContent>
    <mc:Choice Requires="p14">
      <p:transition spd="slow" p14:dur="4400">
        <p14:honeycomb/>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30" name="Shape 30"/>
        <p:cNvGrpSpPr/>
        <p:nvPr/>
      </p:nvGrpSpPr>
      <p:grpSpPr>
        <a:xfrm>
          <a:off x="0" y="0"/>
          <a:ext cx="0" cy="0"/>
          <a:chOff x="0" y="0"/>
          <a:chExt cx="0" cy="0"/>
        </a:xfrm>
      </p:grpSpPr>
      <p:sp>
        <p:nvSpPr>
          <p:cNvPr id="31" name="Google Shape;31;p3"/>
          <p:cNvSpPr txBox="1"/>
          <p:nvPr>
            <p:ph type="title"/>
          </p:nvPr>
        </p:nvSpPr>
        <p:spPr>
          <a:xfrm>
            <a:off x="3661981" y="197052"/>
            <a:ext cx="5830361" cy="1256218"/>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rgbClr val="D5DBE5"/>
              </a:buClr>
              <a:buSzPts val="6000"/>
              <a:buFont typeface="Arial"/>
              <a:buNone/>
            </a:pPr>
            <a:r>
              <a:rPr b="1" lang="hu-HU" sz="6000">
                <a:solidFill>
                  <a:srgbClr val="D5DBE5"/>
                </a:solidFill>
              </a:rPr>
              <a:t>Bulgary Hotels</a:t>
            </a:r>
            <a:endParaRPr b="1" sz="6000">
              <a:solidFill>
                <a:srgbClr val="D5DBE5"/>
              </a:solidFill>
            </a:endParaRPr>
          </a:p>
        </p:txBody>
      </p:sp>
      <p:pic>
        <p:nvPicPr>
          <p:cNvPr id="32" name="Google Shape;32;p3"/>
          <p:cNvPicPr preferRelativeResize="0"/>
          <p:nvPr/>
        </p:nvPicPr>
        <p:blipFill rotWithShape="1">
          <a:blip r:embed="rId3">
            <a:alphaModFix/>
          </a:blip>
          <a:srcRect b="0" l="0" r="0" t="0"/>
          <a:stretch/>
        </p:blipFill>
        <p:spPr>
          <a:xfrm>
            <a:off x="5686098" y="1453270"/>
            <a:ext cx="6299200" cy="3670526"/>
          </a:xfrm>
          <a:prstGeom prst="rect">
            <a:avLst/>
          </a:prstGeom>
          <a:noFill/>
          <a:ln>
            <a:noFill/>
          </a:ln>
        </p:spPr>
      </p:pic>
      <p:sp>
        <p:nvSpPr>
          <p:cNvPr id="33" name="Google Shape;33;p3"/>
          <p:cNvSpPr/>
          <p:nvPr/>
        </p:nvSpPr>
        <p:spPr>
          <a:xfrm>
            <a:off x="348343" y="4455774"/>
            <a:ext cx="9144000" cy="2164695"/>
          </a:xfrm>
          <a:prstGeom prst="rect">
            <a:avLst/>
          </a:prstGeom>
          <a:noFill/>
          <a:ln>
            <a:noFill/>
          </a:ln>
        </p:spPr>
        <p:txBody>
          <a:bodyPr anchorCtr="0" anchor="t" bIns="45700" lIns="91425" spcFirstLastPara="1" rIns="91425" wrap="square" tIns="45700">
            <a:spAutoFit/>
          </a:bodyPr>
          <a:lstStyle/>
          <a:p>
            <a:pPr indent="0" lvl="0" marL="0" marR="0" rtl="0" algn="l">
              <a:lnSpc>
                <a:spcPct val="90000"/>
              </a:lnSpc>
              <a:spcBef>
                <a:spcPts val="0"/>
              </a:spcBef>
              <a:spcAft>
                <a:spcPts val="0"/>
              </a:spcAft>
              <a:buNone/>
            </a:pPr>
            <a:r>
              <a:rPr b="1" i="0" lang="hu-HU" sz="2400" u="none" cap="none" strike="noStrike">
                <a:solidFill>
                  <a:schemeClr val="lt1"/>
                </a:solidFill>
                <a:latin typeface="Arial"/>
                <a:ea typeface="Arial"/>
                <a:cs typeface="Arial"/>
                <a:sym typeface="Arial"/>
              </a:rPr>
              <a:t>Name: Renata Kapus </a:t>
            </a:r>
            <a:endParaRPr b="0" i="0" sz="2400" u="none" cap="none" strike="noStrike">
              <a:solidFill>
                <a:schemeClr val="dk1"/>
              </a:solidFill>
              <a:latin typeface="Calibri"/>
              <a:ea typeface="Calibri"/>
              <a:cs typeface="Calibri"/>
              <a:sym typeface="Calibri"/>
            </a:endParaRPr>
          </a:p>
          <a:p>
            <a:pPr indent="0" lvl="0" marL="0" marR="0" rtl="0" algn="l">
              <a:lnSpc>
                <a:spcPct val="90000"/>
              </a:lnSpc>
              <a:spcBef>
                <a:spcPts val="750"/>
              </a:spcBef>
              <a:spcAft>
                <a:spcPts val="0"/>
              </a:spcAft>
              <a:buNone/>
            </a:pPr>
            <a:r>
              <a:rPr b="1" i="0" lang="hu-HU" sz="2400" u="none" cap="none" strike="noStrike">
                <a:solidFill>
                  <a:schemeClr val="lt1"/>
                </a:solidFill>
                <a:latin typeface="Arial"/>
                <a:ea typeface="Arial"/>
                <a:cs typeface="Arial"/>
                <a:sym typeface="Arial"/>
              </a:rPr>
              <a:t>Student ID: 2226188</a:t>
            </a:r>
            <a:endParaRPr b="0" i="0" sz="2400" u="none" cap="none" strike="noStrike">
              <a:solidFill>
                <a:schemeClr val="dk1"/>
              </a:solidFill>
              <a:latin typeface="Calibri"/>
              <a:ea typeface="Calibri"/>
              <a:cs typeface="Calibri"/>
              <a:sym typeface="Calibri"/>
            </a:endParaRPr>
          </a:p>
          <a:p>
            <a:pPr indent="0" lvl="0" marL="0" marR="0" rtl="0" algn="l">
              <a:lnSpc>
                <a:spcPct val="90000"/>
              </a:lnSpc>
              <a:spcBef>
                <a:spcPts val="750"/>
              </a:spcBef>
              <a:spcAft>
                <a:spcPts val="0"/>
              </a:spcAft>
              <a:buNone/>
            </a:pPr>
            <a:r>
              <a:rPr b="1" i="0" lang="hu-HU" sz="2400" u="none" cap="none" strike="noStrike">
                <a:solidFill>
                  <a:schemeClr val="lt1"/>
                </a:solidFill>
                <a:latin typeface="Arial"/>
                <a:ea typeface="Arial"/>
                <a:cs typeface="Arial"/>
                <a:sym typeface="Arial"/>
              </a:rPr>
              <a:t>The module title: Hospitality &amp; Guest Services</a:t>
            </a:r>
            <a:endParaRPr b="1" i="0" sz="2400" u="none" cap="none" strike="noStrike">
              <a:solidFill>
                <a:schemeClr val="lt1"/>
              </a:solidFill>
              <a:latin typeface="Arial"/>
              <a:ea typeface="Arial"/>
              <a:cs typeface="Arial"/>
              <a:sym typeface="Arial"/>
            </a:endParaRPr>
          </a:p>
          <a:p>
            <a:pPr indent="0" lvl="0" marL="0" marR="0" rtl="0" algn="l">
              <a:lnSpc>
                <a:spcPct val="90000"/>
              </a:lnSpc>
              <a:spcBef>
                <a:spcPts val="750"/>
              </a:spcBef>
              <a:spcAft>
                <a:spcPts val="0"/>
              </a:spcAft>
              <a:buNone/>
            </a:pPr>
            <a:r>
              <a:rPr b="1" i="0" lang="hu-HU" sz="2400" u="none" cap="none" strike="noStrike">
                <a:solidFill>
                  <a:schemeClr val="lt1"/>
                </a:solidFill>
                <a:latin typeface="Arial"/>
                <a:ea typeface="Arial"/>
                <a:cs typeface="Arial"/>
                <a:sym typeface="Arial"/>
              </a:rPr>
              <a:t> in the Hotel Industry [BMIH4003]</a:t>
            </a:r>
            <a:r>
              <a:rPr b="0" i="0" lang="hu-HU" sz="2400" u="none" cap="none" strike="noStrike">
                <a:solidFill>
                  <a:schemeClr val="dk1"/>
                </a:solidFill>
                <a:latin typeface="Calibri"/>
                <a:ea typeface="Calibri"/>
                <a:cs typeface="Calibri"/>
                <a:sym typeface="Calibri"/>
              </a:rPr>
              <a:t> </a:t>
            </a:r>
            <a:endParaRPr b="0" i="0" sz="2400" u="none" cap="none" strike="noStrike">
              <a:solidFill>
                <a:schemeClr val="dk1"/>
              </a:solidFill>
              <a:latin typeface="Calibri"/>
              <a:ea typeface="Calibri"/>
              <a:cs typeface="Calibri"/>
              <a:sym typeface="Calibri"/>
            </a:endParaRPr>
          </a:p>
          <a:p>
            <a:pPr indent="0" lvl="0" marL="0" marR="0" rtl="0" algn="l">
              <a:lnSpc>
                <a:spcPct val="90000"/>
              </a:lnSpc>
              <a:spcBef>
                <a:spcPts val="750"/>
              </a:spcBef>
              <a:spcAft>
                <a:spcPts val="0"/>
              </a:spcAft>
              <a:buNone/>
            </a:pPr>
            <a:r>
              <a:rPr b="1" i="0" lang="hu-HU" sz="2400" u="none" cap="none" strike="noStrike">
                <a:solidFill>
                  <a:schemeClr val="lt1"/>
                </a:solidFill>
                <a:latin typeface="Arial"/>
                <a:ea typeface="Arial"/>
                <a:cs typeface="Arial"/>
                <a:sym typeface="Arial"/>
              </a:rPr>
              <a:t>Tutor name:  Charlotte Joyner</a:t>
            </a:r>
            <a:endParaRPr b="1" i="0" sz="2400" u="none" cap="none" strike="noStrike">
              <a:solidFill>
                <a:schemeClr val="lt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38" name="Shape 38"/>
        <p:cNvGrpSpPr/>
        <p:nvPr/>
      </p:nvGrpSpPr>
      <p:grpSpPr>
        <a:xfrm>
          <a:off x="0" y="0"/>
          <a:ext cx="0" cy="0"/>
          <a:chOff x="0" y="0"/>
          <a:chExt cx="0" cy="0"/>
        </a:xfrm>
      </p:grpSpPr>
      <p:sp>
        <p:nvSpPr>
          <p:cNvPr id="39" name="Google Shape;39;p4"/>
          <p:cNvSpPr txBox="1"/>
          <p:nvPr>
            <p:ph type="title"/>
          </p:nvPr>
        </p:nvSpPr>
        <p:spPr>
          <a:xfrm>
            <a:off x="391886" y="-159657"/>
            <a:ext cx="11800114" cy="943428"/>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Clr>
                <a:srgbClr val="D5DBE5"/>
              </a:buClr>
              <a:buSzPts val="4800"/>
              <a:buFont typeface="Arial"/>
              <a:buNone/>
            </a:pPr>
            <a:r>
              <a:rPr b="1" lang="hu-HU" sz="4800">
                <a:solidFill>
                  <a:srgbClr val="D5DBE5"/>
                </a:solidFill>
              </a:rPr>
              <a:t>                  </a:t>
            </a:r>
            <a:r>
              <a:rPr b="1" lang="hu-HU" sz="4800" u="sng">
                <a:solidFill>
                  <a:srgbClr val="D5DBE5"/>
                </a:solidFill>
              </a:rPr>
              <a:t>Table of Contents</a:t>
            </a:r>
            <a:br>
              <a:rPr b="1" lang="hu-HU" sz="4800"/>
            </a:br>
            <a:r>
              <a:rPr b="1" lang="hu-HU" sz="4800"/>
              <a:t>- </a:t>
            </a:r>
            <a:r>
              <a:rPr b="1" lang="hu-HU" sz="4000"/>
              <a:t>Introduction of Bulgary Hotels</a:t>
            </a:r>
            <a:br>
              <a:rPr b="1" lang="hu-HU" sz="4000"/>
            </a:br>
            <a:r>
              <a:rPr b="1" lang="hu-HU" sz="4000"/>
              <a:t>- Main consumers</a:t>
            </a:r>
            <a:br>
              <a:rPr b="1" lang="hu-HU" sz="4000"/>
            </a:br>
            <a:r>
              <a:rPr b="1" lang="hu-HU" sz="4000"/>
              <a:t>- Nature, scope and role of the guest services</a:t>
            </a:r>
            <a:br>
              <a:rPr b="1" lang="hu-HU" sz="4000"/>
            </a:br>
            <a:r>
              <a:rPr b="1" lang="hu-HU" sz="4000"/>
              <a:t>   and facilities</a:t>
            </a:r>
            <a:br>
              <a:rPr b="1" lang="hu-HU" sz="4000"/>
            </a:br>
            <a:r>
              <a:rPr b="1" lang="hu-HU" sz="4000"/>
              <a:t>- Importance of hospitality</a:t>
            </a:r>
            <a:br>
              <a:rPr b="1" lang="hu-HU" sz="4000"/>
            </a:br>
            <a:r>
              <a:rPr b="1" lang="hu-HU" sz="4000"/>
              <a:t>- Conclusion </a:t>
            </a:r>
            <a:br>
              <a:rPr b="1" lang="hu-HU" sz="4000"/>
            </a:br>
            <a:endParaRPr b="1" sz="40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44" name="Shape 44"/>
        <p:cNvGrpSpPr/>
        <p:nvPr/>
      </p:nvGrpSpPr>
      <p:grpSpPr>
        <a:xfrm>
          <a:off x="0" y="0"/>
          <a:ext cx="0" cy="0"/>
          <a:chOff x="0" y="0"/>
          <a:chExt cx="0" cy="0"/>
        </a:xfrm>
      </p:grpSpPr>
      <p:sp>
        <p:nvSpPr>
          <p:cNvPr id="45" name="Google Shape;45;p5"/>
          <p:cNvSpPr txBox="1"/>
          <p:nvPr>
            <p:ph type="title"/>
          </p:nvPr>
        </p:nvSpPr>
        <p:spPr>
          <a:xfrm>
            <a:off x="512382" y="1516011"/>
            <a:ext cx="5173716" cy="3607785"/>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lt1"/>
              </a:buClr>
              <a:buSzPts val="1875"/>
              <a:buFont typeface="Arial"/>
              <a:buNone/>
            </a:pPr>
            <a:r>
              <a:t/>
            </a:r>
            <a:endParaRPr/>
          </a:p>
        </p:txBody>
      </p:sp>
      <p:pic>
        <p:nvPicPr>
          <p:cNvPr id="46" name="Google Shape;46;p5"/>
          <p:cNvPicPr preferRelativeResize="0"/>
          <p:nvPr/>
        </p:nvPicPr>
        <p:blipFill rotWithShape="1">
          <a:blip r:embed="rId3">
            <a:alphaModFix/>
          </a:blip>
          <a:srcRect b="0" l="0" r="0" t="0"/>
          <a:stretch/>
        </p:blipFill>
        <p:spPr>
          <a:xfrm>
            <a:off x="512382" y="0"/>
            <a:ext cx="11273218" cy="5415403"/>
          </a:xfrm>
          <a:prstGeom prst="rect">
            <a:avLst/>
          </a:prstGeom>
          <a:noFill/>
          <a:ln>
            <a:noFill/>
          </a:ln>
        </p:spPr>
      </p:pic>
      <p:sp>
        <p:nvSpPr>
          <p:cNvPr id="47" name="Google Shape;47;p5"/>
          <p:cNvSpPr/>
          <p:nvPr/>
        </p:nvSpPr>
        <p:spPr>
          <a:xfrm>
            <a:off x="680190" y="5676889"/>
            <a:ext cx="6807201"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hu-HU" sz="1800" u="none" cap="none" strike="noStrike">
                <a:solidFill>
                  <a:schemeClr val="lt1"/>
                </a:solidFill>
                <a:latin typeface="Arial"/>
                <a:ea typeface="Arial"/>
                <a:cs typeface="Arial"/>
                <a:sym typeface="Arial"/>
              </a:rPr>
              <a:t>Figure 1, Bulgary Hotel London (Bulgary Hotel London, no date).</a:t>
            </a:r>
            <a:endParaRPr sz="1800">
              <a:solidFill>
                <a:schemeClr val="lt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52" name="Shape 52"/>
        <p:cNvGrpSpPr/>
        <p:nvPr/>
      </p:nvGrpSpPr>
      <p:grpSpPr>
        <a:xfrm>
          <a:off x="0" y="0"/>
          <a:ext cx="0" cy="0"/>
          <a:chOff x="0" y="0"/>
          <a:chExt cx="0" cy="0"/>
        </a:xfrm>
      </p:grpSpPr>
      <p:sp>
        <p:nvSpPr>
          <p:cNvPr id="53" name="Google Shape;53;p6"/>
          <p:cNvSpPr txBox="1"/>
          <p:nvPr>
            <p:ph type="title"/>
          </p:nvPr>
        </p:nvSpPr>
        <p:spPr>
          <a:xfrm>
            <a:off x="512381" y="0"/>
            <a:ext cx="11418361" cy="6857999"/>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Clr>
                <a:schemeClr val="lt2"/>
              </a:buClr>
              <a:buSzPts val="3600"/>
              <a:buFont typeface="Arial"/>
              <a:buNone/>
            </a:pPr>
            <a:r>
              <a:rPr b="1" lang="hu-HU" sz="3600">
                <a:solidFill>
                  <a:schemeClr val="lt2"/>
                </a:solidFill>
              </a:rPr>
              <a:t>             </a:t>
            </a:r>
            <a:r>
              <a:rPr b="1" lang="hu-HU" sz="3600" u="sng">
                <a:solidFill>
                  <a:schemeClr val="lt2"/>
                </a:solidFill>
              </a:rPr>
              <a:t>Introduction of Bulgary Hotel</a:t>
            </a:r>
            <a:br>
              <a:rPr b="1" lang="hu-HU" sz="2800" u="sng">
                <a:solidFill>
                  <a:schemeClr val="lt2"/>
                </a:solidFill>
              </a:rPr>
            </a:br>
            <a:r>
              <a:rPr lang="hu-HU" sz="2800"/>
              <a:t>- In the hotel business since 2001 </a:t>
            </a:r>
            <a:r>
              <a:rPr lang="hu-HU" sz="1600">
                <a:solidFill>
                  <a:schemeClr val="lt2"/>
                </a:solidFill>
              </a:rPr>
              <a:t>(</a:t>
            </a:r>
            <a:r>
              <a:rPr lang="hu-HU" sz="1600"/>
              <a:t>Gaskin, 2018) </a:t>
            </a:r>
            <a:br>
              <a:rPr lang="hu-HU" sz="2800"/>
            </a:br>
            <a:r>
              <a:rPr lang="hu-HU" sz="2800"/>
              <a:t>- Purpose: to be the top hotel brand by timeless glamour</a:t>
            </a:r>
            <a:br>
              <a:rPr lang="hu-HU" sz="2800"/>
            </a:br>
            <a:r>
              <a:rPr lang="hu-HU" sz="2800"/>
              <a:t>- Location: in the centre of the city – unique buildings –    </a:t>
            </a:r>
            <a:br>
              <a:rPr lang="hu-HU" sz="2800"/>
            </a:br>
            <a:r>
              <a:rPr lang="hu-HU" sz="2800"/>
              <a:t>    reference to the local</a:t>
            </a:r>
            <a:br>
              <a:rPr lang="hu-HU" sz="2800"/>
            </a:br>
            <a:r>
              <a:rPr lang="hu-HU" sz="2800"/>
              <a:t>    culture combining Italian luxury feeling</a:t>
            </a:r>
            <a:br>
              <a:rPr lang="hu-HU" sz="2800"/>
            </a:br>
            <a:r>
              <a:rPr lang="hu-HU" sz="2800"/>
              <a:t>-  Experience: perfect and modern</a:t>
            </a:r>
            <a:br>
              <a:rPr lang="hu-HU" sz="2800"/>
            </a:br>
            <a:r>
              <a:rPr lang="hu-HU" sz="2800"/>
              <a:t>                         Italian bar &amp; restaurant- local dishes</a:t>
            </a:r>
            <a:br>
              <a:rPr lang="hu-HU" sz="2800"/>
            </a:br>
            <a:r>
              <a:rPr lang="hu-HU" sz="2800"/>
              <a:t>-  For elit</a:t>
            </a:r>
            <a:br>
              <a:rPr lang="hu-HU" sz="2800"/>
            </a:br>
            <a:r>
              <a:rPr lang="hu-HU" sz="2800"/>
              <a:t>-  Environmental friendly regarding its employees </a:t>
            </a:r>
            <a:r>
              <a:rPr lang="hu-HU" sz="1600"/>
              <a:t>(Luxury Hotels and Resorts,no date) </a:t>
            </a:r>
            <a:br>
              <a:rPr b="1" lang="hu-HU" sz="3200">
                <a:solidFill>
                  <a:schemeClr val="lt2"/>
                </a:solidFill>
              </a:rPr>
            </a:br>
            <a:r>
              <a:rPr b="1" lang="hu-HU" sz="3200">
                <a:solidFill>
                  <a:schemeClr val="lt2"/>
                </a:solidFill>
              </a:rPr>
              <a:t>                         </a:t>
            </a:r>
            <a:br>
              <a:rPr b="1" lang="hu-HU" sz="3200">
                <a:solidFill>
                  <a:schemeClr val="lt2"/>
                </a:solidFill>
              </a:rPr>
            </a:br>
            <a:r>
              <a:rPr b="1" lang="hu-HU" sz="2400">
                <a:solidFill>
                  <a:schemeClr val="lt2"/>
                </a:solidFill>
              </a:rPr>
              <a:t>                         </a:t>
            </a:r>
            <a:br>
              <a:rPr b="1" lang="hu-HU" sz="2400">
                <a:solidFill>
                  <a:schemeClr val="lt2"/>
                </a:solidFill>
              </a:rPr>
            </a:br>
            <a:br>
              <a:rPr b="1" lang="hu-HU" sz="2400">
                <a:solidFill>
                  <a:schemeClr val="lt2"/>
                </a:solidFill>
              </a:rPr>
            </a:br>
            <a:br>
              <a:rPr b="1" lang="hu-HU" sz="3200">
                <a:solidFill>
                  <a:schemeClr val="lt2"/>
                </a:solidFill>
              </a:rPr>
            </a:br>
            <a:br>
              <a:rPr b="1" lang="hu-HU" sz="3200">
                <a:solidFill>
                  <a:schemeClr val="lt2"/>
                </a:solidFill>
              </a:rPr>
            </a:br>
            <a:endParaRPr sz="3200">
              <a:solidFill>
                <a:schemeClr val="lt2"/>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58" name="Shape 58"/>
        <p:cNvGrpSpPr/>
        <p:nvPr/>
      </p:nvGrpSpPr>
      <p:grpSpPr>
        <a:xfrm>
          <a:off x="0" y="0"/>
          <a:ext cx="0" cy="0"/>
          <a:chOff x="0" y="0"/>
          <a:chExt cx="0" cy="0"/>
        </a:xfrm>
      </p:grpSpPr>
      <p:sp>
        <p:nvSpPr>
          <p:cNvPr id="59" name="Google Shape;59;p7"/>
          <p:cNvSpPr txBox="1"/>
          <p:nvPr>
            <p:ph type="title"/>
          </p:nvPr>
        </p:nvSpPr>
        <p:spPr>
          <a:xfrm>
            <a:off x="0" y="110837"/>
            <a:ext cx="12192000" cy="6456218"/>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Clr>
                <a:schemeClr val="lt1"/>
              </a:buClr>
              <a:buSzPts val="3600"/>
              <a:buFont typeface="Arial"/>
              <a:buNone/>
            </a:pPr>
            <a:r>
              <a:rPr b="1" lang="hu-HU" sz="3600"/>
              <a:t>                              </a:t>
            </a:r>
            <a:r>
              <a:rPr b="1" lang="hu-HU" sz="3600" u="sng">
                <a:solidFill>
                  <a:schemeClr val="lt2"/>
                </a:solidFill>
              </a:rPr>
              <a:t>Main consumers</a:t>
            </a:r>
            <a:br>
              <a:rPr b="1" lang="hu-HU" sz="2800" u="sng">
                <a:solidFill>
                  <a:schemeClr val="lt2"/>
                </a:solidFill>
              </a:rPr>
            </a:br>
            <a:r>
              <a:rPr lang="hu-HU" sz="2800">
                <a:solidFill>
                  <a:schemeClr val="lt2"/>
                </a:solidFill>
              </a:rPr>
              <a:t>-  Foreign travellers </a:t>
            </a:r>
            <a:r>
              <a:rPr lang="hu-HU" sz="1600">
                <a:solidFill>
                  <a:schemeClr val="lt2"/>
                </a:solidFill>
              </a:rPr>
              <a:t>(</a:t>
            </a:r>
            <a:r>
              <a:rPr lang="hu-HU" sz="1600"/>
              <a:t>Gaskin, 2018) </a:t>
            </a:r>
            <a:br>
              <a:rPr lang="hu-HU" sz="2800"/>
            </a:br>
            <a:r>
              <a:rPr lang="hu-HU" sz="2800"/>
              <a:t>-  Wealthy clients  e.g: celebrities, directors, </a:t>
            </a:r>
            <a:r>
              <a:rPr lang="hu-HU" sz="2800"/>
              <a:t>tycoons</a:t>
            </a:r>
            <a:r>
              <a:rPr lang="hu-HU" sz="2800"/>
              <a:t>, etc </a:t>
            </a:r>
            <a:r>
              <a:rPr lang="hu-HU" sz="1600"/>
              <a:t>(Glion, 2020) </a:t>
            </a:r>
            <a:br>
              <a:rPr lang="hu-HU" sz="1600"/>
            </a:br>
            <a:br>
              <a:rPr lang="hu-HU" sz="1600"/>
            </a:br>
            <a:br>
              <a:rPr lang="hu-HU" sz="2800"/>
            </a:br>
            <a:br>
              <a:rPr lang="hu-HU" sz="2800">
                <a:solidFill>
                  <a:schemeClr val="lt2"/>
                </a:solidFill>
              </a:rPr>
            </a:br>
            <a:endParaRPr b="1" sz="2800" u="sng">
              <a:solidFill>
                <a:schemeClr val="lt2"/>
              </a:solidFill>
            </a:endParaRPr>
          </a:p>
        </p:txBody>
      </p:sp>
      <p:pic>
        <p:nvPicPr>
          <p:cNvPr id="60" name="Google Shape;60;p7"/>
          <p:cNvPicPr preferRelativeResize="0"/>
          <p:nvPr/>
        </p:nvPicPr>
        <p:blipFill rotWithShape="1">
          <a:blip r:embed="rId3">
            <a:alphaModFix/>
          </a:blip>
          <a:srcRect b="0" l="0" r="0" t="0"/>
          <a:stretch/>
        </p:blipFill>
        <p:spPr>
          <a:xfrm>
            <a:off x="939650" y="2466109"/>
            <a:ext cx="10058400" cy="3311236"/>
          </a:xfrm>
          <a:prstGeom prst="rect">
            <a:avLst/>
          </a:prstGeom>
          <a:noFill/>
          <a:ln>
            <a:noFill/>
          </a:ln>
        </p:spPr>
      </p:pic>
      <p:sp>
        <p:nvSpPr>
          <p:cNvPr id="61" name="Google Shape;61;p7"/>
          <p:cNvSpPr txBox="1"/>
          <p:nvPr/>
        </p:nvSpPr>
        <p:spPr>
          <a:xfrm>
            <a:off x="1066800" y="6197723"/>
            <a:ext cx="7994073"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hu-HU" sz="1800">
                <a:solidFill>
                  <a:schemeClr val="lt1"/>
                </a:solidFill>
                <a:latin typeface="Arial"/>
                <a:ea typeface="Arial"/>
                <a:cs typeface="Arial"/>
                <a:sym typeface="Arial"/>
              </a:rPr>
              <a:t>Figure 2.,  (Torri, 2013)</a:t>
            </a:r>
            <a:endParaRPr sz="1800">
              <a:solidFill>
                <a:schemeClr val="lt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66" name="Shape 66"/>
        <p:cNvGrpSpPr/>
        <p:nvPr/>
      </p:nvGrpSpPr>
      <p:grpSpPr>
        <a:xfrm>
          <a:off x="0" y="0"/>
          <a:ext cx="0" cy="0"/>
          <a:chOff x="0" y="0"/>
          <a:chExt cx="0" cy="0"/>
        </a:xfrm>
      </p:grpSpPr>
      <p:sp>
        <p:nvSpPr>
          <p:cNvPr id="67" name="Google Shape;67;p8"/>
          <p:cNvSpPr txBox="1"/>
          <p:nvPr>
            <p:ph type="title"/>
          </p:nvPr>
        </p:nvSpPr>
        <p:spPr>
          <a:xfrm>
            <a:off x="512382" y="249382"/>
            <a:ext cx="11679618" cy="6483927"/>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lt2"/>
              </a:buClr>
              <a:buSzPts val="3200"/>
              <a:buFont typeface="Arial"/>
              <a:buNone/>
            </a:pPr>
            <a:r>
              <a:rPr b="1" lang="hu-HU" sz="3200" u="sng">
                <a:solidFill>
                  <a:schemeClr val="lt2"/>
                </a:solidFill>
              </a:rPr>
              <a:t>Nature, scope and role of the guest services and facilities </a:t>
            </a:r>
            <a:br>
              <a:rPr b="1" lang="hu-HU" sz="3200" u="sng">
                <a:solidFill>
                  <a:schemeClr val="lt2"/>
                </a:solidFill>
              </a:rPr>
            </a:br>
            <a:br>
              <a:rPr b="1" lang="hu-HU" sz="3200" u="sng">
                <a:solidFill>
                  <a:schemeClr val="lt2"/>
                </a:solidFill>
              </a:rPr>
            </a:br>
            <a:r>
              <a:rPr lang="hu-HU" sz="2400">
                <a:solidFill>
                  <a:schemeClr val="lt2"/>
                </a:solidFill>
              </a:rPr>
              <a:t> - Special, unique, elegant</a:t>
            </a:r>
            <a:br>
              <a:rPr lang="hu-HU" sz="2400">
                <a:solidFill>
                  <a:schemeClr val="lt2"/>
                </a:solidFill>
              </a:rPr>
            </a:br>
            <a:r>
              <a:rPr lang="hu-HU" sz="2400">
                <a:solidFill>
                  <a:schemeClr val="lt2"/>
                </a:solidFill>
              </a:rPr>
              <a:t> - Swimming pool</a:t>
            </a:r>
            <a:br>
              <a:rPr lang="hu-HU" sz="2400">
                <a:solidFill>
                  <a:schemeClr val="lt2"/>
                </a:solidFill>
              </a:rPr>
            </a:br>
            <a:r>
              <a:rPr lang="hu-HU" sz="2400">
                <a:solidFill>
                  <a:schemeClr val="lt2"/>
                </a:solidFill>
              </a:rPr>
              <a:t> - Spa</a:t>
            </a:r>
            <a:br>
              <a:rPr lang="hu-HU" sz="2400">
                <a:solidFill>
                  <a:schemeClr val="lt2"/>
                </a:solidFill>
              </a:rPr>
            </a:br>
            <a:r>
              <a:rPr lang="hu-HU" sz="2400">
                <a:solidFill>
                  <a:schemeClr val="lt2"/>
                </a:solidFill>
              </a:rPr>
              <a:t> - Gym</a:t>
            </a:r>
            <a:br>
              <a:rPr lang="hu-HU" sz="2400">
                <a:solidFill>
                  <a:schemeClr val="lt2"/>
                </a:solidFill>
              </a:rPr>
            </a:br>
            <a:r>
              <a:rPr lang="hu-HU" sz="2400">
                <a:solidFill>
                  <a:schemeClr val="lt2"/>
                </a:solidFill>
              </a:rPr>
              <a:t> - Serving Italian dishes</a:t>
            </a:r>
            <a:br>
              <a:rPr lang="hu-HU" sz="2400">
                <a:solidFill>
                  <a:schemeClr val="lt2"/>
                </a:solidFill>
              </a:rPr>
            </a:br>
            <a:r>
              <a:rPr lang="hu-HU" sz="2400">
                <a:solidFill>
                  <a:schemeClr val="lt2"/>
                </a:solidFill>
              </a:rPr>
              <a:t> - </a:t>
            </a:r>
            <a:r>
              <a:rPr lang="hu-HU" sz="2400">
                <a:solidFill>
                  <a:schemeClr val="lt2"/>
                </a:solidFill>
              </a:rPr>
              <a:t>Cocktail</a:t>
            </a:r>
            <a:r>
              <a:rPr lang="hu-HU" sz="2400">
                <a:solidFill>
                  <a:schemeClr val="lt2"/>
                </a:solidFill>
              </a:rPr>
              <a:t> bar, live music, DJs</a:t>
            </a:r>
            <a:br>
              <a:rPr lang="hu-HU" sz="2400">
                <a:solidFill>
                  <a:schemeClr val="lt2"/>
                </a:solidFill>
              </a:rPr>
            </a:br>
            <a:r>
              <a:rPr lang="hu-HU" sz="2400">
                <a:solidFill>
                  <a:schemeClr val="lt2"/>
                </a:solidFill>
              </a:rPr>
              <a:t> - Convenient location</a:t>
            </a:r>
            <a:br>
              <a:rPr lang="hu-HU" sz="2400">
                <a:solidFill>
                  <a:schemeClr val="lt2"/>
                </a:solidFill>
              </a:rPr>
            </a:br>
            <a:r>
              <a:rPr lang="hu-HU" sz="2400">
                <a:solidFill>
                  <a:schemeClr val="lt2"/>
                </a:solidFill>
              </a:rPr>
              <a:t> - Special view</a:t>
            </a:r>
            <a:br>
              <a:rPr lang="hu-HU" sz="2400">
                <a:solidFill>
                  <a:schemeClr val="lt2"/>
                </a:solidFill>
              </a:rPr>
            </a:br>
            <a:r>
              <a:rPr lang="hu-HU" sz="2400">
                <a:solidFill>
                  <a:schemeClr val="lt2"/>
                </a:solidFill>
              </a:rPr>
              <a:t> - Activities for children</a:t>
            </a:r>
            <a:br>
              <a:rPr lang="hu-HU" sz="2400">
                <a:solidFill>
                  <a:schemeClr val="lt2"/>
                </a:solidFill>
              </a:rPr>
            </a:br>
            <a:r>
              <a:rPr lang="hu-HU" sz="2400">
                <a:solidFill>
                  <a:schemeClr val="lt2"/>
                </a:solidFill>
              </a:rPr>
              <a:t> - Daily housekeeping</a:t>
            </a:r>
            <a:br>
              <a:rPr lang="hu-HU" sz="2400">
                <a:solidFill>
                  <a:schemeClr val="lt2"/>
                </a:solidFill>
              </a:rPr>
            </a:br>
            <a:r>
              <a:rPr lang="hu-HU" sz="2400">
                <a:solidFill>
                  <a:schemeClr val="lt2"/>
                </a:solidFill>
              </a:rPr>
              <a:t> - Dry cleaning service</a:t>
            </a:r>
            <a:br>
              <a:rPr lang="hu-HU" sz="2400">
                <a:solidFill>
                  <a:schemeClr val="lt2"/>
                </a:solidFill>
              </a:rPr>
            </a:br>
            <a:r>
              <a:rPr lang="hu-HU" sz="2400">
                <a:solidFill>
                  <a:schemeClr val="lt2"/>
                </a:solidFill>
              </a:rPr>
              <a:t> - Turndown service</a:t>
            </a:r>
            <a:br>
              <a:rPr lang="hu-HU" sz="2400">
                <a:solidFill>
                  <a:schemeClr val="lt2"/>
                </a:solidFill>
              </a:rPr>
            </a:br>
            <a:r>
              <a:rPr lang="hu-HU" sz="2400">
                <a:solidFill>
                  <a:schemeClr val="lt2"/>
                </a:solidFill>
              </a:rPr>
              <a:t> - Wake up calls</a:t>
            </a:r>
            <a:br>
              <a:rPr lang="hu-HU" sz="2400">
                <a:solidFill>
                  <a:schemeClr val="lt2"/>
                </a:solidFill>
              </a:rPr>
            </a:br>
            <a:r>
              <a:rPr lang="hu-HU" sz="2400">
                <a:solidFill>
                  <a:schemeClr val="lt2"/>
                </a:solidFill>
              </a:rPr>
              <a:t> - Free </a:t>
            </a:r>
            <a:r>
              <a:rPr lang="hu-HU" sz="2400">
                <a:solidFill>
                  <a:schemeClr val="lt2"/>
                </a:solidFill>
              </a:rPr>
              <a:t>Wifi</a:t>
            </a:r>
            <a:br>
              <a:rPr lang="hu-HU" sz="2400">
                <a:solidFill>
                  <a:schemeClr val="lt2"/>
                </a:solidFill>
              </a:rPr>
            </a:br>
            <a:r>
              <a:rPr lang="hu-HU" sz="2400">
                <a:solidFill>
                  <a:schemeClr val="lt2"/>
                </a:solidFill>
              </a:rPr>
              <a:t> - Laundry     </a:t>
            </a:r>
            <a:br>
              <a:rPr lang="hu-HU" sz="2400">
                <a:solidFill>
                  <a:schemeClr val="lt2"/>
                </a:solidFill>
              </a:rPr>
            </a:br>
            <a:r>
              <a:rPr lang="hu-HU" sz="2400">
                <a:solidFill>
                  <a:schemeClr val="lt2"/>
                </a:solidFill>
              </a:rPr>
              <a:t>    </a:t>
            </a:r>
            <a:r>
              <a:rPr lang="hu-HU" sz="1600">
                <a:solidFill>
                  <a:schemeClr val="lt2"/>
                </a:solidFill>
              </a:rPr>
              <a:t>(</a:t>
            </a:r>
            <a:r>
              <a:rPr lang="hu-HU" sz="1600"/>
              <a:t>Marriott, 2023) </a:t>
            </a:r>
            <a:br>
              <a:rPr lang="hu-HU" sz="2400">
                <a:solidFill>
                  <a:schemeClr val="lt2"/>
                </a:solidFill>
              </a:rPr>
            </a:br>
            <a:br>
              <a:rPr lang="hu-HU" sz="2400">
                <a:solidFill>
                  <a:schemeClr val="lt2"/>
                </a:solidFill>
              </a:rPr>
            </a:br>
            <a:br>
              <a:rPr lang="hu-HU" sz="2400">
                <a:solidFill>
                  <a:schemeClr val="lt2"/>
                </a:solidFill>
              </a:rPr>
            </a:br>
            <a:br>
              <a:rPr lang="hu-HU" sz="2400">
                <a:solidFill>
                  <a:schemeClr val="lt2"/>
                </a:solidFill>
              </a:rPr>
            </a:br>
            <a:r>
              <a:rPr lang="hu-HU" sz="2400">
                <a:solidFill>
                  <a:schemeClr val="lt2"/>
                </a:solidFill>
              </a:rPr>
              <a:t> </a:t>
            </a:r>
            <a:endParaRPr sz="2400">
              <a:solidFill>
                <a:schemeClr val="lt2"/>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72" name="Shape 72"/>
        <p:cNvGrpSpPr/>
        <p:nvPr/>
      </p:nvGrpSpPr>
      <p:grpSpPr>
        <a:xfrm>
          <a:off x="0" y="0"/>
          <a:ext cx="0" cy="0"/>
          <a:chOff x="0" y="0"/>
          <a:chExt cx="0" cy="0"/>
        </a:xfrm>
      </p:grpSpPr>
      <p:sp>
        <p:nvSpPr>
          <p:cNvPr id="73" name="Google Shape;73;p9"/>
          <p:cNvSpPr txBox="1"/>
          <p:nvPr>
            <p:ph type="title"/>
          </p:nvPr>
        </p:nvSpPr>
        <p:spPr>
          <a:xfrm>
            <a:off x="512382" y="1516011"/>
            <a:ext cx="5173716" cy="3607785"/>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lt1"/>
              </a:buClr>
              <a:buSzPts val="1875"/>
              <a:buFont typeface="Arial"/>
              <a:buNone/>
            </a:pPr>
            <a:r>
              <a:t/>
            </a:r>
            <a:endParaRPr/>
          </a:p>
        </p:txBody>
      </p:sp>
      <p:pic>
        <p:nvPicPr>
          <p:cNvPr id="74" name="Google Shape;74;p9"/>
          <p:cNvPicPr preferRelativeResize="0"/>
          <p:nvPr/>
        </p:nvPicPr>
        <p:blipFill rotWithShape="1">
          <a:blip r:embed="rId3">
            <a:alphaModFix/>
          </a:blip>
          <a:srcRect b="0" l="0" r="0" t="0"/>
          <a:stretch/>
        </p:blipFill>
        <p:spPr>
          <a:xfrm>
            <a:off x="512382" y="0"/>
            <a:ext cx="10834491" cy="5749636"/>
          </a:xfrm>
          <a:prstGeom prst="rect">
            <a:avLst/>
          </a:prstGeom>
          <a:noFill/>
          <a:ln>
            <a:noFill/>
          </a:ln>
        </p:spPr>
      </p:pic>
      <p:sp>
        <p:nvSpPr>
          <p:cNvPr id="75" name="Google Shape;75;p9"/>
          <p:cNvSpPr txBox="1"/>
          <p:nvPr/>
        </p:nvSpPr>
        <p:spPr>
          <a:xfrm>
            <a:off x="1177636" y="6096001"/>
            <a:ext cx="6776214"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hu-HU" sz="1800">
                <a:solidFill>
                  <a:schemeClr val="lt1"/>
                </a:solidFill>
                <a:latin typeface="Arial"/>
                <a:ea typeface="Arial"/>
                <a:cs typeface="Arial"/>
                <a:sym typeface="Arial"/>
              </a:rPr>
              <a:t>Figure 3, Bulgary Hotel London (Bulgary Hotel London, no date).</a:t>
            </a:r>
            <a:endParaRPr sz="1800">
              <a:solidFill>
                <a:schemeClr val="lt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80" name="Shape 80"/>
        <p:cNvGrpSpPr/>
        <p:nvPr/>
      </p:nvGrpSpPr>
      <p:grpSpPr>
        <a:xfrm>
          <a:off x="0" y="0"/>
          <a:ext cx="0" cy="0"/>
          <a:chOff x="0" y="0"/>
          <a:chExt cx="0" cy="0"/>
        </a:xfrm>
      </p:grpSpPr>
      <p:sp>
        <p:nvSpPr>
          <p:cNvPr id="81" name="Google Shape;81;p10"/>
          <p:cNvSpPr txBox="1"/>
          <p:nvPr>
            <p:ph type="title"/>
          </p:nvPr>
        </p:nvSpPr>
        <p:spPr>
          <a:xfrm>
            <a:off x="512382" y="1"/>
            <a:ext cx="11568782" cy="5123796"/>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lt2"/>
              </a:buClr>
              <a:buSzPts val="3200"/>
              <a:buFont typeface="Arial"/>
              <a:buNone/>
            </a:pPr>
            <a:r>
              <a:rPr b="1" lang="hu-HU" sz="3200" u="sng">
                <a:solidFill>
                  <a:schemeClr val="lt2"/>
                </a:solidFill>
              </a:rPr>
              <a:t>Nature, scope and role of the guest services and facilities</a:t>
            </a:r>
            <a:br>
              <a:rPr b="1" lang="hu-HU" sz="3200" u="sng">
                <a:solidFill>
                  <a:schemeClr val="lt2"/>
                </a:solidFill>
              </a:rPr>
            </a:br>
            <a:br>
              <a:rPr b="1" lang="hu-HU" sz="3200" u="sng">
                <a:solidFill>
                  <a:schemeClr val="lt2"/>
                </a:solidFill>
              </a:rPr>
            </a:br>
            <a:r>
              <a:rPr lang="hu-HU" sz="2400"/>
              <a:t>- Different kinds of rooms with different views e.g: Premium, </a:t>
            </a:r>
            <a:r>
              <a:rPr lang="hu-HU" sz="2400"/>
              <a:t>Presidential</a:t>
            </a:r>
            <a:r>
              <a:rPr lang="hu-HU" sz="2400"/>
              <a:t>,</a:t>
            </a:r>
            <a:br>
              <a:rPr lang="hu-HU" sz="2400"/>
            </a:br>
            <a:r>
              <a:rPr lang="hu-HU" sz="2400"/>
              <a:t>  Deluxe, Superior, Junior- non-smoking- smoking area </a:t>
            </a:r>
            <a:br>
              <a:rPr lang="hu-HU" sz="2400"/>
            </a:br>
            <a:r>
              <a:rPr lang="hu-HU" sz="2400"/>
              <a:t>- Air conditioned rooms</a:t>
            </a:r>
            <a:br>
              <a:rPr lang="hu-HU" sz="2400"/>
            </a:br>
            <a:r>
              <a:rPr lang="hu-HU" sz="2400"/>
              <a:t>- Flat-screen TV</a:t>
            </a:r>
            <a:br>
              <a:rPr lang="hu-HU" sz="2400"/>
            </a:br>
            <a:r>
              <a:rPr lang="hu-HU" sz="2400"/>
              <a:t>- Soundproofing</a:t>
            </a:r>
            <a:br>
              <a:rPr lang="hu-HU" sz="2400"/>
            </a:br>
            <a:r>
              <a:rPr lang="hu-HU" sz="2400"/>
              <a:t>- Private bathroom</a:t>
            </a:r>
            <a:br>
              <a:rPr lang="hu-HU" sz="2400"/>
            </a:br>
            <a:r>
              <a:rPr lang="hu-HU" sz="2400"/>
              <a:t>- Double bed rooms</a:t>
            </a:r>
            <a:br>
              <a:rPr lang="hu-HU" sz="2400"/>
            </a:br>
            <a:r>
              <a:rPr lang="hu-HU" sz="2400"/>
              <a:t>- Child services: babysitting</a:t>
            </a:r>
            <a:br>
              <a:rPr lang="hu-HU" sz="2400"/>
            </a:br>
            <a:r>
              <a:rPr lang="hu-HU" sz="2400"/>
              <a:t>- Business facilities: meeting, fax, photocopying </a:t>
            </a:r>
            <a:br>
              <a:rPr lang="hu-HU" sz="2400"/>
            </a:br>
            <a:r>
              <a:rPr lang="hu-HU" sz="2400"/>
              <a:t>- Shops: Barber/beauty shop</a:t>
            </a:r>
            <a:br>
              <a:rPr lang="hu-HU" sz="2400"/>
            </a:br>
            <a:r>
              <a:rPr lang="hu-HU" sz="2400"/>
              <a:t>- Reception services: 24-hour reception, safety deposit box, luggage</a:t>
            </a:r>
            <a:br>
              <a:rPr lang="hu-HU" sz="2400"/>
            </a:br>
            <a:r>
              <a:rPr lang="hu-HU" sz="2400"/>
              <a:t>   storage, etc.</a:t>
            </a:r>
            <a:br>
              <a:rPr lang="hu-HU" sz="2400"/>
            </a:br>
            <a:r>
              <a:rPr lang="hu-HU" sz="2400"/>
              <a:t>- Common areas: garden, terrace</a:t>
            </a:r>
            <a:br>
              <a:rPr lang="hu-HU" sz="2400"/>
            </a:br>
            <a:r>
              <a:rPr lang="hu-HU" sz="2400"/>
              <a:t>- Parking</a:t>
            </a:r>
            <a:br>
              <a:rPr lang="hu-HU" sz="2400"/>
            </a:br>
            <a:r>
              <a:rPr lang="hu-HU" sz="2400"/>
              <a:t>- Pets are allowed</a:t>
            </a:r>
            <a:br>
              <a:rPr lang="hu-HU" sz="2400"/>
            </a:br>
            <a:br>
              <a:rPr lang="hu-HU" sz="2800"/>
            </a:br>
            <a:r>
              <a:rPr lang="hu-HU" sz="1600"/>
              <a:t>(My Boutique Hotel, 2023)</a:t>
            </a:r>
            <a:br>
              <a:rPr lang="hu-HU" sz="2800"/>
            </a:br>
            <a:r>
              <a:rPr lang="hu-HU" sz="2800"/>
              <a:t> </a:t>
            </a:r>
            <a:endParaRPr sz="28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86" name="Shape 86"/>
        <p:cNvGrpSpPr/>
        <p:nvPr/>
      </p:nvGrpSpPr>
      <p:grpSpPr>
        <a:xfrm>
          <a:off x="0" y="0"/>
          <a:ext cx="0" cy="0"/>
          <a:chOff x="0" y="0"/>
          <a:chExt cx="0" cy="0"/>
        </a:xfrm>
      </p:grpSpPr>
      <p:sp>
        <p:nvSpPr>
          <p:cNvPr id="87" name="Google Shape;87;p11"/>
          <p:cNvSpPr txBox="1"/>
          <p:nvPr>
            <p:ph type="title"/>
          </p:nvPr>
        </p:nvSpPr>
        <p:spPr>
          <a:xfrm>
            <a:off x="512382" y="309489"/>
            <a:ext cx="12095254" cy="6274191"/>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lt1"/>
              </a:buClr>
              <a:buSzPts val="3200"/>
              <a:buFont typeface="Arial"/>
              <a:buNone/>
            </a:pPr>
            <a:r>
              <a:rPr b="1" lang="hu-HU" sz="3200"/>
              <a:t>          </a:t>
            </a:r>
            <a:r>
              <a:rPr b="1" lang="hu-HU" sz="3200" u="sng"/>
              <a:t>Role and function of guest services in general</a:t>
            </a:r>
            <a:br>
              <a:rPr b="1" lang="hu-HU" sz="3200" u="sng"/>
            </a:br>
            <a:br>
              <a:rPr b="1" lang="hu-HU" sz="3200" u="sng"/>
            </a:br>
            <a:br>
              <a:rPr b="1" lang="hu-HU" sz="3200" u="sng"/>
            </a:br>
            <a:r>
              <a:rPr lang="hu-HU" sz="2400" strike="sngStrike"/>
              <a:t>-</a:t>
            </a:r>
            <a:r>
              <a:rPr b="1" lang="hu-HU" sz="2400"/>
              <a:t> </a:t>
            </a:r>
            <a:r>
              <a:rPr lang="hu-HU" sz="2400"/>
              <a:t>Administration tasks</a:t>
            </a:r>
            <a:br>
              <a:rPr lang="hu-HU" sz="2400"/>
            </a:br>
            <a:r>
              <a:rPr lang="hu-HU" sz="2400"/>
              <a:t>- Answering calls and emails </a:t>
            </a:r>
            <a:br>
              <a:rPr lang="hu-HU" sz="2400"/>
            </a:br>
            <a:r>
              <a:rPr lang="hu-HU" sz="2400"/>
              <a:t>- Check the daily condition</a:t>
            </a:r>
            <a:br>
              <a:rPr b="1" lang="hu-HU" sz="2400" u="sng"/>
            </a:br>
            <a:r>
              <a:rPr lang="hu-HU" sz="2400"/>
              <a:t>- Checking  in- and out-coming guests </a:t>
            </a:r>
            <a:r>
              <a:rPr lang="hu-HU" sz="1600"/>
              <a:t>(Great Sample Resume ,no date)  </a:t>
            </a:r>
            <a:br>
              <a:rPr lang="hu-HU" sz="2400"/>
            </a:br>
            <a:r>
              <a:rPr lang="hu-HU" sz="2400"/>
              <a:t>- Giving out keys and assigning rooms</a:t>
            </a:r>
            <a:br>
              <a:rPr lang="hu-HU" sz="2400"/>
            </a:br>
            <a:r>
              <a:rPr lang="hu-HU" sz="2400"/>
              <a:t>- Taking care of bills and visitor payments</a:t>
            </a:r>
            <a:br>
              <a:rPr lang="hu-HU" sz="2400"/>
            </a:br>
            <a:r>
              <a:rPr lang="hu-HU" sz="2400"/>
              <a:t>- Managing porters,cooks, and housekeeping personnel</a:t>
            </a:r>
            <a:br>
              <a:rPr lang="hu-HU" sz="2400"/>
            </a:br>
            <a:r>
              <a:rPr lang="hu-HU" sz="2400"/>
              <a:t>- Serving as the primary informational resource for visitors during their</a:t>
            </a:r>
            <a:br>
              <a:rPr lang="hu-HU" sz="2400"/>
            </a:br>
            <a:r>
              <a:rPr lang="hu-HU" sz="2400"/>
              <a:t>   staying</a:t>
            </a:r>
            <a:br>
              <a:rPr lang="hu-HU" sz="2400"/>
            </a:br>
            <a:r>
              <a:rPr lang="hu-HU" sz="2400"/>
              <a:t>- Providing food and drink</a:t>
            </a:r>
            <a:br>
              <a:rPr lang="hu-HU" sz="2400"/>
            </a:br>
            <a:r>
              <a:rPr lang="hu-HU" sz="2400"/>
              <a:t>- Problem-solving</a:t>
            </a:r>
            <a:br>
              <a:rPr lang="hu-HU" sz="2400"/>
            </a:br>
            <a:r>
              <a:rPr lang="hu-HU" sz="2400"/>
              <a:t>- Providing third-party services like taxi , transfer, etc. </a:t>
            </a:r>
            <a:r>
              <a:rPr lang="hu-HU" sz="1600"/>
              <a:t>(Seek, no date) </a:t>
            </a:r>
            <a:br>
              <a:rPr lang="hu-HU" sz="2800"/>
            </a:br>
            <a:br>
              <a:rPr lang="hu-HU" sz="2800"/>
            </a:br>
            <a:br>
              <a:rPr b="1" lang="hu-HU" sz="3200" u="sng"/>
            </a:br>
            <a:br>
              <a:rPr b="1" lang="hu-HU" sz="3200" u="sng"/>
            </a:br>
            <a:endParaRPr b="1" sz="3200" u="sng"/>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92" name="Shape 92"/>
        <p:cNvGrpSpPr/>
        <p:nvPr/>
      </p:nvGrpSpPr>
      <p:grpSpPr>
        <a:xfrm>
          <a:off x="0" y="0"/>
          <a:ext cx="0" cy="0"/>
          <a:chOff x="0" y="0"/>
          <a:chExt cx="0" cy="0"/>
        </a:xfrm>
      </p:grpSpPr>
      <p:sp>
        <p:nvSpPr>
          <p:cNvPr id="93" name="Google Shape;93;p12"/>
          <p:cNvSpPr txBox="1"/>
          <p:nvPr>
            <p:ph type="title"/>
          </p:nvPr>
        </p:nvSpPr>
        <p:spPr>
          <a:xfrm>
            <a:off x="512382" y="140677"/>
            <a:ext cx="11984418" cy="6555545"/>
          </a:xfrm>
          <a:prstGeom prst="rect">
            <a:avLst/>
          </a:prstGeom>
          <a:noFill/>
          <a:ln>
            <a:noFill/>
          </a:ln>
        </p:spPr>
        <p:txBody>
          <a:bodyPr anchorCtr="0" anchor="t" bIns="45700" lIns="91425" spcFirstLastPara="1" rIns="91425" wrap="square" tIns="45700">
            <a:noAutofit/>
          </a:bodyPr>
          <a:lstStyle/>
          <a:p>
            <a:pPr indent="-571500" lvl="0" marL="571500" rtl="0" algn="l">
              <a:lnSpc>
                <a:spcPct val="100000"/>
              </a:lnSpc>
              <a:spcBef>
                <a:spcPts val="0"/>
              </a:spcBef>
              <a:spcAft>
                <a:spcPts val="0"/>
              </a:spcAft>
              <a:buClr>
                <a:schemeClr val="lt1"/>
              </a:buClr>
              <a:buSzPts val="4400"/>
              <a:buFont typeface="Arial"/>
              <a:buChar char="•"/>
            </a:pPr>
            <a:r>
              <a:rPr lang="hu-HU" sz="4400"/>
              <a:t>            </a:t>
            </a:r>
            <a:r>
              <a:rPr b="1" lang="hu-HU" sz="4400" u="sng"/>
              <a:t>Importance of hospitality </a:t>
            </a:r>
            <a:br>
              <a:rPr b="1" lang="hu-HU" sz="4400" u="sng"/>
            </a:br>
            <a:br>
              <a:rPr b="1" lang="hu-HU" sz="4400" u="sng"/>
            </a:br>
            <a:r>
              <a:rPr lang="hu-HU" sz="2800"/>
              <a:t>- Hospitality: providing for the needs and expectations of visitors ( e.g:</a:t>
            </a:r>
            <a:br>
              <a:rPr lang="hu-HU" sz="2800"/>
            </a:br>
            <a:r>
              <a:rPr lang="hu-HU" sz="2800"/>
              <a:t> food, drink,entertainment, etc.), behaviour of workers, providing the</a:t>
            </a:r>
            <a:br>
              <a:rPr lang="hu-HU" sz="2800"/>
            </a:br>
            <a:r>
              <a:rPr lang="hu-HU" sz="2800"/>
              <a:t> security, comfort, and well-being of the visitor </a:t>
            </a:r>
            <a:r>
              <a:rPr lang="hu-HU" sz="1600"/>
              <a:t>(Edubirdie , 2023)</a:t>
            </a:r>
            <a:br>
              <a:rPr lang="hu-HU" sz="1600"/>
            </a:br>
            <a:r>
              <a:rPr lang="hu-HU" sz="2800"/>
              <a:t>   focused with entertainment and customer satisfaction services, </a:t>
            </a:r>
            <a:br>
              <a:rPr lang="hu-HU" sz="2800"/>
            </a:br>
            <a:r>
              <a:rPr lang="hu-HU" sz="2800"/>
              <a:t>   serving clients who are not tourist </a:t>
            </a:r>
            <a:r>
              <a:rPr lang="hu-HU" sz="1600"/>
              <a:t>(Revfine, 2023)   </a:t>
            </a:r>
            <a:br>
              <a:rPr lang="hu-HU" sz="2800"/>
            </a:br>
            <a:r>
              <a:rPr lang="hu-HU" sz="2800"/>
              <a:t>- Serving food and beverage</a:t>
            </a:r>
            <a:br>
              <a:rPr lang="hu-HU" sz="2800"/>
            </a:br>
            <a:r>
              <a:rPr lang="hu-HU" sz="2800"/>
              <a:t>- Providing </a:t>
            </a:r>
            <a:r>
              <a:rPr lang="hu-HU" sz="2800"/>
              <a:t>accommodation</a:t>
            </a:r>
            <a:r>
              <a:rPr lang="hu-HU" sz="2800"/>
              <a:t> </a:t>
            </a:r>
            <a:r>
              <a:rPr lang="hu-HU" sz="1600"/>
              <a:t>(Hendron, 2022)</a:t>
            </a:r>
            <a:br>
              <a:rPr lang="hu-HU" sz="2800"/>
            </a:br>
            <a:r>
              <a:rPr lang="hu-HU" sz="2800"/>
              <a:t>- Economic reasons- jobs </a:t>
            </a:r>
            <a:br>
              <a:rPr lang="hu-HU" sz="2800"/>
            </a:br>
            <a:r>
              <a:rPr lang="hu-HU" sz="2800"/>
              <a:t>- For clients- entertainment </a:t>
            </a:r>
            <a:r>
              <a:rPr lang="hu-HU" sz="1600"/>
              <a:t>(Impoff, 2020) </a:t>
            </a:r>
            <a:br>
              <a:rPr lang="hu-HU" sz="2800"/>
            </a:br>
            <a:br>
              <a:rPr lang="hu-HU" sz="2800"/>
            </a:br>
            <a:br>
              <a:rPr lang="hu-HU" sz="1600"/>
            </a:br>
            <a:br>
              <a:rPr lang="hu-HU" sz="1600"/>
            </a:br>
            <a:br>
              <a:rPr lang="hu-HU" sz="1600"/>
            </a:br>
            <a:br>
              <a:rPr lang="hu-HU" sz="2800"/>
            </a:br>
            <a:br>
              <a:rPr b="1" lang="hu-HU" sz="4400" u="sng"/>
            </a:br>
            <a:br>
              <a:rPr b="1" lang="hu-HU" sz="4400" u="sng"/>
            </a:br>
            <a:endParaRPr b="1" sz="4400" u="sng"/>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97" name="Shape 97"/>
        <p:cNvGrpSpPr/>
        <p:nvPr/>
      </p:nvGrpSpPr>
      <p:grpSpPr>
        <a:xfrm>
          <a:off x="0" y="0"/>
          <a:ext cx="0" cy="0"/>
          <a:chOff x="0" y="0"/>
          <a:chExt cx="0" cy="0"/>
        </a:xfrm>
      </p:grpSpPr>
      <p:sp>
        <p:nvSpPr>
          <p:cNvPr id="98" name="Google Shape;98;p13"/>
          <p:cNvSpPr txBox="1"/>
          <p:nvPr>
            <p:ph type="title"/>
          </p:nvPr>
        </p:nvSpPr>
        <p:spPr>
          <a:xfrm>
            <a:off x="512381" y="0"/>
            <a:ext cx="12164527" cy="6857999"/>
          </a:xfrm>
          <a:prstGeom prst="rect">
            <a:avLst/>
          </a:prstGeom>
          <a:noFill/>
          <a:ln>
            <a:noFill/>
          </a:ln>
        </p:spPr>
        <p:txBody>
          <a:bodyPr anchorCtr="0" anchor="t" bIns="45700" lIns="91425" spcFirstLastPara="1" rIns="91425" wrap="square" tIns="45700">
            <a:noAutofit/>
          </a:bodyPr>
          <a:lstStyle/>
          <a:p>
            <a:pPr indent="0" lvl="0" marL="0" rtl="0" algn="l">
              <a:lnSpc>
                <a:spcPct val="150000"/>
              </a:lnSpc>
              <a:spcBef>
                <a:spcPts val="0"/>
              </a:spcBef>
              <a:spcAft>
                <a:spcPts val="0"/>
              </a:spcAft>
              <a:buClr>
                <a:schemeClr val="lt2"/>
              </a:buClr>
              <a:buSzPts val="3200"/>
              <a:buFont typeface="Arial"/>
              <a:buNone/>
            </a:pPr>
            <a:r>
              <a:rPr b="1" lang="hu-HU" sz="3200">
                <a:solidFill>
                  <a:schemeClr val="lt2"/>
                </a:solidFill>
              </a:rPr>
              <a:t>                                     </a:t>
            </a:r>
            <a:r>
              <a:rPr b="1" lang="hu-HU" sz="3600" u="sng">
                <a:solidFill>
                  <a:schemeClr val="lt2"/>
                </a:solidFill>
              </a:rPr>
              <a:t>Conclusion </a:t>
            </a:r>
            <a:br>
              <a:rPr b="1" lang="hu-HU" sz="3600" u="sng">
                <a:solidFill>
                  <a:schemeClr val="lt2"/>
                </a:solidFill>
              </a:rPr>
            </a:br>
            <a:br>
              <a:rPr b="1" lang="hu-HU" sz="3600" u="sng">
                <a:solidFill>
                  <a:schemeClr val="lt2"/>
                </a:solidFill>
              </a:rPr>
            </a:br>
            <a:r>
              <a:rPr lang="hu-HU" sz="2800">
                <a:solidFill>
                  <a:schemeClr val="lt2"/>
                </a:solidFill>
              </a:rPr>
              <a:t>* Bulgary hotels are luxury, modern, innovative</a:t>
            </a:r>
            <a:br>
              <a:rPr lang="hu-HU" sz="2800">
                <a:solidFill>
                  <a:schemeClr val="lt2"/>
                </a:solidFill>
              </a:rPr>
            </a:br>
            <a:r>
              <a:rPr lang="hu-HU" sz="2800">
                <a:solidFill>
                  <a:schemeClr val="lt2"/>
                </a:solidFill>
              </a:rPr>
              <a:t>* for upper classes clients</a:t>
            </a:r>
            <a:br>
              <a:rPr lang="hu-HU" sz="2800">
                <a:solidFill>
                  <a:schemeClr val="lt2"/>
                </a:solidFill>
              </a:rPr>
            </a:br>
            <a:r>
              <a:rPr lang="hu-HU" sz="2800">
                <a:solidFill>
                  <a:schemeClr val="lt2"/>
                </a:solidFill>
              </a:rPr>
              <a:t>* plenty of facilities e.g: spa, special food, etc.</a:t>
            </a:r>
            <a:br>
              <a:rPr lang="hu-HU" sz="2800">
                <a:solidFill>
                  <a:schemeClr val="lt2"/>
                </a:solidFill>
              </a:rPr>
            </a:br>
            <a:r>
              <a:rPr lang="hu-HU" sz="2800">
                <a:solidFill>
                  <a:schemeClr val="lt2"/>
                </a:solidFill>
              </a:rPr>
              <a:t>* Role and function of guest services include administrative tasks, serving</a:t>
            </a:r>
            <a:br>
              <a:rPr lang="hu-HU" sz="2800">
                <a:solidFill>
                  <a:schemeClr val="lt2"/>
                </a:solidFill>
              </a:rPr>
            </a:br>
            <a:r>
              <a:rPr lang="hu-HU" sz="2800">
                <a:solidFill>
                  <a:schemeClr val="lt2"/>
                </a:solidFill>
              </a:rPr>
              <a:t>   clients, third party services, giving keys, problem solving, etc.</a:t>
            </a:r>
            <a:br>
              <a:rPr lang="hu-HU" sz="2800">
                <a:solidFill>
                  <a:schemeClr val="lt2"/>
                </a:solidFill>
              </a:rPr>
            </a:br>
            <a:r>
              <a:rPr lang="hu-HU" sz="2800">
                <a:solidFill>
                  <a:schemeClr val="lt2"/>
                </a:solidFill>
              </a:rPr>
              <a:t>* The importance of hospitality: well-being of visitors,economic reasons,     </a:t>
            </a:r>
            <a:br>
              <a:rPr lang="hu-HU" sz="2800">
                <a:solidFill>
                  <a:schemeClr val="lt2"/>
                </a:solidFill>
              </a:rPr>
            </a:br>
            <a:r>
              <a:rPr lang="hu-HU" sz="2800">
                <a:solidFill>
                  <a:schemeClr val="lt2"/>
                </a:solidFill>
              </a:rPr>
              <a:t>   serving food and beverage</a:t>
            </a:r>
            <a:br>
              <a:rPr lang="hu-HU" sz="2800">
                <a:solidFill>
                  <a:schemeClr val="lt2"/>
                </a:solidFill>
              </a:rPr>
            </a:br>
            <a:br>
              <a:rPr b="1" lang="hu-HU" sz="3600" u="sng">
                <a:solidFill>
                  <a:schemeClr val="lt2"/>
                </a:solidFill>
              </a:rPr>
            </a:br>
            <a:endParaRPr b="1" sz="3600" u="sng">
              <a:solidFill>
                <a:schemeClr val="lt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102" name="Shape 102"/>
        <p:cNvGrpSpPr/>
        <p:nvPr/>
      </p:nvGrpSpPr>
      <p:grpSpPr>
        <a:xfrm>
          <a:off x="0" y="0"/>
          <a:ext cx="0" cy="0"/>
          <a:chOff x="0" y="0"/>
          <a:chExt cx="0" cy="0"/>
        </a:xfrm>
      </p:grpSpPr>
      <p:sp>
        <p:nvSpPr>
          <p:cNvPr id="103" name="Google Shape;103;p14"/>
          <p:cNvSpPr txBox="1"/>
          <p:nvPr>
            <p:ph type="title"/>
          </p:nvPr>
        </p:nvSpPr>
        <p:spPr>
          <a:xfrm>
            <a:off x="758454" y="-528542"/>
            <a:ext cx="10762986" cy="7119256"/>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rgbClr val="D5DBE5"/>
              </a:buClr>
              <a:buSzPts val="4000"/>
              <a:buFont typeface="Arial"/>
              <a:buNone/>
            </a:pPr>
            <a:r>
              <a:rPr b="1" lang="hu-HU" sz="4000">
                <a:solidFill>
                  <a:srgbClr val="D5DBE5"/>
                </a:solidFill>
              </a:rPr>
              <a:t>                        </a:t>
            </a:r>
            <a:br>
              <a:rPr b="1" lang="hu-HU" sz="4000">
                <a:solidFill>
                  <a:srgbClr val="D5DBE5"/>
                </a:solidFill>
              </a:rPr>
            </a:br>
            <a:r>
              <a:rPr b="1" lang="hu-HU" sz="4000">
                <a:solidFill>
                  <a:srgbClr val="D5DBE5"/>
                </a:solidFill>
              </a:rPr>
              <a:t>                        </a:t>
            </a:r>
            <a:r>
              <a:rPr b="1" lang="hu-HU" sz="2800" u="sng">
                <a:solidFill>
                  <a:srgbClr val="D5DBE5"/>
                </a:solidFill>
              </a:rPr>
              <a:t>Reference List</a:t>
            </a:r>
            <a:br>
              <a:rPr b="1" lang="hu-HU" sz="4000" u="sng">
                <a:solidFill>
                  <a:srgbClr val="D5DBE5"/>
                </a:solidFill>
              </a:rPr>
            </a:br>
            <a:br>
              <a:rPr lang="hu-HU" sz="2000"/>
            </a:br>
            <a:r>
              <a:rPr lang="hu-HU" sz="1400"/>
              <a:t>Figure 1.- Bulgary Hotel London (no date). </a:t>
            </a:r>
            <a:r>
              <a:rPr i="1" lang="hu-HU" sz="1400"/>
              <a:t>Bulgary Hotel London</a:t>
            </a:r>
            <a:r>
              <a:rPr lang="hu-HU" sz="1400"/>
              <a:t>. [Online]. [Accessed 21 May 2023]. Available from: https://www.bulgarihotels.com/en_US/london/the-hotel/overview</a:t>
            </a:r>
            <a:br>
              <a:rPr lang="hu-HU" sz="1400"/>
            </a:br>
            <a:r>
              <a:rPr lang="hu-HU" sz="1400"/>
              <a:t>Figure 3.- Bulgary Hotel London (no date). </a:t>
            </a:r>
            <a:r>
              <a:rPr i="1" lang="hu-HU" sz="1400"/>
              <a:t>Discover our rooms and suites</a:t>
            </a:r>
            <a:r>
              <a:rPr lang="hu-HU" sz="1400"/>
              <a:t>. [Online]. [Accessed 21 May 2023]. Available from: https://www.bulgarihotels.com/en_US/london/the-hotel/overview</a:t>
            </a:r>
            <a:br>
              <a:rPr lang="hu-HU" sz="1400"/>
            </a:br>
            <a:r>
              <a:rPr lang="hu-HU" sz="1400"/>
              <a:t>Gaskin,S. (2018) </a:t>
            </a:r>
            <a:r>
              <a:rPr i="1" lang="hu-HU" sz="1400"/>
              <a:t>Suave Bulgari’s Hotel Strategy with Marriott More than Meets the Eye. </a:t>
            </a:r>
            <a:br>
              <a:rPr i="1" lang="hu-HU" sz="1400"/>
            </a:br>
            <a:r>
              <a:rPr lang="hu-HU" sz="1400"/>
              <a:t>Available at: Suave Bulgari’s Hotel Strategy with Marriott More than Meets the Eye</a:t>
            </a:r>
            <a:br>
              <a:rPr lang="hu-HU" sz="1400"/>
            </a:br>
            <a:r>
              <a:rPr lang="hu-HU" sz="1400"/>
              <a:t>(Accessed: 21 May 2023).</a:t>
            </a:r>
            <a:br>
              <a:rPr lang="hu-HU" sz="1400"/>
            </a:br>
            <a:r>
              <a:rPr lang="hu-HU" sz="1400"/>
              <a:t>Glion (2020)  </a:t>
            </a:r>
            <a:r>
              <a:rPr i="1" lang="hu-HU" sz="1400"/>
              <a:t>From rubies to rooms – the rise of Bvlgari Hotels &amp; Resorts. </a:t>
            </a:r>
            <a:br>
              <a:rPr i="1" lang="hu-HU" sz="1400"/>
            </a:br>
            <a:r>
              <a:rPr lang="hu-HU" sz="1400"/>
              <a:t>Available at: </a:t>
            </a:r>
            <a:r>
              <a:rPr lang="hu-HU" sz="1400" u="sng">
                <a:solidFill>
                  <a:schemeClr val="hlink"/>
                </a:solidFill>
                <a:hlinkClick r:id="rId3"/>
              </a:rPr>
              <a:t>https://www.glion.edu/magazine/from-rubies-to-rooms-the-rise-of-bvlgari-hotels-resorts/</a:t>
            </a:r>
            <a:r>
              <a:rPr lang="hu-HU" sz="1400"/>
              <a:t> (Accessed: 21 May 2023).</a:t>
            </a:r>
            <a:br>
              <a:rPr lang="hu-HU" sz="1400"/>
            </a:br>
            <a:r>
              <a:rPr lang="hu-HU" sz="1400"/>
              <a:t>Great Sample Resume  (no date)  </a:t>
            </a:r>
            <a:r>
              <a:rPr i="1" lang="hu-HU" sz="1400"/>
              <a:t>Guest Service Agents Responsibilities and Duties. </a:t>
            </a:r>
            <a:br>
              <a:rPr i="1" lang="hu-HU" sz="1400"/>
            </a:br>
            <a:r>
              <a:rPr lang="hu-HU" sz="1400"/>
              <a:t>Available at: </a:t>
            </a:r>
            <a:r>
              <a:rPr lang="hu-HU" sz="1400" u="sng">
                <a:solidFill>
                  <a:schemeClr val="hlink"/>
                </a:solidFill>
                <a:hlinkClick r:id="rId4"/>
              </a:rPr>
              <a:t>https://www.greatsampleresume.com/job-responsibilities/hospitality/guest-service-agent</a:t>
            </a:r>
            <a:r>
              <a:rPr lang="hu-HU" sz="1400"/>
              <a:t> (Accessed: 21 May 2023).</a:t>
            </a:r>
            <a:br>
              <a:rPr lang="hu-HU" sz="1400"/>
            </a:br>
            <a:r>
              <a:rPr lang="hu-HU" sz="1400"/>
              <a:t>Hendron, I.( 2022) ’The Importance of the Hospitality Industry &amp; Its Four Sectors’, </a:t>
            </a:r>
            <a:r>
              <a:rPr i="1" lang="hu-HU" sz="1400"/>
              <a:t>Eposnow, 3 August. </a:t>
            </a:r>
            <a:r>
              <a:rPr lang="hu-HU" sz="1400"/>
              <a:t>Available at: https://www.eposnow.com/uk/resources/importance-of-the-hospitality-industry/ (Accessed: 21 May 2023).</a:t>
            </a:r>
            <a:br>
              <a:rPr lang="hu-HU" sz="1400"/>
            </a:br>
            <a:r>
              <a:rPr lang="hu-HU" sz="1400"/>
              <a:t>Impoff (2020) </a:t>
            </a:r>
            <a:r>
              <a:rPr i="1" lang="hu-HU" sz="1400"/>
              <a:t>Importance of Hospitality Industry. </a:t>
            </a:r>
            <a:br>
              <a:rPr i="1" lang="hu-HU" sz="1400"/>
            </a:br>
            <a:r>
              <a:rPr lang="hu-HU" sz="1400"/>
              <a:t>Available at: </a:t>
            </a:r>
            <a:r>
              <a:rPr lang="hu-HU" sz="1400" u="sng">
                <a:solidFill>
                  <a:schemeClr val="hlink"/>
                </a:solidFill>
                <a:hlinkClick r:id="rId5"/>
              </a:rPr>
              <a:t>https://www.glion.edu/magazine/from-rubies-to-rooms-the-rise-of-bvlgari-hotels-resorts/</a:t>
            </a:r>
            <a:r>
              <a:rPr lang="hu-HU" sz="1400"/>
              <a:t> (Accessed: 21 May 2023).</a:t>
            </a:r>
            <a:br>
              <a:rPr lang="hu-HU" sz="1400"/>
            </a:br>
            <a:r>
              <a:rPr lang="hu-HU" sz="1400"/>
              <a:t>Marriott (2023) </a:t>
            </a:r>
            <a:r>
              <a:rPr i="1" lang="hu-HU" sz="1400"/>
              <a:t>Welcome to Bulgary Hotel London</a:t>
            </a:r>
            <a:r>
              <a:rPr lang="hu-HU" sz="1400"/>
              <a:t>. Available at: </a:t>
            </a:r>
            <a:r>
              <a:rPr lang="hu-HU" sz="1400" u="sng">
                <a:solidFill>
                  <a:schemeClr val="hlink"/>
                </a:solidFill>
                <a:hlinkClick r:id="rId6"/>
              </a:rPr>
              <a:t>https://www.marriott.com/en-us/hotels/lonbg-bulgari-hotel-london/overview/</a:t>
            </a:r>
            <a:r>
              <a:rPr lang="hu-HU" sz="1400"/>
              <a:t> (Accessed: 21 May 2023).</a:t>
            </a:r>
            <a:br>
              <a:rPr lang="hu-HU" sz="1400"/>
            </a:br>
            <a:r>
              <a:rPr lang="hu-HU" sz="1400"/>
              <a:t>My Boutique Hotel (2023)</a:t>
            </a:r>
            <a:r>
              <a:rPr i="1" lang="hu-HU" sz="1400"/>
              <a:t> Bulgary Hotel Milano</a:t>
            </a:r>
            <a:r>
              <a:rPr lang="hu-HU" sz="1400"/>
              <a:t>. Available at: </a:t>
            </a:r>
            <a:r>
              <a:rPr lang="hu-HU" sz="1400" u="sng">
                <a:solidFill>
                  <a:schemeClr val="hlink"/>
                </a:solidFill>
                <a:hlinkClick r:id="rId7"/>
              </a:rPr>
              <a:t>https://www.myboutiquehotel.com/en/boutique-hotels-milano/bulgari-hotels-and-resorts-milano.html</a:t>
            </a:r>
            <a:r>
              <a:rPr lang="hu-HU" sz="1400"/>
              <a:t> (Accessed: 21 May 2023).</a:t>
            </a:r>
            <a:br>
              <a:rPr lang="hu-HU" sz="1400"/>
            </a:br>
            <a:r>
              <a:rPr lang="hu-HU" sz="1400"/>
              <a:t>Luxury Hotels and Resorts (no date) </a:t>
            </a:r>
            <a:r>
              <a:rPr i="1" lang="hu-HU" sz="1400"/>
              <a:t>Our collection. </a:t>
            </a:r>
            <a:r>
              <a:rPr lang="hu-HU" sz="1400"/>
              <a:t>Available at: </a:t>
            </a:r>
            <a:r>
              <a:rPr lang="hu-HU" sz="1400" u="sng">
                <a:solidFill>
                  <a:schemeClr val="hlink"/>
                </a:solidFill>
                <a:hlinkClick r:id="rId8"/>
              </a:rPr>
              <a:t>https://www.bulgarihotels.com/</a:t>
            </a:r>
            <a:r>
              <a:rPr lang="hu-HU" sz="1400"/>
              <a:t> (Accessed: 21 May 2023).</a:t>
            </a:r>
            <a:br>
              <a:rPr lang="hu-HU" sz="1400"/>
            </a:br>
            <a:r>
              <a:rPr lang="hu-HU" sz="1400"/>
              <a:t>Revfine (2023) </a:t>
            </a:r>
            <a:r>
              <a:rPr i="1" lang="hu-HU" sz="1400"/>
              <a:t>The Difference Between the Hospitality Industry and the Travel Industry. </a:t>
            </a:r>
            <a:r>
              <a:rPr lang="hu-HU" sz="1400"/>
              <a:t>Available at: </a:t>
            </a:r>
            <a:r>
              <a:rPr lang="hu-HU" sz="1400" u="sng">
                <a:solidFill>
                  <a:schemeClr val="hlink"/>
                </a:solidFill>
                <a:hlinkClick r:id="rId9"/>
              </a:rPr>
              <a:t>https://www.revfine.com/hospitality-industry/</a:t>
            </a:r>
            <a:r>
              <a:rPr lang="hu-HU" sz="1400"/>
              <a:t> (Accessed: 21 May 2023).</a:t>
            </a:r>
            <a:br>
              <a:rPr lang="hu-HU" sz="1400">
                <a:solidFill>
                  <a:srgbClr val="D5DBE5"/>
                </a:solidFill>
              </a:rPr>
            </a:br>
            <a:r>
              <a:rPr lang="hu-HU" sz="1400"/>
              <a:t>Seek (no date)  </a:t>
            </a:r>
            <a:r>
              <a:rPr i="1" lang="hu-HU" sz="1400"/>
              <a:t>What's it like to be Guest Services Agent?</a:t>
            </a:r>
            <a:br>
              <a:rPr i="1" lang="hu-HU" sz="1400"/>
            </a:br>
            <a:r>
              <a:rPr lang="hu-HU" sz="1400"/>
              <a:t>Available at: </a:t>
            </a:r>
            <a:r>
              <a:rPr lang="hu-HU" sz="1400" u="sng">
                <a:solidFill>
                  <a:schemeClr val="hlink"/>
                </a:solidFill>
                <a:hlinkClick r:id="rId10"/>
              </a:rPr>
              <a:t>https://www.seek.com.au/career-advice/role/guest-services-agent</a:t>
            </a:r>
            <a:r>
              <a:rPr lang="hu-HU" sz="1400"/>
              <a:t> (Accessed: 21 May 2023).</a:t>
            </a:r>
            <a:br>
              <a:rPr lang="hu-HU" sz="1400">
                <a:solidFill>
                  <a:srgbClr val="D5DBE5"/>
                </a:solidFill>
              </a:rPr>
            </a:br>
            <a:r>
              <a:rPr lang="hu-HU" sz="1400"/>
              <a:t>Torri, L. 2013. </a:t>
            </a:r>
            <a:r>
              <a:rPr i="1" lang="hu-HU" sz="1400"/>
              <a:t>Photograph taken at London, UK by Leo Torri</a:t>
            </a:r>
            <a:r>
              <a:rPr lang="hu-HU" sz="1400"/>
              <a:t>. [Photograph]. </a:t>
            </a:r>
            <a:br>
              <a:rPr lang="hu-HU" sz="2000">
                <a:solidFill>
                  <a:srgbClr val="D5DBE5"/>
                </a:solidFill>
              </a:rPr>
            </a:br>
            <a:br>
              <a:rPr lang="hu-HU" sz="2000">
                <a:solidFill>
                  <a:srgbClr val="D5DBE5"/>
                </a:solidFill>
              </a:rPr>
            </a:br>
            <a:br>
              <a:rPr lang="hu-HU" sz="2000">
                <a:solidFill>
                  <a:srgbClr val="D5DBE5"/>
                </a:solidFill>
              </a:rPr>
            </a:br>
            <a:br>
              <a:rPr b="1" lang="hu-HU" sz="4000" u="sng">
                <a:solidFill>
                  <a:srgbClr val="D5DBE5"/>
                </a:solidFill>
              </a:rPr>
            </a:br>
            <a:endParaRPr b="1" sz="4000" u="sng">
              <a:solidFill>
                <a:srgbClr val="D5DBE5"/>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bg>
      <p:bgPr>
        <a:solidFill>
          <a:srgbClr val="1E4E79"/>
        </a:solidFill>
      </p:bgPr>
    </p:bg>
    <p:spTree>
      <p:nvGrpSpPr>
        <p:cNvPr id="107" name="Shape 107"/>
        <p:cNvGrpSpPr/>
        <p:nvPr/>
      </p:nvGrpSpPr>
      <p:grpSpPr>
        <a:xfrm>
          <a:off x="0" y="0"/>
          <a:ext cx="0" cy="0"/>
          <a:chOff x="0" y="0"/>
          <a:chExt cx="0" cy="0"/>
        </a:xfrm>
      </p:grpSpPr>
      <p:sp>
        <p:nvSpPr>
          <p:cNvPr id="108" name="Google Shape;108;p15"/>
          <p:cNvSpPr/>
          <p:nvPr/>
        </p:nvSpPr>
        <p:spPr>
          <a:xfrm>
            <a:off x="543060" y="3022656"/>
            <a:ext cx="11244425" cy="757130"/>
          </a:xfrm>
          <a:prstGeom prst="rect">
            <a:avLst/>
          </a:prstGeom>
          <a:noFill/>
          <a:ln>
            <a:noFill/>
          </a:ln>
        </p:spPr>
        <p:txBody>
          <a:bodyPr anchorCtr="0" anchor="t" bIns="45700" lIns="91425" spcFirstLastPara="1" rIns="91425" wrap="square" tIns="45700">
            <a:spAutoFit/>
          </a:bodyPr>
          <a:lstStyle/>
          <a:p>
            <a:pPr indent="0" lvl="0" marL="0" marR="0" rtl="0" algn="ctr">
              <a:lnSpc>
                <a:spcPct val="90000"/>
              </a:lnSpc>
              <a:spcBef>
                <a:spcPts val="0"/>
              </a:spcBef>
              <a:spcAft>
                <a:spcPts val="0"/>
              </a:spcAft>
              <a:buNone/>
            </a:pPr>
            <a:r>
              <a:rPr b="1" lang="hu-HU" sz="4800">
                <a:solidFill>
                  <a:schemeClr val="lt2"/>
                </a:solidFill>
                <a:latin typeface="Arial"/>
                <a:ea typeface="Arial"/>
                <a:cs typeface="Arial"/>
                <a:sym typeface="Arial"/>
              </a:rPr>
              <a:t>THANK YOU FOR YOUR ATTENTION !</a:t>
            </a:r>
            <a:endParaRPr b="1" sz="4800">
              <a:solidFill>
                <a:schemeClr val="lt2"/>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téma">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Holding PAg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1_Title Slide 1">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2023-05-21T08:41:35Z</dcterms:created>
  <dc:creator>Microsoft-fiók</dc:creator>
</cp:coreProperties>
</file>