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av" ContentType="audio/x-wav"/>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8"/>
  </p:notesMasterIdLst>
  <p:sldIdLst>
    <p:sldId id="256" r:id="rId2"/>
    <p:sldId id="283" r:id="rId3"/>
    <p:sldId id="297" r:id="rId4"/>
    <p:sldId id="292" r:id="rId5"/>
    <p:sldId id="316" r:id="rId6"/>
    <p:sldId id="325" r:id="rId7"/>
    <p:sldId id="351" r:id="rId8"/>
    <p:sldId id="331" r:id="rId9"/>
    <p:sldId id="352" r:id="rId10"/>
    <p:sldId id="311" r:id="rId11"/>
    <p:sldId id="383" r:id="rId12"/>
    <p:sldId id="354" r:id="rId13"/>
    <p:sldId id="397" r:id="rId14"/>
    <p:sldId id="323" r:id="rId15"/>
    <p:sldId id="369" r:id="rId16"/>
    <p:sldId id="370" r:id="rId17"/>
    <p:sldId id="356" r:id="rId18"/>
    <p:sldId id="350" r:id="rId19"/>
    <p:sldId id="309" r:id="rId20"/>
    <p:sldId id="357" r:id="rId21"/>
    <p:sldId id="358" r:id="rId22"/>
    <p:sldId id="361" r:id="rId23"/>
    <p:sldId id="310" r:id="rId24"/>
    <p:sldId id="362" r:id="rId25"/>
    <p:sldId id="363" r:id="rId26"/>
    <p:sldId id="296"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A9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72419" autoAdjust="0"/>
  </p:normalViewPr>
  <p:slideViewPr>
    <p:cSldViewPr snapToGrid="0">
      <p:cViewPr varScale="1">
        <p:scale>
          <a:sx n="62" d="100"/>
          <a:sy n="62" d="100"/>
        </p:scale>
        <p:origin x="61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8.jpe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13.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3.png"/><Relationship Id="rId7" Type="http://schemas.openxmlformats.org/officeDocument/2006/relationships/image" Target="../media/image2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3.svg"/><Relationship Id="rId5" Type="http://schemas.openxmlformats.org/officeDocument/2006/relationships/image" Target="../media/image13.png"/><Relationship Id="rId4" Type="http://schemas.openxmlformats.org/officeDocument/2006/relationships/image" Target="../media/image52.svg"/></Relationships>
</file>

<file path=ppt/diagrams/_rels/data15.xml.rels><?xml version="1.0" encoding="UTF-8" standalone="yes"?>
<Relationships xmlns="http://schemas.openxmlformats.org/package/2006/relationships"><Relationship Id="rId3" Type="http://schemas.openxmlformats.org/officeDocument/2006/relationships/hyperlink" Target="https://www.statista.com/topics/3807/tesco-plc/" TargetMode="External"/><Relationship Id="rId2" Type="http://schemas.openxmlformats.org/officeDocument/2006/relationships/hyperlink" Target="https://www.statista.com/chart/19075/uk-supermarket-market-share/" TargetMode="External"/><Relationship Id="rId1" Type="http://schemas.openxmlformats.org/officeDocument/2006/relationships/hyperlink" Target="https://ibimapublishing.com/articles/JHRMR/2018/687849/687849-1.pdf" TargetMode="External"/><Relationship Id="rId6" Type="http://schemas.openxmlformats.org/officeDocument/2006/relationships/hyperlink" Target="https://www.academia.edu/download/43136750/8.pdf" TargetMode="External"/><Relationship Id="rId5" Type="http://schemas.openxmlformats.org/officeDocument/2006/relationships/hyperlink" Target="https://www.cambridgescholars.com/resources/pdfs/978-1-5275-4598-4-sample.pdf" TargetMode="External"/><Relationship Id="rId4" Type="http://schemas.openxmlformats.org/officeDocument/2006/relationships/hyperlink" Target="http://samples.jbpub.com/9780763742911/42910_ch02_007_024.pdf" TargetMode="External"/></Relationships>
</file>

<file path=ppt/diagrams/_rels/data16.xml.rels><?xml version="1.0" encoding="UTF-8" standalone="yes"?>
<Relationships xmlns="http://schemas.openxmlformats.org/package/2006/relationships"><Relationship Id="rId2" Type="http://schemas.openxmlformats.org/officeDocument/2006/relationships/hyperlink" Target="https://www.iiste.org/Journals/index.php/EJBM/article/viewFile/17351/17948" TargetMode="External"/><Relationship Id="rId1" Type="http://schemas.openxmlformats.org/officeDocument/2006/relationships/hyperlink" Target="https://www.kantar.com/inspiration/fmcg/2022-wp-big-four-line-up-changes-as-grocery-price-inflation-accelerates-again" TargetMode="External"/></Relationships>
</file>

<file path=ppt/diagrams/_rels/data17.xml.rels><?xml version="1.0" encoding="UTF-8" standalone="yes"?>
<Relationships xmlns="http://schemas.openxmlformats.org/package/2006/relationships"><Relationship Id="rId3" Type="http://schemas.openxmlformats.org/officeDocument/2006/relationships/hyperlink" Target="https://ward-howell.com/wp%20content/uploads/WHI_Developing_appropriate_leadership_styles.pdf" TargetMode="External"/><Relationship Id="rId2" Type="http://schemas.openxmlformats.org/officeDocument/2006/relationships/hyperlink" Target="https://www.tescoplc.com/" TargetMode="External"/><Relationship Id="rId1" Type="http://schemas.openxmlformats.org/officeDocument/2006/relationships/hyperlink" Target="https://www.tescoplc.com/media/759057/tesco-annual-report-2022.pdf" TargetMode="External"/><Relationship Id="rId4" Type="http://schemas.openxmlformats.org/officeDocument/2006/relationships/hyperlink" Target="https://www.ctp.org.uk/job-finding/directory/tesco-/about/values" TargetMode="External"/></Relationships>
</file>

<file path=ppt/diagrams/_rels/drawing1.xml.rels><?xml version="1.0" encoding="UTF-8" standalone="yes"?>
<Relationships xmlns="http://schemas.openxmlformats.org/package/2006/relationships"><Relationship Id="rId1" Type="http://schemas.openxmlformats.org/officeDocument/2006/relationships/image" Target="../media/image8.jpe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3.png"/><Relationship Id="rId7" Type="http://schemas.openxmlformats.org/officeDocument/2006/relationships/image" Target="../media/image2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3.svg"/><Relationship Id="rId5" Type="http://schemas.openxmlformats.org/officeDocument/2006/relationships/image" Target="../media/image13.png"/><Relationship Id="rId4" Type="http://schemas.openxmlformats.org/officeDocument/2006/relationships/image" Target="../media/image52.svg"/></Relationships>
</file>

<file path=ppt/diagrams/_rels/drawing15.xml.rels><?xml version="1.0" encoding="UTF-8" standalone="yes"?>
<Relationships xmlns="http://schemas.openxmlformats.org/package/2006/relationships"><Relationship Id="rId3" Type="http://schemas.openxmlformats.org/officeDocument/2006/relationships/hyperlink" Target="https://www.statista.com/topics/3807/tesco-plc/" TargetMode="External"/><Relationship Id="rId2" Type="http://schemas.openxmlformats.org/officeDocument/2006/relationships/hyperlink" Target="https://www.statista.com/chart/19075/uk-supermarket-market-share/" TargetMode="External"/><Relationship Id="rId1" Type="http://schemas.openxmlformats.org/officeDocument/2006/relationships/hyperlink" Target="https://ibimapublishing.com/articles/JHRMR/2018/687849/687849-1.pdf" TargetMode="External"/><Relationship Id="rId6" Type="http://schemas.openxmlformats.org/officeDocument/2006/relationships/hyperlink" Target="https://www.academia.edu/download/43136750/8.pdf" TargetMode="External"/><Relationship Id="rId5" Type="http://schemas.openxmlformats.org/officeDocument/2006/relationships/hyperlink" Target="https://www.cambridgescholars.com/resources/pdfs/978-1-5275-4598-4-sample.pdf" TargetMode="External"/><Relationship Id="rId4" Type="http://schemas.openxmlformats.org/officeDocument/2006/relationships/hyperlink" Target="http://samples.jbpub.com/9780763742911/42910_ch02_007_024.pdf" TargetMode="External"/></Relationships>
</file>

<file path=ppt/diagrams/_rels/drawing16.xml.rels><?xml version="1.0" encoding="UTF-8" standalone="yes"?>
<Relationships xmlns="http://schemas.openxmlformats.org/package/2006/relationships"><Relationship Id="rId2" Type="http://schemas.openxmlformats.org/officeDocument/2006/relationships/hyperlink" Target="https://www.iiste.org/Journals/index.php/EJBM/article/viewFile/17351/17948" TargetMode="External"/><Relationship Id="rId1" Type="http://schemas.openxmlformats.org/officeDocument/2006/relationships/hyperlink" Target="https://www.kantar.com/inspiration/fmcg/2022-wp-big-four-line-up-changes-as-grocery-price-inflation-accelerates-again" TargetMode="External"/></Relationships>
</file>

<file path=ppt/diagrams/_rels/drawing17.xml.rels><?xml version="1.0" encoding="UTF-8" standalone="yes"?>
<Relationships xmlns="http://schemas.openxmlformats.org/package/2006/relationships"><Relationship Id="rId3" Type="http://schemas.openxmlformats.org/officeDocument/2006/relationships/hyperlink" Target="https://ward-howell.com/wp%20content/uploads/WHI_Developing_appropriate_leadership_styles.pdf" TargetMode="External"/><Relationship Id="rId2" Type="http://schemas.openxmlformats.org/officeDocument/2006/relationships/hyperlink" Target="https://www.tescoplc.com/" TargetMode="External"/><Relationship Id="rId1" Type="http://schemas.openxmlformats.org/officeDocument/2006/relationships/hyperlink" Target="https://www.tescoplc.com/media/759057/tesco-annual-report-2022.pdf" TargetMode="External"/><Relationship Id="rId4" Type="http://schemas.openxmlformats.org/officeDocument/2006/relationships/hyperlink" Target="https://www.ctp.org.uk/job-finding/directory/tesco-/about/values"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0D0F65-F9F3-4BB1-BBE2-0B6C960CC4AF}" type="doc">
      <dgm:prSet loTypeId="urn:microsoft.com/office/officeart/2005/8/layout/hierarchy1" loCatId="hierarchy" qsTypeId="urn:microsoft.com/office/officeart/2005/8/quickstyle/simple4" qsCatId="simple" csTypeId="urn:microsoft.com/office/officeart/2005/8/colors/colorful5" csCatId="colorful" phldr="1"/>
      <dgm:spPr/>
      <dgm:t>
        <a:bodyPr/>
        <a:lstStyle/>
        <a:p>
          <a:endParaRPr lang="en-US"/>
        </a:p>
      </dgm:t>
    </dgm:pt>
    <dgm:pt modelId="{C502F140-8198-471C-A871-CBB476A4EA1F}">
      <dgm:prSet/>
      <dgm:spPr>
        <a:solidFill>
          <a:schemeClr val="lt1">
            <a:hueOff val="0"/>
            <a:satOff val="0"/>
            <a:lumOff val="0"/>
            <a:alpha val="96000"/>
          </a:schemeClr>
        </a:solidFill>
      </dgm:spPr>
      <dgm:t>
        <a:bodyPr/>
        <a:lstStyle/>
        <a:p>
          <a:r>
            <a:rPr lang="en-US" b="1" i="0" dirty="0"/>
            <a:t>No one tries harder for customers</a:t>
          </a:r>
          <a:endParaRPr lang="en-US" dirty="0"/>
        </a:p>
      </dgm:t>
    </dgm:pt>
    <dgm:pt modelId="{8EFF935E-E4C0-4BAE-9E00-3871A6330A53}" type="parTrans" cxnId="{EACE9263-EFAC-4495-93CE-0D9C13D048A8}">
      <dgm:prSet/>
      <dgm:spPr/>
      <dgm:t>
        <a:bodyPr/>
        <a:lstStyle/>
        <a:p>
          <a:endParaRPr lang="en-US"/>
        </a:p>
      </dgm:t>
    </dgm:pt>
    <dgm:pt modelId="{9D3BCD9A-A7CF-4DCD-89DA-8AF4B6AB0E62}" type="sibTrans" cxnId="{EACE9263-EFAC-4495-93CE-0D9C13D048A8}">
      <dgm:prSet/>
      <dgm:spPr/>
      <dgm:t>
        <a:bodyPr/>
        <a:lstStyle/>
        <a:p>
          <a:endParaRPr lang="en-US"/>
        </a:p>
      </dgm:t>
    </dgm:pt>
    <dgm:pt modelId="{4F63C8DF-B1CF-4E3F-8A9C-350EBB099C81}">
      <dgm:prSet/>
      <dgm:spPr>
        <a:solidFill>
          <a:schemeClr val="lt1">
            <a:hueOff val="0"/>
            <a:satOff val="0"/>
            <a:lumOff val="0"/>
            <a:alpha val="96000"/>
          </a:schemeClr>
        </a:solidFill>
      </dgm:spPr>
      <dgm:t>
        <a:bodyPr/>
        <a:lstStyle/>
        <a:p>
          <a:r>
            <a:rPr lang="en-US" b="1" i="0" dirty="0"/>
            <a:t>We treat people how they want to be treated</a:t>
          </a:r>
          <a:endParaRPr lang="en-US" dirty="0"/>
        </a:p>
      </dgm:t>
    </dgm:pt>
    <dgm:pt modelId="{6C90D389-CD9E-44C3-AB2E-90DB5B3B5449}" type="parTrans" cxnId="{15732D3E-29E0-485C-B206-8C319ACA0290}">
      <dgm:prSet/>
      <dgm:spPr/>
      <dgm:t>
        <a:bodyPr/>
        <a:lstStyle/>
        <a:p>
          <a:endParaRPr lang="en-US"/>
        </a:p>
      </dgm:t>
    </dgm:pt>
    <dgm:pt modelId="{60C5CB31-FFEC-4193-BDAD-7B71A88EF8FF}" type="sibTrans" cxnId="{15732D3E-29E0-485C-B206-8C319ACA0290}">
      <dgm:prSet/>
      <dgm:spPr/>
      <dgm:t>
        <a:bodyPr/>
        <a:lstStyle/>
        <a:p>
          <a:endParaRPr lang="en-US"/>
        </a:p>
      </dgm:t>
    </dgm:pt>
    <dgm:pt modelId="{BF83BA1C-667E-410D-8A77-32D80B701652}">
      <dgm:prSet/>
      <dgm:spPr>
        <a:solidFill>
          <a:schemeClr val="lt1">
            <a:hueOff val="0"/>
            <a:satOff val="0"/>
            <a:lumOff val="0"/>
            <a:alpha val="96000"/>
          </a:schemeClr>
        </a:solidFill>
      </dgm:spPr>
      <dgm:t>
        <a:bodyPr/>
        <a:lstStyle/>
        <a:p>
          <a:r>
            <a:rPr lang="en-US" b="1" i="0" dirty="0"/>
            <a:t>Every little help makes a big difference</a:t>
          </a:r>
          <a:endParaRPr lang="en-US" dirty="0"/>
        </a:p>
      </dgm:t>
    </dgm:pt>
    <dgm:pt modelId="{C8E47A36-F1A0-438E-98DD-450BC3F9F374}" type="parTrans" cxnId="{11758D5A-35FB-4A4F-8AE0-00126DDCDA94}">
      <dgm:prSet/>
      <dgm:spPr/>
      <dgm:t>
        <a:bodyPr/>
        <a:lstStyle/>
        <a:p>
          <a:endParaRPr lang="en-US"/>
        </a:p>
      </dgm:t>
    </dgm:pt>
    <dgm:pt modelId="{8F793AE8-F8C3-4CB8-9A44-23645CE891BD}" type="sibTrans" cxnId="{11758D5A-35FB-4A4F-8AE0-00126DDCDA94}">
      <dgm:prSet/>
      <dgm:spPr/>
      <dgm:t>
        <a:bodyPr/>
        <a:lstStyle/>
        <a:p>
          <a:endParaRPr lang="en-US"/>
        </a:p>
      </dgm:t>
    </dgm:pt>
    <dgm:pt modelId="{B2F25192-2FA2-472D-AC52-A5032E9E8421}" type="pres">
      <dgm:prSet presAssocID="{4D0D0F65-F9F3-4BB1-BBE2-0B6C960CC4AF}" presName="hierChild1" presStyleCnt="0">
        <dgm:presLayoutVars>
          <dgm:chPref val="1"/>
          <dgm:dir/>
          <dgm:animOne val="branch"/>
          <dgm:animLvl val="lvl"/>
          <dgm:resizeHandles/>
        </dgm:presLayoutVars>
      </dgm:prSet>
      <dgm:spPr/>
    </dgm:pt>
    <dgm:pt modelId="{AD116415-4382-40BF-8E2C-D1F7A322B2B6}" type="pres">
      <dgm:prSet presAssocID="{C502F140-8198-471C-A871-CBB476A4EA1F}" presName="hierRoot1" presStyleCnt="0"/>
      <dgm:spPr/>
    </dgm:pt>
    <dgm:pt modelId="{36A788CA-109A-4784-96D7-84A9862B2BBF}" type="pres">
      <dgm:prSet presAssocID="{C502F140-8198-471C-A871-CBB476A4EA1F}" presName="composite" presStyleCnt="0"/>
      <dgm:spPr/>
    </dgm:pt>
    <dgm:pt modelId="{34DF18A6-9468-4B26-9E9F-8CA5A6D9505B}" type="pres">
      <dgm:prSet presAssocID="{C502F140-8198-471C-A871-CBB476A4EA1F}" presName="background" presStyleLbl="node0" presStyleIdx="0" presStyleCnt="3"/>
      <dgm:spPr>
        <a:blipFill rotWithShape="0">
          <a:blip xmlns:r="http://schemas.openxmlformats.org/officeDocument/2006/relationships" r:embed="rId1"/>
          <a:tile tx="0" ty="0" sx="60000" sy="59000" flip="none" algn="tl"/>
        </a:blipFill>
      </dgm:spPr>
    </dgm:pt>
    <dgm:pt modelId="{D62ED472-D11B-4757-946F-95127EFF65AB}" type="pres">
      <dgm:prSet presAssocID="{C502F140-8198-471C-A871-CBB476A4EA1F}" presName="text" presStyleLbl="fgAcc0" presStyleIdx="0" presStyleCnt="3" custLinFactNeighborX="1869" custLinFactNeighborY="-89117">
        <dgm:presLayoutVars>
          <dgm:chPref val="3"/>
        </dgm:presLayoutVars>
      </dgm:prSet>
      <dgm:spPr/>
    </dgm:pt>
    <dgm:pt modelId="{B2BCAB54-5711-4C59-9B9E-E7C5EE576515}" type="pres">
      <dgm:prSet presAssocID="{C502F140-8198-471C-A871-CBB476A4EA1F}" presName="hierChild2" presStyleCnt="0"/>
      <dgm:spPr/>
    </dgm:pt>
    <dgm:pt modelId="{F34F162A-21BB-40F0-9D28-16E9E00974EB}" type="pres">
      <dgm:prSet presAssocID="{4F63C8DF-B1CF-4E3F-8A9C-350EBB099C81}" presName="hierRoot1" presStyleCnt="0"/>
      <dgm:spPr/>
    </dgm:pt>
    <dgm:pt modelId="{7EE0FA59-47A8-45A3-AB47-1BE58F3C8198}" type="pres">
      <dgm:prSet presAssocID="{4F63C8DF-B1CF-4E3F-8A9C-350EBB099C81}" presName="composite" presStyleCnt="0"/>
      <dgm:spPr/>
    </dgm:pt>
    <dgm:pt modelId="{7E632676-A5A1-4116-99D1-71FC893DB144}" type="pres">
      <dgm:prSet presAssocID="{4F63C8DF-B1CF-4E3F-8A9C-350EBB099C81}" presName="background" presStyleLbl="node0" presStyleIdx="1" presStyleCnt="3"/>
      <dgm:spPr>
        <a:blipFill rotWithShape="0">
          <a:blip xmlns:r="http://schemas.openxmlformats.org/officeDocument/2006/relationships" r:embed="rId1"/>
          <a:tile tx="0" ty="0" sx="60000" sy="59000" flip="none" algn="tl"/>
        </a:blipFill>
      </dgm:spPr>
    </dgm:pt>
    <dgm:pt modelId="{741ABB90-15DF-4EF3-A904-C8F70C450B33}" type="pres">
      <dgm:prSet presAssocID="{4F63C8DF-B1CF-4E3F-8A9C-350EBB099C81}" presName="text" presStyleLbl="fgAcc0" presStyleIdx="1" presStyleCnt="3" custLinFactNeighborX="64373" custLinFactNeighborY="3379">
        <dgm:presLayoutVars>
          <dgm:chPref val="3"/>
        </dgm:presLayoutVars>
      </dgm:prSet>
      <dgm:spPr/>
    </dgm:pt>
    <dgm:pt modelId="{A31D13B7-1FBC-40BF-B825-74211AF1356B}" type="pres">
      <dgm:prSet presAssocID="{4F63C8DF-B1CF-4E3F-8A9C-350EBB099C81}" presName="hierChild2" presStyleCnt="0"/>
      <dgm:spPr/>
    </dgm:pt>
    <dgm:pt modelId="{42637B22-301F-4C56-A4D1-B50FC00EC655}" type="pres">
      <dgm:prSet presAssocID="{BF83BA1C-667E-410D-8A77-32D80B701652}" presName="hierRoot1" presStyleCnt="0"/>
      <dgm:spPr/>
    </dgm:pt>
    <dgm:pt modelId="{9B351B80-1352-45AB-B994-B71864BD219B}" type="pres">
      <dgm:prSet presAssocID="{BF83BA1C-667E-410D-8A77-32D80B701652}" presName="composite" presStyleCnt="0"/>
      <dgm:spPr/>
    </dgm:pt>
    <dgm:pt modelId="{FA678360-C428-4C04-A705-C544916B8C70}" type="pres">
      <dgm:prSet presAssocID="{BF83BA1C-667E-410D-8A77-32D80B701652}" presName="background" presStyleLbl="node0" presStyleIdx="2" presStyleCnt="3"/>
      <dgm:spPr>
        <a:blipFill rotWithShape="0">
          <a:blip xmlns:r="http://schemas.openxmlformats.org/officeDocument/2006/relationships" r:embed="rId1"/>
          <a:tile tx="0" ty="0" sx="60000" sy="59000" flip="none" algn="tl"/>
        </a:blipFill>
      </dgm:spPr>
    </dgm:pt>
    <dgm:pt modelId="{4274754E-5C16-4D72-B665-B4F9F78438E3}" type="pres">
      <dgm:prSet presAssocID="{BF83BA1C-667E-410D-8A77-32D80B701652}" presName="text" presStyleLbl="fgAcc0" presStyleIdx="2" presStyleCnt="3" custLinFactX="-100000" custLinFactY="19713" custLinFactNeighborX="-136231" custLinFactNeighborY="100000">
        <dgm:presLayoutVars>
          <dgm:chPref val="3"/>
        </dgm:presLayoutVars>
      </dgm:prSet>
      <dgm:spPr/>
    </dgm:pt>
    <dgm:pt modelId="{CC135382-36F2-4CC9-B2ED-D17DDA1457E8}" type="pres">
      <dgm:prSet presAssocID="{BF83BA1C-667E-410D-8A77-32D80B701652}" presName="hierChild2" presStyleCnt="0"/>
      <dgm:spPr/>
    </dgm:pt>
  </dgm:ptLst>
  <dgm:cxnLst>
    <dgm:cxn modelId="{15732D3E-29E0-485C-B206-8C319ACA0290}" srcId="{4D0D0F65-F9F3-4BB1-BBE2-0B6C960CC4AF}" destId="{4F63C8DF-B1CF-4E3F-8A9C-350EBB099C81}" srcOrd="1" destOrd="0" parTransId="{6C90D389-CD9E-44C3-AB2E-90DB5B3B5449}" sibTransId="{60C5CB31-FFEC-4193-BDAD-7B71A88EF8FF}"/>
    <dgm:cxn modelId="{086F0942-4A38-4BB9-9107-EE4FF36BB1E0}" type="presOf" srcId="{BF83BA1C-667E-410D-8A77-32D80B701652}" destId="{4274754E-5C16-4D72-B665-B4F9F78438E3}" srcOrd="0" destOrd="0" presId="urn:microsoft.com/office/officeart/2005/8/layout/hierarchy1"/>
    <dgm:cxn modelId="{EACE9263-EFAC-4495-93CE-0D9C13D048A8}" srcId="{4D0D0F65-F9F3-4BB1-BBE2-0B6C960CC4AF}" destId="{C502F140-8198-471C-A871-CBB476A4EA1F}" srcOrd="0" destOrd="0" parTransId="{8EFF935E-E4C0-4BAE-9E00-3871A6330A53}" sibTransId="{9D3BCD9A-A7CF-4DCD-89DA-8AF4B6AB0E62}"/>
    <dgm:cxn modelId="{11758D5A-35FB-4A4F-8AE0-00126DDCDA94}" srcId="{4D0D0F65-F9F3-4BB1-BBE2-0B6C960CC4AF}" destId="{BF83BA1C-667E-410D-8A77-32D80B701652}" srcOrd="2" destOrd="0" parTransId="{C8E47A36-F1A0-438E-98DD-450BC3F9F374}" sibTransId="{8F793AE8-F8C3-4CB8-9A44-23645CE891BD}"/>
    <dgm:cxn modelId="{101A1CC0-7680-426D-8062-5CF2DB7E782B}" type="presOf" srcId="{4D0D0F65-F9F3-4BB1-BBE2-0B6C960CC4AF}" destId="{B2F25192-2FA2-472D-AC52-A5032E9E8421}" srcOrd="0" destOrd="0" presId="urn:microsoft.com/office/officeart/2005/8/layout/hierarchy1"/>
    <dgm:cxn modelId="{BC17B5D8-ADB2-4665-8B1E-C4725E23B6FE}" type="presOf" srcId="{C502F140-8198-471C-A871-CBB476A4EA1F}" destId="{D62ED472-D11B-4757-946F-95127EFF65AB}" srcOrd="0" destOrd="0" presId="urn:microsoft.com/office/officeart/2005/8/layout/hierarchy1"/>
    <dgm:cxn modelId="{D47A74FB-13FB-41C6-A0D8-73F8B4365BE2}" type="presOf" srcId="{4F63C8DF-B1CF-4E3F-8A9C-350EBB099C81}" destId="{741ABB90-15DF-4EF3-A904-C8F70C450B33}" srcOrd="0" destOrd="0" presId="urn:microsoft.com/office/officeart/2005/8/layout/hierarchy1"/>
    <dgm:cxn modelId="{F5B17E5E-A450-4544-9B31-91D5DD2801AA}" type="presParOf" srcId="{B2F25192-2FA2-472D-AC52-A5032E9E8421}" destId="{AD116415-4382-40BF-8E2C-D1F7A322B2B6}" srcOrd="0" destOrd="0" presId="urn:microsoft.com/office/officeart/2005/8/layout/hierarchy1"/>
    <dgm:cxn modelId="{C8034D66-1E43-425C-B1C0-23ABEF6EE975}" type="presParOf" srcId="{AD116415-4382-40BF-8E2C-D1F7A322B2B6}" destId="{36A788CA-109A-4784-96D7-84A9862B2BBF}" srcOrd="0" destOrd="0" presId="urn:microsoft.com/office/officeart/2005/8/layout/hierarchy1"/>
    <dgm:cxn modelId="{BE15FBB5-7495-4A3E-9D23-D5B74552A9FB}" type="presParOf" srcId="{36A788CA-109A-4784-96D7-84A9862B2BBF}" destId="{34DF18A6-9468-4B26-9E9F-8CA5A6D9505B}" srcOrd="0" destOrd="0" presId="urn:microsoft.com/office/officeart/2005/8/layout/hierarchy1"/>
    <dgm:cxn modelId="{7B5BDDD4-EC0B-4AF7-87C0-93F877EDB016}" type="presParOf" srcId="{36A788CA-109A-4784-96D7-84A9862B2BBF}" destId="{D62ED472-D11B-4757-946F-95127EFF65AB}" srcOrd="1" destOrd="0" presId="urn:microsoft.com/office/officeart/2005/8/layout/hierarchy1"/>
    <dgm:cxn modelId="{A81A1AA4-4142-4BD3-89E4-17EE9601DE46}" type="presParOf" srcId="{AD116415-4382-40BF-8E2C-D1F7A322B2B6}" destId="{B2BCAB54-5711-4C59-9B9E-E7C5EE576515}" srcOrd="1" destOrd="0" presId="urn:microsoft.com/office/officeart/2005/8/layout/hierarchy1"/>
    <dgm:cxn modelId="{D92A2BFE-7E91-4C4A-996D-B3D15F0A34B9}" type="presParOf" srcId="{B2F25192-2FA2-472D-AC52-A5032E9E8421}" destId="{F34F162A-21BB-40F0-9D28-16E9E00974EB}" srcOrd="1" destOrd="0" presId="urn:microsoft.com/office/officeart/2005/8/layout/hierarchy1"/>
    <dgm:cxn modelId="{560526FA-91A6-4E4A-8F8B-FECC3782D575}" type="presParOf" srcId="{F34F162A-21BB-40F0-9D28-16E9E00974EB}" destId="{7EE0FA59-47A8-45A3-AB47-1BE58F3C8198}" srcOrd="0" destOrd="0" presId="urn:microsoft.com/office/officeart/2005/8/layout/hierarchy1"/>
    <dgm:cxn modelId="{F051A928-5307-47FA-8568-BF35DEB9FDDA}" type="presParOf" srcId="{7EE0FA59-47A8-45A3-AB47-1BE58F3C8198}" destId="{7E632676-A5A1-4116-99D1-71FC893DB144}" srcOrd="0" destOrd="0" presId="urn:microsoft.com/office/officeart/2005/8/layout/hierarchy1"/>
    <dgm:cxn modelId="{89C53D71-72DA-4E05-BAC7-6D2DB3434B34}" type="presParOf" srcId="{7EE0FA59-47A8-45A3-AB47-1BE58F3C8198}" destId="{741ABB90-15DF-4EF3-A904-C8F70C450B33}" srcOrd="1" destOrd="0" presId="urn:microsoft.com/office/officeart/2005/8/layout/hierarchy1"/>
    <dgm:cxn modelId="{CA26F9B0-327A-49FA-86C0-FD4010A9D565}" type="presParOf" srcId="{F34F162A-21BB-40F0-9D28-16E9E00974EB}" destId="{A31D13B7-1FBC-40BF-B825-74211AF1356B}" srcOrd="1" destOrd="0" presId="urn:microsoft.com/office/officeart/2005/8/layout/hierarchy1"/>
    <dgm:cxn modelId="{04623497-2928-4592-9A40-1F65C8075E80}" type="presParOf" srcId="{B2F25192-2FA2-472D-AC52-A5032E9E8421}" destId="{42637B22-301F-4C56-A4D1-B50FC00EC655}" srcOrd="2" destOrd="0" presId="urn:microsoft.com/office/officeart/2005/8/layout/hierarchy1"/>
    <dgm:cxn modelId="{82A62971-E465-4054-BCBA-1610A27DC337}" type="presParOf" srcId="{42637B22-301F-4C56-A4D1-B50FC00EC655}" destId="{9B351B80-1352-45AB-B994-B71864BD219B}" srcOrd="0" destOrd="0" presId="urn:microsoft.com/office/officeart/2005/8/layout/hierarchy1"/>
    <dgm:cxn modelId="{0B1DB8B1-23CD-41AF-8567-AFF99FE7FB84}" type="presParOf" srcId="{9B351B80-1352-45AB-B994-B71864BD219B}" destId="{FA678360-C428-4C04-A705-C544916B8C70}" srcOrd="0" destOrd="0" presId="urn:microsoft.com/office/officeart/2005/8/layout/hierarchy1"/>
    <dgm:cxn modelId="{F451411D-86B2-4458-9FA9-EEF95081C911}" type="presParOf" srcId="{9B351B80-1352-45AB-B994-B71864BD219B}" destId="{4274754E-5C16-4D72-B665-B4F9F78438E3}" srcOrd="1" destOrd="0" presId="urn:microsoft.com/office/officeart/2005/8/layout/hierarchy1"/>
    <dgm:cxn modelId="{444B7399-95B2-421A-B29D-B033831DF1EE}" type="presParOf" srcId="{42637B22-301F-4C56-A4D1-B50FC00EC655}" destId="{CC135382-36F2-4CC9-B2ED-D17DDA1457E8}"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8C2225-CA31-4ED4-8B1A-81A566F79BA6}"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0574F78-E63B-49F1-8536-2AFF5D7423BC}">
      <dgm:prSet phldrT="[Text]"/>
      <dgm:spPr>
        <a:solidFill>
          <a:srgbClr val="344A9D"/>
        </a:solidFill>
      </dgm:spPr>
      <dgm:t>
        <a:bodyPr/>
        <a:lstStyle/>
        <a:p>
          <a:r>
            <a:rPr lang="en-US" altLang="en-GB" dirty="0">
              <a:solidFill>
                <a:schemeClr val="bg1"/>
              </a:solidFill>
              <a:sym typeface="+mn-ea"/>
            </a:rPr>
            <a:t>£54.8 billion (2022 revenue)</a:t>
          </a:r>
          <a:endParaRPr lang="en-US" dirty="0">
            <a:solidFill>
              <a:schemeClr val="bg1"/>
            </a:solidFill>
          </a:endParaRPr>
        </a:p>
      </dgm:t>
    </dgm:pt>
    <dgm:pt modelId="{E2BCD03E-97C4-44B3-A265-4F25E4065DB0}" type="parTrans" cxnId="{2EDD55BC-0C5A-4A69-A654-894589EBC49B}">
      <dgm:prSet/>
      <dgm:spPr/>
      <dgm:t>
        <a:bodyPr/>
        <a:lstStyle/>
        <a:p>
          <a:endParaRPr lang="en-US"/>
        </a:p>
      </dgm:t>
    </dgm:pt>
    <dgm:pt modelId="{D1A8C69C-4BEF-45ED-8653-8A7874C991D8}" type="sibTrans" cxnId="{2EDD55BC-0C5A-4A69-A654-894589EBC49B}">
      <dgm:prSet/>
      <dgm:spPr/>
      <dgm:t>
        <a:bodyPr/>
        <a:lstStyle/>
        <a:p>
          <a:endParaRPr lang="en-US"/>
        </a:p>
      </dgm:t>
    </dgm:pt>
    <dgm:pt modelId="{DCD8B061-6266-4DB2-AF3D-59BFB197EC8B}">
      <dgm:prSet phldrT="[Text]"/>
      <dgm:spPr>
        <a:solidFill>
          <a:srgbClr val="344A9D"/>
        </a:solidFill>
      </dgm:spPr>
      <dgm:t>
        <a:bodyPr/>
        <a:lstStyle/>
        <a:p>
          <a:r>
            <a:rPr lang="en-GB" b="0" dirty="0">
              <a:solidFill>
                <a:schemeClr val="bg1"/>
              </a:solidFill>
            </a:rPr>
            <a:t>34,000 Employees</a:t>
          </a:r>
          <a:endParaRPr lang="en-US" b="0" dirty="0">
            <a:solidFill>
              <a:schemeClr val="bg1"/>
            </a:solidFill>
          </a:endParaRPr>
        </a:p>
      </dgm:t>
    </dgm:pt>
    <dgm:pt modelId="{ACCFE566-D2B8-46BC-A163-51A3E26CEFA5}" type="parTrans" cxnId="{6CF194AE-19C8-45E7-B02E-312D8B4DCDCC}">
      <dgm:prSet/>
      <dgm:spPr/>
      <dgm:t>
        <a:bodyPr/>
        <a:lstStyle/>
        <a:p>
          <a:endParaRPr lang="en-US"/>
        </a:p>
      </dgm:t>
    </dgm:pt>
    <dgm:pt modelId="{AFF96E0A-857B-4FF8-841B-496531B8D637}" type="sibTrans" cxnId="{6CF194AE-19C8-45E7-B02E-312D8B4DCDCC}">
      <dgm:prSet/>
      <dgm:spPr/>
      <dgm:t>
        <a:bodyPr/>
        <a:lstStyle/>
        <a:p>
          <a:endParaRPr lang="en-US"/>
        </a:p>
      </dgm:t>
    </dgm:pt>
    <dgm:pt modelId="{17C0A06A-5E46-4B83-8754-D8F5C5BFA249}">
      <dgm:prSet phldrT="[Text]"/>
      <dgm:spPr>
        <a:solidFill>
          <a:srgbClr val="344A9D"/>
        </a:solidFill>
      </dgm:spPr>
      <dgm:t>
        <a:bodyPr/>
        <a:lstStyle/>
        <a:p>
          <a:r>
            <a:rPr lang="en-US" altLang="en-GB" dirty="0">
              <a:solidFill>
                <a:schemeClr val="bg1"/>
              </a:solidFill>
            </a:rPr>
            <a:t>26.9% Market share</a:t>
          </a:r>
          <a:endParaRPr lang="en-US" dirty="0">
            <a:solidFill>
              <a:schemeClr val="bg1"/>
            </a:solidFill>
          </a:endParaRPr>
        </a:p>
      </dgm:t>
    </dgm:pt>
    <dgm:pt modelId="{76197860-CFDB-4AC4-AABB-7EAD2FFCFB97}" type="parTrans" cxnId="{10F73A23-BCEB-4285-8E15-AD7A002599FB}">
      <dgm:prSet/>
      <dgm:spPr/>
      <dgm:t>
        <a:bodyPr/>
        <a:lstStyle/>
        <a:p>
          <a:endParaRPr lang="en-US"/>
        </a:p>
      </dgm:t>
    </dgm:pt>
    <dgm:pt modelId="{4F1C7783-6286-4D38-86C2-7BC101CEA74E}" type="sibTrans" cxnId="{10F73A23-BCEB-4285-8E15-AD7A002599FB}">
      <dgm:prSet/>
      <dgm:spPr/>
      <dgm:t>
        <a:bodyPr/>
        <a:lstStyle/>
        <a:p>
          <a:endParaRPr lang="en-US"/>
        </a:p>
      </dgm:t>
    </dgm:pt>
    <dgm:pt modelId="{D7858982-44FE-405F-864C-CC2F873A6771}">
      <dgm:prSet/>
      <dgm:spPr>
        <a:solidFill>
          <a:srgbClr val="344A9D"/>
        </a:solidFill>
      </dgm:spPr>
      <dgm:t>
        <a:bodyPr/>
        <a:lstStyle/>
        <a:p>
          <a:r>
            <a:rPr lang="en-GB" dirty="0">
              <a:solidFill>
                <a:schemeClr val="bg1"/>
              </a:solidFill>
            </a:rPr>
            <a:t>Favourite customer’s choice </a:t>
          </a:r>
          <a:endParaRPr lang="en-US" dirty="0">
            <a:solidFill>
              <a:schemeClr val="bg1"/>
            </a:solidFill>
          </a:endParaRPr>
        </a:p>
      </dgm:t>
    </dgm:pt>
    <dgm:pt modelId="{2C8101B5-6DF6-456E-8D63-59AD1B765A22}" type="parTrans" cxnId="{36B6CBEC-286C-4EF4-AC5F-85601848207C}">
      <dgm:prSet/>
      <dgm:spPr/>
      <dgm:t>
        <a:bodyPr/>
        <a:lstStyle/>
        <a:p>
          <a:endParaRPr lang="en-US"/>
        </a:p>
      </dgm:t>
    </dgm:pt>
    <dgm:pt modelId="{E6B0F3D5-921D-4CBF-BBE0-A2F2C0888668}" type="sibTrans" cxnId="{36B6CBEC-286C-4EF4-AC5F-85601848207C}">
      <dgm:prSet/>
      <dgm:spPr/>
      <dgm:t>
        <a:bodyPr/>
        <a:lstStyle/>
        <a:p>
          <a:endParaRPr lang="en-US"/>
        </a:p>
      </dgm:t>
    </dgm:pt>
    <dgm:pt modelId="{A0766FF7-81AE-4DFB-AEF8-1BEA175CAAF9}">
      <dgm:prSet phldrT="[Text]"/>
      <dgm:spPr>
        <a:solidFill>
          <a:srgbClr val="344A9D"/>
        </a:solidFill>
      </dgm:spPr>
      <dgm:t>
        <a:bodyPr/>
        <a:lstStyle/>
        <a:p>
          <a:endParaRPr lang="en-US" dirty="0">
            <a:solidFill>
              <a:schemeClr val="bg1"/>
            </a:solidFill>
          </a:endParaRPr>
        </a:p>
      </dgm:t>
    </dgm:pt>
    <dgm:pt modelId="{7E9100CA-0C1F-493D-BE7E-0C497A837741}" type="sibTrans" cxnId="{75120FD3-EFE5-4F7D-8A52-769BE9215FFD}">
      <dgm:prSet/>
      <dgm:spPr/>
      <dgm:t>
        <a:bodyPr/>
        <a:lstStyle/>
        <a:p>
          <a:endParaRPr lang="en-US"/>
        </a:p>
      </dgm:t>
    </dgm:pt>
    <dgm:pt modelId="{A6AB7666-4626-4DC5-B8E0-43D0A416D1BB}" type="parTrans" cxnId="{75120FD3-EFE5-4F7D-8A52-769BE9215FFD}">
      <dgm:prSet/>
      <dgm:spPr/>
      <dgm:t>
        <a:bodyPr/>
        <a:lstStyle/>
        <a:p>
          <a:endParaRPr lang="en-US"/>
        </a:p>
      </dgm:t>
    </dgm:pt>
    <dgm:pt modelId="{87E8627A-BB57-45F0-9766-3F3532E2898A}">
      <dgm:prSet phldrT="[Text]"/>
      <dgm:spPr>
        <a:solidFill>
          <a:srgbClr val="344A9D"/>
        </a:solidFill>
      </dgm:spPr>
      <dgm:t>
        <a:bodyPr/>
        <a:lstStyle/>
        <a:p>
          <a:r>
            <a:rPr lang="en-GB" dirty="0">
              <a:solidFill>
                <a:schemeClr val="bg1"/>
              </a:solidFill>
            </a:rPr>
            <a:t>16</a:t>
          </a:r>
          <a:r>
            <a:rPr lang="en-GB" baseline="30000" dirty="0">
              <a:solidFill>
                <a:schemeClr val="bg1"/>
              </a:solidFill>
            </a:rPr>
            <a:t>th</a:t>
          </a:r>
          <a:r>
            <a:rPr lang="en-GB" dirty="0">
              <a:solidFill>
                <a:schemeClr val="bg1"/>
              </a:solidFill>
            </a:rPr>
            <a:t>  Worldwide Brand </a:t>
          </a:r>
          <a:r>
            <a:rPr lang="en-GB" baseline="30000" dirty="0">
              <a:solidFill>
                <a:schemeClr val="bg1"/>
              </a:solidFill>
            </a:rPr>
            <a:t> </a:t>
          </a:r>
          <a:endParaRPr lang="en-US" b="0" dirty="0">
            <a:solidFill>
              <a:schemeClr val="bg1"/>
            </a:solidFill>
          </a:endParaRPr>
        </a:p>
      </dgm:t>
    </dgm:pt>
    <dgm:pt modelId="{EEAF25C9-D233-4BAE-9A9E-E5964ED8597A}" type="parTrans" cxnId="{B2830738-B7DF-45C7-BCCE-6CA5BBD09A60}">
      <dgm:prSet/>
      <dgm:spPr/>
      <dgm:t>
        <a:bodyPr/>
        <a:lstStyle/>
        <a:p>
          <a:endParaRPr lang="en-US"/>
        </a:p>
      </dgm:t>
    </dgm:pt>
    <dgm:pt modelId="{8857B669-D13E-440E-92B8-14E042FBEF83}" type="sibTrans" cxnId="{B2830738-B7DF-45C7-BCCE-6CA5BBD09A60}">
      <dgm:prSet/>
      <dgm:spPr/>
      <dgm:t>
        <a:bodyPr/>
        <a:lstStyle/>
        <a:p>
          <a:endParaRPr lang="en-US"/>
        </a:p>
      </dgm:t>
    </dgm:pt>
    <dgm:pt modelId="{72BA9FCF-FA4D-44CB-B463-33977E48B02B}" type="pres">
      <dgm:prSet presAssocID="{458C2225-CA31-4ED4-8B1A-81A566F79BA6}" presName="diagram" presStyleCnt="0">
        <dgm:presLayoutVars>
          <dgm:dir/>
          <dgm:resizeHandles val="exact"/>
        </dgm:presLayoutVars>
      </dgm:prSet>
      <dgm:spPr/>
    </dgm:pt>
    <dgm:pt modelId="{90D6BF06-A125-47B2-8B11-7BCCA95D5DD8}" type="pres">
      <dgm:prSet presAssocID="{A0766FF7-81AE-4DFB-AEF8-1BEA175CAAF9}" presName="node" presStyleLbl="node1" presStyleIdx="0" presStyleCnt="1">
        <dgm:presLayoutVars>
          <dgm:bulletEnabled val="1"/>
        </dgm:presLayoutVars>
      </dgm:prSet>
      <dgm:spPr/>
    </dgm:pt>
  </dgm:ptLst>
  <dgm:cxnLst>
    <dgm:cxn modelId="{10F73A23-BCEB-4285-8E15-AD7A002599FB}" srcId="{A0766FF7-81AE-4DFB-AEF8-1BEA175CAAF9}" destId="{17C0A06A-5E46-4B83-8754-D8F5C5BFA249}" srcOrd="4" destOrd="0" parTransId="{76197860-CFDB-4AC4-AABB-7EAD2FFCFB97}" sibTransId="{4F1C7783-6286-4D38-86C2-7BC101CEA74E}"/>
    <dgm:cxn modelId="{B2830738-B7DF-45C7-BCCE-6CA5BBD09A60}" srcId="{A0766FF7-81AE-4DFB-AEF8-1BEA175CAAF9}" destId="{87E8627A-BB57-45F0-9766-3F3532E2898A}" srcOrd="3" destOrd="0" parTransId="{EEAF25C9-D233-4BAE-9A9E-E5964ED8597A}" sibTransId="{8857B669-D13E-440E-92B8-14E042FBEF83}"/>
    <dgm:cxn modelId="{B7E9813B-4FCA-4815-8064-D70C4A199E74}" type="presOf" srcId="{A0766FF7-81AE-4DFB-AEF8-1BEA175CAAF9}" destId="{90D6BF06-A125-47B2-8B11-7BCCA95D5DD8}" srcOrd="0" destOrd="0" presId="urn:microsoft.com/office/officeart/2005/8/layout/default"/>
    <dgm:cxn modelId="{753AD344-52D2-440A-8935-DD37E7962F30}" type="presOf" srcId="{DCD8B061-6266-4DB2-AF3D-59BFB197EC8B}" destId="{90D6BF06-A125-47B2-8B11-7BCCA95D5DD8}" srcOrd="0" destOrd="3" presId="urn:microsoft.com/office/officeart/2005/8/layout/default"/>
    <dgm:cxn modelId="{AACAB065-88F8-45C1-B29D-E8437A6C59D3}" type="presOf" srcId="{87E8627A-BB57-45F0-9766-3F3532E2898A}" destId="{90D6BF06-A125-47B2-8B11-7BCCA95D5DD8}" srcOrd="0" destOrd="4" presId="urn:microsoft.com/office/officeart/2005/8/layout/default"/>
    <dgm:cxn modelId="{9ECCFF95-4962-4DB6-82BC-F59C1B93D1E0}" type="presOf" srcId="{17C0A06A-5E46-4B83-8754-D8F5C5BFA249}" destId="{90D6BF06-A125-47B2-8B11-7BCCA95D5DD8}" srcOrd="0" destOrd="5" presId="urn:microsoft.com/office/officeart/2005/8/layout/default"/>
    <dgm:cxn modelId="{6CF194AE-19C8-45E7-B02E-312D8B4DCDCC}" srcId="{A0766FF7-81AE-4DFB-AEF8-1BEA175CAAF9}" destId="{DCD8B061-6266-4DB2-AF3D-59BFB197EC8B}" srcOrd="2" destOrd="0" parTransId="{ACCFE566-D2B8-46BC-A163-51A3E26CEFA5}" sibTransId="{AFF96E0A-857B-4FF8-841B-496531B8D637}"/>
    <dgm:cxn modelId="{1E9C82AF-2F50-4A87-9FFE-B555EF93A146}" type="presOf" srcId="{20574F78-E63B-49F1-8536-2AFF5D7423BC}" destId="{90D6BF06-A125-47B2-8B11-7BCCA95D5DD8}" srcOrd="0" destOrd="1" presId="urn:microsoft.com/office/officeart/2005/8/layout/default"/>
    <dgm:cxn modelId="{278B12BB-3517-4C7A-BF81-B087D558EA1F}" type="presOf" srcId="{458C2225-CA31-4ED4-8B1A-81A566F79BA6}" destId="{72BA9FCF-FA4D-44CB-B463-33977E48B02B}" srcOrd="0" destOrd="0" presId="urn:microsoft.com/office/officeart/2005/8/layout/default"/>
    <dgm:cxn modelId="{2EDD55BC-0C5A-4A69-A654-894589EBC49B}" srcId="{A0766FF7-81AE-4DFB-AEF8-1BEA175CAAF9}" destId="{20574F78-E63B-49F1-8536-2AFF5D7423BC}" srcOrd="0" destOrd="0" parTransId="{E2BCD03E-97C4-44B3-A265-4F25E4065DB0}" sibTransId="{D1A8C69C-4BEF-45ED-8653-8A7874C991D8}"/>
    <dgm:cxn modelId="{75120FD3-EFE5-4F7D-8A52-769BE9215FFD}" srcId="{458C2225-CA31-4ED4-8B1A-81A566F79BA6}" destId="{A0766FF7-81AE-4DFB-AEF8-1BEA175CAAF9}" srcOrd="0" destOrd="0" parTransId="{A6AB7666-4626-4DC5-B8E0-43D0A416D1BB}" sibTransId="{7E9100CA-0C1F-493D-BE7E-0C497A837741}"/>
    <dgm:cxn modelId="{0C5F2DDE-EB43-4B7C-999D-88B7E8582016}" type="presOf" srcId="{D7858982-44FE-405F-864C-CC2F873A6771}" destId="{90D6BF06-A125-47B2-8B11-7BCCA95D5DD8}" srcOrd="0" destOrd="2" presId="urn:microsoft.com/office/officeart/2005/8/layout/default"/>
    <dgm:cxn modelId="{36B6CBEC-286C-4EF4-AC5F-85601848207C}" srcId="{A0766FF7-81AE-4DFB-AEF8-1BEA175CAAF9}" destId="{D7858982-44FE-405F-864C-CC2F873A6771}" srcOrd="1" destOrd="0" parTransId="{2C8101B5-6DF6-456E-8D63-59AD1B765A22}" sibTransId="{E6B0F3D5-921D-4CBF-BBE0-A2F2C0888668}"/>
    <dgm:cxn modelId="{92B5009B-E179-4EFE-906A-FD212885CF2B}" type="presParOf" srcId="{72BA9FCF-FA4D-44CB-B463-33977E48B02B}" destId="{90D6BF06-A125-47B2-8B11-7BCCA95D5DD8}"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54B695-211E-4C49-A555-E092580452BC}" type="doc">
      <dgm:prSet loTypeId="urn:microsoft.com/office/officeart/2005/8/layout/process4" loCatId="process" qsTypeId="urn:microsoft.com/office/officeart/2005/8/quickstyle/simple2" qsCatId="simple" csTypeId="urn:microsoft.com/office/officeart/2005/8/colors/accent0_3" csCatId="mainScheme" phldr="1"/>
      <dgm:spPr/>
      <dgm:t>
        <a:bodyPr/>
        <a:lstStyle/>
        <a:p>
          <a:endParaRPr lang="en-US"/>
        </a:p>
      </dgm:t>
    </dgm:pt>
    <dgm:pt modelId="{F95EB58C-2A33-4C10-B002-33733D78BAE8}">
      <dgm:prSet/>
      <dgm:spPr/>
      <dgm:t>
        <a:bodyPr/>
        <a:lstStyle/>
        <a:p>
          <a:r>
            <a:rPr lang="en-US"/>
            <a:t>Organisation </a:t>
          </a:r>
          <a:r>
            <a:rPr lang="en-US" dirty="0"/>
            <a:t>structure - a system determining how tasks are formally structured and coordinated in an organization (Pillay,2019).</a:t>
          </a:r>
        </a:p>
      </dgm:t>
    </dgm:pt>
    <dgm:pt modelId="{72A390BF-1A86-4C7D-8E78-D91064A4D0AD}" type="parTrans" cxnId="{46F43398-A251-490C-90D6-A0CE045C01AC}">
      <dgm:prSet/>
      <dgm:spPr/>
      <dgm:t>
        <a:bodyPr/>
        <a:lstStyle/>
        <a:p>
          <a:endParaRPr lang="en-US"/>
        </a:p>
      </dgm:t>
    </dgm:pt>
    <dgm:pt modelId="{985E6A58-6C65-49E1-B2EB-020EFC22104E}" type="sibTrans" cxnId="{46F43398-A251-490C-90D6-A0CE045C01AC}">
      <dgm:prSet/>
      <dgm:spPr/>
      <dgm:t>
        <a:bodyPr/>
        <a:lstStyle/>
        <a:p>
          <a:endParaRPr lang="en-US"/>
        </a:p>
      </dgm:t>
    </dgm:pt>
    <dgm:pt modelId="{82E5A869-D5F8-4EA2-BEBF-2C553537F742}">
      <dgm:prSet/>
      <dgm:spPr/>
      <dgm:t>
        <a:bodyPr/>
        <a:lstStyle/>
        <a:p>
          <a:r>
            <a:rPr lang="en-US"/>
            <a:t>An organisation can have :</a:t>
          </a:r>
        </a:p>
      </dgm:t>
    </dgm:pt>
    <dgm:pt modelId="{7B08C094-2A84-45F9-A757-294A367FD7CD}" type="parTrans" cxnId="{9BC19C26-90E7-4D1B-857C-1FF2D4504323}">
      <dgm:prSet/>
      <dgm:spPr/>
      <dgm:t>
        <a:bodyPr/>
        <a:lstStyle/>
        <a:p>
          <a:endParaRPr lang="en-US"/>
        </a:p>
      </dgm:t>
    </dgm:pt>
    <dgm:pt modelId="{5B18F95A-EEC0-4B9E-8CF7-E67AB31F4429}" type="sibTrans" cxnId="{9BC19C26-90E7-4D1B-857C-1FF2D4504323}">
      <dgm:prSet/>
      <dgm:spPr/>
      <dgm:t>
        <a:bodyPr/>
        <a:lstStyle/>
        <a:p>
          <a:endParaRPr lang="en-US"/>
        </a:p>
      </dgm:t>
    </dgm:pt>
    <dgm:pt modelId="{28E2E143-8BD6-4B38-B58D-D2282B707FA5}">
      <dgm:prSet/>
      <dgm:spPr/>
      <dgm:t>
        <a:bodyPr/>
        <a:lstStyle/>
        <a:p>
          <a:r>
            <a:rPr lang="en-US" dirty="0"/>
            <a:t>Hierarchical</a:t>
          </a:r>
        </a:p>
      </dgm:t>
    </dgm:pt>
    <dgm:pt modelId="{465B488D-78E3-44A6-B13F-3219CF3BE1BF}" type="parTrans" cxnId="{D428DE4A-83B3-4B9E-A407-DAE54F0DCD26}">
      <dgm:prSet/>
      <dgm:spPr/>
      <dgm:t>
        <a:bodyPr/>
        <a:lstStyle/>
        <a:p>
          <a:endParaRPr lang="en-US"/>
        </a:p>
      </dgm:t>
    </dgm:pt>
    <dgm:pt modelId="{4F8D9A88-3DBA-428E-B2E2-4395FAE8709C}" type="sibTrans" cxnId="{D428DE4A-83B3-4B9E-A407-DAE54F0DCD26}">
      <dgm:prSet/>
      <dgm:spPr/>
      <dgm:t>
        <a:bodyPr/>
        <a:lstStyle/>
        <a:p>
          <a:endParaRPr lang="en-US"/>
        </a:p>
      </dgm:t>
    </dgm:pt>
    <dgm:pt modelId="{EA623A7D-77A4-4069-B524-3DABB1D2C1E0}">
      <dgm:prSet/>
      <dgm:spPr/>
      <dgm:t>
        <a:bodyPr/>
        <a:lstStyle/>
        <a:p>
          <a:r>
            <a:rPr lang="en-US"/>
            <a:t>flat or tall</a:t>
          </a:r>
        </a:p>
      </dgm:t>
    </dgm:pt>
    <dgm:pt modelId="{B8EB642B-AF28-4DFE-9660-4C86193B0832}" type="parTrans" cxnId="{C7A6AE60-0F93-4E84-AE88-7344C7AC81F1}">
      <dgm:prSet/>
      <dgm:spPr/>
      <dgm:t>
        <a:bodyPr/>
        <a:lstStyle/>
        <a:p>
          <a:endParaRPr lang="en-US"/>
        </a:p>
      </dgm:t>
    </dgm:pt>
    <dgm:pt modelId="{9A573727-FBEB-4D3E-B0AE-7B989DD2CCCE}" type="sibTrans" cxnId="{C7A6AE60-0F93-4E84-AE88-7344C7AC81F1}">
      <dgm:prSet/>
      <dgm:spPr/>
      <dgm:t>
        <a:bodyPr/>
        <a:lstStyle/>
        <a:p>
          <a:endParaRPr lang="en-US"/>
        </a:p>
      </dgm:t>
    </dgm:pt>
    <dgm:pt modelId="{94C0799E-517F-4577-8324-9CEC4911E366}">
      <dgm:prSet/>
      <dgm:spPr/>
      <dgm:t>
        <a:bodyPr/>
        <a:lstStyle/>
        <a:p>
          <a:r>
            <a:rPr lang="en-US"/>
            <a:t>matrix organisational structure (</a:t>
          </a:r>
          <a:r>
            <a:rPr lang="en-GB"/>
            <a:t>Soundaian</a:t>
          </a:r>
          <a:r>
            <a:rPr lang="en-US"/>
            <a:t>, 2019)</a:t>
          </a:r>
        </a:p>
      </dgm:t>
    </dgm:pt>
    <dgm:pt modelId="{D80424BC-2228-45E5-8BB3-12263FDB0652}" type="parTrans" cxnId="{04E2A0A4-54A0-413C-81A2-0F339C1B725C}">
      <dgm:prSet/>
      <dgm:spPr/>
      <dgm:t>
        <a:bodyPr/>
        <a:lstStyle/>
        <a:p>
          <a:endParaRPr lang="en-US"/>
        </a:p>
      </dgm:t>
    </dgm:pt>
    <dgm:pt modelId="{326C1DEB-7E9D-4492-B998-EBB74E10FDAB}" type="sibTrans" cxnId="{04E2A0A4-54A0-413C-81A2-0F339C1B725C}">
      <dgm:prSet/>
      <dgm:spPr/>
      <dgm:t>
        <a:bodyPr/>
        <a:lstStyle/>
        <a:p>
          <a:endParaRPr lang="en-US"/>
        </a:p>
      </dgm:t>
    </dgm:pt>
    <dgm:pt modelId="{3EFE898B-53A8-E548-9C37-7283A6B7D696}" type="pres">
      <dgm:prSet presAssocID="{2C54B695-211E-4C49-A555-E092580452BC}" presName="Name0" presStyleCnt="0">
        <dgm:presLayoutVars>
          <dgm:dir/>
          <dgm:animLvl val="lvl"/>
          <dgm:resizeHandles val="exact"/>
        </dgm:presLayoutVars>
      </dgm:prSet>
      <dgm:spPr/>
    </dgm:pt>
    <dgm:pt modelId="{FE89CE5B-0CCD-6046-98D5-6035AB818352}" type="pres">
      <dgm:prSet presAssocID="{82E5A869-D5F8-4EA2-BEBF-2C553537F742}" presName="boxAndChildren" presStyleCnt="0"/>
      <dgm:spPr/>
    </dgm:pt>
    <dgm:pt modelId="{AB93DF3B-13CD-D046-8CAB-CE8395904535}" type="pres">
      <dgm:prSet presAssocID="{82E5A869-D5F8-4EA2-BEBF-2C553537F742}" presName="parentTextBox" presStyleLbl="node1" presStyleIdx="0" presStyleCnt="2"/>
      <dgm:spPr/>
    </dgm:pt>
    <dgm:pt modelId="{4A8C6777-AFE5-9248-B430-2C0FE9AE51D0}" type="pres">
      <dgm:prSet presAssocID="{82E5A869-D5F8-4EA2-BEBF-2C553537F742}" presName="entireBox" presStyleLbl="node1" presStyleIdx="0" presStyleCnt="2"/>
      <dgm:spPr/>
    </dgm:pt>
    <dgm:pt modelId="{6EE4B3BC-361E-2144-BA1C-81B382164143}" type="pres">
      <dgm:prSet presAssocID="{82E5A869-D5F8-4EA2-BEBF-2C553537F742}" presName="descendantBox" presStyleCnt="0"/>
      <dgm:spPr/>
    </dgm:pt>
    <dgm:pt modelId="{8CB3DD41-CDE6-8447-B723-C7E002F8F699}" type="pres">
      <dgm:prSet presAssocID="{28E2E143-8BD6-4B38-B58D-D2282B707FA5}" presName="childTextBox" presStyleLbl="fgAccFollowNode1" presStyleIdx="0" presStyleCnt="3">
        <dgm:presLayoutVars>
          <dgm:bulletEnabled val="1"/>
        </dgm:presLayoutVars>
      </dgm:prSet>
      <dgm:spPr/>
    </dgm:pt>
    <dgm:pt modelId="{5286D7DE-4252-9442-B857-98C6C888CB4B}" type="pres">
      <dgm:prSet presAssocID="{EA623A7D-77A4-4069-B524-3DABB1D2C1E0}" presName="childTextBox" presStyleLbl="fgAccFollowNode1" presStyleIdx="1" presStyleCnt="3">
        <dgm:presLayoutVars>
          <dgm:bulletEnabled val="1"/>
        </dgm:presLayoutVars>
      </dgm:prSet>
      <dgm:spPr/>
    </dgm:pt>
    <dgm:pt modelId="{E316C5C6-ECD7-5F44-8058-F857B5DA8A14}" type="pres">
      <dgm:prSet presAssocID="{94C0799E-517F-4577-8324-9CEC4911E366}" presName="childTextBox" presStyleLbl="fgAccFollowNode1" presStyleIdx="2" presStyleCnt="3">
        <dgm:presLayoutVars>
          <dgm:bulletEnabled val="1"/>
        </dgm:presLayoutVars>
      </dgm:prSet>
      <dgm:spPr/>
    </dgm:pt>
    <dgm:pt modelId="{7875776D-8840-F046-819A-9B9D3EA09425}" type="pres">
      <dgm:prSet presAssocID="{985E6A58-6C65-49E1-B2EB-020EFC22104E}" presName="sp" presStyleCnt="0"/>
      <dgm:spPr/>
    </dgm:pt>
    <dgm:pt modelId="{BEF92716-AC83-6047-9EFB-EA54CF5E7AD0}" type="pres">
      <dgm:prSet presAssocID="{F95EB58C-2A33-4C10-B002-33733D78BAE8}" presName="arrowAndChildren" presStyleCnt="0"/>
      <dgm:spPr/>
    </dgm:pt>
    <dgm:pt modelId="{5B7AD64C-2934-0E42-BF9A-AB8C388AE360}" type="pres">
      <dgm:prSet presAssocID="{F95EB58C-2A33-4C10-B002-33733D78BAE8}" presName="parentTextArrow" presStyleLbl="node1" presStyleIdx="1" presStyleCnt="2"/>
      <dgm:spPr/>
    </dgm:pt>
  </dgm:ptLst>
  <dgm:cxnLst>
    <dgm:cxn modelId="{0BB2A918-4C25-2841-A5DD-B5B542D955F8}" type="presOf" srcId="{82E5A869-D5F8-4EA2-BEBF-2C553537F742}" destId="{AB93DF3B-13CD-D046-8CAB-CE8395904535}" srcOrd="0" destOrd="0" presId="urn:microsoft.com/office/officeart/2005/8/layout/process4"/>
    <dgm:cxn modelId="{9BC19C26-90E7-4D1B-857C-1FF2D4504323}" srcId="{2C54B695-211E-4C49-A555-E092580452BC}" destId="{82E5A869-D5F8-4EA2-BEBF-2C553537F742}" srcOrd="1" destOrd="0" parTransId="{7B08C094-2A84-45F9-A757-294A367FD7CD}" sibTransId="{5B18F95A-EEC0-4B9E-8CF7-E67AB31F4429}"/>
    <dgm:cxn modelId="{C7A6AE60-0F93-4E84-AE88-7344C7AC81F1}" srcId="{82E5A869-D5F8-4EA2-BEBF-2C553537F742}" destId="{EA623A7D-77A4-4069-B524-3DABB1D2C1E0}" srcOrd="1" destOrd="0" parTransId="{B8EB642B-AF28-4DFE-9660-4C86193B0832}" sibTransId="{9A573727-FBEB-4D3E-B0AE-7B989DD2CCCE}"/>
    <dgm:cxn modelId="{6C255A69-2887-F549-B922-CEE38459244F}" type="presOf" srcId="{EA623A7D-77A4-4069-B524-3DABB1D2C1E0}" destId="{5286D7DE-4252-9442-B857-98C6C888CB4B}" srcOrd="0" destOrd="0" presId="urn:microsoft.com/office/officeart/2005/8/layout/process4"/>
    <dgm:cxn modelId="{D428DE4A-83B3-4B9E-A407-DAE54F0DCD26}" srcId="{82E5A869-D5F8-4EA2-BEBF-2C553537F742}" destId="{28E2E143-8BD6-4B38-B58D-D2282B707FA5}" srcOrd="0" destOrd="0" parTransId="{465B488D-78E3-44A6-B13F-3219CF3BE1BF}" sibTransId="{4F8D9A88-3DBA-428E-B2E2-4395FAE8709C}"/>
    <dgm:cxn modelId="{903F304B-25B6-524F-AE47-31596913D28B}" type="presOf" srcId="{94C0799E-517F-4577-8324-9CEC4911E366}" destId="{E316C5C6-ECD7-5F44-8058-F857B5DA8A14}" srcOrd="0" destOrd="0" presId="urn:microsoft.com/office/officeart/2005/8/layout/process4"/>
    <dgm:cxn modelId="{222FE295-54DB-544E-8888-FC6076961447}" type="presOf" srcId="{82E5A869-D5F8-4EA2-BEBF-2C553537F742}" destId="{4A8C6777-AFE5-9248-B430-2C0FE9AE51D0}" srcOrd="1" destOrd="0" presId="urn:microsoft.com/office/officeart/2005/8/layout/process4"/>
    <dgm:cxn modelId="{46F43398-A251-490C-90D6-A0CE045C01AC}" srcId="{2C54B695-211E-4C49-A555-E092580452BC}" destId="{F95EB58C-2A33-4C10-B002-33733D78BAE8}" srcOrd="0" destOrd="0" parTransId="{72A390BF-1A86-4C7D-8E78-D91064A4D0AD}" sibTransId="{985E6A58-6C65-49E1-B2EB-020EFC22104E}"/>
    <dgm:cxn modelId="{04E2A0A4-54A0-413C-81A2-0F339C1B725C}" srcId="{82E5A869-D5F8-4EA2-BEBF-2C553537F742}" destId="{94C0799E-517F-4577-8324-9CEC4911E366}" srcOrd="2" destOrd="0" parTransId="{D80424BC-2228-45E5-8BB3-12263FDB0652}" sibTransId="{326C1DEB-7E9D-4492-B998-EBB74E10FDAB}"/>
    <dgm:cxn modelId="{2EF6B4B9-58F3-8944-BE7E-6504FFA03664}" type="presOf" srcId="{F95EB58C-2A33-4C10-B002-33733D78BAE8}" destId="{5B7AD64C-2934-0E42-BF9A-AB8C388AE360}" srcOrd="0" destOrd="0" presId="urn:microsoft.com/office/officeart/2005/8/layout/process4"/>
    <dgm:cxn modelId="{38C3F4EF-3D27-4E47-AF87-E142F7CD4EB2}" type="presOf" srcId="{28E2E143-8BD6-4B38-B58D-D2282B707FA5}" destId="{8CB3DD41-CDE6-8447-B723-C7E002F8F699}" srcOrd="0" destOrd="0" presId="urn:microsoft.com/office/officeart/2005/8/layout/process4"/>
    <dgm:cxn modelId="{F5AAC6F0-40FD-B141-A9FC-36641D93BDEF}" type="presOf" srcId="{2C54B695-211E-4C49-A555-E092580452BC}" destId="{3EFE898B-53A8-E548-9C37-7283A6B7D696}" srcOrd="0" destOrd="0" presId="urn:microsoft.com/office/officeart/2005/8/layout/process4"/>
    <dgm:cxn modelId="{181E442B-5A33-4D46-9519-B1AAA5FD57A2}" type="presParOf" srcId="{3EFE898B-53A8-E548-9C37-7283A6B7D696}" destId="{FE89CE5B-0CCD-6046-98D5-6035AB818352}" srcOrd="0" destOrd="0" presId="urn:microsoft.com/office/officeart/2005/8/layout/process4"/>
    <dgm:cxn modelId="{55242A89-B095-D747-9A31-0578D7E9F8AB}" type="presParOf" srcId="{FE89CE5B-0CCD-6046-98D5-6035AB818352}" destId="{AB93DF3B-13CD-D046-8CAB-CE8395904535}" srcOrd="0" destOrd="0" presId="urn:microsoft.com/office/officeart/2005/8/layout/process4"/>
    <dgm:cxn modelId="{29301551-7311-7F44-8243-7EE4E5AA7FCA}" type="presParOf" srcId="{FE89CE5B-0CCD-6046-98D5-6035AB818352}" destId="{4A8C6777-AFE5-9248-B430-2C0FE9AE51D0}" srcOrd="1" destOrd="0" presId="urn:microsoft.com/office/officeart/2005/8/layout/process4"/>
    <dgm:cxn modelId="{00AA2E02-038D-9D43-9B4D-8A2265A3BE25}" type="presParOf" srcId="{FE89CE5B-0CCD-6046-98D5-6035AB818352}" destId="{6EE4B3BC-361E-2144-BA1C-81B382164143}" srcOrd="2" destOrd="0" presId="urn:microsoft.com/office/officeart/2005/8/layout/process4"/>
    <dgm:cxn modelId="{D63E0AFD-AACE-AE40-9798-CC211BE5B75D}" type="presParOf" srcId="{6EE4B3BC-361E-2144-BA1C-81B382164143}" destId="{8CB3DD41-CDE6-8447-B723-C7E002F8F699}" srcOrd="0" destOrd="0" presId="urn:microsoft.com/office/officeart/2005/8/layout/process4"/>
    <dgm:cxn modelId="{9AE34881-9D17-564D-8CE4-7BBF2A8B68B4}" type="presParOf" srcId="{6EE4B3BC-361E-2144-BA1C-81B382164143}" destId="{5286D7DE-4252-9442-B857-98C6C888CB4B}" srcOrd="1" destOrd="0" presId="urn:microsoft.com/office/officeart/2005/8/layout/process4"/>
    <dgm:cxn modelId="{06A0822B-B262-C74D-A477-B2C13CA67907}" type="presParOf" srcId="{6EE4B3BC-361E-2144-BA1C-81B382164143}" destId="{E316C5C6-ECD7-5F44-8058-F857B5DA8A14}" srcOrd="2" destOrd="0" presId="urn:microsoft.com/office/officeart/2005/8/layout/process4"/>
    <dgm:cxn modelId="{5D82425E-39C9-C14D-AD99-F32B4D4CA439}" type="presParOf" srcId="{3EFE898B-53A8-E548-9C37-7283A6B7D696}" destId="{7875776D-8840-F046-819A-9B9D3EA09425}" srcOrd="1" destOrd="0" presId="urn:microsoft.com/office/officeart/2005/8/layout/process4"/>
    <dgm:cxn modelId="{814F286A-3AD3-B145-8D19-5867ADDEE44D}" type="presParOf" srcId="{3EFE898B-53A8-E548-9C37-7283A6B7D696}" destId="{BEF92716-AC83-6047-9EFB-EA54CF5E7AD0}" srcOrd="2" destOrd="0" presId="urn:microsoft.com/office/officeart/2005/8/layout/process4"/>
    <dgm:cxn modelId="{F4D4322F-B53A-8945-99F6-2707E985CEC6}" type="presParOf" srcId="{BEF92716-AC83-6047-9EFB-EA54CF5E7AD0}" destId="{5B7AD64C-2934-0E42-BF9A-AB8C388AE36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C39E7E-79FE-4257-A5D6-2C3E44C4697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1D14489-B027-4F17-A83E-3CE6F9B1181C}">
      <dgm:prSet custT="1"/>
      <dgm:spPr/>
      <dgm:t>
        <a:bodyPr/>
        <a:lstStyle/>
        <a:p>
          <a:pPr>
            <a:lnSpc>
              <a:spcPct val="100000"/>
            </a:lnSpc>
            <a:defRPr cap="all"/>
          </a:pPr>
          <a:r>
            <a:rPr lang="en-US" sz="1400" b="0">
              <a:latin typeface="+mn-lt"/>
            </a:rPr>
            <a:t>An organizational structure allows </a:t>
          </a:r>
          <a:r>
            <a:rPr lang="en-GB" sz="1400" b="0">
              <a:latin typeface="+mn-lt"/>
            </a:rPr>
            <a:t>managers </a:t>
          </a:r>
          <a:r>
            <a:rPr lang="en-US" sz="1400" b="0">
              <a:latin typeface="+mn-lt"/>
            </a:rPr>
            <a:t>to </a:t>
          </a:r>
          <a:r>
            <a:rPr lang="en-GB" sz="1400" b="0">
              <a:latin typeface="+mn-lt"/>
            </a:rPr>
            <a:t>coordinate the act</a:t>
          </a:r>
          <a:r>
            <a:rPr lang="en-US" sz="1400" b="0">
              <a:latin typeface="+mn-lt"/>
            </a:rPr>
            <a:t>ivities</a:t>
          </a:r>
          <a:r>
            <a:rPr lang="en-GB" sz="1400" b="0">
              <a:latin typeface="+mn-lt"/>
            </a:rPr>
            <a:t> of various </a:t>
          </a:r>
          <a:r>
            <a:rPr lang="en-US" sz="1400" b="0">
              <a:latin typeface="+mn-lt"/>
            </a:rPr>
            <a:t>divisions and departments.</a:t>
          </a:r>
          <a:endParaRPr lang="en-US" sz="1400" b="0" dirty="0">
            <a:latin typeface="+mn-lt"/>
          </a:endParaRPr>
        </a:p>
      </dgm:t>
    </dgm:pt>
    <dgm:pt modelId="{8EF921B7-E765-4B80-8377-BFBCD58181E2}" type="parTrans" cxnId="{B635346B-7EBF-45E4-AE5C-C9EAFA1F5AD0}">
      <dgm:prSet/>
      <dgm:spPr/>
      <dgm:t>
        <a:bodyPr/>
        <a:lstStyle/>
        <a:p>
          <a:endParaRPr lang="en-US"/>
        </a:p>
      </dgm:t>
    </dgm:pt>
    <dgm:pt modelId="{239910E6-595F-4B8D-98A0-7B0F79A71987}" type="sibTrans" cxnId="{B635346B-7EBF-45E4-AE5C-C9EAFA1F5AD0}">
      <dgm:prSet/>
      <dgm:spPr/>
      <dgm:t>
        <a:bodyPr/>
        <a:lstStyle/>
        <a:p>
          <a:pPr>
            <a:lnSpc>
              <a:spcPct val="100000"/>
            </a:lnSpc>
          </a:pPr>
          <a:endParaRPr lang="en-US"/>
        </a:p>
      </dgm:t>
    </dgm:pt>
    <dgm:pt modelId="{9A268FA5-9345-462A-89B6-3E3711F4C282}">
      <dgm:prSet custT="1"/>
      <dgm:spPr/>
      <dgm:t>
        <a:bodyPr/>
        <a:lstStyle/>
        <a:p>
          <a:pPr>
            <a:lnSpc>
              <a:spcPct val="100000"/>
            </a:lnSpc>
            <a:defRPr cap="all"/>
          </a:pPr>
          <a:r>
            <a:rPr lang="en-US" sz="1400"/>
            <a:t>A Hierarchical structure allows employee involvement and flexibility especially in decision making boosts employees’ job satisfaction (Rishipal, 2014).</a:t>
          </a:r>
          <a:endParaRPr lang="en-US" sz="1400" dirty="0"/>
        </a:p>
      </dgm:t>
    </dgm:pt>
    <dgm:pt modelId="{E87E35C0-F8CA-41B6-92F0-FDC9B7E790CF}" type="parTrans" cxnId="{E59CAC37-E32B-45A4-B3CE-DAE1D71F3483}">
      <dgm:prSet/>
      <dgm:spPr/>
      <dgm:t>
        <a:bodyPr/>
        <a:lstStyle/>
        <a:p>
          <a:endParaRPr lang="en-US"/>
        </a:p>
      </dgm:t>
    </dgm:pt>
    <dgm:pt modelId="{B75C27C3-CC4B-4EFC-A476-F1435005100E}" type="sibTrans" cxnId="{E59CAC37-E32B-45A4-B3CE-DAE1D71F3483}">
      <dgm:prSet/>
      <dgm:spPr/>
      <dgm:t>
        <a:bodyPr/>
        <a:lstStyle/>
        <a:p>
          <a:pPr>
            <a:lnSpc>
              <a:spcPct val="100000"/>
            </a:lnSpc>
          </a:pPr>
          <a:endParaRPr lang="en-US"/>
        </a:p>
      </dgm:t>
    </dgm:pt>
    <dgm:pt modelId="{5AC8DA6E-EC2D-40C1-BC61-60D370683C96}">
      <dgm:prSet custT="1"/>
      <dgm:spPr/>
      <dgm:t>
        <a:bodyPr/>
        <a:lstStyle/>
        <a:p>
          <a:pPr>
            <a:lnSpc>
              <a:spcPct val="100000"/>
            </a:lnSpc>
            <a:defRPr cap="all"/>
          </a:pPr>
          <a:r>
            <a:rPr lang="en-US" sz="1400"/>
            <a:t>A flat or tall structure makes supervision easier, though decision-making might be slow.</a:t>
          </a:r>
          <a:endParaRPr lang="en-US" sz="1400" dirty="0"/>
        </a:p>
      </dgm:t>
    </dgm:pt>
    <dgm:pt modelId="{521DD8F4-5EB6-45BA-AAF9-24339E79DA9F}" type="parTrans" cxnId="{2F22963A-9D31-48E6-BA8C-21D674A239BC}">
      <dgm:prSet/>
      <dgm:spPr/>
      <dgm:t>
        <a:bodyPr/>
        <a:lstStyle/>
        <a:p>
          <a:endParaRPr lang="en-US"/>
        </a:p>
      </dgm:t>
    </dgm:pt>
    <dgm:pt modelId="{BA1E2B9F-8303-4C28-A202-D062A08A469F}" type="sibTrans" cxnId="{2F22963A-9D31-48E6-BA8C-21D674A239BC}">
      <dgm:prSet/>
      <dgm:spPr/>
      <dgm:t>
        <a:bodyPr/>
        <a:lstStyle/>
        <a:p>
          <a:pPr>
            <a:lnSpc>
              <a:spcPct val="100000"/>
            </a:lnSpc>
          </a:pPr>
          <a:endParaRPr lang="en-US"/>
        </a:p>
      </dgm:t>
    </dgm:pt>
    <dgm:pt modelId="{1BAACF3E-7355-44C5-A705-BDFCAB998964}">
      <dgm:prSet custT="1"/>
      <dgm:spPr/>
      <dgm:t>
        <a:bodyPr/>
        <a:lstStyle/>
        <a:p>
          <a:pPr>
            <a:lnSpc>
              <a:spcPct val="100000"/>
            </a:lnSpc>
            <a:defRPr cap="all"/>
          </a:pPr>
          <a:r>
            <a:rPr lang="en-US" sz="1400"/>
            <a:t>In a matrix structure,  decision-making can be quick; it gives a team greater independence. However, conflicts might arise if a worker gets direction from two bosses (</a:t>
          </a:r>
          <a:r>
            <a:rPr lang="en-GB" sz="1400"/>
            <a:t>Soundaian</a:t>
          </a:r>
          <a:r>
            <a:rPr lang="en-US" sz="1400"/>
            <a:t>, 2019).</a:t>
          </a:r>
          <a:endParaRPr lang="en-US" sz="1400" dirty="0"/>
        </a:p>
      </dgm:t>
    </dgm:pt>
    <dgm:pt modelId="{12457B91-1EFF-4863-8761-47BA1F00409C}" type="parTrans" cxnId="{921D70B7-2326-4AAE-A2C7-DF5F6CDE3928}">
      <dgm:prSet/>
      <dgm:spPr/>
      <dgm:t>
        <a:bodyPr/>
        <a:lstStyle/>
        <a:p>
          <a:endParaRPr lang="en-US"/>
        </a:p>
      </dgm:t>
    </dgm:pt>
    <dgm:pt modelId="{3E6DB183-0394-454A-B2AF-A205DF9A6125}" type="sibTrans" cxnId="{921D70B7-2326-4AAE-A2C7-DF5F6CDE3928}">
      <dgm:prSet/>
      <dgm:spPr/>
      <dgm:t>
        <a:bodyPr/>
        <a:lstStyle/>
        <a:p>
          <a:endParaRPr lang="en-US"/>
        </a:p>
      </dgm:t>
    </dgm:pt>
    <dgm:pt modelId="{3CDD74B7-E2AB-44BE-B91A-A5DF6CBD8747}" type="pres">
      <dgm:prSet presAssocID="{B0C39E7E-79FE-4257-A5D6-2C3E44C46977}" presName="root" presStyleCnt="0">
        <dgm:presLayoutVars>
          <dgm:dir/>
          <dgm:resizeHandles val="exact"/>
        </dgm:presLayoutVars>
      </dgm:prSet>
      <dgm:spPr/>
    </dgm:pt>
    <dgm:pt modelId="{F6925693-6B0F-47FE-B9F1-8889016184EE}" type="pres">
      <dgm:prSet presAssocID="{51D14489-B027-4F17-A83E-3CE6F9B1181C}" presName="compNode" presStyleCnt="0"/>
      <dgm:spPr/>
    </dgm:pt>
    <dgm:pt modelId="{1538D574-8F0C-4AB1-9DC5-85089A7B133E}" type="pres">
      <dgm:prSet presAssocID="{51D14489-B027-4F17-A83E-3CE6F9B1181C}" presName="iconBgRect" presStyleLbl="bgShp" presStyleIdx="0" presStyleCnt="4"/>
      <dgm:spPr/>
    </dgm:pt>
    <dgm:pt modelId="{36F67701-B3D7-47E1-BE32-EB9D484D2804}" type="pres">
      <dgm:prSet presAssocID="{51D14489-B027-4F17-A83E-3CE6F9B1181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00BCD760-055D-4D26-BB03-44B909F0AA0B}" type="pres">
      <dgm:prSet presAssocID="{51D14489-B027-4F17-A83E-3CE6F9B1181C}" presName="spaceRect" presStyleCnt="0"/>
      <dgm:spPr/>
    </dgm:pt>
    <dgm:pt modelId="{D8ED1D41-F928-4AEE-B9EB-FD8CD6901D49}" type="pres">
      <dgm:prSet presAssocID="{51D14489-B027-4F17-A83E-3CE6F9B1181C}" presName="textRect" presStyleLbl="revTx" presStyleIdx="0" presStyleCnt="4">
        <dgm:presLayoutVars>
          <dgm:chMax val="1"/>
          <dgm:chPref val="1"/>
        </dgm:presLayoutVars>
      </dgm:prSet>
      <dgm:spPr/>
    </dgm:pt>
    <dgm:pt modelId="{9693E855-F055-4860-94A4-5DAE24D71F9D}" type="pres">
      <dgm:prSet presAssocID="{239910E6-595F-4B8D-98A0-7B0F79A71987}" presName="sibTrans" presStyleCnt="0"/>
      <dgm:spPr/>
    </dgm:pt>
    <dgm:pt modelId="{56A77E42-EAFB-4792-B45F-64D9CF9B15D9}" type="pres">
      <dgm:prSet presAssocID="{9A268FA5-9345-462A-89B6-3E3711F4C282}" presName="compNode" presStyleCnt="0"/>
      <dgm:spPr/>
    </dgm:pt>
    <dgm:pt modelId="{F215D4F2-8DB6-4637-BF77-A982F1394EB3}" type="pres">
      <dgm:prSet presAssocID="{9A268FA5-9345-462A-89B6-3E3711F4C282}" presName="iconBgRect" presStyleLbl="bgShp" presStyleIdx="1" presStyleCnt="4"/>
      <dgm:spPr/>
    </dgm:pt>
    <dgm:pt modelId="{187051A4-A79D-4AD2-8377-604B39091C32}" type="pres">
      <dgm:prSet presAssocID="{9A268FA5-9345-462A-89B6-3E3711F4C28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5487A417-1B76-4566-A114-8E549AE40834}" type="pres">
      <dgm:prSet presAssocID="{9A268FA5-9345-462A-89B6-3E3711F4C282}" presName="spaceRect" presStyleCnt="0"/>
      <dgm:spPr/>
    </dgm:pt>
    <dgm:pt modelId="{F16D5317-F6D2-4D37-8573-62A8D7EB7169}" type="pres">
      <dgm:prSet presAssocID="{9A268FA5-9345-462A-89B6-3E3711F4C282}" presName="textRect" presStyleLbl="revTx" presStyleIdx="1" presStyleCnt="4">
        <dgm:presLayoutVars>
          <dgm:chMax val="1"/>
          <dgm:chPref val="1"/>
        </dgm:presLayoutVars>
      </dgm:prSet>
      <dgm:spPr/>
    </dgm:pt>
    <dgm:pt modelId="{7362B3FB-428C-40CF-A94D-E09BC71A654B}" type="pres">
      <dgm:prSet presAssocID="{B75C27C3-CC4B-4EFC-A476-F1435005100E}" presName="sibTrans" presStyleCnt="0"/>
      <dgm:spPr/>
    </dgm:pt>
    <dgm:pt modelId="{516A264A-CD9A-424D-85F1-D0DAE855C806}" type="pres">
      <dgm:prSet presAssocID="{5AC8DA6E-EC2D-40C1-BC61-60D370683C96}" presName="compNode" presStyleCnt="0"/>
      <dgm:spPr/>
    </dgm:pt>
    <dgm:pt modelId="{C827CF47-9078-4C1F-8C52-8C02F6CE8737}" type="pres">
      <dgm:prSet presAssocID="{5AC8DA6E-EC2D-40C1-BC61-60D370683C96}" presName="iconBgRect" presStyleLbl="bgShp" presStyleIdx="2" presStyleCnt="4"/>
      <dgm:spPr/>
    </dgm:pt>
    <dgm:pt modelId="{6161EF21-B73C-4AE7-AA89-454A3E09E43A}" type="pres">
      <dgm:prSet presAssocID="{5AC8DA6E-EC2D-40C1-BC61-60D370683C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AC599154-9DDD-48FF-9CE2-F7D562AB20F3}" type="pres">
      <dgm:prSet presAssocID="{5AC8DA6E-EC2D-40C1-BC61-60D370683C96}" presName="spaceRect" presStyleCnt="0"/>
      <dgm:spPr/>
    </dgm:pt>
    <dgm:pt modelId="{DC23013F-2ACE-431F-80F7-373AC3283DB8}" type="pres">
      <dgm:prSet presAssocID="{5AC8DA6E-EC2D-40C1-BC61-60D370683C96}" presName="textRect" presStyleLbl="revTx" presStyleIdx="2" presStyleCnt="4">
        <dgm:presLayoutVars>
          <dgm:chMax val="1"/>
          <dgm:chPref val="1"/>
        </dgm:presLayoutVars>
      </dgm:prSet>
      <dgm:spPr/>
    </dgm:pt>
    <dgm:pt modelId="{E210851B-0F56-48BD-8937-280C4B460715}" type="pres">
      <dgm:prSet presAssocID="{BA1E2B9F-8303-4C28-A202-D062A08A469F}" presName="sibTrans" presStyleCnt="0"/>
      <dgm:spPr/>
    </dgm:pt>
    <dgm:pt modelId="{8B294336-C967-4C16-9636-38EA57690EC1}" type="pres">
      <dgm:prSet presAssocID="{1BAACF3E-7355-44C5-A705-BDFCAB998964}" presName="compNode" presStyleCnt="0"/>
      <dgm:spPr/>
    </dgm:pt>
    <dgm:pt modelId="{14F22D10-0F42-42A5-8865-B65F73FAF61F}" type="pres">
      <dgm:prSet presAssocID="{1BAACF3E-7355-44C5-A705-BDFCAB998964}" presName="iconBgRect" presStyleLbl="bgShp" presStyleIdx="3" presStyleCnt="4"/>
      <dgm:spPr/>
    </dgm:pt>
    <dgm:pt modelId="{9FA8CE20-EA57-42BA-BF31-0CCA2DAB752A}" type="pres">
      <dgm:prSet presAssocID="{1BAACF3E-7355-44C5-A705-BDFCAB99896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ers"/>
        </a:ext>
      </dgm:extLst>
    </dgm:pt>
    <dgm:pt modelId="{7D03C434-938A-486C-A1EF-7F7D9A24259F}" type="pres">
      <dgm:prSet presAssocID="{1BAACF3E-7355-44C5-A705-BDFCAB998964}" presName="spaceRect" presStyleCnt="0"/>
      <dgm:spPr/>
    </dgm:pt>
    <dgm:pt modelId="{D4BD6270-4E9E-484F-90D0-094F21B63117}" type="pres">
      <dgm:prSet presAssocID="{1BAACF3E-7355-44C5-A705-BDFCAB998964}" presName="textRect" presStyleLbl="revTx" presStyleIdx="3" presStyleCnt="4">
        <dgm:presLayoutVars>
          <dgm:chMax val="1"/>
          <dgm:chPref val="1"/>
        </dgm:presLayoutVars>
      </dgm:prSet>
      <dgm:spPr/>
    </dgm:pt>
  </dgm:ptLst>
  <dgm:cxnLst>
    <dgm:cxn modelId="{E59CAC37-E32B-45A4-B3CE-DAE1D71F3483}" srcId="{B0C39E7E-79FE-4257-A5D6-2C3E44C46977}" destId="{9A268FA5-9345-462A-89B6-3E3711F4C282}" srcOrd="1" destOrd="0" parTransId="{E87E35C0-F8CA-41B6-92F0-FDC9B7E790CF}" sibTransId="{B75C27C3-CC4B-4EFC-A476-F1435005100E}"/>
    <dgm:cxn modelId="{2F22963A-9D31-48E6-BA8C-21D674A239BC}" srcId="{B0C39E7E-79FE-4257-A5D6-2C3E44C46977}" destId="{5AC8DA6E-EC2D-40C1-BC61-60D370683C96}" srcOrd="2" destOrd="0" parTransId="{521DD8F4-5EB6-45BA-AAF9-24339E79DA9F}" sibTransId="{BA1E2B9F-8303-4C28-A202-D062A08A469F}"/>
    <dgm:cxn modelId="{B635346B-7EBF-45E4-AE5C-C9EAFA1F5AD0}" srcId="{B0C39E7E-79FE-4257-A5D6-2C3E44C46977}" destId="{51D14489-B027-4F17-A83E-3CE6F9B1181C}" srcOrd="0" destOrd="0" parTransId="{8EF921B7-E765-4B80-8377-BFBCD58181E2}" sibTransId="{239910E6-595F-4B8D-98A0-7B0F79A71987}"/>
    <dgm:cxn modelId="{1F62E553-4ABF-4CCF-BC20-C863D0E30AF4}" type="presOf" srcId="{B0C39E7E-79FE-4257-A5D6-2C3E44C46977}" destId="{3CDD74B7-E2AB-44BE-B91A-A5DF6CBD8747}" srcOrd="0" destOrd="0" presId="urn:microsoft.com/office/officeart/2018/5/layout/IconCircleLabelList"/>
    <dgm:cxn modelId="{5F616398-39A4-4619-AAD8-1DF8D5BB70F0}" type="presOf" srcId="{1BAACF3E-7355-44C5-A705-BDFCAB998964}" destId="{D4BD6270-4E9E-484F-90D0-094F21B63117}" srcOrd="0" destOrd="0" presId="urn:microsoft.com/office/officeart/2018/5/layout/IconCircleLabelList"/>
    <dgm:cxn modelId="{647F719E-ED6D-499D-BE90-89CF614811AF}" type="presOf" srcId="{5AC8DA6E-EC2D-40C1-BC61-60D370683C96}" destId="{DC23013F-2ACE-431F-80F7-373AC3283DB8}" srcOrd="0" destOrd="0" presId="urn:microsoft.com/office/officeart/2018/5/layout/IconCircleLabelList"/>
    <dgm:cxn modelId="{D10CF3A3-9311-4411-BD3A-231DD2E8E4F4}" type="presOf" srcId="{9A268FA5-9345-462A-89B6-3E3711F4C282}" destId="{F16D5317-F6D2-4D37-8573-62A8D7EB7169}" srcOrd="0" destOrd="0" presId="urn:microsoft.com/office/officeart/2018/5/layout/IconCircleLabelList"/>
    <dgm:cxn modelId="{921D70B7-2326-4AAE-A2C7-DF5F6CDE3928}" srcId="{B0C39E7E-79FE-4257-A5D6-2C3E44C46977}" destId="{1BAACF3E-7355-44C5-A705-BDFCAB998964}" srcOrd="3" destOrd="0" parTransId="{12457B91-1EFF-4863-8761-47BA1F00409C}" sibTransId="{3E6DB183-0394-454A-B2AF-A205DF9A6125}"/>
    <dgm:cxn modelId="{18897EED-73D6-4E21-921C-5AB7B08EE925}" type="presOf" srcId="{51D14489-B027-4F17-A83E-3CE6F9B1181C}" destId="{D8ED1D41-F928-4AEE-B9EB-FD8CD6901D49}" srcOrd="0" destOrd="0" presId="urn:microsoft.com/office/officeart/2018/5/layout/IconCircleLabelList"/>
    <dgm:cxn modelId="{DF61C6EE-E778-49CF-9E9F-0ADEB12224DB}" type="presParOf" srcId="{3CDD74B7-E2AB-44BE-B91A-A5DF6CBD8747}" destId="{F6925693-6B0F-47FE-B9F1-8889016184EE}" srcOrd="0" destOrd="0" presId="urn:microsoft.com/office/officeart/2018/5/layout/IconCircleLabelList"/>
    <dgm:cxn modelId="{6B88B6FD-CCD4-4188-AC9B-0544856F49A0}" type="presParOf" srcId="{F6925693-6B0F-47FE-B9F1-8889016184EE}" destId="{1538D574-8F0C-4AB1-9DC5-85089A7B133E}" srcOrd="0" destOrd="0" presId="urn:microsoft.com/office/officeart/2018/5/layout/IconCircleLabelList"/>
    <dgm:cxn modelId="{22A00945-25B1-46BB-80D5-A2FD69498B14}" type="presParOf" srcId="{F6925693-6B0F-47FE-B9F1-8889016184EE}" destId="{36F67701-B3D7-47E1-BE32-EB9D484D2804}" srcOrd="1" destOrd="0" presId="urn:microsoft.com/office/officeart/2018/5/layout/IconCircleLabelList"/>
    <dgm:cxn modelId="{95C3FB6E-CECD-4FAE-8028-621C8FE822B0}" type="presParOf" srcId="{F6925693-6B0F-47FE-B9F1-8889016184EE}" destId="{00BCD760-055D-4D26-BB03-44B909F0AA0B}" srcOrd="2" destOrd="0" presId="urn:microsoft.com/office/officeart/2018/5/layout/IconCircleLabelList"/>
    <dgm:cxn modelId="{4C3170DB-365B-4337-941F-A3CDD9E58D3C}" type="presParOf" srcId="{F6925693-6B0F-47FE-B9F1-8889016184EE}" destId="{D8ED1D41-F928-4AEE-B9EB-FD8CD6901D49}" srcOrd="3" destOrd="0" presId="urn:microsoft.com/office/officeart/2018/5/layout/IconCircleLabelList"/>
    <dgm:cxn modelId="{A334B64B-41A6-41CC-9D1C-723E187330FC}" type="presParOf" srcId="{3CDD74B7-E2AB-44BE-B91A-A5DF6CBD8747}" destId="{9693E855-F055-4860-94A4-5DAE24D71F9D}" srcOrd="1" destOrd="0" presId="urn:microsoft.com/office/officeart/2018/5/layout/IconCircleLabelList"/>
    <dgm:cxn modelId="{305A4E8A-D80E-41A1-ADC2-2AD95B015CE3}" type="presParOf" srcId="{3CDD74B7-E2AB-44BE-B91A-A5DF6CBD8747}" destId="{56A77E42-EAFB-4792-B45F-64D9CF9B15D9}" srcOrd="2" destOrd="0" presId="urn:microsoft.com/office/officeart/2018/5/layout/IconCircleLabelList"/>
    <dgm:cxn modelId="{196CDA2B-A425-4816-A344-0956EF5367C7}" type="presParOf" srcId="{56A77E42-EAFB-4792-B45F-64D9CF9B15D9}" destId="{F215D4F2-8DB6-4637-BF77-A982F1394EB3}" srcOrd="0" destOrd="0" presId="urn:microsoft.com/office/officeart/2018/5/layout/IconCircleLabelList"/>
    <dgm:cxn modelId="{795D152D-E34B-46FA-BAA7-12D3C0275C2D}" type="presParOf" srcId="{56A77E42-EAFB-4792-B45F-64D9CF9B15D9}" destId="{187051A4-A79D-4AD2-8377-604B39091C32}" srcOrd="1" destOrd="0" presId="urn:microsoft.com/office/officeart/2018/5/layout/IconCircleLabelList"/>
    <dgm:cxn modelId="{90F58F86-8050-4672-B8E3-5CF967F283DD}" type="presParOf" srcId="{56A77E42-EAFB-4792-B45F-64D9CF9B15D9}" destId="{5487A417-1B76-4566-A114-8E549AE40834}" srcOrd="2" destOrd="0" presId="urn:microsoft.com/office/officeart/2018/5/layout/IconCircleLabelList"/>
    <dgm:cxn modelId="{3A602A7F-4D7A-4827-9295-391D669237B9}" type="presParOf" srcId="{56A77E42-EAFB-4792-B45F-64D9CF9B15D9}" destId="{F16D5317-F6D2-4D37-8573-62A8D7EB7169}" srcOrd="3" destOrd="0" presId="urn:microsoft.com/office/officeart/2018/5/layout/IconCircleLabelList"/>
    <dgm:cxn modelId="{F63E9894-C614-4590-B4F9-7D097301EBF0}" type="presParOf" srcId="{3CDD74B7-E2AB-44BE-B91A-A5DF6CBD8747}" destId="{7362B3FB-428C-40CF-A94D-E09BC71A654B}" srcOrd="3" destOrd="0" presId="urn:microsoft.com/office/officeart/2018/5/layout/IconCircleLabelList"/>
    <dgm:cxn modelId="{0364EB48-E153-4F34-A209-98D64750C872}" type="presParOf" srcId="{3CDD74B7-E2AB-44BE-B91A-A5DF6CBD8747}" destId="{516A264A-CD9A-424D-85F1-D0DAE855C806}" srcOrd="4" destOrd="0" presId="urn:microsoft.com/office/officeart/2018/5/layout/IconCircleLabelList"/>
    <dgm:cxn modelId="{2B3E77A3-C287-43FF-BD0F-C06F2A170578}" type="presParOf" srcId="{516A264A-CD9A-424D-85F1-D0DAE855C806}" destId="{C827CF47-9078-4C1F-8C52-8C02F6CE8737}" srcOrd="0" destOrd="0" presId="urn:microsoft.com/office/officeart/2018/5/layout/IconCircleLabelList"/>
    <dgm:cxn modelId="{BE89DE63-DFC6-4AC3-BD77-322D63FF4866}" type="presParOf" srcId="{516A264A-CD9A-424D-85F1-D0DAE855C806}" destId="{6161EF21-B73C-4AE7-AA89-454A3E09E43A}" srcOrd="1" destOrd="0" presId="urn:microsoft.com/office/officeart/2018/5/layout/IconCircleLabelList"/>
    <dgm:cxn modelId="{B9DCCB91-AFC4-4CCE-9EA2-35F4BB985F9B}" type="presParOf" srcId="{516A264A-CD9A-424D-85F1-D0DAE855C806}" destId="{AC599154-9DDD-48FF-9CE2-F7D562AB20F3}" srcOrd="2" destOrd="0" presId="urn:microsoft.com/office/officeart/2018/5/layout/IconCircleLabelList"/>
    <dgm:cxn modelId="{54033B83-6188-47A8-BDBB-993B1DE28480}" type="presParOf" srcId="{516A264A-CD9A-424D-85F1-D0DAE855C806}" destId="{DC23013F-2ACE-431F-80F7-373AC3283DB8}" srcOrd="3" destOrd="0" presId="urn:microsoft.com/office/officeart/2018/5/layout/IconCircleLabelList"/>
    <dgm:cxn modelId="{24C02F5C-2A84-4D84-B80C-43FDEE4B9791}" type="presParOf" srcId="{3CDD74B7-E2AB-44BE-B91A-A5DF6CBD8747}" destId="{E210851B-0F56-48BD-8937-280C4B460715}" srcOrd="5" destOrd="0" presId="urn:microsoft.com/office/officeart/2018/5/layout/IconCircleLabelList"/>
    <dgm:cxn modelId="{03540556-4362-40FF-BAED-6B1F00952CF7}" type="presParOf" srcId="{3CDD74B7-E2AB-44BE-B91A-A5DF6CBD8747}" destId="{8B294336-C967-4C16-9636-38EA57690EC1}" srcOrd="6" destOrd="0" presId="urn:microsoft.com/office/officeart/2018/5/layout/IconCircleLabelList"/>
    <dgm:cxn modelId="{9AC8BBA1-CB32-4A66-B9E6-58B64C2976BC}" type="presParOf" srcId="{8B294336-C967-4C16-9636-38EA57690EC1}" destId="{14F22D10-0F42-42A5-8865-B65F73FAF61F}" srcOrd="0" destOrd="0" presId="urn:microsoft.com/office/officeart/2018/5/layout/IconCircleLabelList"/>
    <dgm:cxn modelId="{1F6C383E-AEC4-454E-B31C-3412AA46BE62}" type="presParOf" srcId="{8B294336-C967-4C16-9636-38EA57690EC1}" destId="{9FA8CE20-EA57-42BA-BF31-0CCA2DAB752A}" srcOrd="1" destOrd="0" presId="urn:microsoft.com/office/officeart/2018/5/layout/IconCircleLabelList"/>
    <dgm:cxn modelId="{6D51A703-F46F-47EA-80FD-72EDD9587A57}" type="presParOf" srcId="{8B294336-C967-4C16-9636-38EA57690EC1}" destId="{7D03C434-938A-486C-A1EF-7F7D9A24259F}" srcOrd="2" destOrd="0" presId="urn:microsoft.com/office/officeart/2018/5/layout/IconCircleLabelList"/>
    <dgm:cxn modelId="{7E16E577-5D67-46BD-A116-28941FE8C83D}" type="presParOf" srcId="{8B294336-C967-4C16-9636-38EA57690EC1}" destId="{D4BD6270-4E9E-484F-90D0-094F21B6311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4943BC-E1E9-4247-976F-E6FC10C865F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9E2C124-054E-4CAD-B51F-2AA193B23E86}">
      <dgm:prSet/>
      <dgm:spPr/>
      <dgm:t>
        <a:bodyPr/>
        <a:lstStyle/>
        <a:p>
          <a:r>
            <a:rPr lang="en-US" dirty="0"/>
            <a:t>The organizational structure has streamlined communication, from top management to lower-level workers.</a:t>
          </a:r>
        </a:p>
      </dgm:t>
    </dgm:pt>
    <dgm:pt modelId="{2F712260-9A52-4216-A35E-2E357FD624DE}" type="parTrans" cxnId="{DEE9927D-B8FB-4A88-A8B3-7DB4DE523833}">
      <dgm:prSet/>
      <dgm:spPr/>
      <dgm:t>
        <a:bodyPr/>
        <a:lstStyle/>
        <a:p>
          <a:endParaRPr lang="en-US"/>
        </a:p>
      </dgm:t>
    </dgm:pt>
    <dgm:pt modelId="{EB955716-54B3-4DB6-B715-8840824A77F9}" type="sibTrans" cxnId="{DEE9927D-B8FB-4A88-A8B3-7DB4DE523833}">
      <dgm:prSet/>
      <dgm:spPr/>
      <dgm:t>
        <a:bodyPr/>
        <a:lstStyle/>
        <a:p>
          <a:endParaRPr lang="en-US"/>
        </a:p>
      </dgm:t>
    </dgm:pt>
    <dgm:pt modelId="{5D98E79E-8FDD-4CEB-887F-8900F4A2B3CF}">
      <dgm:prSet/>
      <dgm:spPr/>
      <dgm:t>
        <a:bodyPr/>
        <a:lstStyle/>
        <a:p>
          <a:r>
            <a:rPr lang="en-US"/>
            <a:t>Division of labor ensures that there is confusion in roles</a:t>
          </a:r>
        </a:p>
      </dgm:t>
    </dgm:pt>
    <dgm:pt modelId="{31C7A29E-CE8E-4993-BBBF-571A39002A67}" type="parTrans" cxnId="{0DE13BBE-C974-4A36-BDD9-0683667B17FE}">
      <dgm:prSet/>
      <dgm:spPr/>
      <dgm:t>
        <a:bodyPr/>
        <a:lstStyle/>
        <a:p>
          <a:endParaRPr lang="en-US"/>
        </a:p>
      </dgm:t>
    </dgm:pt>
    <dgm:pt modelId="{AF4FFDEC-4A59-452F-9B3F-71ABC7C5FB49}" type="sibTrans" cxnId="{0DE13BBE-C974-4A36-BDD9-0683667B17FE}">
      <dgm:prSet/>
      <dgm:spPr/>
      <dgm:t>
        <a:bodyPr/>
        <a:lstStyle/>
        <a:p>
          <a:endParaRPr lang="en-US"/>
        </a:p>
      </dgm:t>
    </dgm:pt>
    <dgm:pt modelId="{2C692253-DE32-4CF7-AB7C-117BFF88C006}">
      <dgm:prSet/>
      <dgm:spPr/>
      <dgm:t>
        <a:bodyPr/>
        <a:lstStyle/>
        <a:p>
          <a:r>
            <a:rPr lang="en-US"/>
            <a:t>The structure helps in managing the many stores effectively.</a:t>
          </a:r>
        </a:p>
      </dgm:t>
    </dgm:pt>
    <dgm:pt modelId="{569AC83E-EAA2-497B-BFC6-D50F4C954308}" type="parTrans" cxnId="{B1FEE418-9972-4894-BEB7-08DCE1110E85}">
      <dgm:prSet/>
      <dgm:spPr/>
      <dgm:t>
        <a:bodyPr/>
        <a:lstStyle/>
        <a:p>
          <a:endParaRPr lang="en-US"/>
        </a:p>
      </dgm:t>
    </dgm:pt>
    <dgm:pt modelId="{B4C9FDAE-7F97-41AC-B420-84E8D52D0E34}" type="sibTrans" cxnId="{B1FEE418-9972-4894-BEB7-08DCE1110E85}">
      <dgm:prSet/>
      <dgm:spPr/>
      <dgm:t>
        <a:bodyPr/>
        <a:lstStyle/>
        <a:p>
          <a:endParaRPr lang="en-US"/>
        </a:p>
      </dgm:t>
    </dgm:pt>
    <dgm:pt modelId="{465C5E6D-3BBE-4B39-BC1F-F0300B9F985C}" type="pres">
      <dgm:prSet presAssocID="{724943BC-E1E9-4247-976F-E6FC10C865FD}" presName="outerComposite" presStyleCnt="0">
        <dgm:presLayoutVars>
          <dgm:chMax val="5"/>
          <dgm:dir/>
          <dgm:resizeHandles val="exact"/>
        </dgm:presLayoutVars>
      </dgm:prSet>
      <dgm:spPr/>
    </dgm:pt>
    <dgm:pt modelId="{DE7EAD86-946E-425F-857B-C684A0DFDD3E}" type="pres">
      <dgm:prSet presAssocID="{724943BC-E1E9-4247-976F-E6FC10C865FD}" presName="dummyMaxCanvas" presStyleCnt="0">
        <dgm:presLayoutVars/>
      </dgm:prSet>
      <dgm:spPr/>
    </dgm:pt>
    <dgm:pt modelId="{5F95F12A-6C2D-4DB8-B595-E227FB7D97CF}" type="pres">
      <dgm:prSet presAssocID="{724943BC-E1E9-4247-976F-E6FC10C865FD}" presName="ThreeNodes_1" presStyleLbl="node1" presStyleIdx="0" presStyleCnt="3">
        <dgm:presLayoutVars>
          <dgm:bulletEnabled val="1"/>
        </dgm:presLayoutVars>
      </dgm:prSet>
      <dgm:spPr/>
    </dgm:pt>
    <dgm:pt modelId="{FB7EAD20-FE10-4147-90E0-D13B836723AB}" type="pres">
      <dgm:prSet presAssocID="{724943BC-E1E9-4247-976F-E6FC10C865FD}" presName="ThreeNodes_2" presStyleLbl="node1" presStyleIdx="1" presStyleCnt="3">
        <dgm:presLayoutVars>
          <dgm:bulletEnabled val="1"/>
        </dgm:presLayoutVars>
      </dgm:prSet>
      <dgm:spPr/>
    </dgm:pt>
    <dgm:pt modelId="{0FFFAF56-BE09-4C66-AD85-B730CA515BAC}" type="pres">
      <dgm:prSet presAssocID="{724943BC-E1E9-4247-976F-E6FC10C865FD}" presName="ThreeNodes_3" presStyleLbl="node1" presStyleIdx="2" presStyleCnt="3">
        <dgm:presLayoutVars>
          <dgm:bulletEnabled val="1"/>
        </dgm:presLayoutVars>
      </dgm:prSet>
      <dgm:spPr/>
    </dgm:pt>
    <dgm:pt modelId="{FE7AD72B-6A4C-4019-9F5E-CC9BDC0CA1B3}" type="pres">
      <dgm:prSet presAssocID="{724943BC-E1E9-4247-976F-E6FC10C865FD}" presName="ThreeConn_1-2" presStyleLbl="fgAccFollowNode1" presStyleIdx="0" presStyleCnt="2">
        <dgm:presLayoutVars>
          <dgm:bulletEnabled val="1"/>
        </dgm:presLayoutVars>
      </dgm:prSet>
      <dgm:spPr/>
    </dgm:pt>
    <dgm:pt modelId="{6DBE3571-47E0-4296-84C9-E80F203FBBDE}" type="pres">
      <dgm:prSet presAssocID="{724943BC-E1E9-4247-976F-E6FC10C865FD}" presName="ThreeConn_2-3" presStyleLbl="fgAccFollowNode1" presStyleIdx="1" presStyleCnt="2">
        <dgm:presLayoutVars>
          <dgm:bulletEnabled val="1"/>
        </dgm:presLayoutVars>
      </dgm:prSet>
      <dgm:spPr/>
    </dgm:pt>
    <dgm:pt modelId="{34C0B2FE-CDA8-459D-8382-A2D3E440C774}" type="pres">
      <dgm:prSet presAssocID="{724943BC-E1E9-4247-976F-E6FC10C865FD}" presName="ThreeNodes_1_text" presStyleLbl="node1" presStyleIdx="2" presStyleCnt="3">
        <dgm:presLayoutVars>
          <dgm:bulletEnabled val="1"/>
        </dgm:presLayoutVars>
      </dgm:prSet>
      <dgm:spPr/>
    </dgm:pt>
    <dgm:pt modelId="{825A9487-C47B-4DDC-B690-B6B49D3D1E86}" type="pres">
      <dgm:prSet presAssocID="{724943BC-E1E9-4247-976F-E6FC10C865FD}" presName="ThreeNodes_2_text" presStyleLbl="node1" presStyleIdx="2" presStyleCnt="3">
        <dgm:presLayoutVars>
          <dgm:bulletEnabled val="1"/>
        </dgm:presLayoutVars>
      </dgm:prSet>
      <dgm:spPr/>
    </dgm:pt>
    <dgm:pt modelId="{EEF57FF5-6B92-4250-8B69-7109B5C99187}" type="pres">
      <dgm:prSet presAssocID="{724943BC-E1E9-4247-976F-E6FC10C865FD}" presName="ThreeNodes_3_text" presStyleLbl="node1" presStyleIdx="2" presStyleCnt="3">
        <dgm:presLayoutVars>
          <dgm:bulletEnabled val="1"/>
        </dgm:presLayoutVars>
      </dgm:prSet>
      <dgm:spPr/>
    </dgm:pt>
  </dgm:ptLst>
  <dgm:cxnLst>
    <dgm:cxn modelId="{B1FEE418-9972-4894-BEB7-08DCE1110E85}" srcId="{724943BC-E1E9-4247-976F-E6FC10C865FD}" destId="{2C692253-DE32-4CF7-AB7C-117BFF88C006}" srcOrd="2" destOrd="0" parTransId="{569AC83E-EAA2-497B-BFC6-D50F4C954308}" sibTransId="{B4C9FDAE-7F97-41AC-B420-84E8D52D0E34}"/>
    <dgm:cxn modelId="{C3E7B450-5051-405B-8AC1-FAF7A35A9F7C}" type="presOf" srcId="{5D98E79E-8FDD-4CEB-887F-8900F4A2B3CF}" destId="{FB7EAD20-FE10-4147-90E0-D13B836723AB}" srcOrd="0" destOrd="0" presId="urn:microsoft.com/office/officeart/2005/8/layout/vProcess5"/>
    <dgm:cxn modelId="{D69E9077-77EA-4504-8124-C658D8C560B7}" type="presOf" srcId="{2C692253-DE32-4CF7-AB7C-117BFF88C006}" destId="{EEF57FF5-6B92-4250-8B69-7109B5C99187}" srcOrd="1" destOrd="0" presId="urn:microsoft.com/office/officeart/2005/8/layout/vProcess5"/>
    <dgm:cxn modelId="{82553B7A-84D3-44AC-99AA-CC77484488E9}" type="presOf" srcId="{A9E2C124-054E-4CAD-B51F-2AA193B23E86}" destId="{34C0B2FE-CDA8-459D-8382-A2D3E440C774}" srcOrd="1" destOrd="0" presId="urn:microsoft.com/office/officeart/2005/8/layout/vProcess5"/>
    <dgm:cxn modelId="{DEE9927D-B8FB-4A88-A8B3-7DB4DE523833}" srcId="{724943BC-E1E9-4247-976F-E6FC10C865FD}" destId="{A9E2C124-054E-4CAD-B51F-2AA193B23E86}" srcOrd="0" destOrd="0" parTransId="{2F712260-9A52-4216-A35E-2E357FD624DE}" sibTransId="{EB955716-54B3-4DB6-B715-8840824A77F9}"/>
    <dgm:cxn modelId="{51299281-988F-4EE7-905E-47998D61B20A}" type="presOf" srcId="{5D98E79E-8FDD-4CEB-887F-8900F4A2B3CF}" destId="{825A9487-C47B-4DDC-B690-B6B49D3D1E86}" srcOrd="1" destOrd="0" presId="urn:microsoft.com/office/officeart/2005/8/layout/vProcess5"/>
    <dgm:cxn modelId="{CABF5385-E8B2-49BA-A113-D2352907F2A7}" type="presOf" srcId="{2C692253-DE32-4CF7-AB7C-117BFF88C006}" destId="{0FFFAF56-BE09-4C66-AD85-B730CA515BAC}" srcOrd="0" destOrd="0" presId="urn:microsoft.com/office/officeart/2005/8/layout/vProcess5"/>
    <dgm:cxn modelId="{CADCB48E-669F-41EC-A164-946C4E5005D0}" type="presOf" srcId="{724943BC-E1E9-4247-976F-E6FC10C865FD}" destId="{465C5E6D-3BBE-4B39-BC1F-F0300B9F985C}" srcOrd="0" destOrd="0" presId="urn:microsoft.com/office/officeart/2005/8/layout/vProcess5"/>
    <dgm:cxn modelId="{0DE13BBE-C974-4A36-BDD9-0683667B17FE}" srcId="{724943BC-E1E9-4247-976F-E6FC10C865FD}" destId="{5D98E79E-8FDD-4CEB-887F-8900F4A2B3CF}" srcOrd="1" destOrd="0" parTransId="{31C7A29E-CE8E-4993-BBBF-571A39002A67}" sibTransId="{AF4FFDEC-4A59-452F-9B3F-71ABC7C5FB49}"/>
    <dgm:cxn modelId="{5DEDC0BF-730C-453A-876B-C77427F4FE6C}" type="presOf" srcId="{EB955716-54B3-4DB6-B715-8840824A77F9}" destId="{FE7AD72B-6A4C-4019-9F5E-CC9BDC0CA1B3}" srcOrd="0" destOrd="0" presId="urn:microsoft.com/office/officeart/2005/8/layout/vProcess5"/>
    <dgm:cxn modelId="{A6B7BECF-CAC5-4DA1-8346-E845AC7C4737}" type="presOf" srcId="{AF4FFDEC-4A59-452F-9B3F-71ABC7C5FB49}" destId="{6DBE3571-47E0-4296-84C9-E80F203FBBDE}" srcOrd="0" destOrd="0" presId="urn:microsoft.com/office/officeart/2005/8/layout/vProcess5"/>
    <dgm:cxn modelId="{D1BD17F3-5999-41F2-A736-994A842916A0}" type="presOf" srcId="{A9E2C124-054E-4CAD-B51F-2AA193B23E86}" destId="{5F95F12A-6C2D-4DB8-B595-E227FB7D97CF}" srcOrd="0" destOrd="0" presId="urn:microsoft.com/office/officeart/2005/8/layout/vProcess5"/>
    <dgm:cxn modelId="{AD133463-398D-412A-BC77-16C11924E8F8}" type="presParOf" srcId="{465C5E6D-3BBE-4B39-BC1F-F0300B9F985C}" destId="{DE7EAD86-946E-425F-857B-C684A0DFDD3E}" srcOrd="0" destOrd="0" presId="urn:microsoft.com/office/officeart/2005/8/layout/vProcess5"/>
    <dgm:cxn modelId="{0AA3F50C-CBCE-496C-AD68-B58B4925C62C}" type="presParOf" srcId="{465C5E6D-3BBE-4B39-BC1F-F0300B9F985C}" destId="{5F95F12A-6C2D-4DB8-B595-E227FB7D97CF}" srcOrd="1" destOrd="0" presId="urn:microsoft.com/office/officeart/2005/8/layout/vProcess5"/>
    <dgm:cxn modelId="{9F531241-03B9-4E50-AF7C-34EF7E330111}" type="presParOf" srcId="{465C5E6D-3BBE-4B39-BC1F-F0300B9F985C}" destId="{FB7EAD20-FE10-4147-90E0-D13B836723AB}" srcOrd="2" destOrd="0" presId="urn:microsoft.com/office/officeart/2005/8/layout/vProcess5"/>
    <dgm:cxn modelId="{4E6C3B29-A909-4476-BEA5-1E8A77AD0AF7}" type="presParOf" srcId="{465C5E6D-3BBE-4B39-BC1F-F0300B9F985C}" destId="{0FFFAF56-BE09-4C66-AD85-B730CA515BAC}" srcOrd="3" destOrd="0" presId="urn:microsoft.com/office/officeart/2005/8/layout/vProcess5"/>
    <dgm:cxn modelId="{0036262A-B215-41B1-A56D-7E64978AC0CA}" type="presParOf" srcId="{465C5E6D-3BBE-4B39-BC1F-F0300B9F985C}" destId="{FE7AD72B-6A4C-4019-9F5E-CC9BDC0CA1B3}" srcOrd="4" destOrd="0" presId="urn:microsoft.com/office/officeart/2005/8/layout/vProcess5"/>
    <dgm:cxn modelId="{CE5E886B-FBA5-452C-AE25-8DD9B5814EE2}" type="presParOf" srcId="{465C5E6D-3BBE-4B39-BC1F-F0300B9F985C}" destId="{6DBE3571-47E0-4296-84C9-E80F203FBBDE}" srcOrd="5" destOrd="0" presId="urn:microsoft.com/office/officeart/2005/8/layout/vProcess5"/>
    <dgm:cxn modelId="{E1896837-1BC6-49DF-8C79-B2A5BBAF81F1}" type="presParOf" srcId="{465C5E6D-3BBE-4B39-BC1F-F0300B9F985C}" destId="{34C0B2FE-CDA8-459D-8382-A2D3E440C774}" srcOrd="6" destOrd="0" presId="urn:microsoft.com/office/officeart/2005/8/layout/vProcess5"/>
    <dgm:cxn modelId="{6FA92D2A-AFA1-4A0E-BEB9-45757DF18C87}" type="presParOf" srcId="{465C5E6D-3BBE-4B39-BC1F-F0300B9F985C}" destId="{825A9487-C47B-4DDC-B690-B6B49D3D1E86}" srcOrd="7" destOrd="0" presId="urn:microsoft.com/office/officeart/2005/8/layout/vProcess5"/>
    <dgm:cxn modelId="{AFDE01AB-7F9C-4BBC-9795-51BACA0BEFA2}" type="presParOf" srcId="{465C5E6D-3BBE-4B39-BC1F-F0300B9F985C}" destId="{EEF57FF5-6B92-4250-8B69-7109B5C99187}"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4F263AD-5CED-45A3-90D3-B393E3FE9E2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CC2F68D-B123-4906-9845-FE37DC70AA80}">
      <dgm:prSet/>
      <dgm:spPr/>
      <dgm:t>
        <a:bodyPr/>
        <a:lstStyle/>
        <a:p>
          <a:pPr>
            <a:lnSpc>
              <a:spcPct val="100000"/>
            </a:lnSpc>
          </a:pPr>
          <a:r>
            <a:rPr lang="en-US"/>
            <a:t>Planning</a:t>
          </a:r>
        </a:p>
      </dgm:t>
    </dgm:pt>
    <dgm:pt modelId="{67AAAAB9-AACF-47D0-8909-E2E57734F0A6}" type="parTrans" cxnId="{E41A6994-69B4-455D-BCA4-B21DC7571BE7}">
      <dgm:prSet/>
      <dgm:spPr/>
      <dgm:t>
        <a:bodyPr/>
        <a:lstStyle/>
        <a:p>
          <a:endParaRPr lang="en-US"/>
        </a:p>
      </dgm:t>
    </dgm:pt>
    <dgm:pt modelId="{96DCB68B-F985-4B99-91C4-67BDB14A3F86}" type="sibTrans" cxnId="{E41A6994-69B4-455D-BCA4-B21DC7571BE7}">
      <dgm:prSet/>
      <dgm:spPr/>
      <dgm:t>
        <a:bodyPr/>
        <a:lstStyle/>
        <a:p>
          <a:pPr>
            <a:lnSpc>
              <a:spcPct val="100000"/>
            </a:lnSpc>
          </a:pPr>
          <a:endParaRPr lang="en-US"/>
        </a:p>
      </dgm:t>
    </dgm:pt>
    <dgm:pt modelId="{56789F6B-E5DE-462C-9FF7-38E98E6E2112}">
      <dgm:prSet/>
      <dgm:spPr/>
      <dgm:t>
        <a:bodyPr/>
        <a:lstStyle/>
        <a:p>
          <a:pPr>
            <a:lnSpc>
              <a:spcPct val="100000"/>
            </a:lnSpc>
          </a:pPr>
          <a:r>
            <a:rPr lang="en-US"/>
            <a:t>Organising</a:t>
          </a:r>
        </a:p>
      </dgm:t>
    </dgm:pt>
    <dgm:pt modelId="{8C108246-C0DC-4D6B-80F9-5075E1BFBA14}" type="parTrans" cxnId="{4E74F950-C172-4C42-B32F-A69681893DA2}">
      <dgm:prSet/>
      <dgm:spPr/>
      <dgm:t>
        <a:bodyPr/>
        <a:lstStyle/>
        <a:p>
          <a:endParaRPr lang="en-US"/>
        </a:p>
      </dgm:t>
    </dgm:pt>
    <dgm:pt modelId="{4F51D710-0C83-4AA7-B5E9-96FDDA287731}" type="sibTrans" cxnId="{4E74F950-C172-4C42-B32F-A69681893DA2}">
      <dgm:prSet/>
      <dgm:spPr/>
      <dgm:t>
        <a:bodyPr/>
        <a:lstStyle/>
        <a:p>
          <a:pPr>
            <a:lnSpc>
              <a:spcPct val="100000"/>
            </a:lnSpc>
          </a:pPr>
          <a:endParaRPr lang="en-US"/>
        </a:p>
      </dgm:t>
    </dgm:pt>
    <dgm:pt modelId="{8C80C3E3-9A6D-4BAF-B6DE-163CD75AD67D}">
      <dgm:prSet/>
      <dgm:spPr/>
      <dgm:t>
        <a:bodyPr/>
        <a:lstStyle/>
        <a:p>
          <a:pPr>
            <a:lnSpc>
              <a:spcPct val="100000"/>
            </a:lnSpc>
          </a:pPr>
          <a:r>
            <a:rPr lang="en-US"/>
            <a:t>Directing and</a:t>
          </a:r>
        </a:p>
      </dgm:t>
    </dgm:pt>
    <dgm:pt modelId="{727E3303-6F9C-4110-8F40-9620790F655E}" type="parTrans" cxnId="{1307539C-9AB1-48C5-8BD1-B8D56E743ECA}">
      <dgm:prSet/>
      <dgm:spPr/>
      <dgm:t>
        <a:bodyPr/>
        <a:lstStyle/>
        <a:p>
          <a:endParaRPr lang="en-US"/>
        </a:p>
      </dgm:t>
    </dgm:pt>
    <dgm:pt modelId="{492379D4-81EE-49BA-8B64-338062E223A1}" type="sibTrans" cxnId="{1307539C-9AB1-48C5-8BD1-B8D56E743ECA}">
      <dgm:prSet/>
      <dgm:spPr/>
      <dgm:t>
        <a:bodyPr/>
        <a:lstStyle/>
        <a:p>
          <a:pPr>
            <a:lnSpc>
              <a:spcPct val="100000"/>
            </a:lnSpc>
          </a:pPr>
          <a:endParaRPr lang="en-US"/>
        </a:p>
      </dgm:t>
    </dgm:pt>
    <dgm:pt modelId="{A37614B9-E971-4FD2-89A7-A0174D84DFEB}">
      <dgm:prSet/>
      <dgm:spPr/>
      <dgm:t>
        <a:bodyPr/>
        <a:lstStyle/>
        <a:p>
          <a:pPr>
            <a:lnSpc>
              <a:spcPct val="100000"/>
            </a:lnSpc>
          </a:pPr>
          <a:r>
            <a:rPr lang="en-US"/>
            <a:t>Control all resources and operations (Darr, 2011).</a:t>
          </a:r>
        </a:p>
      </dgm:t>
    </dgm:pt>
    <dgm:pt modelId="{96FEACEE-837F-4E5A-A28F-05102854AB31}" type="parTrans" cxnId="{E374D371-280C-4C17-827D-5A1872099C17}">
      <dgm:prSet/>
      <dgm:spPr/>
      <dgm:t>
        <a:bodyPr/>
        <a:lstStyle/>
        <a:p>
          <a:endParaRPr lang="en-US"/>
        </a:p>
      </dgm:t>
    </dgm:pt>
    <dgm:pt modelId="{249E9438-9D43-4FD9-B989-57B152A15178}" type="sibTrans" cxnId="{E374D371-280C-4C17-827D-5A1872099C17}">
      <dgm:prSet/>
      <dgm:spPr/>
      <dgm:t>
        <a:bodyPr/>
        <a:lstStyle/>
        <a:p>
          <a:endParaRPr lang="en-US"/>
        </a:p>
      </dgm:t>
    </dgm:pt>
    <dgm:pt modelId="{890F7387-FEF0-450F-AB60-0233A1188841}" type="pres">
      <dgm:prSet presAssocID="{F4F263AD-5CED-45A3-90D3-B393E3FE9E24}" presName="root" presStyleCnt="0">
        <dgm:presLayoutVars>
          <dgm:dir/>
          <dgm:resizeHandles val="exact"/>
        </dgm:presLayoutVars>
      </dgm:prSet>
      <dgm:spPr/>
    </dgm:pt>
    <dgm:pt modelId="{15C6323D-D926-474E-A93D-05B4A52D292F}" type="pres">
      <dgm:prSet presAssocID="{F4F263AD-5CED-45A3-90D3-B393E3FE9E24}" presName="container" presStyleCnt="0">
        <dgm:presLayoutVars>
          <dgm:dir/>
          <dgm:resizeHandles val="exact"/>
        </dgm:presLayoutVars>
      </dgm:prSet>
      <dgm:spPr/>
    </dgm:pt>
    <dgm:pt modelId="{B302F17B-08F8-4FAB-8990-426A08766610}" type="pres">
      <dgm:prSet presAssocID="{2CC2F68D-B123-4906-9845-FE37DC70AA80}" presName="compNode" presStyleCnt="0"/>
      <dgm:spPr/>
    </dgm:pt>
    <dgm:pt modelId="{4DB10870-046B-4710-8A9C-BF6AD1F32F15}" type="pres">
      <dgm:prSet presAssocID="{2CC2F68D-B123-4906-9845-FE37DC70AA80}" presName="iconBgRect" presStyleLbl="bgShp" presStyleIdx="0" presStyleCnt="4"/>
      <dgm:spPr/>
    </dgm:pt>
    <dgm:pt modelId="{C62767D0-D1D9-44F3-A1B6-5C1958E30B62}" type="pres">
      <dgm:prSet presAssocID="{2CC2F68D-B123-4906-9845-FE37DC70AA8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List"/>
        </a:ext>
      </dgm:extLst>
    </dgm:pt>
    <dgm:pt modelId="{8B14C592-DE66-46CB-99CB-3371D3715827}" type="pres">
      <dgm:prSet presAssocID="{2CC2F68D-B123-4906-9845-FE37DC70AA80}" presName="spaceRect" presStyleCnt="0"/>
      <dgm:spPr/>
    </dgm:pt>
    <dgm:pt modelId="{C0091FB0-F465-4ACB-8B2B-5DB44026E89C}" type="pres">
      <dgm:prSet presAssocID="{2CC2F68D-B123-4906-9845-FE37DC70AA80}" presName="textRect" presStyleLbl="revTx" presStyleIdx="0" presStyleCnt="4">
        <dgm:presLayoutVars>
          <dgm:chMax val="1"/>
          <dgm:chPref val="1"/>
        </dgm:presLayoutVars>
      </dgm:prSet>
      <dgm:spPr/>
    </dgm:pt>
    <dgm:pt modelId="{A666EE7D-BCA4-4E46-B906-C732DA7BB117}" type="pres">
      <dgm:prSet presAssocID="{96DCB68B-F985-4B99-91C4-67BDB14A3F86}" presName="sibTrans" presStyleLbl="sibTrans2D1" presStyleIdx="0" presStyleCnt="0"/>
      <dgm:spPr/>
    </dgm:pt>
    <dgm:pt modelId="{C3336DDC-D731-4B8D-A871-8EBB5602A62D}" type="pres">
      <dgm:prSet presAssocID="{56789F6B-E5DE-462C-9FF7-38E98E6E2112}" presName="compNode" presStyleCnt="0"/>
      <dgm:spPr/>
    </dgm:pt>
    <dgm:pt modelId="{C1EC7E57-22ED-4D2B-A22B-9A9E5CBC01EE}" type="pres">
      <dgm:prSet presAssocID="{56789F6B-E5DE-462C-9FF7-38E98E6E2112}" presName="iconBgRect" presStyleLbl="bgShp" presStyleIdx="1" presStyleCnt="4"/>
      <dgm:spPr/>
    </dgm:pt>
    <dgm:pt modelId="{28A63B1A-3963-4419-B3D9-7A62B1C40E11}" type="pres">
      <dgm:prSet presAssocID="{56789F6B-E5DE-462C-9FF7-38E98E6E21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D7674AE9-A85A-4B95-8961-F10766599AD2}" type="pres">
      <dgm:prSet presAssocID="{56789F6B-E5DE-462C-9FF7-38E98E6E2112}" presName="spaceRect" presStyleCnt="0"/>
      <dgm:spPr/>
    </dgm:pt>
    <dgm:pt modelId="{59E5BF3C-D1A8-4CCC-8C2F-3EC1AC835C18}" type="pres">
      <dgm:prSet presAssocID="{56789F6B-E5DE-462C-9FF7-38E98E6E2112}" presName="textRect" presStyleLbl="revTx" presStyleIdx="1" presStyleCnt="4">
        <dgm:presLayoutVars>
          <dgm:chMax val="1"/>
          <dgm:chPref val="1"/>
        </dgm:presLayoutVars>
      </dgm:prSet>
      <dgm:spPr/>
    </dgm:pt>
    <dgm:pt modelId="{3A874ABD-8752-41E2-AE4C-D4A915CE5E4D}" type="pres">
      <dgm:prSet presAssocID="{4F51D710-0C83-4AA7-B5E9-96FDDA287731}" presName="sibTrans" presStyleLbl="sibTrans2D1" presStyleIdx="0" presStyleCnt="0"/>
      <dgm:spPr/>
    </dgm:pt>
    <dgm:pt modelId="{F3871662-6B39-4137-8B9E-81BA4D4670FD}" type="pres">
      <dgm:prSet presAssocID="{8C80C3E3-9A6D-4BAF-B6DE-163CD75AD67D}" presName="compNode" presStyleCnt="0"/>
      <dgm:spPr/>
    </dgm:pt>
    <dgm:pt modelId="{773AF14D-11A3-41C7-BB01-3C190177FF2D}" type="pres">
      <dgm:prSet presAssocID="{8C80C3E3-9A6D-4BAF-B6DE-163CD75AD67D}" presName="iconBgRect" presStyleLbl="bgShp" presStyleIdx="2" presStyleCnt="4"/>
      <dgm:spPr/>
    </dgm:pt>
    <dgm:pt modelId="{CC668963-F953-47A5-8C01-DF36615EA6BB}" type="pres">
      <dgm:prSet presAssocID="{8C80C3E3-9A6D-4BAF-B6DE-163CD75AD6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llseye"/>
        </a:ext>
      </dgm:extLst>
    </dgm:pt>
    <dgm:pt modelId="{402D7B1C-0107-44C0-B862-F458C10B4245}" type="pres">
      <dgm:prSet presAssocID="{8C80C3E3-9A6D-4BAF-B6DE-163CD75AD67D}" presName="spaceRect" presStyleCnt="0"/>
      <dgm:spPr/>
    </dgm:pt>
    <dgm:pt modelId="{71911F30-CA9C-4374-B61D-3E4B4E3E07C3}" type="pres">
      <dgm:prSet presAssocID="{8C80C3E3-9A6D-4BAF-B6DE-163CD75AD67D}" presName="textRect" presStyleLbl="revTx" presStyleIdx="2" presStyleCnt="4">
        <dgm:presLayoutVars>
          <dgm:chMax val="1"/>
          <dgm:chPref val="1"/>
        </dgm:presLayoutVars>
      </dgm:prSet>
      <dgm:spPr/>
    </dgm:pt>
    <dgm:pt modelId="{0F741222-C2D0-4D03-9CB5-C9A418527318}" type="pres">
      <dgm:prSet presAssocID="{492379D4-81EE-49BA-8B64-338062E223A1}" presName="sibTrans" presStyleLbl="sibTrans2D1" presStyleIdx="0" presStyleCnt="0"/>
      <dgm:spPr/>
    </dgm:pt>
    <dgm:pt modelId="{D175E719-BDA8-42B6-A827-E8E0A2488C14}" type="pres">
      <dgm:prSet presAssocID="{A37614B9-E971-4FD2-89A7-A0174D84DFEB}" presName="compNode" presStyleCnt="0"/>
      <dgm:spPr/>
    </dgm:pt>
    <dgm:pt modelId="{8266437E-1340-4DD3-ACAE-8780FDFBBF56}" type="pres">
      <dgm:prSet presAssocID="{A37614B9-E971-4FD2-89A7-A0174D84DFEB}" presName="iconBgRect" presStyleLbl="bgShp" presStyleIdx="3" presStyleCnt="4"/>
      <dgm:spPr/>
    </dgm:pt>
    <dgm:pt modelId="{329A300F-78CE-44EB-8B6A-0AFFB3D60FC4}" type="pres">
      <dgm:prSet presAssocID="{A37614B9-E971-4FD2-89A7-A0174D84DF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ptain"/>
        </a:ext>
      </dgm:extLst>
    </dgm:pt>
    <dgm:pt modelId="{8EDA2A7F-1D2C-4A4A-B0EC-13AF82C9A34B}" type="pres">
      <dgm:prSet presAssocID="{A37614B9-E971-4FD2-89A7-A0174D84DFEB}" presName="spaceRect" presStyleCnt="0"/>
      <dgm:spPr/>
    </dgm:pt>
    <dgm:pt modelId="{079E38CC-829E-4F7B-9796-4E19C0C3D4CC}" type="pres">
      <dgm:prSet presAssocID="{A37614B9-E971-4FD2-89A7-A0174D84DFEB}" presName="textRect" presStyleLbl="revTx" presStyleIdx="3" presStyleCnt="4">
        <dgm:presLayoutVars>
          <dgm:chMax val="1"/>
          <dgm:chPref val="1"/>
        </dgm:presLayoutVars>
      </dgm:prSet>
      <dgm:spPr/>
    </dgm:pt>
  </dgm:ptLst>
  <dgm:cxnLst>
    <dgm:cxn modelId="{7FB91A06-B2A7-4108-BB95-CB303B7562D2}" type="presOf" srcId="{F4F263AD-5CED-45A3-90D3-B393E3FE9E24}" destId="{890F7387-FEF0-450F-AB60-0233A1188841}" srcOrd="0" destOrd="0" presId="urn:microsoft.com/office/officeart/2018/2/layout/IconCircleList"/>
    <dgm:cxn modelId="{0D3F9608-329F-4EB2-B103-FEDECC9FF346}" type="presOf" srcId="{4F51D710-0C83-4AA7-B5E9-96FDDA287731}" destId="{3A874ABD-8752-41E2-AE4C-D4A915CE5E4D}" srcOrd="0" destOrd="0" presId="urn:microsoft.com/office/officeart/2018/2/layout/IconCircleList"/>
    <dgm:cxn modelId="{D1363549-9C83-4447-B2AE-9F64460B4A7A}" type="presOf" srcId="{2CC2F68D-B123-4906-9845-FE37DC70AA80}" destId="{C0091FB0-F465-4ACB-8B2B-5DB44026E89C}" srcOrd="0" destOrd="0" presId="urn:microsoft.com/office/officeart/2018/2/layout/IconCircleList"/>
    <dgm:cxn modelId="{4E74F950-C172-4C42-B32F-A69681893DA2}" srcId="{F4F263AD-5CED-45A3-90D3-B393E3FE9E24}" destId="{56789F6B-E5DE-462C-9FF7-38E98E6E2112}" srcOrd="1" destOrd="0" parTransId="{8C108246-C0DC-4D6B-80F9-5075E1BFBA14}" sibTransId="{4F51D710-0C83-4AA7-B5E9-96FDDA287731}"/>
    <dgm:cxn modelId="{E374D371-280C-4C17-827D-5A1872099C17}" srcId="{F4F263AD-5CED-45A3-90D3-B393E3FE9E24}" destId="{A37614B9-E971-4FD2-89A7-A0174D84DFEB}" srcOrd="3" destOrd="0" parTransId="{96FEACEE-837F-4E5A-A28F-05102854AB31}" sibTransId="{249E9438-9D43-4FD9-B989-57B152A15178}"/>
    <dgm:cxn modelId="{9384B655-AC50-4FCB-9D5F-A11D781FD904}" type="presOf" srcId="{A37614B9-E971-4FD2-89A7-A0174D84DFEB}" destId="{079E38CC-829E-4F7B-9796-4E19C0C3D4CC}" srcOrd="0" destOrd="0" presId="urn:microsoft.com/office/officeart/2018/2/layout/IconCircleList"/>
    <dgm:cxn modelId="{D36B4378-6DA6-4529-8E54-AAC78D4D0273}" type="presOf" srcId="{492379D4-81EE-49BA-8B64-338062E223A1}" destId="{0F741222-C2D0-4D03-9CB5-C9A418527318}" srcOrd="0" destOrd="0" presId="urn:microsoft.com/office/officeart/2018/2/layout/IconCircleList"/>
    <dgm:cxn modelId="{E41A6994-69B4-455D-BCA4-B21DC7571BE7}" srcId="{F4F263AD-5CED-45A3-90D3-B393E3FE9E24}" destId="{2CC2F68D-B123-4906-9845-FE37DC70AA80}" srcOrd="0" destOrd="0" parTransId="{67AAAAB9-AACF-47D0-8909-E2E57734F0A6}" sibTransId="{96DCB68B-F985-4B99-91C4-67BDB14A3F86}"/>
    <dgm:cxn modelId="{CFBF4999-E425-43F4-AE1C-A74D39C56BC6}" type="presOf" srcId="{96DCB68B-F985-4B99-91C4-67BDB14A3F86}" destId="{A666EE7D-BCA4-4E46-B906-C732DA7BB117}" srcOrd="0" destOrd="0" presId="urn:microsoft.com/office/officeart/2018/2/layout/IconCircleList"/>
    <dgm:cxn modelId="{1307539C-9AB1-48C5-8BD1-B8D56E743ECA}" srcId="{F4F263AD-5CED-45A3-90D3-B393E3FE9E24}" destId="{8C80C3E3-9A6D-4BAF-B6DE-163CD75AD67D}" srcOrd="2" destOrd="0" parTransId="{727E3303-6F9C-4110-8F40-9620790F655E}" sibTransId="{492379D4-81EE-49BA-8B64-338062E223A1}"/>
    <dgm:cxn modelId="{69376FAD-4C3C-4C76-840B-92C47A2E900D}" type="presOf" srcId="{56789F6B-E5DE-462C-9FF7-38E98E6E2112}" destId="{59E5BF3C-D1A8-4CCC-8C2F-3EC1AC835C18}" srcOrd="0" destOrd="0" presId="urn:microsoft.com/office/officeart/2018/2/layout/IconCircleList"/>
    <dgm:cxn modelId="{C87DAEB9-B042-4ADA-9ADC-E9E105C20F73}" type="presOf" srcId="{8C80C3E3-9A6D-4BAF-B6DE-163CD75AD67D}" destId="{71911F30-CA9C-4374-B61D-3E4B4E3E07C3}" srcOrd="0" destOrd="0" presId="urn:microsoft.com/office/officeart/2018/2/layout/IconCircleList"/>
    <dgm:cxn modelId="{572F5C49-2E82-4541-BD04-78D26617BB3E}" type="presParOf" srcId="{890F7387-FEF0-450F-AB60-0233A1188841}" destId="{15C6323D-D926-474E-A93D-05B4A52D292F}" srcOrd="0" destOrd="0" presId="urn:microsoft.com/office/officeart/2018/2/layout/IconCircleList"/>
    <dgm:cxn modelId="{B485C35F-2E1A-4755-A21D-559791C442DE}" type="presParOf" srcId="{15C6323D-D926-474E-A93D-05B4A52D292F}" destId="{B302F17B-08F8-4FAB-8990-426A08766610}" srcOrd="0" destOrd="0" presId="urn:microsoft.com/office/officeart/2018/2/layout/IconCircleList"/>
    <dgm:cxn modelId="{720E9571-19EB-40D3-A68C-620EE6BC885E}" type="presParOf" srcId="{B302F17B-08F8-4FAB-8990-426A08766610}" destId="{4DB10870-046B-4710-8A9C-BF6AD1F32F15}" srcOrd="0" destOrd="0" presId="urn:microsoft.com/office/officeart/2018/2/layout/IconCircleList"/>
    <dgm:cxn modelId="{55D6DCAD-4585-4514-A6A2-1361AC7A533E}" type="presParOf" srcId="{B302F17B-08F8-4FAB-8990-426A08766610}" destId="{C62767D0-D1D9-44F3-A1B6-5C1958E30B62}" srcOrd="1" destOrd="0" presId="urn:microsoft.com/office/officeart/2018/2/layout/IconCircleList"/>
    <dgm:cxn modelId="{B4A8F928-01C0-4CC6-96AF-970F09B1F8CA}" type="presParOf" srcId="{B302F17B-08F8-4FAB-8990-426A08766610}" destId="{8B14C592-DE66-46CB-99CB-3371D3715827}" srcOrd="2" destOrd="0" presId="urn:microsoft.com/office/officeart/2018/2/layout/IconCircleList"/>
    <dgm:cxn modelId="{A1A53FB1-B185-428A-9E7C-F4D8A8B65E18}" type="presParOf" srcId="{B302F17B-08F8-4FAB-8990-426A08766610}" destId="{C0091FB0-F465-4ACB-8B2B-5DB44026E89C}" srcOrd="3" destOrd="0" presId="urn:microsoft.com/office/officeart/2018/2/layout/IconCircleList"/>
    <dgm:cxn modelId="{74ACACC1-4BB0-475D-8E2C-08677433C4BF}" type="presParOf" srcId="{15C6323D-D926-474E-A93D-05B4A52D292F}" destId="{A666EE7D-BCA4-4E46-B906-C732DA7BB117}" srcOrd="1" destOrd="0" presId="urn:microsoft.com/office/officeart/2018/2/layout/IconCircleList"/>
    <dgm:cxn modelId="{9F6A8921-B8A3-430C-8D89-AAC803D433EB}" type="presParOf" srcId="{15C6323D-D926-474E-A93D-05B4A52D292F}" destId="{C3336DDC-D731-4B8D-A871-8EBB5602A62D}" srcOrd="2" destOrd="0" presId="urn:microsoft.com/office/officeart/2018/2/layout/IconCircleList"/>
    <dgm:cxn modelId="{53582A8E-7E21-4F31-B058-A22959A0D181}" type="presParOf" srcId="{C3336DDC-D731-4B8D-A871-8EBB5602A62D}" destId="{C1EC7E57-22ED-4D2B-A22B-9A9E5CBC01EE}" srcOrd="0" destOrd="0" presId="urn:microsoft.com/office/officeart/2018/2/layout/IconCircleList"/>
    <dgm:cxn modelId="{E5FCB2BB-96C9-4804-B430-D180B3716907}" type="presParOf" srcId="{C3336DDC-D731-4B8D-A871-8EBB5602A62D}" destId="{28A63B1A-3963-4419-B3D9-7A62B1C40E11}" srcOrd="1" destOrd="0" presId="urn:microsoft.com/office/officeart/2018/2/layout/IconCircleList"/>
    <dgm:cxn modelId="{80E0CF5E-378B-459E-B587-3FCE3CB3F763}" type="presParOf" srcId="{C3336DDC-D731-4B8D-A871-8EBB5602A62D}" destId="{D7674AE9-A85A-4B95-8961-F10766599AD2}" srcOrd="2" destOrd="0" presId="urn:microsoft.com/office/officeart/2018/2/layout/IconCircleList"/>
    <dgm:cxn modelId="{AE5F98DE-826F-452A-B009-F15B1064C9FE}" type="presParOf" srcId="{C3336DDC-D731-4B8D-A871-8EBB5602A62D}" destId="{59E5BF3C-D1A8-4CCC-8C2F-3EC1AC835C18}" srcOrd="3" destOrd="0" presId="urn:microsoft.com/office/officeart/2018/2/layout/IconCircleList"/>
    <dgm:cxn modelId="{06AC3CEC-B680-4229-8A70-C3CBFF837CBB}" type="presParOf" srcId="{15C6323D-D926-474E-A93D-05B4A52D292F}" destId="{3A874ABD-8752-41E2-AE4C-D4A915CE5E4D}" srcOrd="3" destOrd="0" presId="urn:microsoft.com/office/officeart/2018/2/layout/IconCircleList"/>
    <dgm:cxn modelId="{95BDD595-FE9C-4CAD-B78C-7E2E5E9E1F04}" type="presParOf" srcId="{15C6323D-D926-474E-A93D-05B4A52D292F}" destId="{F3871662-6B39-4137-8B9E-81BA4D4670FD}" srcOrd="4" destOrd="0" presId="urn:microsoft.com/office/officeart/2018/2/layout/IconCircleList"/>
    <dgm:cxn modelId="{771F9B8B-56B9-47E8-AD5E-016C8294C185}" type="presParOf" srcId="{F3871662-6B39-4137-8B9E-81BA4D4670FD}" destId="{773AF14D-11A3-41C7-BB01-3C190177FF2D}" srcOrd="0" destOrd="0" presId="urn:microsoft.com/office/officeart/2018/2/layout/IconCircleList"/>
    <dgm:cxn modelId="{08F35F28-7FF1-4C91-BF12-31FCF4E01BB4}" type="presParOf" srcId="{F3871662-6B39-4137-8B9E-81BA4D4670FD}" destId="{CC668963-F953-47A5-8C01-DF36615EA6BB}" srcOrd="1" destOrd="0" presId="urn:microsoft.com/office/officeart/2018/2/layout/IconCircleList"/>
    <dgm:cxn modelId="{AC06182D-1209-4CED-8A26-19702C7B2F66}" type="presParOf" srcId="{F3871662-6B39-4137-8B9E-81BA4D4670FD}" destId="{402D7B1C-0107-44C0-B862-F458C10B4245}" srcOrd="2" destOrd="0" presId="urn:microsoft.com/office/officeart/2018/2/layout/IconCircleList"/>
    <dgm:cxn modelId="{08D1CFC3-495F-46FD-B337-9997F951C8A5}" type="presParOf" srcId="{F3871662-6B39-4137-8B9E-81BA4D4670FD}" destId="{71911F30-CA9C-4374-B61D-3E4B4E3E07C3}" srcOrd="3" destOrd="0" presId="urn:microsoft.com/office/officeart/2018/2/layout/IconCircleList"/>
    <dgm:cxn modelId="{F8770FD9-8C06-430E-A4BD-2D2253471D19}" type="presParOf" srcId="{15C6323D-D926-474E-A93D-05B4A52D292F}" destId="{0F741222-C2D0-4D03-9CB5-C9A418527318}" srcOrd="5" destOrd="0" presId="urn:microsoft.com/office/officeart/2018/2/layout/IconCircleList"/>
    <dgm:cxn modelId="{B7E4B985-9331-4919-99C5-B3E6DD6A8A06}" type="presParOf" srcId="{15C6323D-D926-474E-A93D-05B4A52D292F}" destId="{D175E719-BDA8-42B6-A827-E8E0A2488C14}" srcOrd="6" destOrd="0" presId="urn:microsoft.com/office/officeart/2018/2/layout/IconCircleList"/>
    <dgm:cxn modelId="{8EA7FEE1-24BD-490B-A26B-F1007E978CC3}" type="presParOf" srcId="{D175E719-BDA8-42B6-A827-E8E0A2488C14}" destId="{8266437E-1340-4DD3-ACAE-8780FDFBBF56}" srcOrd="0" destOrd="0" presId="urn:microsoft.com/office/officeart/2018/2/layout/IconCircleList"/>
    <dgm:cxn modelId="{A470E47C-4A72-4273-9170-70812E241AFF}" type="presParOf" srcId="{D175E719-BDA8-42B6-A827-E8E0A2488C14}" destId="{329A300F-78CE-44EB-8B6A-0AFFB3D60FC4}" srcOrd="1" destOrd="0" presId="urn:microsoft.com/office/officeart/2018/2/layout/IconCircleList"/>
    <dgm:cxn modelId="{D38492F4-2983-4CEA-8122-597C7232D493}" type="presParOf" srcId="{D175E719-BDA8-42B6-A827-E8E0A2488C14}" destId="{8EDA2A7F-1D2C-4A4A-B0EC-13AF82C9A34B}" srcOrd="2" destOrd="0" presId="urn:microsoft.com/office/officeart/2018/2/layout/IconCircleList"/>
    <dgm:cxn modelId="{12FA8638-43E7-4276-A56F-487CD6B8253A}" type="presParOf" srcId="{D175E719-BDA8-42B6-A827-E8E0A2488C14}" destId="{079E38CC-829E-4F7B-9796-4E19C0C3D4CC}"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F931A8-09B7-40C4-B3D7-6D82CA0805FD}" type="doc">
      <dgm:prSet loTypeId="urn:microsoft.com/office/officeart/2005/8/layout/matrix3" loCatId="matrix" qsTypeId="urn:microsoft.com/office/officeart/2005/8/quickstyle/simple1" qsCatId="simple" csTypeId="urn:microsoft.com/office/officeart/2005/8/colors/colorful2" csCatId="colorful"/>
      <dgm:spPr/>
      <dgm:t>
        <a:bodyPr/>
        <a:lstStyle/>
        <a:p>
          <a:endParaRPr lang="en-US"/>
        </a:p>
      </dgm:t>
    </dgm:pt>
    <dgm:pt modelId="{6CBA1261-229C-456F-A980-4CAE44E8033E}">
      <dgm:prSet/>
      <dgm:spPr/>
      <dgm:t>
        <a:bodyPr/>
        <a:lstStyle/>
        <a:p>
          <a:r>
            <a:rPr lang="en-US"/>
            <a:t>Tesco Chief Executive - Ensure that Board decisions are implemented in the organization.</a:t>
          </a:r>
        </a:p>
      </dgm:t>
    </dgm:pt>
    <dgm:pt modelId="{FA94518C-0212-4EE3-BA78-01D27E6DD0A3}" type="parTrans" cxnId="{2F2CD85B-832F-4D71-9117-92972B5F74A4}">
      <dgm:prSet/>
      <dgm:spPr/>
      <dgm:t>
        <a:bodyPr/>
        <a:lstStyle/>
        <a:p>
          <a:endParaRPr lang="en-US"/>
        </a:p>
      </dgm:t>
    </dgm:pt>
    <dgm:pt modelId="{30A75474-179C-4835-81E3-A66AF97EAD8F}" type="sibTrans" cxnId="{2F2CD85B-832F-4D71-9117-92972B5F74A4}">
      <dgm:prSet/>
      <dgm:spPr/>
      <dgm:t>
        <a:bodyPr/>
        <a:lstStyle/>
        <a:p>
          <a:endParaRPr lang="en-US"/>
        </a:p>
      </dgm:t>
    </dgm:pt>
    <dgm:pt modelId="{4D80622B-6929-477A-9917-556B8A99C96D}">
      <dgm:prSet/>
      <dgm:spPr/>
      <dgm:t>
        <a:bodyPr/>
        <a:lstStyle/>
        <a:p>
          <a:r>
            <a:rPr lang="en-US"/>
            <a:t>Regional managers - Responsible for making decisions and managing. stores located in their region.</a:t>
          </a:r>
        </a:p>
      </dgm:t>
    </dgm:pt>
    <dgm:pt modelId="{970080AB-C3C1-4FE6-9275-D2189AA64A31}" type="parTrans" cxnId="{EAA1B4C9-AF9C-4887-B701-CBE8D73A1151}">
      <dgm:prSet/>
      <dgm:spPr/>
      <dgm:t>
        <a:bodyPr/>
        <a:lstStyle/>
        <a:p>
          <a:endParaRPr lang="en-US"/>
        </a:p>
      </dgm:t>
    </dgm:pt>
    <dgm:pt modelId="{ECB3D128-DF5C-4DB8-A8C5-97D948B9344E}" type="sibTrans" cxnId="{EAA1B4C9-AF9C-4887-B701-CBE8D73A1151}">
      <dgm:prSet/>
      <dgm:spPr/>
      <dgm:t>
        <a:bodyPr/>
        <a:lstStyle/>
        <a:p>
          <a:endParaRPr lang="en-US"/>
        </a:p>
      </dgm:t>
    </dgm:pt>
    <dgm:pt modelId="{0C874A7B-800E-4F83-88C1-6CE574BBDD1A}">
      <dgm:prSet/>
      <dgm:spPr/>
      <dgm:t>
        <a:bodyPr/>
        <a:lstStyle/>
        <a:p>
          <a:r>
            <a:rPr lang="en-US"/>
            <a:t>Store managers - ensures efficient operations in their respective stores.</a:t>
          </a:r>
        </a:p>
      </dgm:t>
    </dgm:pt>
    <dgm:pt modelId="{B6A43721-41FC-4597-A3C9-BB7BBF9B9A3B}" type="parTrans" cxnId="{6E062532-827A-43B8-813A-08A44BD82FD7}">
      <dgm:prSet/>
      <dgm:spPr/>
      <dgm:t>
        <a:bodyPr/>
        <a:lstStyle/>
        <a:p>
          <a:endParaRPr lang="en-US"/>
        </a:p>
      </dgm:t>
    </dgm:pt>
    <dgm:pt modelId="{06C6E4A0-A204-4D2D-8657-C9479CC6C742}" type="sibTrans" cxnId="{6E062532-827A-43B8-813A-08A44BD82FD7}">
      <dgm:prSet/>
      <dgm:spPr/>
      <dgm:t>
        <a:bodyPr/>
        <a:lstStyle/>
        <a:p>
          <a:endParaRPr lang="en-US"/>
        </a:p>
      </dgm:t>
    </dgm:pt>
    <dgm:pt modelId="{12D83A45-9337-4965-9069-D2C0E0E69E26}">
      <dgm:prSet/>
      <dgm:spPr/>
      <dgm:t>
        <a:bodyPr/>
        <a:lstStyle/>
        <a:p>
          <a:r>
            <a:rPr lang="en-US"/>
            <a:t>They interact with low level staff on a day-to-day basis.</a:t>
          </a:r>
        </a:p>
      </dgm:t>
    </dgm:pt>
    <dgm:pt modelId="{2367B930-2B83-4397-BDBA-39A104226B27}" type="parTrans" cxnId="{AC67B0D9-CFCC-4F32-A0FB-C9BD7C82A601}">
      <dgm:prSet/>
      <dgm:spPr/>
      <dgm:t>
        <a:bodyPr/>
        <a:lstStyle/>
        <a:p>
          <a:endParaRPr lang="en-US"/>
        </a:p>
      </dgm:t>
    </dgm:pt>
    <dgm:pt modelId="{1853CA83-BDE1-40FC-A24B-D6A715BEB174}" type="sibTrans" cxnId="{AC67B0D9-CFCC-4F32-A0FB-C9BD7C82A601}">
      <dgm:prSet/>
      <dgm:spPr/>
      <dgm:t>
        <a:bodyPr/>
        <a:lstStyle/>
        <a:p>
          <a:endParaRPr lang="en-US"/>
        </a:p>
      </dgm:t>
    </dgm:pt>
    <dgm:pt modelId="{7CB9210D-FA1D-C84A-A567-95314D3BCC9B}" type="pres">
      <dgm:prSet presAssocID="{C0F931A8-09B7-40C4-B3D7-6D82CA0805FD}" presName="matrix" presStyleCnt="0">
        <dgm:presLayoutVars>
          <dgm:chMax val="1"/>
          <dgm:dir/>
          <dgm:resizeHandles val="exact"/>
        </dgm:presLayoutVars>
      </dgm:prSet>
      <dgm:spPr/>
    </dgm:pt>
    <dgm:pt modelId="{B01DA87B-11FC-7047-A05D-533E8FEE7D2A}" type="pres">
      <dgm:prSet presAssocID="{C0F931A8-09B7-40C4-B3D7-6D82CA0805FD}" presName="diamond" presStyleLbl="bgShp" presStyleIdx="0" presStyleCnt="1"/>
      <dgm:spPr/>
    </dgm:pt>
    <dgm:pt modelId="{CD15BD7B-8A44-2742-85D1-10D50E74F9EA}" type="pres">
      <dgm:prSet presAssocID="{C0F931A8-09B7-40C4-B3D7-6D82CA0805FD}" presName="quad1" presStyleLbl="node1" presStyleIdx="0" presStyleCnt="4">
        <dgm:presLayoutVars>
          <dgm:chMax val="0"/>
          <dgm:chPref val="0"/>
          <dgm:bulletEnabled val="1"/>
        </dgm:presLayoutVars>
      </dgm:prSet>
      <dgm:spPr/>
    </dgm:pt>
    <dgm:pt modelId="{31A038DC-10BE-754E-A56D-4A06D07EAFA6}" type="pres">
      <dgm:prSet presAssocID="{C0F931A8-09B7-40C4-B3D7-6D82CA0805FD}" presName="quad2" presStyleLbl="node1" presStyleIdx="1" presStyleCnt="4">
        <dgm:presLayoutVars>
          <dgm:chMax val="0"/>
          <dgm:chPref val="0"/>
          <dgm:bulletEnabled val="1"/>
        </dgm:presLayoutVars>
      </dgm:prSet>
      <dgm:spPr/>
    </dgm:pt>
    <dgm:pt modelId="{9D7FE6F1-A2AB-A147-8975-83C1EADB3C21}" type="pres">
      <dgm:prSet presAssocID="{C0F931A8-09B7-40C4-B3D7-6D82CA0805FD}" presName="quad3" presStyleLbl="node1" presStyleIdx="2" presStyleCnt="4">
        <dgm:presLayoutVars>
          <dgm:chMax val="0"/>
          <dgm:chPref val="0"/>
          <dgm:bulletEnabled val="1"/>
        </dgm:presLayoutVars>
      </dgm:prSet>
      <dgm:spPr/>
    </dgm:pt>
    <dgm:pt modelId="{651C330B-6AE6-9944-9747-D47FF4FCD9CA}" type="pres">
      <dgm:prSet presAssocID="{C0F931A8-09B7-40C4-B3D7-6D82CA0805FD}" presName="quad4" presStyleLbl="node1" presStyleIdx="3" presStyleCnt="4">
        <dgm:presLayoutVars>
          <dgm:chMax val="0"/>
          <dgm:chPref val="0"/>
          <dgm:bulletEnabled val="1"/>
        </dgm:presLayoutVars>
      </dgm:prSet>
      <dgm:spPr/>
    </dgm:pt>
  </dgm:ptLst>
  <dgm:cxnLst>
    <dgm:cxn modelId="{6E062532-827A-43B8-813A-08A44BD82FD7}" srcId="{C0F931A8-09B7-40C4-B3D7-6D82CA0805FD}" destId="{0C874A7B-800E-4F83-88C1-6CE574BBDD1A}" srcOrd="2" destOrd="0" parTransId="{B6A43721-41FC-4597-A3C9-BB7BBF9B9A3B}" sibTransId="{06C6E4A0-A204-4D2D-8657-C9479CC6C742}"/>
    <dgm:cxn modelId="{CA37FD36-6E50-DF4F-BCEE-E3B14121BD92}" type="presOf" srcId="{4D80622B-6929-477A-9917-556B8A99C96D}" destId="{31A038DC-10BE-754E-A56D-4A06D07EAFA6}" srcOrd="0" destOrd="0" presId="urn:microsoft.com/office/officeart/2005/8/layout/matrix3"/>
    <dgm:cxn modelId="{2F2CD85B-832F-4D71-9117-92972B5F74A4}" srcId="{C0F931A8-09B7-40C4-B3D7-6D82CA0805FD}" destId="{6CBA1261-229C-456F-A980-4CAE44E8033E}" srcOrd="0" destOrd="0" parTransId="{FA94518C-0212-4EE3-BA78-01D27E6DD0A3}" sibTransId="{30A75474-179C-4835-81E3-A66AF97EAD8F}"/>
    <dgm:cxn modelId="{2C365965-F49A-E045-A3FD-AA0CA2352BD9}" type="presOf" srcId="{C0F931A8-09B7-40C4-B3D7-6D82CA0805FD}" destId="{7CB9210D-FA1D-C84A-A567-95314D3BCC9B}" srcOrd="0" destOrd="0" presId="urn:microsoft.com/office/officeart/2005/8/layout/matrix3"/>
    <dgm:cxn modelId="{36789FB4-7F85-4B47-AF04-6D26798A02CC}" type="presOf" srcId="{12D83A45-9337-4965-9069-D2C0E0E69E26}" destId="{651C330B-6AE6-9944-9747-D47FF4FCD9CA}" srcOrd="0" destOrd="0" presId="urn:microsoft.com/office/officeart/2005/8/layout/matrix3"/>
    <dgm:cxn modelId="{290908BC-E7CF-0945-A160-981416ED2559}" type="presOf" srcId="{0C874A7B-800E-4F83-88C1-6CE574BBDD1A}" destId="{9D7FE6F1-A2AB-A147-8975-83C1EADB3C21}" srcOrd="0" destOrd="0" presId="urn:microsoft.com/office/officeart/2005/8/layout/matrix3"/>
    <dgm:cxn modelId="{EAA1B4C9-AF9C-4887-B701-CBE8D73A1151}" srcId="{C0F931A8-09B7-40C4-B3D7-6D82CA0805FD}" destId="{4D80622B-6929-477A-9917-556B8A99C96D}" srcOrd="1" destOrd="0" parTransId="{970080AB-C3C1-4FE6-9275-D2189AA64A31}" sibTransId="{ECB3D128-DF5C-4DB8-A8C5-97D948B9344E}"/>
    <dgm:cxn modelId="{AC67B0D9-CFCC-4F32-A0FB-C9BD7C82A601}" srcId="{C0F931A8-09B7-40C4-B3D7-6D82CA0805FD}" destId="{12D83A45-9337-4965-9069-D2C0E0E69E26}" srcOrd="3" destOrd="0" parTransId="{2367B930-2B83-4397-BDBA-39A104226B27}" sibTransId="{1853CA83-BDE1-40FC-A24B-D6A715BEB174}"/>
    <dgm:cxn modelId="{5064C1EF-B351-C24E-9588-1C7D1130E7AC}" type="presOf" srcId="{6CBA1261-229C-456F-A980-4CAE44E8033E}" destId="{CD15BD7B-8A44-2742-85D1-10D50E74F9EA}" srcOrd="0" destOrd="0" presId="urn:microsoft.com/office/officeart/2005/8/layout/matrix3"/>
    <dgm:cxn modelId="{B32C7657-8ED3-2143-AE50-2A54B2C174F0}" type="presParOf" srcId="{7CB9210D-FA1D-C84A-A567-95314D3BCC9B}" destId="{B01DA87B-11FC-7047-A05D-533E8FEE7D2A}" srcOrd="0" destOrd="0" presId="urn:microsoft.com/office/officeart/2005/8/layout/matrix3"/>
    <dgm:cxn modelId="{3C61744C-7FA4-6C4E-813D-1EE1A71D6CFE}" type="presParOf" srcId="{7CB9210D-FA1D-C84A-A567-95314D3BCC9B}" destId="{CD15BD7B-8A44-2742-85D1-10D50E74F9EA}" srcOrd="1" destOrd="0" presId="urn:microsoft.com/office/officeart/2005/8/layout/matrix3"/>
    <dgm:cxn modelId="{11E93F8A-01DA-9B43-A51F-56D3E38B9A15}" type="presParOf" srcId="{7CB9210D-FA1D-C84A-A567-95314D3BCC9B}" destId="{31A038DC-10BE-754E-A56D-4A06D07EAFA6}" srcOrd="2" destOrd="0" presId="urn:microsoft.com/office/officeart/2005/8/layout/matrix3"/>
    <dgm:cxn modelId="{8897A156-F757-D74A-94EF-D7860483F8FB}" type="presParOf" srcId="{7CB9210D-FA1D-C84A-A567-95314D3BCC9B}" destId="{9D7FE6F1-A2AB-A147-8975-83C1EADB3C21}" srcOrd="3" destOrd="0" presId="urn:microsoft.com/office/officeart/2005/8/layout/matrix3"/>
    <dgm:cxn modelId="{82860CD2-F3BF-854D-93EE-7878707091A6}" type="presParOf" srcId="{7CB9210D-FA1D-C84A-A567-95314D3BCC9B}" destId="{651C330B-6AE6-9944-9747-D47FF4FCD9CA}"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4F7041A-DF6D-4628-AC20-03DB91B218F8}"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US"/>
        </a:p>
      </dgm:t>
    </dgm:pt>
    <dgm:pt modelId="{CE9A7A4B-9769-47E0-8CE0-701905FA7E90}">
      <dgm:prSet/>
      <dgm:spPr/>
      <dgm:t>
        <a:bodyPr/>
        <a:lstStyle/>
        <a:p>
          <a:r>
            <a:rPr lang="en-US"/>
            <a:t>Managers need to possess a range of skills to perform their tasks effectively.</a:t>
          </a:r>
        </a:p>
      </dgm:t>
    </dgm:pt>
    <dgm:pt modelId="{66FE8EF7-B726-44DF-BEB8-698CB3E762D9}" type="parTrans" cxnId="{71AFAB64-453C-4C99-9C2F-4E219FF8C3CC}">
      <dgm:prSet/>
      <dgm:spPr/>
      <dgm:t>
        <a:bodyPr/>
        <a:lstStyle/>
        <a:p>
          <a:endParaRPr lang="en-US"/>
        </a:p>
      </dgm:t>
    </dgm:pt>
    <dgm:pt modelId="{B840891F-DEDA-40D7-9F51-9238155B34B8}" type="sibTrans" cxnId="{71AFAB64-453C-4C99-9C2F-4E219FF8C3CC}">
      <dgm:prSet/>
      <dgm:spPr/>
      <dgm:t>
        <a:bodyPr/>
        <a:lstStyle/>
        <a:p>
          <a:endParaRPr lang="en-US"/>
        </a:p>
      </dgm:t>
    </dgm:pt>
    <dgm:pt modelId="{1C2EC594-6199-4A95-8382-0E52A3E54988}">
      <dgm:prSet/>
      <dgm:spPr/>
      <dgm:t>
        <a:bodyPr/>
        <a:lstStyle/>
        <a:p>
          <a:r>
            <a:rPr lang="en-US"/>
            <a:t>According to Robert Katz managers need technical, human, and conceptual skills:</a:t>
          </a:r>
        </a:p>
      </dgm:t>
    </dgm:pt>
    <dgm:pt modelId="{CFF24EA4-680D-435A-BF00-0F1E1BD20CA9}" type="parTrans" cxnId="{51AFAD48-EDA1-46EB-9C65-118A9A860DE8}">
      <dgm:prSet/>
      <dgm:spPr/>
      <dgm:t>
        <a:bodyPr/>
        <a:lstStyle/>
        <a:p>
          <a:endParaRPr lang="en-US"/>
        </a:p>
      </dgm:t>
    </dgm:pt>
    <dgm:pt modelId="{B30BB347-B6A5-4D8C-953D-298092398441}" type="sibTrans" cxnId="{51AFAD48-EDA1-46EB-9C65-118A9A860DE8}">
      <dgm:prSet/>
      <dgm:spPr/>
      <dgm:t>
        <a:bodyPr/>
        <a:lstStyle/>
        <a:p>
          <a:endParaRPr lang="en-US"/>
        </a:p>
      </dgm:t>
    </dgm:pt>
    <dgm:pt modelId="{AB566B58-02C9-4B4F-90CB-DD659FB33B7B}">
      <dgm:prSet/>
      <dgm:spPr>
        <a:solidFill>
          <a:schemeClr val="accent1">
            <a:alpha val="90000"/>
          </a:schemeClr>
        </a:solidFill>
      </dgm:spPr>
      <dgm:t>
        <a:bodyPr/>
        <a:lstStyle/>
        <a:p>
          <a:r>
            <a:rPr lang="en-US" dirty="0">
              <a:solidFill>
                <a:schemeClr val="bg2"/>
              </a:solidFill>
            </a:rPr>
            <a:t>Technical skills include - knowledge of or proficient in technical aspects of a company’s operations. They are job related skills that enables one to perform given tasks (</a:t>
          </a:r>
          <a:r>
            <a:rPr lang="en-US" dirty="0" err="1">
              <a:solidFill>
                <a:schemeClr val="bg2"/>
              </a:solidFill>
            </a:rPr>
            <a:t>Darr</a:t>
          </a:r>
          <a:r>
            <a:rPr lang="en-US" dirty="0">
              <a:solidFill>
                <a:schemeClr val="bg2"/>
              </a:solidFill>
            </a:rPr>
            <a:t>, 2011)</a:t>
          </a:r>
        </a:p>
      </dgm:t>
    </dgm:pt>
    <dgm:pt modelId="{A7306EEB-8191-4AE7-8631-669332186AA7}" type="parTrans" cxnId="{2F1DC646-886D-4D52-B4BD-5D2C1015DA48}">
      <dgm:prSet/>
      <dgm:spPr/>
      <dgm:t>
        <a:bodyPr/>
        <a:lstStyle/>
        <a:p>
          <a:endParaRPr lang="en-US"/>
        </a:p>
      </dgm:t>
    </dgm:pt>
    <dgm:pt modelId="{ECF790B8-E094-4926-BAD2-2987EFF8E0C5}" type="sibTrans" cxnId="{2F1DC646-886D-4D52-B4BD-5D2C1015DA48}">
      <dgm:prSet/>
      <dgm:spPr/>
      <dgm:t>
        <a:bodyPr/>
        <a:lstStyle/>
        <a:p>
          <a:endParaRPr lang="en-US"/>
        </a:p>
      </dgm:t>
    </dgm:pt>
    <dgm:pt modelId="{969B819E-9B31-2C4B-832D-C2D4C6C16175}" type="pres">
      <dgm:prSet presAssocID="{B4F7041A-DF6D-4628-AC20-03DB91B218F8}" presName="diagram" presStyleCnt="0">
        <dgm:presLayoutVars>
          <dgm:chPref val="1"/>
          <dgm:dir/>
          <dgm:animOne val="branch"/>
          <dgm:animLvl val="lvl"/>
          <dgm:resizeHandles/>
        </dgm:presLayoutVars>
      </dgm:prSet>
      <dgm:spPr/>
    </dgm:pt>
    <dgm:pt modelId="{BA623D74-61C0-9D40-9E5D-FF0984B9B6E8}" type="pres">
      <dgm:prSet presAssocID="{CE9A7A4B-9769-47E0-8CE0-701905FA7E90}" presName="root" presStyleCnt="0"/>
      <dgm:spPr/>
    </dgm:pt>
    <dgm:pt modelId="{679B8137-4F3F-6A47-BE0C-CA4111C244F1}" type="pres">
      <dgm:prSet presAssocID="{CE9A7A4B-9769-47E0-8CE0-701905FA7E90}" presName="rootComposite" presStyleCnt="0"/>
      <dgm:spPr/>
    </dgm:pt>
    <dgm:pt modelId="{96F3E154-30E2-8A4A-A9C2-13965E20AE6C}" type="pres">
      <dgm:prSet presAssocID="{CE9A7A4B-9769-47E0-8CE0-701905FA7E90}" presName="rootText" presStyleLbl="node1" presStyleIdx="0" presStyleCnt="2"/>
      <dgm:spPr/>
    </dgm:pt>
    <dgm:pt modelId="{7F825FAC-7BA8-144E-81C9-052693AFA396}" type="pres">
      <dgm:prSet presAssocID="{CE9A7A4B-9769-47E0-8CE0-701905FA7E90}" presName="rootConnector" presStyleLbl="node1" presStyleIdx="0" presStyleCnt="2"/>
      <dgm:spPr/>
    </dgm:pt>
    <dgm:pt modelId="{2A0DDB52-406E-8B40-BB6C-1D676B95BC59}" type="pres">
      <dgm:prSet presAssocID="{CE9A7A4B-9769-47E0-8CE0-701905FA7E90}" presName="childShape" presStyleCnt="0"/>
      <dgm:spPr/>
    </dgm:pt>
    <dgm:pt modelId="{2CAECF11-4A26-4A40-9BF3-CC92970646E7}" type="pres">
      <dgm:prSet presAssocID="{1C2EC594-6199-4A95-8382-0E52A3E54988}" presName="root" presStyleCnt="0"/>
      <dgm:spPr/>
    </dgm:pt>
    <dgm:pt modelId="{1EABA1A7-3B86-8E45-8997-10A2773C3F13}" type="pres">
      <dgm:prSet presAssocID="{1C2EC594-6199-4A95-8382-0E52A3E54988}" presName="rootComposite" presStyleCnt="0"/>
      <dgm:spPr/>
    </dgm:pt>
    <dgm:pt modelId="{59C00B9C-426C-5744-A373-BCAB15714610}" type="pres">
      <dgm:prSet presAssocID="{1C2EC594-6199-4A95-8382-0E52A3E54988}" presName="rootText" presStyleLbl="node1" presStyleIdx="1" presStyleCnt="2"/>
      <dgm:spPr/>
    </dgm:pt>
    <dgm:pt modelId="{DECD7F74-C312-354A-84BC-619A6F1C3CE1}" type="pres">
      <dgm:prSet presAssocID="{1C2EC594-6199-4A95-8382-0E52A3E54988}" presName="rootConnector" presStyleLbl="node1" presStyleIdx="1" presStyleCnt="2"/>
      <dgm:spPr/>
    </dgm:pt>
    <dgm:pt modelId="{29B832BF-AD0F-2342-9062-76A27BF0FBF1}" type="pres">
      <dgm:prSet presAssocID="{1C2EC594-6199-4A95-8382-0E52A3E54988}" presName="childShape" presStyleCnt="0"/>
      <dgm:spPr/>
    </dgm:pt>
    <dgm:pt modelId="{D6C1BBEE-32E2-9D48-8BCF-B01BAB1F9872}" type="pres">
      <dgm:prSet presAssocID="{A7306EEB-8191-4AE7-8631-669332186AA7}" presName="Name13" presStyleLbl="parChTrans1D2" presStyleIdx="0" presStyleCnt="1"/>
      <dgm:spPr/>
    </dgm:pt>
    <dgm:pt modelId="{E3E8E2C1-1CD4-5249-AC41-1651F223792A}" type="pres">
      <dgm:prSet presAssocID="{AB566B58-02C9-4B4F-90CB-DD659FB33B7B}" presName="childText" presStyleLbl="bgAcc1" presStyleIdx="0" presStyleCnt="1">
        <dgm:presLayoutVars>
          <dgm:bulletEnabled val="1"/>
        </dgm:presLayoutVars>
      </dgm:prSet>
      <dgm:spPr/>
    </dgm:pt>
  </dgm:ptLst>
  <dgm:cxnLst>
    <dgm:cxn modelId="{0A1E5464-C4AF-9C41-A8DB-2AADA59F74EF}" type="presOf" srcId="{AB566B58-02C9-4B4F-90CB-DD659FB33B7B}" destId="{E3E8E2C1-1CD4-5249-AC41-1651F223792A}" srcOrd="0" destOrd="0" presId="urn:microsoft.com/office/officeart/2005/8/layout/hierarchy3"/>
    <dgm:cxn modelId="{71AFAB64-453C-4C99-9C2F-4E219FF8C3CC}" srcId="{B4F7041A-DF6D-4628-AC20-03DB91B218F8}" destId="{CE9A7A4B-9769-47E0-8CE0-701905FA7E90}" srcOrd="0" destOrd="0" parTransId="{66FE8EF7-B726-44DF-BEB8-698CB3E762D9}" sibTransId="{B840891F-DEDA-40D7-9F51-9238155B34B8}"/>
    <dgm:cxn modelId="{2F1DC646-886D-4D52-B4BD-5D2C1015DA48}" srcId="{1C2EC594-6199-4A95-8382-0E52A3E54988}" destId="{AB566B58-02C9-4B4F-90CB-DD659FB33B7B}" srcOrd="0" destOrd="0" parTransId="{A7306EEB-8191-4AE7-8631-669332186AA7}" sibTransId="{ECF790B8-E094-4926-BAD2-2987EFF8E0C5}"/>
    <dgm:cxn modelId="{51AFAD48-EDA1-46EB-9C65-118A9A860DE8}" srcId="{B4F7041A-DF6D-4628-AC20-03DB91B218F8}" destId="{1C2EC594-6199-4A95-8382-0E52A3E54988}" srcOrd="1" destOrd="0" parTransId="{CFF24EA4-680D-435A-BF00-0F1E1BD20CA9}" sibTransId="{B30BB347-B6A5-4D8C-953D-298092398441}"/>
    <dgm:cxn modelId="{14BEE957-592E-244B-B939-73C605E435B2}" type="presOf" srcId="{1C2EC594-6199-4A95-8382-0E52A3E54988}" destId="{DECD7F74-C312-354A-84BC-619A6F1C3CE1}" srcOrd="1" destOrd="0" presId="urn:microsoft.com/office/officeart/2005/8/layout/hierarchy3"/>
    <dgm:cxn modelId="{2600B38D-3F77-0244-A5FE-D1A2011147D8}" type="presOf" srcId="{1C2EC594-6199-4A95-8382-0E52A3E54988}" destId="{59C00B9C-426C-5744-A373-BCAB15714610}" srcOrd="0" destOrd="0" presId="urn:microsoft.com/office/officeart/2005/8/layout/hierarchy3"/>
    <dgm:cxn modelId="{DD839794-4548-1C4E-9B3F-65F1E685202D}" type="presOf" srcId="{CE9A7A4B-9769-47E0-8CE0-701905FA7E90}" destId="{7F825FAC-7BA8-144E-81C9-052693AFA396}" srcOrd="1" destOrd="0" presId="urn:microsoft.com/office/officeart/2005/8/layout/hierarchy3"/>
    <dgm:cxn modelId="{3C2A6CA4-6B33-7541-8C83-EA9FE152DF7C}" type="presOf" srcId="{CE9A7A4B-9769-47E0-8CE0-701905FA7E90}" destId="{96F3E154-30E2-8A4A-A9C2-13965E20AE6C}" srcOrd="0" destOrd="0" presId="urn:microsoft.com/office/officeart/2005/8/layout/hierarchy3"/>
    <dgm:cxn modelId="{E48F47B4-5CA2-9143-B8A6-3627C7576E63}" type="presOf" srcId="{A7306EEB-8191-4AE7-8631-669332186AA7}" destId="{D6C1BBEE-32E2-9D48-8BCF-B01BAB1F9872}" srcOrd="0" destOrd="0" presId="urn:microsoft.com/office/officeart/2005/8/layout/hierarchy3"/>
    <dgm:cxn modelId="{188F59D6-9C74-954D-92EC-42FE162C5A97}" type="presOf" srcId="{B4F7041A-DF6D-4628-AC20-03DB91B218F8}" destId="{969B819E-9B31-2C4B-832D-C2D4C6C16175}" srcOrd="0" destOrd="0" presId="urn:microsoft.com/office/officeart/2005/8/layout/hierarchy3"/>
    <dgm:cxn modelId="{199BCF53-82DE-FA4D-B398-71191AD4973B}" type="presParOf" srcId="{969B819E-9B31-2C4B-832D-C2D4C6C16175}" destId="{BA623D74-61C0-9D40-9E5D-FF0984B9B6E8}" srcOrd="0" destOrd="0" presId="urn:microsoft.com/office/officeart/2005/8/layout/hierarchy3"/>
    <dgm:cxn modelId="{89575DC7-A005-1746-8612-B671F2E2CD57}" type="presParOf" srcId="{BA623D74-61C0-9D40-9E5D-FF0984B9B6E8}" destId="{679B8137-4F3F-6A47-BE0C-CA4111C244F1}" srcOrd="0" destOrd="0" presId="urn:microsoft.com/office/officeart/2005/8/layout/hierarchy3"/>
    <dgm:cxn modelId="{8C51194A-DA7E-4246-A3BF-244B71CB65F6}" type="presParOf" srcId="{679B8137-4F3F-6A47-BE0C-CA4111C244F1}" destId="{96F3E154-30E2-8A4A-A9C2-13965E20AE6C}" srcOrd="0" destOrd="0" presId="urn:microsoft.com/office/officeart/2005/8/layout/hierarchy3"/>
    <dgm:cxn modelId="{89136818-69E4-324F-B0A8-D8280F18EB3A}" type="presParOf" srcId="{679B8137-4F3F-6A47-BE0C-CA4111C244F1}" destId="{7F825FAC-7BA8-144E-81C9-052693AFA396}" srcOrd="1" destOrd="0" presId="urn:microsoft.com/office/officeart/2005/8/layout/hierarchy3"/>
    <dgm:cxn modelId="{091B3D9E-34A7-754D-BCC6-6F7435538027}" type="presParOf" srcId="{BA623D74-61C0-9D40-9E5D-FF0984B9B6E8}" destId="{2A0DDB52-406E-8B40-BB6C-1D676B95BC59}" srcOrd="1" destOrd="0" presId="urn:microsoft.com/office/officeart/2005/8/layout/hierarchy3"/>
    <dgm:cxn modelId="{EF75968A-28AB-5A42-A7FD-D874F7AEE4B5}" type="presParOf" srcId="{969B819E-9B31-2C4B-832D-C2D4C6C16175}" destId="{2CAECF11-4A26-4A40-9BF3-CC92970646E7}" srcOrd="1" destOrd="0" presId="urn:microsoft.com/office/officeart/2005/8/layout/hierarchy3"/>
    <dgm:cxn modelId="{C6419E4A-8389-8E46-8B7F-33D134AEC2F0}" type="presParOf" srcId="{2CAECF11-4A26-4A40-9BF3-CC92970646E7}" destId="{1EABA1A7-3B86-8E45-8997-10A2773C3F13}" srcOrd="0" destOrd="0" presId="urn:microsoft.com/office/officeart/2005/8/layout/hierarchy3"/>
    <dgm:cxn modelId="{FBD7EB8F-0B03-1043-9AF1-E1C5E68540DE}" type="presParOf" srcId="{1EABA1A7-3B86-8E45-8997-10A2773C3F13}" destId="{59C00B9C-426C-5744-A373-BCAB15714610}" srcOrd="0" destOrd="0" presId="urn:microsoft.com/office/officeart/2005/8/layout/hierarchy3"/>
    <dgm:cxn modelId="{C339C5D7-0404-8440-BE87-1009C6DC8A77}" type="presParOf" srcId="{1EABA1A7-3B86-8E45-8997-10A2773C3F13}" destId="{DECD7F74-C312-354A-84BC-619A6F1C3CE1}" srcOrd="1" destOrd="0" presId="urn:microsoft.com/office/officeart/2005/8/layout/hierarchy3"/>
    <dgm:cxn modelId="{A38B9245-1A0A-1A47-ABDB-C5E27F43CF19}" type="presParOf" srcId="{2CAECF11-4A26-4A40-9BF3-CC92970646E7}" destId="{29B832BF-AD0F-2342-9062-76A27BF0FBF1}" srcOrd="1" destOrd="0" presId="urn:microsoft.com/office/officeart/2005/8/layout/hierarchy3"/>
    <dgm:cxn modelId="{015C2713-9D4C-324C-93AF-391DC5DA7D3C}" type="presParOf" srcId="{29B832BF-AD0F-2342-9062-76A27BF0FBF1}" destId="{D6C1BBEE-32E2-9D48-8BCF-B01BAB1F9872}" srcOrd="0" destOrd="0" presId="urn:microsoft.com/office/officeart/2005/8/layout/hierarchy3"/>
    <dgm:cxn modelId="{4A995CFE-E28A-7D4B-8A21-43B8C8F82C2A}" type="presParOf" srcId="{29B832BF-AD0F-2342-9062-76A27BF0FBF1}" destId="{E3E8E2C1-1CD4-5249-AC41-1651F223792A}" srcOrd="1" destOrd="0" presId="urn:microsoft.com/office/officeart/2005/8/layout/hierarchy3"/>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9E0BD6-C1E9-40B6-8B83-5E6E36F01FE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3C99E2C-716B-4E7F-A5B1-DC91A2150BBE}">
      <dgm:prSet/>
      <dgm:spPr/>
      <dgm:t>
        <a:bodyPr/>
        <a:lstStyle/>
        <a:p>
          <a:r>
            <a:rPr lang="en-US" dirty="0"/>
            <a:t>Human skills - Being able to communicate effectively, lead, inspire and motivate subordinates</a:t>
          </a:r>
        </a:p>
      </dgm:t>
    </dgm:pt>
    <dgm:pt modelId="{735023F1-4ECA-4370-B624-A91338A6FFD5}" type="parTrans" cxnId="{0F23FAD6-CB7D-4729-A086-0D258401CEFF}">
      <dgm:prSet/>
      <dgm:spPr/>
      <dgm:t>
        <a:bodyPr/>
        <a:lstStyle/>
        <a:p>
          <a:endParaRPr lang="en-US"/>
        </a:p>
      </dgm:t>
    </dgm:pt>
    <dgm:pt modelId="{E86ABA9A-023B-4B56-A982-501359F88881}" type="sibTrans" cxnId="{0F23FAD6-CB7D-4729-A086-0D258401CEFF}">
      <dgm:prSet/>
      <dgm:spPr/>
      <dgm:t>
        <a:bodyPr/>
        <a:lstStyle/>
        <a:p>
          <a:endParaRPr lang="en-US"/>
        </a:p>
      </dgm:t>
    </dgm:pt>
    <dgm:pt modelId="{649052ED-CE9F-47F6-87DA-F6B403A8A594}">
      <dgm:prSet/>
      <dgm:spPr/>
      <dgm:t>
        <a:bodyPr/>
        <a:lstStyle/>
        <a:p>
          <a:r>
            <a:rPr lang="en-US"/>
            <a:t>Conceptual skills: Relates to the manager’s ability to coordinate and integrate various activities in the organisation (Katz, 2009).</a:t>
          </a:r>
        </a:p>
      </dgm:t>
    </dgm:pt>
    <dgm:pt modelId="{7BDC1E53-9F88-41D4-B5D7-39882CA38C6A}" type="parTrans" cxnId="{252A7CF0-4035-48AD-B183-E4951315B247}">
      <dgm:prSet/>
      <dgm:spPr/>
      <dgm:t>
        <a:bodyPr/>
        <a:lstStyle/>
        <a:p>
          <a:endParaRPr lang="en-US"/>
        </a:p>
      </dgm:t>
    </dgm:pt>
    <dgm:pt modelId="{0D9372B0-387E-45D2-86D6-B40D36B342C9}" type="sibTrans" cxnId="{252A7CF0-4035-48AD-B183-E4951315B247}">
      <dgm:prSet/>
      <dgm:spPr/>
      <dgm:t>
        <a:bodyPr/>
        <a:lstStyle/>
        <a:p>
          <a:endParaRPr lang="en-US"/>
        </a:p>
      </dgm:t>
    </dgm:pt>
    <dgm:pt modelId="{ED7A6F2C-017F-EC42-876E-1125DEC6ADEE}" type="pres">
      <dgm:prSet presAssocID="{039E0BD6-C1E9-40B6-8B83-5E6E36F01FEE}" presName="linear" presStyleCnt="0">
        <dgm:presLayoutVars>
          <dgm:animLvl val="lvl"/>
          <dgm:resizeHandles val="exact"/>
        </dgm:presLayoutVars>
      </dgm:prSet>
      <dgm:spPr/>
    </dgm:pt>
    <dgm:pt modelId="{7331D9D3-2F69-5242-98DA-697741405E3A}" type="pres">
      <dgm:prSet presAssocID="{53C99E2C-716B-4E7F-A5B1-DC91A2150BBE}" presName="parentText" presStyleLbl="node1" presStyleIdx="0" presStyleCnt="2">
        <dgm:presLayoutVars>
          <dgm:chMax val="0"/>
          <dgm:bulletEnabled val="1"/>
        </dgm:presLayoutVars>
      </dgm:prSet>
      <dgm:spPr/>
    </dgm:pt>
    <dgm:pt modelId="{94A7B4C6-9FD8-A640-9987-573E5CF4408F}" type="pres">
      <dgm:prSet presAssocID="{E86ABA9A-023B-4B56-A982-501359F88881}" presName="spacer" presStyleCnt="0"/>
      <dgm:spPr/>
    </dgm:pt>
    <dgm:pt modelId="{5A386349-C67F-3B46-87E7-75070EC06190}" type="pres">
      <dgm:prSet presAssocID="{649052ED-CE9F-47F6-87DA-F6B403A8A594}" presName="parentText" presStyleLbl="node1" presStyleIdx="1" presStyleCnt="2">
        <dgm:presLayoutVars>
          <dgm:chMax val="0"/>
          <dgm:bulletEnabled val="1"/>
        </dgm:presLayoutVars>
      </dgm:prSet>
      <dgm:spPr/>
    </dgm:pt>
  </dgm:ptLst>
  <dgm:cxnLst>
    <dgm:cxn modelId="{4BEA3546-4468-514B-85C8-E44659F7ADFD}" type="presOf" srcId="{53C99E2C-716B-4E7F-A5B1-DC91A2150BBE}" destId="{7331D9D3-2F69-5242-98DA-697741405E3A}" srcOrd="0" destOrd="0" presId="urn:microsoft.com/office/officeart/2005/8/layout/vList2"/>
    <dgm:cxn modelId="{D03DBD84-873B-FF45-8D46-6CAA822728D7}" type="presOf" srcId="{039E0BD6-C1E9-40B6-8B83-5E6E36F01FEE}" destId="{ED7A6F2C-017F-EC42-876E-1125DEC6ADEE}" srcOrd="0" destOrd="0" presId="urn:microsoft.com/office/officeart/2005/8/layout/vList2"/>
    <dgm:cxn modelId="{0F23FAD6-CB7D-4729-A086-0D258401CEFF}" srcId="{039E0BD6-C1E9-40B6-8B83-5E6E36F01FEE}" destId="{53C99E2C-716B-4E7F-A5B1-DC91A2150BBE}" srcOrd="0" destOrd="0" parTransId="{735023F1-4ECA-4370-B624-A91338A6FFD5}" sibTransId="{E86ABA9A-023B-4B56-A982-501359F88881}"/>
    <dgm:cxn modelId="{ABE50FEB-E73C-0847-8938-A76A03F399A1}" type="presOf" srcId="{649052ED-CE9F-47F6-87DA-F6B403A8A594}" destId="{5A386349-C67F-3B46-87E7-75070EC06190}" srcOrd="0" destOrd="0" presId="urn:microsoft.com/office/officeart/2005/8/layout/vList2"/>
    <dgm:cxn modelId="{252A7CF0-4035-48AD-B183-E4951315B247}" srcId="{039E0BD6-C1E9-40B6-8B83-5E6E36F01FEE}" destId="{649052ED-CE9F-47F6-87DA-F6B403A8A594}" srcOrd="1" destOrd="0" parTransId="{7BDC1E53-9F88-41D4-B5D7-39882CA38C6A}" sibTransId="{0D9372B0-387E-45D2-86D6-B40D36B342C9}"/>
    <dgm:cxn modelId="{5BEB63FC-2A1D-D146-B81F-E11327088246}" type="presParOf" srcId="{ED7A6F2C-017F-EC42-876E-1125DEC6ADEE}" destId="{7331D9D3-2F69-5242-98DA-697741405E3A}" srcOrd="0" destOrd="0" presId="urn:microsoft.com/office/officeart/2005/8/layout/vList2"/>
    <dgm:cxn modelId="{5762D1F3-D90D-1747-912C-3132BEEAD0E8}" type="presParOf" srcId="{ED7A6F2C-017F-EC42-876E-1125DEC6ADEE}" destId="{94A7B4C6-9FD8-A640-9987-573E5CF4408F}" srcOrd="1" destOrd="0" presId="urn:microsoft.com/office/officeart/2005/8/layout/vList2"/>
    <dgm:cxn modelId="{33ED1971-AF55-3043-A29C-33C57012E10A}" type="presParOf" srcId="{ED7A6F2C-017F-EC42-876E-1125DEC6ADEE}" destId="{5A386349-C67F-3B46-87E7-75070EC06190}"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7681329-E9A6-44E7-A30E-807A69AD0DC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732F258-4F2A-4C3B-9922-904AEA427B09}">
      <dgm:prSet custT="1"/>
      <dgm:spPr/>
      <dgm:t>
        <a:bodyPr/>
        <a:lstStyle/>
        <a:p>
          <a:pPr>
            <a:lnSpc>
              <a:spcPct val="100000"/>
            </a:lnSpc>
          </a:pPr>
          <a:r>
            <a:rPr lang="en-US" sz="1600" dirty="0"/>
            <a:t>Leadership - influencing a group or team to achieve certain goals</a:t>
          </a:r>
        </a:p>
      </dgm:t>
    </dgm:pt>
    <dgm:pt modelId="{CC3DFAE8-B693-43F9-9659-C3B68108517A}" type="parTrans" cxnId="{D1A26240-016B-468C-A64A-083DDE263490}">
      <dgm:prSet/>
      <dgm:spPr/>
      <dgm:t>
        <a:bodyPr/>
        <a:lstStyle/>
        <a:p>
          <a:endParaRPr lang="en-US"/>
        </a:p>
      </dgm:t>
    </dgm:pt>
    <dgm:pt modelId="{B8E11CE6-6072-4031-BE07-07E19ADA99CE}" type="sibTrans" cxnId="{D1A26240-016B-468C-A64A-083DDE263490}">
      <dgm:prSet/>
      <dgm:spPr/>
      <dgm:t>
        <a:bodyPr/>
        <a:lstStyle/>
        <a:p>
          <a:endParaRPr lang="en-US"/>
        </a:p>
      </dgm:t>
    </dgm:pt>
    <dgm:pt modelId="{B1B2618C-B84B-4942-9542-5ECB120660DC}">
      <dgm:prSet custT="1"/>
      <dgm:spPr/>
      <dgm:t>
        <a:bodyPr/>
        <a:lstStyle/>
        <a:p>
          <a:pPr>
            <a:lnSpc>
              <a:spcPct val="100000"/>
            </a:lnSpc>
          </a:pPr>
          <a:r>
            <a:rPr lang="en-US" sz="1400"/>
            <a:t>Leadership is one of the factors determining the success or failure of an organisation</a:t>
          </a:r>
          <a:endParaRPr lang="en-US" sz="1400" dirty="0"/>
        </a:p>
      </dgm:t>
    </dgm:pt>
    <dgm:pt modelId="{5DB5A85D-601A-464D-A00D-98450CA948F0}" type="parTrans" cxnId="{5D9C2C08-7125-42D2-84C7-831A7B58FE3C}">
      <dgm:prSet/>
      <dgm:spPr/>
      <dgm:t>
        <a:bodyPr/>
        <a:lstStyle/>
        <a:p>
          <a:endParaRPr lang="en-US"/>
        </a:p>
      </dgm:t>
    </dgm:pt>
    <dgm:pt modelId="{9E85CB8A-E36A-408C-AF19-0B5B6969F21D}" type="sibTrans" cxnId="{5D9C2C08-7125-42D2-84C7-831A7B58FE3C}">
      <dgm:prSet/>
      <dgm:spPr/>
      <dgm:t>
        <a:bodyPr/>
        <a:lstStyle/>
        <a:p>
          <a:endParaRPr lang="en-US"/>
        </a:p>
      </dgm:t>
    </dgm:pt>
    <dgm:pt modelId="{FEBD98EB-9F32-45A1-8D41-30DAD755E59B}">
      <dgm:prSet custT="1"/>
      <dgm:spPr/>
      <dgm:t>
        <a:bodyPr/>
        <a:lstStyle/>
        <a:p>
          <a:pPr>
            <a:lnSpc>
              <a:spcPct val="100000"/>
            </a:lnSpc>
          </a:pPr>
          <a:r>
            <a:rPr lang="en-US" sz="1400"/>
            <a:t>Good leaders motivate and inspire </a:t>
          </a:r>
          <a:r>
            <a:rPr lang="en-US" sz="1600"/>
            <a:t>their</a:t>
          </a:r>
          <a:r>
            <a:rPr lang="en-US" sz="1400"/>
            <a:t> teams to perform (A</a:t>
          </a:r>
          <a:r>
            <a:rPr lang="en-GB" sz="1400"/>
            <a:t>l Khajeh</a:t>
          </a:r>
          <a:r>
            <a:rPr lang="en-US" sz="1400"/>
            <a:t>, 2018).</a:t>
          </a:r>
          <a:endParaRPr lang="en-US" sz="1400" dirty="0"/>
        </a:p>
      </dgm:t>
    </dgm:pt>
    <dgm:pt modelId="{9FCE8279-35F7-467C-BD60-23835F14A99D}" type="parTrans" cxnId="{05327A5E-DA22-4B49-8B74-868C5CA046FD}">
      <dgm:prSet/>
      <dgm:spPr/>
      <dgm:t>
        <a:bodyPr/>
        <a:lstStyle/>
        <a:p>
          <a:endParaRPr lang="en-US"/>
        </a:p>
      </dgm:t>
    </dgm:pt>
    <dgm:pt modelId="{A5958BFA-6372-4BDD-87A1-2FFE5A21EEE5}" type="sibTrans" cxnId="{05327A5E-DA22-4B49-8B74-868C5CA046FD}">
      <dgm:prSet/>
      <dgm:spPr/>
      <dgm:t>
        <a:bodyPr/>
        <a:lstStyle/>
        <a:p>
          <a:endParaRPr lang="en-US"/>
        </a:p>
      </dgm:t>
    </dgm:pt>
    <dgm:pt modelId="{42EE3FB6-A0AD-4D58-9309-8A935D2D80D3}" type="pres">
      <dgm:prSet presAssocID="{37681329-E9A6-44E7-A30E-807A69AD0DCA}" presName="root" presStyleCnt="0">
        <dgm:presLayoutVars>
          <dgm:dir/>
          <dgm:resizeHandles val="exact"/>
        </dgm:presLayoutVars>
      </dgm:prSet>
      <dgm:spPr/>
    </dgm:pt>
    <dgm:pt modelId="{0760010F-DFED-4FF3-9080-382375795D94}" type="pres">
      <dgm:prSet presAssocID="{5732F258-4F2A-4C3B-9922-904AEA427B09}" presName="compNode" presStyleCnt="0"/>
      <dgm:spPr/>
    </dgm:pt>
    <dgm:pt modelId="{55131CD5-F4F9-4B90-B9D8-A8E9F88620B9}" type="pres">
      <dgm:prSet presAssocID="{5732F258-4F2A-4C3B-9922-904AEA427B0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C0C73AEF-550B-46EF-B669-C3069E55A34F}" type="pres">
      <dgm:prSet presAssocID="{5732F258-4F2A-4C3B-9922-904AEA427B09}" presName="spaceRect" presStyleCnt="0"/>
      <dgm:spPr/>
    </dgm:pt>
    <dgm:pt modelId="{94283C1C-1385-4369-93CD-91C6303BC008}" type="pres">
      <dgm:prSet presAssocID="{5732F258-4F2A-4C3B-9922-904AEA427B09}" presName="textRect" presStyleLbl="revTx" presStyleIdx="0" presStyleCnt="3">
        <dgm:presLayoutVars>
          <dgm:chMax val="1"/>
          <dgm:chPref val="1"/>
        </dgm:presLayoutVars>
      </dgm:prSet>
      <dgm:spPr/>
    </dgm:pt>
    <dgm:pt modelId="{EB368CE6-CE76-4092-B2A5-7A4451B34A75}" type="pres">
      <dgm:prSet presAssocID="{B8E11CE6-6072-4031-BE07-07E19ADA99CE}" presName="sibTrans" presStyleCnt="0"/>
      <dgm:spPr/>
    </dgm:pt>
    <dgm:pt modelId="{340C5396-3889-4E81-AB59-723BD825E79D}" type="pres">
      <dgm:prSet presAssocID="{B1B2618C-B84B-4942-9542-5ECB120660DC}" presName="compNode" presStyleCnt="0"/>
      <dgm:spPr/>
    </dgm:pt>
    <dgm:pt modelId="{81781FA6-AE03-4DEC-BE3B-8901A30A042D}" type="pres">
      <dgm:prSet presAssocID="{B1B2618C-B84B-4942-9542-5ECB120660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A978D27B-96DF-411D-9E36-B3349EC84297}" type="pres">
      <dgm:prSet presAssocID="{B1B2618C-B84B-4942-9542-5ECB120660DC}" presName="spaceRect" presStyleCnt="0"/>
      <dgm:spPr/>
    </dgm:pt>
    <dgm:pt modelId="{A9AAD8C2-93D4-42F4-979C-019BA2CFB83C}" type="pres">
      <dgm:prSet presAssocID="{B1B2618C-B84B-4942-9542-5ECB120660DC}" presName="textRect" presStyleLbl="revTx" presStyleIdx="1" presStyleCnt="3">
        <dgm:presLayoutVars>
          <dgm:chMax val="1"/>
          <dgm:chPref val="1"/>
        </dgm:presLayoutVars>
      </dgm:prSet>
      <dgm:spPr/>
    </dgm:pt>
    <dgm:pt modelId="{B4928E64-AD04-4D86-BF03-AAFE76A76235}" type="pres">
      <dgm:prSet presAssocID="{9E85CB8A-E36A-408C-AF19-0B5B6969F21D}" presName="sibTrans" presStyleCnt="0"/>
      <dgm:spPr/>
    </dgm:pt>
    <dgm:pt modelId="{ACC58000-C696-43E7-BD0B-83899E2329A2}" type="pres">
      <dgm:prSet presAssocID="{FEBD98EB-9F32-45A1-8D41-30DAD755E59B}" presName="compNode" presStyleCnt="0"/>
      <dgm:spPr/>
    </dgm:pt>
    <dgm:pt modelId="{4F072389-1418-43E3-BF42-7C3215928CC0}" type="pres">
      <dgm:prSet presAssocID="{FEBD98EB-9F32-45A1-8D41-30DAD755E5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Success"/>
        </a:ext>
      </dgm:extLst>
    </dgm:pt>
    <dgm:pt modelId="{6F821FC1-DD2B-47CD-A01B-95BBEAC92CCC}" type="pres">
      <dgm:prSet presAssocID="{FEBD98EB-9F32-45A1-8D41-30DAD755E59B}" presName="spaceRect" presStyleCnt="0"/>
      <dgm:spPr/>
    </dgm:pt>
    <dgm:pt modelId="{BC931A92-665C-41C5-AA1C-575F718EF5F0}" type="pres">
      <dgm:prSet presAssocID="{FEBD98EB-9F32-45A1-8D41-30DAD755E59B}" presName="textRect" presStyleLbl="revTx" presStyleIdx="2" presStyleCnt="3">
        <dgm:presLayoutVars>
          <dgm:chMax val="1"/>
          <dgm:chPref val="1"/>
        </dgm:presLayoutVars>
      </dgm:prSet>
      <dgm:spPr/>
    </dgm:pt>
  </dgm:ptLst>
  <dgm:cxnLst>
    <dgm:cxn modelId="{5D9C2C08-7125-42D2-84C7-831A7B58FE3C}" srcId="{37681329-E9A6-44E7-A30E-807A69AD0DCA}" destId="{B1B2618C-B84B-4942-9542-5ECB120660DC}" srcOrd="1" destOrd="0" parTransId="{5DB5A85D-601A-464D-A00D-98450CA948F0}" sibTransId="{9E85CB8A-E36A-408C-AF19-0B5B6969F21D}"/>
    <dgm:cxn modelId="{FE00DB13-D060-8641-B7DC-4D721D89B160}" type="presOf" srcId="{FEBD98EB-9F32-45A1-8D41-30DAD755E59B}" destId="{BC931A92-665C-41C5-AA1C-575F718EF5F0}" srcOrd="0" destOrd="0" presId="urn:microsoft.com/office/officeart/2018/2/layout/IconLabelList"/>
    <dgm:cxn modelId="{65ABE016-21C1-9848-82A8-F54677FF577E}" type="presOf" srcId="{37681329-E9A6-44E7-A30E-807A69AD0DCA}" destId="{42EE3FB6-A0AD-4D58-9309-8A935D2D80D3}" srcOrd="0" destOrd="0" presId="urn:microsoft.com/office/officeart/2018/2/layout/IconLabelList"/>
    <dgm:cxn modelId="{D1A26240-016B-468C-A64A-083DDE263490}" srcId="{37681329-E9A6-44E7-A30E-807A69AD0DCA}" destId="{5732F258-4F2A-4C3B-9922-904AEA427B09}" srcOrd="0" destOrd="0" parTransId="{CC3DFAE8-B693-43F9-9659-C3B68108517A}" sibTransId="{B8E11CE6-6072-4031-BE07-07E19ADA99CE}"/>
    <dgm:cxn modelId="{E3D8695C-C8D0-9D44-AF4A-AC3292721603}" type="presOf" srcId="{5732F258-4F2A-4C3B-9922-904AEA427B09}" destId="{94283C1C-1385-4369-93CD-91C6303BC008}" srcOrd="0" destOrd="0" presId="urn:microsoft.com/office/officeart/2018/2/layout/IconLabelList"/>
    <dgm:cxn modelId="{05327A5E-DA22-4B49-8B74-868C5CA046FD}" srcId="{37681329-E9A6-44E7-A30E-807A69AD0DCA}" destId="{FEBD98EB-9F32-45A1-8D41-30DAD755E59B}" srcOrd="2" destOrd="0" parTransId="{9FCE8279-35F7-467C-BD60-23835F14A99D}" sibTransId="{A5958BFA-6372-4BDD-87A1-2FFE5A21EEE5}"/>
    <dgm:cxn modelId="{27F38A84-D6B6-634C-A442-A14142BB4F41}" type="presOf" srcId="{B1B2618C-B84B-4942-9542-5ECB120660DC}" destId="{A9AAD8C2-93D4-42F4-979C-019BA2CFB83C}" srcOrd="0" destOrd="0" presId="urn:microsoft.com/office/officeart/2018/2/layout/IconLabelList"/>
    <dgm:cxn modelId="{2939E722-1F98-7848-B42B-6211410611EA}" type="presParOf" srcId="{42EE3FB6-A0AD-4D58-9309-8A935D2D80D3}" destId="{0760010F-DFED-4FF3-9080-382375795D94}" srcOrd="0" destOrd="0" presId="urn:microsoft.com/office/officeart/2018/2/layout/IconLabelList"/>
    <dgm:cxn modelId="{DEA12749-C25C-5647-8520-3043987AA1E6}" type="presParOf" srcId="{0760010F-DFED-4FF3-9080-382375795D94}" destId="{55131CD5-F4F9-4B90-B9D8-A8E9F88620B9}" srcOrd="0" destOrd="0" presId="urn:microsoft.com/office/officeart/2018/2/layout/IconLabelList"/>
    <dgm:cxn modelId="{82587C88-1B39-9744-A7B2-59B2E15E949D}" type="presParOf" srcId="{0760010F-DFED-4FF3-9080-382375795D94}" destId="{C0C73AEF-550B-46EF-B669-C3069E55A34F}" srcOrd="1" destOrd="0" presId="urn:microsoft.com/office/officeart/2018/2/layout/IconLabelList"/>
    <dgm:cxn modelId="{EF3A4508-55A7-494D-A10A-AA2FE5428C47}" type="presParOf" srcId="{0760010F-DFED-4FF3-9080-382375795D94}" destId="{94283C1C-1385-4369-93CD-91C6303BC008}" srcOrd="2" destOrd="0" presId="urn:microsoft.com/office/officeart/2018/2/layout/IconLabelList"/>
    <dgm:cxn modelId="{C993F2F9-CA0A-F44A-A64E-D0C09B6ED823}" type="presParOf" srcId="{42EE3FB6-A0AD-4D58-9309-8A935D2D80D3}" destId="{EB368CE6-CE76-4092-B2A5-7A4451B34A75}" srcOrd="1" destOrd="0" presId="urn:microsoft.com/office/officeart/2018/2/layout/IconLabelList"/>
    <dgm:cxn modelId="{BDE4BD40-699C-B84C-A97A-CABC0C7C0233}" type="presParOf" srcId="{42EE3FB6-A0AD-4D58-9309-8A935D2D80D3}" destId="{340C5396-3889-4E81-AB59-723BD825E79D}" srcOrd="2" destOrd="0" presId="urn:microsoft.com/office/officeart/2018/2/layout/IconLabelList"/>
    <dgm:cxn modelId="{8541B233-1F0C-B043-96A2-D5CE8AC4DC54}" type="presParOf" srcId="{340C5396-3889-4E81-AB59-723BD825E79D}" destId="{81781FA6-AE03-4DEC-BE3B-8901A30A042D}" srcOrd="0" destOrd="0" presId="urn:microsoft.com/office/officeart/2018/2/layout/IconLabelList"/>
    <dgm:cxn modelId="{0946B2D2-33B5-9B41-B9FF-BA890AFCACE2}" type="presParOf" srcId="{340C5396-3889-4E81-AB59-723BD825E79D}" destId="{A978D27B-96DF-411D-9E36-B3349EC84297}" srcOrd="1" destOrd="0" presId="urn:microsoft.com/office/officeart/2018/2/layout/IconLabelList"/>
    <dgm:cxn modelId="{08437645-A7D2-0C4D-937A-758BA7D349ED}" type="presParOf" srcId="{340C5396-3889-4E81-AB59-723BD825E79D}" destId="{A9AAD8C2-93D4-42F4-979C-019BA2CFB83C}" srcOrd="2" destOrd="0" presId="urn:microsoft.com/office/officeart/2018/2/layout/IconLabelList"/>
    <dgm:cxn modelId="{BDB81A7B-BA08-234F-9D11-904DF4FFCB63}" type="presParOf" srcId="{42EE3FB6-A0AD-4D58-9309-8A935D2D80D3}" destId="{B4928E64-AD04-4D86-BF03-AAFE76A76235}" srcOrd="3" destOrd="0" presId="urn:microsoft.com/office/officeart/2018/2/layout/IconLabelList"/>
    <dgm:cxn modelId="{73E60C4C-578D-CD41-86F5-0B982C912F14}" type="presParOf" srcId="{42EE3FB6-A0AD-4D58-9309-8A935D2D80D3}" destId="{ACC58000-C696-43E7-BD0B-83899E2329A2}" srcOrd="4" destOrd="0" presId="urn:microsoft.com/office/officeart/2018/2/layout/IconLabelList"/>
    <dgm:cxn modelId="{DE583717-759E-424C-A940-D3AEC432AB66}" type="presParOf" srcId="{ACC58000-C696-43E7-BD0B-83899E2329A2}" destId="{4F072389-1418-43E3-BF42-7C3215928CC0}" srcOrd="0" destOrd="0" presId="urn:microsoft.com/office/officeart/2018/2/layout/IconLabelList"/>
    <dgm:cxn modelId="{B1B8300F-D03F-3746-82C8-572BCF3D9F48}" type="presParOf" srcId="{ACC58000-C696-43E7-BD0B-83899E2329A2}" destId="{6F821FC1-DD2B-47CD-A01B-95BBEAC92CCC}" srcOrd="1" destOrd="0" presId="urn:microsoft.com/office/officeart/2018/2/layout/IconLabelList"/>
    <dgm:cxn modelId="{3651B8FA-6D47-3546-B6A8-4590EE59CB44}" type="presParOf" srcId="{ACC58000-C696-43E7-BD0B-83899E2329A2}" destId="{BC931A92-665C-41C5-AA1C-575F718EF5F0}"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4BA738-2B60-48FE-894D-546488965B4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CB086C1-B441-4933-8FA4-C6ECD95417E8}">
      <dgm:prSet/>
      <dgm:spPr/>
      <dgm:t>
        <a:bodyPr/>
        <a:lstStyle/>
        <a:p>
          <a:r>
            <a:rPr lang="en-US" i="1"/>
            <a:t>Autocratic leadership</a:t>
          </a:r>
          <a:r>
            <a:rPr lang="en-US"/>
            <a:t>: The leader makes decisions without the input of subordinates</a:t>
          </a:r>
        </a:p>
      </dgm:t>
    </dgm:pt>
    <dgm:pt modelId="{6CD6BC95-D67D-432D-BA10-98D9C6392740}" type="parTrans" cxnId="{2480D1C1-E4A2-4C2C-B617-B84ACF0DB881}">
      <dgm:prSet/>
      <dgm:spPr/>
      <dgm:t>
        <a:bodyPr/>
        <a:lstStyle/>
        <a:p>
          <a:endParaRPr lang="en-US"/>
        </a:p>
      </dgm:t>
    </dgm:pt>
    <dgm:pt modelId="{348C2B90-4C9E-4AEE-ADCD-B6C98C2053BA}" type="sibTrans" cxnId="{2480D1C1-E4A2-4C2C-B617-B84ACF0DB881}">
      <dgm:prSet/>
      <dgm:spPr/>
      <dgm:t>
        <a:bodyPr/>
        <a:lstStyle/>
        <a:p>
          <a:endParaRPr lang="en-US"/>
        </a:p>
      </dgm:t>
    </dgm:pt>
    <dgm:pt modelId="{FED9487A-3975-4F1B-B73A-87A551A26DDB}">
      <dgm:prSet/>
      <dgm:spPr/>
      <dgm:t>
        <a:bodyPr/>
        <a:lstStyle/>
        <a:p>
          <a:r>
            <a:rPr lang="en-US" i="1"/>
            <a:t>Democratic leadership</a:t>
          </a:r>
          <a:r>
            <a:rPr lang="en-US"/>
            <a:t>: Subordinates involved in the decision-making process (Al Khajeh, 2018).</a:t>
          </a:r>
        </a:p>
      </dgm:t>
    </dgm:pt>
    <dgm:pt modelId="{5F877264-52D2-4F8A-96B2-F18924A4DC46}" type="parTrans" cxnId="{792714E3-5F40-4332-994C-03D4AC80717B}">
      <dgm:prSet/>
      <dgm:spPr/>
      <dgm:t>
        <a:bodyPr/>
        <a:lstStyle/>
        <a:p>
          <a:endParaRPr lang="en-US"/>
        </a:p>
      </dgm:t>
    </dgm:pt>
    <dgm:pt modelId="{ABC620C4-847B-45D0-8C06-A0621A1EDC06}" type="sibTrans" cxnId="{792714E3-5F40-4332-994C-03D4AC80717B}">
      <dgm:prSet/>
      <dgm:spPr/>
      <dgm:t>
        <a:bodyPr/>
        <a:lstStyle/>
        <a:p>
          <a:endParaRPr lang="en-US"/>
        </a:p>
      </dgm:t>
    </dgm:pt>
    <dgm:pt modelId="{DC226B65-13D5-41B3-99F7-53C45475B3F9}">
      <dgm:prSet/>
      <dgm:spPr/>
      <dgm:t>
        <a:bodyPr/>
        <a:lstStyle/>
        <a:p>
          <a:r>
            <a:rPr lang="en-US" i="1"/>
            <a:t>Laissez-Faire leadership</a:t>
          </a:r>
          <a:r>
            <a:rPr lang="en-US"/>
            <a:t>: Subordinates are given freedom to decide and act on their own, wit little or no input from the leader (Khan, Nawaz, and Khan, 2016).</a:t>
          </a:r>
        </a:p>
      </dgm:t>
    </dgm:pt>
    <dgm:pt modelId="{017B5FC3-984D-4AF0-AFA3-A1511BA93EFC}" type="parTrans" cxnId="{1F1A5B8F-F6DB-4408-AD5E-2D54875D0B85}">
      <dgm:prSet/>
      <dgm:spPr/>
      <dgm:t>
        <a:bodyPr/>
        <a:lstStyle/>
        <a:p>
          <a:endParaRPr lang="en-US"/>
        </a:p>
      </dgm:t>
    </dgm:pt>
    <dgm:pt modelId="{587A7BDE-CAB4-49BE-AB11-25EA6A411D46}" type="sibTrans" cxnId="{1F1A5B8F-F6DB-4408-AD5E-2D54875D0B85}">
      <dgm:prSet/>
      <dgm:spPr/>
      <dgm:t>
        <a:bodyPr/>
        <a:lstStyle/>
        <a:p>
          <a:endParaRPr lang="en-US"/>
        </a:p>
      </dgm:t>
    </dgm:pt>
    <dgm:pt modelId="{3CCAE61D-30F0-DC46-9C2A-3FC94A62DB1B}" type="pres">
      <dgm:prSet presAssocID="{184BA738-2B60-48FE-894D-546488965B42}" presName="linear" presStyleCnt="0">
        <dgm:presLayoutVars>
          <dgm:animLvl val="lvl"/>
          <dgm:resizeHandles val="exact"/>
        </dgm:presLayoutVars>
      </dgm:prSet>
      <dgm:spPr/>
    </dgm:pt>
    <dgm:pt modelId="{73254D91-0720-7B41-80D6-0CCDC615AE59}" type="pres">
      <dgm:prSet presAssocID="{CCB086C1-B441-4933-8FA4-C6ECD95417E8}" presName="parentText" presStyleLbl="node1" presStyleIdx="0" presStyleCnt="3">
        <dgm:presLayoutVars>
          <dgm:chMax val="0"/>
          <dgm:bulletEnabled val="1"/>
        </dgm:presLayoutVars>
      </dgm:prSet>
      <dgm:spPr/>
    </dgm:pt>
    <dgm:pt modelId="{6C347179-59C8-AB49-9097-5E0533095262}" type="pres">
      <dgm:prSet presAssocID="{348C2B90-4C9E-4AEE-ADCD-B6C98C2053BA}" presName="spacer" presStyleCnt="0"/>
      <dgm:spPr/>
    </dgm:pt>
    <dgm:pt modelId="{050582D1-AF61-FD4D-8B46-D9790E43B80B}" type="pres">
      <dgm:prSet presAssocID="{FED9487A-3975-4F1B-B73A-87A551A26DDB}" presName="parentText" presStyleLbl="node1" presStyleIdx="1" presStyleCnt="3">
        <dgm:presLayoutVars>
          <dgm:chMax val="0"/>
          <dgm:bulletEnabled val="1"/>
        </dgm:presLayoutVars>
      </dgm:prSet>
      <dgm:spPr/>
    </dgm:pt>
    <dgm:pt modelId="{DF67AFFC-F3B0-A94C-BAB5-427D931315A3}" type="pres">
      <dgm:prSet presAssocID="{ABC620C4-847B-45D0-8C06-A0621A1EDC06}" presName="spacer" presStyleCnt="0"/>
      <dgm:spPr/>
    </dgm:pt>
    <dgm:pt modelId="{51E4D251-27C6-0447-B740-EDE20DCF9A10}" type="pres">
      <dgm:prSet presAssocID="{DC226B65-13D5-41B3-99F7-53C45475B3F9}" presName="parentText" presStyleLbl="node1" presStyleIdx="2" presStyleCnt="3">
        <dgm:presLayoutVars>
          <dgm:chMax val="0"/>
          <dgm:bulletEnabled val="1"/>
        </dgm:presLayoutVars>
      </dgm:prSet>
      <dgm:spPr/>
    </dgm:pt>
  </dgm:ptLst>
  <dgm:cxnLst>
    <dgm:cxn modelId="{334AB780-B622-DF42-874F-80747508881E}" type="presOf" srcId="{FED9487A-3975-4F1B-B73A-87A551A26DDB}" destId="{050582D1-AF61-FD4D-8B46-D9790E43B80B}" srcOrd="0" destOrd="0" presId="urn:microsoft.com/office/officeart/2005/8/layout/vList2"/>
    <dgm:cxn modelId="{1F1A5B8F-F6DB-4408-AD5E-2D54875D0B85}" srcId="{184BA738-2B60-48FE-894D-546488965B42}" destId="{DC226B65-13D5-41B3-99F7-53C45475B3F9}" srcOrd="2" destOrd="0" parTransId="{017B5FC3-984D-4AF0-AFA3-A1511BA93EFC}" sibTransId="{587A7BDE-CAB4-49BE-AB11-25EA6A411D46}"/>
    <dgm:cxn modelId="{03B7A4A2-5F11-D547-A864-14C6E9F45AE2}" type="presOf" srcId="{CCB086C1-B441-4933-8FA4-C6ECD95417E8}" destId="{73254D91-0720-7B41-80D6-0CCDC615AE59}" srcOrd="0" destOrd="0" presId="urn:microsoft.com/office/officeart/2005/8/layout/vList2"/>
    <dgm:cxn modelId="{342959B3-9D45-0342-AD3C-4A763D0DDD14}" type="presOf" srcId="{DC226B65-13D5-41B3-99F7-53C45475B3F9}" destId="{51E4D251-27C6-0447-B740-EDE20DCF9A10}" srcOrd="0" destOrd="0" presId="urn:microsoft.com/office/officeart/2005/8/layout/vList2"/>
    <dgm:cxn modelId="{2480D1C1-E4A2-4C2C-B617-B84ACF0DB881}" srcId="{184BA738-2B60-48FE-894D-546488965B42}" destId="{CCB086C1-B441-4933-8FA4-C6ECD95417E8}" srcOrd="0" destOrd="0" parTransId="{6CD6BC95-D67D-432D-BA10-98D9C6392740}" sibTransId="{348C2B90-4C9E-4AEE-ADCD-B6C98C2053BA}"/>
    <dgm:cxn modelId="{792714E3-5F40-4332-994C-03D4AC80717B}" srcId="{184BA738-2B60-48FE-894D-546488965B42}" destId="{FED9487A-3975-4F1B-B73A-87A551A26DDB}" srcOrd="1" destOrd="0" parTransId="{5F877264-52D2-4F8A-96B2-F18924A4DC46}" sibTransId="{ABC620C4-847B-45D0-8C06-A0621A1EDC06}"/>
    <dgm:cxn modelId="{EA4161E3-F2DB-B84C-B55A-8EF5AFFD386C}" type="presOf" srcId="{184BA738-2B60-48FE-894D-546488965B42}" destId="{3CCAE61D-30F0-DC46-9C2A-3FC94A62DB1B}" srcOrd="0" destOrd="0" presId="urn:microsoft.com/office/officeart/2005/8/layout/vList2"/>
    <dgm:cxn modelId="{81A2DEA7-1DDA-2A48-84D0-7B89E707DA96}" type="presParOf" srcId="{3CCAE61D-30F0-DC46-9C2A-3FC94A62DB1B}" destId="{73254D91-0720-7B41-80D6-0CCDC615AE59}" srcOrd="0" destOrd="0" presId="urn:microsoft.com/office/officeart/2005/8/layout/vList2"/>
    <dgm:cxn modelId="{044C5B9A-1E59-6C43-958B-0D151A5C730F}" type="presParOf" srcId="{3CCAE61D-30F0-DC46-9C2A-3FC94A62DB1B}" destId="{6C347179-59C8-AB49-9097-5E0533095262}" srcOrd="1" destOrd="0" presId="urn:microsoft.com/office/officeart/2005/8/layout/vList2"/>
    <dgm:cxn modelId="{7AECFB2A-95BC-2E42-B501-FB14FC97F484}" type="presParOf" srcId="{3CCAE61D-30F0-DC46-9C2A-3FC94A62DB1B}" destId="{050582D1-AF61-FD4D-8B46-D9790E43B80B}" srcOrd="2" destOrd="0" presId="urn:microsoft.com/office/officeart/2005/8/layout/vList2"/>
    <dgm:cxn modelId="{FB0B560A-4CD4-1542-8F8B-0DE6E397BDA9}" type="presParOf" srcId="{3CCAE61D-30F0-DC46-9C2A-3FC94A62DB1B}" destId="{DF67AFFC-F3B0-A94C-BAB5-427D931315A3}" srcOrd="3" destOrd="0" presId="urn:microsoft.com/office/officeart/2005/8/layout/vList2"/>
    <dgm:cxn modelId="{FC1AE72B-494A-CD45-AD5C-F9918D336036}" type="presParOf" srcId="{3CCAE61D-30F0-DC46-9C2A-3FC94A62DB1B}" destId="{51E4D251-27C6-0447-B740-EDE20DCF9A1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39D211F-C935-47E8-BA7F-89C688061A88}" type="doc">
      <dgm:prSet loTypeId="urn:microsoft.com/office/officeart/2005/8/layout/hierarchy1" loCatId="hierarchy" qsTypeId="urn:microsoft.com/office/officeart/2005/8/quickstyle/simple2" qsCatId="simple" csTypeId="urn:microsoft.com/office/officeart/2005/8/colors/colorful1" csCatId="colorful" phldr="1"/>
      <dgm:spPr/>
      <dgm:t>
        <a:bodyPr/>
        <a:lstStyle/>
        <a:p>
          <a:endParaRPr lang="en-US"/>
        </a:p>
      </dgm:t>
    </dgm:pt>
    <dgm:pt modelId="{9F769A6C-23CB-4B29-B6D9-94530D4E6F3D}">
      <dgm:prSet/>
      <dgm:spPr/>
      <dgm:t>
        <a:bodyPr/>
        <a:lstStyle/>
        <a:p>
          <a:r>
            <a:rPr lang="en-US"/>
            <a:t>Group behavior refers to the comprehensive and integrated behavior of people in a group (Buchanan and Huczynski, 2019).</a:t>
          </a:r>
        </a:p>
      </dgm:t>
    </dgm:pt>
    <dgm:pt modelId="{AED6CF07-AB79-42F3-903B-6A4245916635}" type="parTrans" cxnId="{B2144B31-7CEB-462A-BFB9-F743BCC58439}">
      <dgm:prSet/>
      <dgm:spPr/>
      <dgm:t>
        <a:bodyPr/>
        <a:lstStyle/>
        <a:p>
          <a:endParaRPr lang="en-US"/>
        </a:p>
      </dgm:t>
    </dgm:pt>
    <dgm:pt modelId="{D43B3285-030A-4E03-87D3-EFF4C807A4EA}" type="sibTrans" cxnId="{B2144B31-7CEB-462A-BFB9-F743BCC58439}">
      <dgm:prSet/>
      <dgm:spPr/>
      <dgm:t>
        <a:bodyPr/>
        <a:lstStyle/>
        <a:p>
          <a:endParaRPr lang="en-US"/>
        </a:p>
      </dgm:t>
    </dgm:pt>
    <dgm:pt modelId="{A9AA2528-698B-4CA0-9393-2DEA1D6C3533}">
      <dgm:prSet/>
      <dgm:spPr/>
      <dgm:t>
        <a:bodyPr/>
        <a:lstStyle/>
        <a:p>
          <a:r>
            <a:rPr lang="en-US"/>
            <a:t>It defines how employees and the management interact and work towards accomplishing given tasks (Rao, 2017).</a:t>
          </a:r>
        </a:p>
      </dgm:t>
    </dgm:pt>
    <dgm:pt modelId="{F8B6AAD3-3903-49F4-BCCF-741DE3F41387}" type="parTrans" cxnId="{E3637223-34CE-476E-8DC9-8A725E8388F7}">
      <dgm:prSet/>
      <dgm:spPr/>
      <dgm:t>
        <a:bodyPr/>
        <a:lstStyle/>
        <a:p>
          <a:endParaRPr lang="en-US"/>
        </a:p>
      </dgm:t>
    </dgm:pt>
    <dgm:pt modelId="{0460D252-7792-440C-8C24-7BA73E1E8B94}" type="sibTrans" cxnId="{E3637223-34CE-476E-8DC9-8A725E8388F7}">
      <dgm:prSet/>
      <dgm:spPr/>
      <dgm:t>
        <a:bodyPr/>
        <a:lstStyle/>
        <a:p>
          <a:endParaRPr lang="en-US"/>
        </a:p>
      </dgm:t>
    </dgm:pt>
    <dgm:pt modelId="{3CDC83F8-5AC0-9041-8098-8B75D7DDC3DB}" type="pres">
      <dgm:prSet presAssocID="{E39D211F-C935-47E8-BA7F-89C688061A88}" presName="hierChild1" presStyleCnt="0">
        <dgm:presLayoutVars>
          <dgm:chPref val="1"/>
          <dgm:dir/>
          <dgm:animOne val="branch"/>
          <dgm:animLvl val="lvl"/>
          <dgm:resizeHandles/>
        </dgm:presLayoutVars>
      </dgm:prSet>
      <dgm:spPr/>
    </dgm:pt>
    <dgm:pt modelId="{F7A01AC4-B7AE-9246-BAB0-CD68415C4BAA}" type="pres">
      <dgm:prSet presAssocID="{9F769A6C-23CB-4B29-B6D9-94530D4E6F3D}" presName="hierRoot1" presStyleCnt="0"/>
      <dgm:spPr/>
    </dgm:pt>
    <dgm:pt modelId="{E4B1C8E6-611B-CA4D-A68E-868B3CE35649}" type="pres">
      <dgm:prSet presAssocID="{9F769A6C-23CB-4B29-B6D9-94530D4E6F3D}" presName="composite" presStyleCnt="0"/>
      <dgm:spPr/>
    </dgm:pt>
    <dgm:pt modelId="{BA426256-B33B-8A46-951E-38810ACD4A8C}" type="pres">
      <dgm:prSet presAssocID="{9F769A6C-23CB-4B29-B6D9-94530D4E6F3D}" presName="background" presStyleLbl="node0" presStyleIdx="0" presStyleCnt="2"/>
      <dgm:spPr/>
    </dgm:pt>
    <dgm:pt modelId="{FF2FF3CF-F5A2-E149-A7BF-024090E7B0B4}" type="pres">
      <dgm:prSet presAssocID="{9F769A6C-23CB-4B29-B6D9-94530D4E6F3D}" presName="text" presStyleLbl="fgAcc0" presStyleIdx="0" presStyleCnt="2">
        <dgm:presLayoutVars>
          <dgm:chPref val="3"/>
        </dgm:presLayoutVars>
      </dgm:prSet>
      <dgm:spPr/>
    </dgm:pt>
    <dgm:pt modelId="{4D818BBB-67C9-FE49-8F30-F0CD52212504}" type="pres">
      <dgm:prSet presAssocID="{9F769A6C-23CB-4B29-B6D9-94530D4E6F3D}" presName="hierChild2" presStyleCnt="0"/>
      <dgm:spPr/>
    </dgm:pt>
    <dgm:pt modelId="{FD9A6819-4EC1-CF4D-82C5-4C57946FD990}" type="pres">
      <dgm:prSet presAssocID="{A9AA2528-698B-4CA0-9393-2DEA1D6C3533}" presName="hierRoot1" presStyleCnt="0"/>
      <dgm:spPr/>
    </dgm:pt>
    <dgm:pt modelId="{3A771F34-B702-8D4A-BBF5-C5553D86C715}" type="pres">
      <dgm:prSet presAssocID="{A9AA2528-698B-4CA0-9393-2DEA1D6C3533}" presName="composite" presStyleCnt="0"/>
      <dgm:spPr/>
    </dgm:pt>
    <dgm:pt modelId="{BC7A6B8E-A0ED-8445-B831-8CE4EDEECA60}" type="pres">
      <dgm:prSet presAssocID="{A9AA2528-698B-4CA0-9393-2DEA1D6C3533}" presName="background" presStyleLbl="node0" presStyleIdx="1" presStyleCnt="2"/>
      <dgm:spPr/>
    </dgm:pt>
    <dgm:pt modelId="{1830F462-E60B-F247-B64C-2D0C2921DA8E}" type="pres">
      <dgm:prSet presAssocID="{A9AA2528-698B-4CA0-9393-2DEA1D6C3533}" presName="text" presStyleLbl="fgAcc0" presStyleIdx="1" presStyleCnt="2">
        <dgm:presLayoutVars>
          <dgm:chPref val="3"/>
        </dgm:presLayoutVars>
      </dgm:prSet>
      <dgm:spPr/>
    </dgm:pt>
    <dgm:pt modelId="{3DAA4C09-4036-DC49-918B-16FA81AA9A84}" type="pres">
      <dgm:prSet presAssocID="{A9AA2528-698B-4CA0-9393-2DEA1D6C3533}" presName="hierChild2" presStyleCnt="0"/>
      <dgm:spPr/>
    </dgm:pt>
  </dgm:ptLst>
  <dgm:cxnLst>
    <dgm:cxn modelId="{A078AC20-68E5-1645-BF0E-70B08EB4B9B5}" type="presOf" srcId="{9F769A6C-23CB-4B29-B6D9-94530D4E6F3D}" destId="{FF2FF3CF-F5A2-E149-A7BF-024090E7B0B4}" srcOrd="0" destOrd="0" presId="urn:microsoft.com/office/officeart/2005/8/layout/hierarchy1"/>
    <dgm:cxn modelId="{E3637223-34CE-476E-8DC9-8A725E8388F7}" srcId="{E39D211F-C935-47E8-BA7F-89C688061A88}" destId="{A9AA2528-698B-4CA0-9393-2DEA1D6C3533}" srcOrd="1" destOrd="0" parTransId="{F8B6AAD3-3903-49F4-BCCF-741DE3F41387}" sibTransId="{0460D252-7792-440C-8C24-7BA73E1E8B94}"/>
    <dgm:cxn modelId="{3BDFC72B-5C90-544D-8761-9B995FB618AA}" type="presOf" srcId="{E39D211F-C935-47E8-BA7F-89C688061A88}" destId="{3CDC83F8-5AC0-9041-8098-8B75D7DDC3DB}" srcOrd="0" destOrd="0" presId="urn:microsoft.com/office/officeart/2005/8/layout/hierarchy1"/>
    <dgm:cxn modelId="{B2144B31-7CEB-462A-BFB9-F743BCC58439}" srcId="{E39D211F-C935-47E8-BA7F-89C688061A88}" destId="{9F769A6C-23CB-4B29-B6D9-94530D4E6F3D}" srcOrd="0" destOrd="0" parTransId="{AED6CF07-AB79-42F3-903B-6A4245916635}" sibTransId="{D43B3285-030A-4E03-87D3-EFF4C807A4EA}"/>
    <dgm:cxn modelId="{624D23C2-9EB2-0B43-B439-86A4ED87E0E7}" type="presOf" srcId="{A9AA2528-698B-4CA0-9393-2DEA1D6C3533}" destId="{1830F462-E60B-F247-B64C-2D0C2921DA8E}" srcOrd="0" destOrd="0" presId="urn:microsoft.com/office/officeart/2005/8/layout/hierarchy1"/>
    <dgm:cxn modelId="{A286EEF6-40F9-BD4C-B591-974945F6AF52}" type="presParOf" srcId="{3CDC83F8-5AC0-9041-8098-8B75D7DDC3DB}" destId="{F7A01AC4-B7AE-9246-BAB0-CD68415C4BAA}" srcOrd="0" destOrd="0" presId="urn:microsoft.com/office/officeart/2005/8/layout/hierarchy1"/>
    <dgm:cxn modelId="{58278020-28FD-3343-AFC1-D98709CB7B57}" type="presParOf" srcId="{F7A01AC4-B7AE-9246-BAB0-CD68415C4BAA}" destId="{E4B1C8E6-611B-CA4D-A68E-868B3CE35649}" srcOrd="0" destOrd="0" presId="urn:microsoft.com/office/officeart/2005/8/layout/hierarchy1"/>
    <dgm:cxn modelId="{72A24179-5F54-7E4C-BEF2-2106550AAB1A}" type="presParOf" srcId="{E4B1C8E6-611B-CA4D-A68E-868B3CE35649}" destId="{BA426256-B33B-8A46-951E-38810ACD4A8C}" srcOrd="0" destOrd="0" presId="urn:microsoft.com/office/officeart/2005/8/layout/hierarchy1"/>
    <dgm:cxn modelId="{52364810-D385-884B-8ABE-370F27012112}" type="presParOf" srcId="{E4B1C8E6-611B-CA4D-A68E-868B3CE35649}" destId="{FF2FF3CF-F5A2-E149-A7BF-024090E7B0B4}" srcOrd="1" destOrd="0" presId="urn:microsoft.com/office/officeart/2005/8/layout/hierarchy1"/>
    <dgm:cxn modelId="{39927E10-F1C4-4D41-9700-68FE450D0841}" type="presParOf" srcId="{F7A01AC4-B7AE-9246-BAB0-CD68415C4BAA}" destId="{4D818BBB-67C9-FE49-8F30-F0CD52212504}" srcOrd="1" destOrd="0" presId="urn:microsoft.com/office/officeart/2005/8/layout/hierarchy1"/>
    <dgm:cxn modelId="{8FCA096F-2796-E941-AD72-8D3B632C700D}" type="presParOf" srcId="{3CDC83F8-5AC0-9041-8098-8B75D7DDC3DB}" destId="{FD9A6819-4EC1-CF4D-82C5-4C57946FD990}" srcOrd="1" destOrd="0" presId="urn:microsoft.com/office/officeart/2005/8/layout/hierarchy1"/>
    <dgm:cxn modelId="{47DAEA5E-7079-A144-8334-9C2A11CE2FC2}" type="presParOf" srcId="{FD9A6819-4EC1-CF4D-82C5-4C57946FD990}" destId="{3A771F34-B702-8D4A-BBF5-C5553D86C715}" srcOrd="0" destOrd="0" presId="urn:microsoft.com/office/officeart/2005/8/layout/hierarchy1"/>
    <dgm:cxn modelId="{53F0D1FE-D916-F94D-9E3C-575BB30DF3D5}" type="presParOf" srcId="{3A771F34-B702-8D4A-BBF5-C5553D86C715}" destId="{BC7A6B8E-A0ED-8445-B831-8CE4EDEECA60}" srcOrd="0" destOrd="0" presId="urn:microsoft.com/office/officeart/2005/8/layout/hierarchy1"/>
    <dgm:cxn modelId="{E983DD32-F9AA-344D-9124-E981FE1D6D1F}" type="presParOf" srcId="{3A771F34-B702-8D4A-BBF5-C5553D86C715}" destId="{1830F462-E60B-F247-B64C-2D0C2921DA8E}" srcOrd="1" destOrd="0" presId="urn:microsoft.com/office/officeart/2005/8/layout/hierarchy1"/>
    <dgm:cxn modelId="{98F21BC6-0ED0-1E40-B099-80EDA5ADB93A}" type="presParOf" srcId="{FD9A6819-4EC1-CF4D-82C5-4C57946FD990}" destId="{3DAA4C09-4036-DC49-918B-16FA81AA9A84}"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9950C39-284E-4365-857F-901E17FBE44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72AE8EF-8F92-4AED-A69C-80CDADBA5AD2}">
      <dgm:prSet/>
      <dgm:spPr/>
      <dgm:t>
        <a:bodyPr/>
        <a:lstStyle/>
        <a:p>
          <a:pPr>
            <a:lnSpc>
              <a:spcPct val="100000"/>
            </a:lnSpc>
          </a:pPr>
          <a:r>
            <a:rPr lang="en-US"/>
            <a:t>Company vision</a:t>
          </a:r>
        </a:p>
      </dgm:t>
    </dgm:pt>
    <dgm:pt modelId="{FF24907A-593B-4787-9FC2-5F53734EF9D9}" type="parTrans" cxnId="{C43D9B44-6DB5-43C1-BB19-5DF05C520AF5}">
      <dgm:prSet/>
      <dgm:spPr/>
      <dgm:t>
        <a:bodyPr/>
        <a:lstStyle/>
        <a:p>
          <a:endParaRPr lang="en-US"/>
        </a:p>
      </dgm:t>
    </dgm:pt>
    <dgm:pt modelId="{F635D393-9A91-4532-A595-9FB9F47C5029}" type="sibTrans" cxnId="{C43D9B44-6DB5-43C1-BB19-5DF05C520AF5}">
      <dgm:prSet/>
      <dgm:spPr/>
      <dgm:t>
        <a:bodyPr/>
        <a:lstStyle/>
        <a:p>
          <a:pPr>
            <a:lnSpc>
              <a:spcPct val="100000"/>
            </a:lnSpc>
          </a:pPr>
          <a:endParaRPr lang="en-US"/>
        </a:p>
      </dgm:t>
    </dgm:pt>
    <dgm:pt modelId="{70CE72E8-9A19-4D7D-86FB-A0A522639F7A}">
      <dgm:prSet/>
      <dgm:spPr/>
      <dgm:t>
        <a:bodyPr/>
        <a:lstStyle/>
        <a:p>
          <a:pPr>
            <a:lnSpc>
              <a:spcPct val="100000"/>
            </a:lnSpc>
          </a:pPr>
          <a:r>
            <a:rPr lang="en-US"/>
            <a:t>Company culture and values</a:t>
          </a:r>
        </a:p>
      </dgm:t>
    </dgm:pt>
    <dgm:pt modelId="{E7E98E73-E96D-4E9F-8D0D-A9378CA63DD7}" type="parTrans" cxnId="{EF6BB673-2FE8-4370-A788-5D067B65A8AF}">
      <dgm:prSet/>
      <dgm:spPr/>
      <dgm:t>
        <a:bodyPr/>
        <a:lstStyle/>
        <a:p>
          <a:endParaRPr lang="en-US"/>
        </a:p>
      </dgm:t>
    </dgm:pt>
    <dgm:pt modelId="{1044AA6D-CAD1-4B1D-9C61-C185F6FAF3A6}" type="sibTrans" cxnId="{EF6BB673-2FE8-4370-A788-5D067B65A8AF}">
      <dgm:prSet/>
      <dgm:spPr/>
      <dgm:t>
        <a:bodyPr/>
        <a:lstStyle/>
        <a:p>
          <a:pPr>
            <a:lnSpc>
              <a:spcPct val="100000"/>
            </a:lnSpc>
          </a:pPr>
          <a:endParaRPr lang="en-US"/>
        </a:p>
      </dgm:t>
    </dgm:pt>
    <dgm:pt modelId="{C657146B-5DA2-459A-A329-F599B094F19B}">
      <dgm:prSet/>
      <dgm:spPr/>
      <dgm:t>
        <a:bodyPr/>
        <a:lstStyle/>
        <a:p>
          <a:pPr>
            <a:lnSpc>
              <a:spcPct val="100000"/>
            </a:lnSpc>
          </a:pPr>
          <a:r>
            <a:rPr lang="en-US"/>
            <a:t>Leadership and management style</a:t>
          </a:r>
        </a:p>
      </dgm:t>
    </dgm:pt>
    <dgm:pt modelId="{DE6F5061-AEDF-4CC0-9C96-A3C1A6A44815}" type="parTrans" cxnId="{FFF7DF41-033C-4734-990F-0038C3DD585A}">
      <dgm:prSet/>
      <dgm:spPr/>
      <dgm:t>
        <a:bodyPr/>
        <a:lstStyle/>
        <a:p>
          <a:endParaRPr lang="en-US"/>
        </a:p>
      </dgm:t>
    </dgm:pt>
    <dgm:pt modelId="{EF73446F-8697-4F7D-B47E-0F785C31600A}" type="sibTrans" cxnId="{FFF7DF41-033C-4734-990F-0038C3DD585A}">
      <dgm:prSet/>
      <dgm:spPr/>
      <dgm:t>
        <a:bodyPr/>
        <a:lstStyle/>
        <a:p>
          <a:pPr>
            <a:lnSpc>
              <a:spcPct val="100000"/>
            </a:lnSpc>
          </a:pPr>
          <a:endParaRPr lang="en-US"/>
        </a:p>
      </dgm:t>
    </dgm:pt>
    <dgm:pt modelId="{61003E1B-E3F1-4116-A34F-E1E06ED0C46C}">
      <dgm:prSet/>
      <dgm:spPr/>
      <dgm:t>
        <a:bodyPr/>
        <a:lstStyle/>
        <a:p>
          <a:pPr>
            <a:lnSpc>
              <a:spcPct val="100000"/>
            </a:lnSpc>
          </a:pPr>
          <a:r>
            <a:rPr lang="en-US"/>
            <a:t>HR policies and practices</a:t>
          </a:r>
        </a:p>
      </dgm:t>
    </dgm:pt>
    <dgm:pt modelId="{AC0AC951-2898-47F7-80FD-711A03DE1DF4}" type="parTrans" cxnId="{9BCE9773-5F0B-4A5B-9675-37889A643A48}">
      <dgm:prSet/>
      <dgm:spPr/>
      <dgm:t>
        <a:bodyPr/>
        <a:lstStyle/>
        <a:p>
          <a:endParaRPr lang="en-US"/>
        </a:p>
      </dgm:t>
    </dgm:pt>
    <dgm:pt modelId="{4603CEAD-A14B-4643-9D23-22DD27C903B0}" type="sibTrans" cxnId="{9BCE9773-5F0B-4A5B-9675-37889A643A48}">
      <dgm:prSet/>
      <dgm:spPr/>
      <dgm:t>
        <a:bodyPr/>
        <a:lstStyle/>
        <a:p>
          <a:endParaRPr lang="en-US"/>
        </a:p>
      </dgm:t>
    </dgm:pt>
    <dgm:pt modelId="{E676D540-2FB6-49FE-A402-7FD98F3840FE}" type="pres">
      <dgm:prSet presAssocID="{E9950C39-284E-4365-857F-901E17FBE441}" presName="root" presStyleCnt="0">
        <dgm:presLayoutVars>
          <dgm:dir/>
          <dgm:resizeHandles val="exact"/>
        </dgm:presLayoutVars>
      </dgm:prSet>
      <dgm:spPr/>
    </dgm:pt>
    <dgm:pt modelId="{79C2DAD0-0470-4B06-9DA1-726618163790}" type="pres">
      <dgm:prSet presAssocID="{E9950C39-284E-4365-857F-901E17FBE441}" presName="container" presStyleCnt="0">
        <dgm:presLayoutVars>
          <dgm:dir/>
          <dgm:resizeHandles val="exact"/>
        </dgm:presLayoutVars>
      </dgm:prSet>
      <dgm:spPr/>
    </dgm:pt>
    <dgm:pt modelId="{D76ACC5C-45B9-4CB2-A789-3E5956C72958}" type="pres">
      <dgm:prSet presAssocID="{372AE8EF-8F92-4AED-A69C-80CDADBA5AD2}" presName="compNode" presStyleCnt="0"/>
      <dgm:spPr/>
    </dgm:pt>
    <dgm:pt modelId="{5225E306-1FA5-4361-9CE8-F31578067FE4}" type="pres">
      <dgm:prSet presAssocID="{372AE8EF-8F92-4AED-A69C-80CDADBA5AD2}" presName="iconBgRect" presStyleLbl="bgShp" presStyleIdx="0" presStyleCnt="4"/>
      <dgm:spPr/>
    </dgm:pt>
    <dgm:pt modelId="{73100BBC-A15F-4CF0-888D-9282E0AE45A8}" type="pres">
      <dgm:prSet presAssocID="{372AE8EF-8F92-4AED-A69C-80CDADBA5A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
        </a:ext>
      </dgm:extLst>
    </dgm:pt>
    <dgm:pt modelId="{1BB7C94B-7159-4CC0-8C91-09CC3BB47C9A}" type="pres">
      <dgm:prSet presAssocID="{372AE8EF-8F92-4AED-A69C-80CDADBA5AD2}" presName="spaceRect" presStyleCnt="0"/>
      <dgm:spPr/>
    </dgm:pt>
    <dgm:pt modelId="{72F08358-34D6-429F-9834-1AC09C9C6213}" type="pres">
      <dgm:prSet presAssocID="{372AE8EF-8F92-4AED-A69C-80CDADBA5AD2}" presName="textRect" presStyleLbl="revTx" presStyleIdx="0" presStyleCnt="4">
        <dgm:presLayoutVars>
          <dgm:chMax val="1"/>
          <dgm:chPref val="1"/>
        </dgm:presLayoutVars>
      </dgm:prSet>
      <dgm:spPr/>
    </dgm:pt>
    <dgm:pt modelId="{5182D733-0FFA-402B-9BB3-831709D785B5}" type="pres">
      <dgm:prSet presAssocID="{F635D393-9A91-4532-A595-9FB9F47C5029}" presName="sibTrans" presStyleLbl="sibTrans2D1" presStyleIdx="0" presStyleCnt="0"/>
      <dgm:spPr/>
    </dgm:pt>
    <dgm:pt modelId="{CD304AE7-2A4E-4FB4-A23B-42512428FE1B}" type="pres">
      <dgm:prSet presAssocID="{70CE72E8-9A19-4D7D-86FB-A0A522639F7A}" presName="compNode" presStyleCnt="0"/>
      <dgm:spPr/>
    </dgm:pt>
    <dgm:pt modelId="{C1809C0A-FC03-4816-A062-FEED968678AF}" type="pres">
      <dgm:prSet presAssocID="{70CE72E8-9A19-4D7D-86FB-A0A522639F7A}" presName="iconBgRect" presStyleLbl="bgShp" presStyleIdx="1" presStyleCnt="4"/>
      <dgm:spPr/>
    </dgm:pt>
    <dgm:pt modelId="{2AA8A4EF-C25E-47A7-A2B8-49AA0521838F}" type="pres">
      <dgm:prSet presAssocID="{70CE72E8-9A19-4D7D-86FB-A0A522639F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2067CDF1-2AC0-4E25-9CCE-8F6BB20326C2}" type="pres">
      <dgm:prSet presAssocID="{70CE72E8-9A19-4D7D-86FB-A0A522639F7A}" presName="spaceRect" presStyleCnt="0"/>
      <dgm:spPr/>
    </dgm:pt>
    <dgm:pt modelId="{1E231B2A-B5EA-4B43-9C70-908E266FE58D}" type="pres">
      <dgm:prSet presAssocID="{70CE72E8-9A19-4D7D-86FB-A0A522639F7A}" presName="textRect" presStyleLbl="revTx" presStyleIdx="1" presStyleCnt="4">
        <dgm:presLayoutVars>
          <dgm:chMax val="1"/>
          <dgm:chPref val="1"/>
        </dgm:presLayoutVars>
      </dgm:prSet>
      <dgm:spPr/>
    </dgm:pt>
    <dgm:pt modelId="{0F50738A-4D65-43A3-8F01-56656D5151DD}" type="pres">
      <dgm:prSet presAssocID="{1044AA6D-CAD1-4B1D-9C61-C185F6FAF3A6}" presName="sibTrans" presStyleLbl="sibTrans2D1" presStyleIdx="0" presStyleCnt="0"/>
      <dgm:spPr/>
    </dgm:pt>
    <dgm:pt modelId="{35086612-E008-4542-B84A-F84DFCD0B66B}" type="pres">
      <dgm:prSet presAssocID="{C657146B-5DA2-459A-A329-F599B094F19B}" presName="compNode" presStyleCnt="0"/>
      <dgm:spPr/>
    </dgm:pt>
    <dgm:pt modelId="{544482E2-89A6-494B-BA23-FD0DE8A9BA3F}" type="pres">
      <dgm:prSet presAssocID="{C657146B-5DA2-459A-A329-F599B094F19B}" presName="iconBgRect" presStyleLbl="bgShp" presStyleIdx="2" presStyleCnt="4"/>
      <dgm:spPr/>
    </dgm:pt>
    <dgm:pt modelId="{E6A6CBC7-3FE5-4D38-8CD4-4B2E0050EAF4}" type="pres">
      <dgm:prSet presAssocID="{C657146B-5DA2-459A-A329-F599B094F1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787E4F6C-2011-4511-B200-A60C03746770}" type="pres">
      <dgm:prSet presAssocID="{C657146B-5DA2-459A-A329-F599B094F19B}" presName="spaceRect" presStyleCnt="0"/>
      <dgm:spPr/>
    </dgm:pt>
    <dgm:pt modelId="{26F59B48-AE14-424D-B490-CAF1E1705DA8}" type="pres">
      <dgm:prSet presAssocID="{C657146B-5DA2-459A-A329-F599B094F19B}" presName="textRect" presStyleLbl="revTx" presStyleIdx="2" presStyleCnt="4">
        <dgm:presLayoutVars>
          <dgm:chMax val="1"/>
          <dgm:chPref val="1"/>
        </dgm:presLayoutVars>
      </dgm:prSet>
      <dgm:spPr/>
    </dgm:pt>
    <dgm:pt modelId="{41AB67E6-085F-4CD5-9BC6-754F42DACCD8}" type="pres">
      <dgm:prSet presAssocID="{EF73446F-8697-4F7D-B47E-0F785C31600A}" presName="sibTrans" presStyleLbl="sibTrans2D1" presStyleIdx="0" presStyleCnt="0"/>
      <dgm:spPr/>
    </dgm:pt>
    <dgm:pt modelId="{638C95ED-49B2-45F0-957D-A7175647793B}" type="pres">
      <dgm:prSet presAssocID="{61003E1B-E3F1-4116-A34F-E1E06ED0C46C}" presName="compNode" presStyleCnt="0"/>
      <dgm:spPr/>
    </dgm:pt>
    <dgm:pt modelId="{60013A09-BF0E-4DFE-B994-EC9524AC4A57}" type="pres">
      <dgm:prSet presAssocID="{61003E1B-E3F1-4116-A34F-E1E06ED0C46C}" presName="iconBgRect" presStyleLbl="bgShp" presStyleIdx="3" presStyleCnt="4"/>
      <dgm:spPr/>
    </dgm:pt>
    <dgm:pt modelId="{F5F779AC-E87F-46F2-9779-75877789D3FD}" type="pres">
      <dgm:prSet presAssocID="{61003E1B-E3F1-4116-A34F-E1E06ED0C46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List"/>
        </a:ext>
      </dgm:extLst>
    </dgm:pt>
    <dgm:pt modelId="{83A1DB61-8628-4DF7-B65D-5C8ED7291911}" type="pres">
      <dgm:prSet presAssocID="{61003E1B-E3F1-4116-A34F-E1E06ED0C46C}" presName="spaceRect" presStyleCnt="0"/>
      <dgm:spPr/>
    </dgm:pt>
    <dgm:pt modelId="{ACDF1FFC-94A5-4922-9EE5-E1F06D888191}" type="pres">
      <dgm:prSet presAssocID="{61003E1B-E3F1-4116-A34F-E1E06ED0C46C}" presName="textRect" presStyleLbl="revTx" presStyleIdx="3" presStyleCnt="4">
        <dgm:presLayoutVars>
          <dgm:chMax val="1"/>
          <dgm:chPref val="1"/>
        </dgm:presLayoutVars>
      </dgm:prSet>
      <dgm:spPr/>
    </dgm:pt>
  </dgm:ptLst>
  <dgm:cxnLst>
    <dgm:cxn modelId="{89E17E2E-7BC1-3146-BD5A-E893B29AB4EE}" type="presOf" srcId="{EF73446F-8697-4F7D-B47E-0F785C31600A}" destId="{41AB67E6-085F-4CD5-9BC6-754F42DACCD8}" srcOrd="0" destOrd="0" presId="urn:microsoft.com/office/officeart/2018/2/layout/IconCircleList"/>
    <dgm:cxn modelId="{41FDFF2E-2E7D-F046-9434-9D2AD2B67528}" type="presOf" srcId="{61003E1B-E3F1-4116-A34F-E1E06ED0C46C}" destId="{ACDF1FFC-94A5-4922-9EE5-E1F06D888191}" srcOrd="0" destOrd="0" presId="urn:microsoft.com/office/officeart/2018/2/layout/IconCircleList"/>
    <dgm:cxn modelId="{FFF7DF41-033C-4734-990F-0038C3DD585A}" srcId="{E9950C39-284E-4365-857F-901E17FBE441}" destId="{C657146B-5DA2-459A-A329-F599B094F19B}" srcOrd="2" destOrd="0" parTransId="{DE6F5061-AEDF-4CC0-9C96-A3C1A6A44815}" sibTransId="{EF73446F-8697-4F7D-B47E-0F785C31600A}"/>
    <dgm:cxn modelId="{C43D9B44-6DB5-43C1-BB19-5DF05C520AF5}" srcId="{E9950C39-284E-4365-857F-901E17FBE441}" destId="{372AE8EF-8F92-4AED-A69C-80CDADBA5AD2}" srcOrd="0" destOrd="0" parTransId="{FF24907A-593B-4787-9FC2-5F53734EF9D9}" sibTransId="{F635D393-9A91-4532-A595-9FB9F47C5029}"/>
    <dgm:cxn modelId="{110D9D4C-A4D9-994F-B01D-5B3CDD7385C4}" type="presOf" srcId="{372AE8EF-8F92-4AED-A69C-80CDADBA5AD2}" destId="{72F08358-34D6-429F-9834-1AC09C9C6213}" srcOrd="0" destOrd="0" presId="urn:microsoft.com/office/officeart/2018/2/layout/IconCircleList"/>
    <dgm:cxn modelId="{25C7016F-255C-3847-910C-3671A462E78C}" type="presOf" srcId="{1044AA6D-CAD1-4B1D-9C61-C185F6FAF3A6}" destId="{0F50738A-4D65-43A3-8F01-56656D5151DD}" srcOrd="0" destOrd="0" presId="urn:microsoft.com/office/officeart/2018/2/layout/IconCircleList"/>
    <dgm:cxn modelId="{9BCE9773-5F0B-4A5B-9675-37889A643A48}" srcId="{E9950C39-284E-4365-857F-901E17FBE441}" destId="{61003E1B-E3F1-4116-A34F-E1E06ED0C46C}" srcOrd="3" destOrd="0" parTransId="{AC0AC951-2898-47F7-80FD-711A03DE1DF4}" sibTransId="{4603CEAD-A14B-4643-9D23-22DD27C903B0}"/>
    <dgm:cxn modelId="{EF6BB673-2FE8-4370-A788-5D067B65A8AF}" srcId="{E9950C39-284E-4365-857F-901E17FBE441}" destId="{70CE72E8-9A19-4D7D-86FB-A0A522639F7A}" srcOrd="1" destOrd="0" parTransId="{E7E98E73-E96D-4E9F-8D0D-A9378CA63DD7}" sibTransId="{1044AA6D-CAD1-4B1D-9C61-C185F6FAF3A6}"/>
    <dgm:cxn modelId="{F1DBAB87-0A65-8445-BE1A-EE332AAF594C}" type="presOf" srcId="{E9950C39-284E-4365-857F-901E17FBE441}" destId="{E676D540-2FB6-49FE-A402-7FD98F3840FE}" srcOrd="0" destOrd="0" presId="urn:microsoft.com/office/officeart/2018/2/layout/IconCircleList"/>
    <dgm:cxn modelId="{3EE20B9B-C26C-A244-9B9A-0C4A52414C62}" type="presOf" srcId="{F635D393-9A91-4532-A595-9FB9F47C5029}" destId="{5182D733-0FFA-402B-9BB3-831709D785B5}" srcOrd="0" destOrd="0" presId="urn:microsoft.com/office/officeart/2018/2/layout/IconCircleList"/>
    <dgm:cxn modelId="{48C048DC-3E67-0046-9C49-6BA5A6F327AC}" type="presOf" srcId="{C657146B-5DA2-459A-A329-F599B094F19B}" destId="{26F59B48-AE14-424D-B490-CAF1E1705DA8}" srcOrd="0" destOrd="0" presId="urn:microsoft.com/office/officeart/2018/2/layout/IconCircleList"/>
    <dgm:cxn modelId="{A88264FA-14FD-294F-A341-FB1B1EF3B9AF}" type="presOf" srcId="{70CE72E8-9A19-4D7D-86FB-A0A522639F7A}" destId="{1E231B2A-B5EA-4B43-9C70-908E266FE58D}" srcOrd="0" destOrd="0" presId="urn:microsoft.com/office/officeart/2018/2/layout/IconCircleList"/>
    <dgm:cxn modelId="{63B3A563-D13B-104C-8C44-9E52B517089F}" type="presParOf" srcId="{E676D540-2FB6-49FE-A402-7FD98F3840FE}" destId="{79C2DAD0-0470-4B06-9DA1-726618163790}" srcOrd="0" destOrd="0" presId="urn:microsoft.com/office/officeart/2018/2/layout/IconCircleList"/>
    <dgm:cxn modelId="{EAE71054-34AB-DC47-B5D5-F477298B934B}" type="presParOf" srcId="{79C2DAD0-0470-4B06-9DA1-726618163790}" destId="{D76ACC5C-45B9-4CB2-A789-3E5956C72958}" srcOrd="0" destOrd="0" presId="urn:microsoft.com/office/officeart/2018/2/layout/IconCircleList"/>
    <dgm:cxn modelId="{B5B0D697-BF67-AD44-BA81-07590288C409}" type="presParOf" srcId="{D76ACC5C-45B9-4CB2-A789-3E5956C72958}" destId="{5225E306-1FA5-4361-9CE8-F31578067FE4}" srcOrd="0" destOrd="0" presId="urn:microsoft.com/office/officeart/2018/2/layout/IconCircleList"/>
    <dgm:cxn modelId="{529832DB-0057-E34D-AEB4-5D90A6607605}" type="presParOf" srcId="{D76ACC5C-45B9-4CB2-A789-3E5956C72958}" destId="{73100BBC-A15F-4CF0-888D-9282E0AE45A8}" srcOrd="1" destOrd="0" presId="urn:microsoft.com/office/officeart/2018/2/layout/IconCircleList"/>
    <dgm:cxn modelId="{84593C28-AB36-B042-9D49-A9E4F9DA9009}" type="presParOf" srcId="{D76ACC5C-45B9-4CB2-A789-3E5956C72958}" destId="{1BB7C94B-7159-4CC0-8C91-09CC3BB47C9A}" srcOrd="2" destOrd="0" presId="urn:microsoft.com/office/officeart/2018/2/layout/IconCircleList"/>
    <dgm:cxn modelId="{4A6EEE07-624D-A149-A6FD-93DD99C74CB5}" type="presParOf" srcId="{D76ACC5C-45B9-4CB2-A789-3E5956C72958}" destId="{72F08358-34D6-429F-9834-1AC09C9C6213}" srcOrd="3" destOrd="0" presId="urn:microsoft.com/office/officeart/2018/2/layout/IconCircleList"/>
    <dgm:cxn modelId="{2906A1CE-74AC-3145-9437-FA7D1CA9BC41}" type="presParOf" srcId="{79C2DAD0-0470-4B06-9DA1-726618163790}" destId="{5182D733-0FFA-402B-9BB3-831709D785B5}" srcOrd="1" destOrd="0" presId="urn:microsoft.com/office/officeart/2018/2/layout/IconCircleList"/>
    <dgm:cxn modelId="{41AEE7EF-BC43-3745-8AE4-2FD799C23C57}" type="presParOf" srcId="{79C2DAD0-0470-4B06-9DA1-726618163790}" destId="{CD304AE7-2A4E-4FB4-A23B-42512428FE1B}" srcOrd="2" destOrd="0" presId="urn:microsoft.com/office/officeart/2018/2/layout/IconCircleList"/>
    <dgm:cxn modelId="{F7D2F572-AFDD-DD40-9C80-38C0BAF3D776}" type="presParOf" srcId="{CD304AE7-2A4E-4FB4-A23B-42512428FE1B}" destId="{C1809C0A-FC03-4816-A062-FEED968678AF}" srcOrd="0" destOrd="0" presId="urn:microsoft.com/office/officeart/2018/2/layout/IconCircleList"/>
    <dgm:cxn modelId="{E3AC32E2-593C-CF45-9FB6-F3AEEC88BE6C}" type="presParOf" srcId="{CD304AE7-2A4E-4FB4-A23B-42512428FE1B}" destId="{2AA8A4EF-C25E-47A7-A2B8-49AA0521838F}" srcOrd="1" destOrd="0" presId="urn:microsoft.com/office/officeart/2018/2/layout/IconCircleList"/>
    <dgm:cxn modelId="{5D6B7298-9D8A-964E-B2EC-8117B868514A}" type="presParOf" srcId="{CD304AE7-2A4E-4FB4-A23B-42512428FE1B}" destId="{2067CDF1-2AC0-4E25-9CCE-8F6BB20326C2}" srcOrd="2" destOrd="0" presId="urn:microsoft.com/office/officeart/2018/2/layout/IconCircleList"/>
    <dgm:cxn modelId="{9D362103-B111-4246-88A8-358BDE3C3573}" type="presParOf" srcId="{CD304AE7-2A4E-4FB4-A23B-42512428FE1B}" destId="{1E231B2A-B5EA-4B43-9C70-908E266FE58D}" srcOrd="3" destOrd="0" presId="urn:microsoft.com/office/officeart/2018/2/layout/IconCircleList"/>
    <dgm:cxn modelId="{E2886BF1-D6DF-5449-9FA4-7EECCC7552D7}" type="presParOf" srcId="{79C2DAD0-0470-4B06-9DA1-726618163790}" destId="{0F50738A-4D65-43A3-8F01-56656D5151DD}" srcOrd="3" destOrd="0" presId="urn:microsoft.com/office/officeart/2018/2/layout/IconCircleList"/>
    <dgm:cxn modelId="{28E8C51C-1BB2-6B4A-82AB-596E42456846}" type="presParOf" srcId="{79C2DAD0-0470-4B06-9DA1-726618163790}" destId="{35086612-E008-4542-B84A-F84DFCD0B66B}" srcOrd="4" destOrd="0" presId="urn:microsoft.com/office/officeart/2018/2/layout/IconCircleList"/>
    <dgm:cxn modelId="{95BE07AB-16E1-AE42-BC89-FAE9E9C33601}" type="presParOf" srcId="{35086612-E008-4542-B84A-F84DFCD0B66B}" destId="{544482E2-89A6-494B-BA23-FD0DE8A9BA3F}" srcOrd="0" destOrd="0" presId="urn:microsoft.com/office/officeart/2018/2/layout/IconCircleList"/>
    <dgm:cxn modelId="{ECA69A49-D178-6640-89A6-93CFBE0A5A98}" type="presParOf" srcId="{35086612-E008-4542-B84A-F84DFCD0B66B}" destId="{E6A6CBC7-3FE5-4D38-8CD4-4B2E0050EAF4}" srcOrd="1" destOrd="0" presId="urn:microsoft.com/office/officeart/2018/2/layout/IconCircleList"/>
    <dgm:cxn modelId="{ADAE5496-AA62-D44D-9981-76DA178B20B6}" type="presParOf" srcId="{35086612-E008-4542-B84A-F84DFCD0B66B}" destId="{787E4F6C-2011-4511-B200-A60C03746770}" srcOrd="2" destOrd="0" presId="urn:microsoft.com/office/officeart/2018/2/layout/IconCircleList"/>
    <dgm:cxn modelId="{230B2D5F-EC85-C844-83D5-32C34E0C2030}" type="presParOf" srcId="{35086612-E008-4542-B84A-F84DFCD0B66B}" destId="{26F59B48-AE14-424D-B490-CAF1E1705DA8}" srcOrd="3" destOrd="0" presId="urn:microsoft.com/office/officeart/2018/2/layout/IconCircleList"/>
    <dgm:cxn modelId="{FC531578-5B6E-024A-AA49-1E1772EAD14D}" type="presParOf" srcId="{79C2DAD0-0470-4B06-9DA1-726618163790}" destId="{41AB67E6-085F-4CD5-9BC6-754F42DACCD8}" srcOrd="5" destOrd="0" presId="urn:microsoft.com/office/officeart/2018/2/layout/IconCircleList"/>
    <dgm:cxn modelId="{5BD58257-5C3D-4D46-8C7A-365791910FE3}" type="presParOf" srcId="{79C2DAD0-0470-4B06-9DA1-726618163790}" destId="{638C95ED-49B2-45F0-957D-A7175647793B}" srcOrd="6" destOrd="0" presId="urn:microsoft.com/office/officeart/2018/2/layout/IconCircleList"/>
    <dgm:cxn modelId="{943DEBEC-DC6E-0349-B281-FC0D187A94C3}" type="presParOf" srcId="{638C95ED-49B2-45F0-957D-A7175647793B}" destId="{60013A09-BF0E-4DFE-B994-EC9524AC4A57}" srcOrd="0" destOrd="0" presId="urn:microsoft.com/office/officeart/2018/2/layout/IconCircleList"/>
    <dgm:cxn modelId="{4885110B-0805-A14D-B07B-D14D9E4BB6AE}" type="presParOf" srcId="{638C95ED-49B2-45F0-957D-A7175647793B}" destId="{F5F779AC-E87F-46F2-9779-75877789D3FD}" srcOrd="1" destOrd="0" presId="urn:microsoft.com/office/officeart/2018/2/layout/IconCircleList"/>
    <dgm:cxn modelId="{C0E58CAB-E760-464D-B066-6F1479EF5E0B}" type="presParOf" srcId="{638C95ED-49B2-45F0-957D-A7175647793B}" destId="{83A1DB61-8628-4DF7-B65D-5C8ED7291911}" srcOrd="2" destOrd="0" presId="urn:microsoft.com/office/officeart/2018/2/layout/IconCircleList"/>
    <dgm:cxn modelId="{F6EBC9A4-8E7D-4F48-9969-3177882AFD37}" type="presParOf" srcId="{638C95ED-49B2-45F0-957D-A7175647793B}" destId="{ACDF1FFC-94A5-4922-9EE5-E1F06D888191}"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5E867BE-E2DB-4A92-B5F0-347FF89E83F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1191E97-DC93-441B-BA3E-03388922627D}">
      <dgm:prSet/>
      <dgm:spPr/>
      <dgm:t>
        <a:bodyPr/>
        <a:lstStyle/>
        <a:p>
          <a:pPr>
            <a:defRPr cap="all"/>
          </a:pPr>
          <a:r>
            <a:rPr lang="en-US"/>
            <a:t>Tesco Core values</a:t>
          </a:r>
        </a:p>
      </dgm:t>
    </dgm:pt>
    <dgm:pt modelId="{B166E2F4-65DC-4B7E-AA4C-8D51B01D7E63}" type="parTrans" cxnId="{CF54A366-FD5F-49F4-B4CF-D61A004C0201}">
      <dgm:prSet/>
      <dgm:spPr/>
      <dgm:t>
        <a:bodyPr/>
        <a:lstStyle/>
        <a:p>
          <a:endParaRPr lang="en-US"/>
        </a:p>
      </dgm:t>
    </dgm:pt>
    <dgm:pt modelId="{A7BE1B22-106D-4553-9086-91C014D2E1F9}" type="sibTrans" cxnId="{CF54A366-FD5F-49F4-B4CF-D61A004C0201}">
      <dgm:prSet/>
      <dgm:spPr/>
      <dgm:t>
        <a:bodyPr/>
        <a:lstStyle/>
        <a:p>
          <a:endParaRPr lang="en-US"/>
        </a:p>
      </dgm:t>
    </dgm:pt>
    <dgm:pt modelId="{4FB70AB4-7132-45B6-9B44-6B6E1186DEFC}">
      <dgm:prSet/>
      <dgm:spPr/>
      <dgm:t>
        <a:bodyPr/>
        <a:lstStyle/>
        <a:p>
          <a:pPr>
            <a:defRPr cap="all"/>
          </a:pPr>
          <a:r>
            <a:rPr lang="en-US"/>
            <a:t>Company Vision</a:t>
          </a:r>
        </a:p>
      </dgm:t>
    </dgm:pt>
    <dgm:pt modelId="{0369D414-7647-4796-A882-3B25E8959787}" type="parTrans" cxnId="{DDA1DC13-B4E8-4E4D-8EDD-DF8AEF83058B}">
      <dgm:prSet/>
      <dgm:spPr/>
      <dgm:t>
        <a:bodyPr/>
        <a:lstStyle/>
        <a:p>
          <a:endParaRPr lang="en-US"/>
        </a:p>
      </dgm:t>
    </dgm:pt>
    <dgm:pt modelId="{97251E90-AC1B-4789-B091-8298C5F5E622}" type="sibTrans" cxnId="{DDA1DC13-B4E8-4E4D-8EDD-DF8AEF83058B}">
      <dgm:prSet/>
      <dgm:spPr/>
      <dgm:t>
        <a:bodyPr/>
        <a:lstStyle/>
        <a:p>
          <a:endParaRPr lang="en-US"/>
        </a:p>
      </dgm:t>
    </dgm:pt>
    <dgm:pt modelId="{84D9ABE2-0236-49A0-80D1-97CB6130E8F7}">
      <dgm:prSet/>
      <dgm:spPr/>
      <dgm:t>
        <a:bodyPr/>
        <a:lstStyle/>
        <a:p>
          <a:pPr>
            <a:defRPr cap="all"/>
          </a:pPr>
          <a:r>
            <a:rPr lang="en-US"/>
            <a:t>Organisational culture</a:t>
          </a:r>
        </a:p>
      </dgm:t>
    </dgm:pt>
    <dgm:pt modelId="{5D489261-3C95-4FF8-9E29-7C525D81AF99}" type="parTrans" cxnId="{68522A1B-7A95-4F28-B5E0-FF8AD1E60F93}">
      <dgm:prSet/>
      <dgm:spPr/>
      <dgm:t>
        <a:bodyPr/>
        <a:lstStyle/>
        <a:p>
          <a:endParaRPr lang="en-US"/>
        </a:p>
      </dgm:t>
    </dgm:pt>
    <dgm:pt modelId="{BE2E177C-6A82-4522-9293-5F6129ABF3BE}" type="sibTrans" cxnId="{68522A1B-7A95-4F28-B5E0-FF8AD1E60F93}">
      <dgm:prSet/>
      <dgm:spPr/>
      <dgm:t>
        <a:bodyPr/>
        <a:lstStyle/>
        <a:p>
          <a:endParaRPr lang="en-US"/>
        </a:p>
      </dgm:t>
    </dgm:pt>
    <dgm:pt modelId="{25053C03-4AEE-461A-B03C-31DA45812FBD}" type="pres">
      <dgm:prSet presAssocID="{C5E867BE-E2DB-4A92-B5F0-347FF89E83FC}" presName="root" presStyleCnt="0">
        <dgm:presLayoutVars>
          <dgm:dir/>
          <dgm:resizeHandles val="exact"/>
        </dgm:presLayoutVars>
      </dgm:prSet>
      <dgm:spPr/>
    </dgm:pt>
    <dgm:pt modelId="{CA47035D-1D2E-4ABC-9E1F-C87F9BA7C4C7}" type="pres">
      <dgm:prSet presAssocID="{61191E97-DC93-441B-BA3E-03388922627D}" presName="compNode" presStyleCnt="0"/>
      <dgm:spPr/>
    </dgm:pt>
    <dgm:pt modelId="{DF26102E-6F33-4869-8296-D9684ECF1C27}" type="pres">
      <dgm:prSet presAssocID="{61191E97-DC93-441B-BA3E-03388922627D}" presName="iconBgRect" presStyleLbl="bgShp" presStyleIdx="0" presStyleCnt="3"/>
      <dgm:spPr/>
    </dgm:pt>
    <dgm:pt modelId="{2ED8D203-4C24-4B20-8A38-D332FD093C41}" type="pres">
      <dgm:prSet presAssocID="{61191E97-DC93-441B-BA3E-03388922627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C5FE493-0C2F-4A31-A04A-D64E157ED8DE}" type="pres">
      <dgm:prSet presAssocID="{61191E97-DC93-441B-BA3E-03388922627D}" presName="spaceRect" presStyleCnt="0"/>
      <dgm:spPr/>
    </dgm:pt>
    <dgm:pt modelId="{66CA3B69-A5F5-4789-A146-E8ED55E6D09A}" type="pres">
      <dgm:prSet presAssocID="{61191E97-DC93-441B-BA3E-03388922627D}" presName="textRect" presStyleLbl="revTx" presStyleIdx="0" presStyleCnt="3">
        <dgm:presLayoutVars>
          <dgm:chMax val="1"/>
          <dgm:chPref val="1"/>
        </dgm:presLayoutVars>
      </dgm:prSet>
      <dgm:spPr/>
    </dgm:pt>
    <dgm:pt modelId="{A4D69BAD-9F0A-432A-B1FB-6173291AD7F3}" type="pres">
      <dgm:prSet presAssocID="{A7BE1B22-106D-4553-9086-91C014D2E1F9}" presName="sibTrans" presStyleCnt="0"/>
      <dgm:spPr/>
    </dgm:pt>
    <dgm:pt modelId="{25DFD287-2DD9-4609-A926-C627CD578E6E}" type="pres">
      <dgm:prSet presAssocID="{4FB70AB4-7132-45B6-9B44-6B6E1186DEFC}" presName="compNode" presStyleCnt="0"/>
      <dgm:spPr/>
    </dgm:pt>
    <dgm:pt modelId="{F297CCC3-0364-40D6-AA63-57C988DB4F1F}" type="pres">
      <dgm:prSet presAssocID="{4FB70AB4-7132-45B6-9B44-6B6E1186DEFC}" presName="iconBgRect" presStyleLbl="bgShp" presStyleIdx="1" presStyleCnt="3"/>
      <dgm:spPr/>
    </dgm:pt>
    <dgm:pt modelId="{5F2B2579-3F52-4DAA-B8A4-5F05AEE3E252}" type="pres">
      <dgm:prSet presAssocID="{4FB70AB4-7132-45B6-9B44-6B6E1186DE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B1F21E78-A33D-438A-8313-A19806AB38F8}" type="pres">
      <dgm:prSet presAssocID="{4FB70AB4-7132-45B6-9B44-6B6E1186DEFC}" presName="spaceRect" presStyleCnt="0"/>
      <dgm:spPr/>
    </dgm:pt>
    <dgm:pt modelId="{824BC4AF-D6D0-4DF9-B5C6-9A5C4B004E95}" type="pres">
      <dgm:prSet presAssocID="{4FB70AB4-7132-45B6-9B44-6B6E1186DEFC}" presName="textRect" presStyleLbl="revTx" presStyleIdx="1" presStyleCnt="3">
        <dgm:presLayoutVars>
          <dgm:chMax val="1"/>
          <dgm:chPref val="1"/>
        </dgm:presLayoutVars>
      </dgm:prSet>
      <dgm:spPr/>
    </dgm:pt>
    <dgm:pt modelId="{17FB067C-61BD-402C-8F15-A7434BF31640}" type="pres">
      <dgm:prSet presAssocID="{97251E90-AC1B-4789-B091-8298C5F5E622}" presName="sibTrans" presStyleCnt="0"/>
      <dgm:spPr/>
    </dgm:pt>
    <dgm:pt modelId="{D423BDDB-A345-4172-9426-DDD76ABF40A0}" type="pres">
      <dgm:prSet presAssocID="{84D9ABE2-0236-49A0-80D1-97CB6130E8F7}" presName="compNode" presStyleCnt="0"/>
      <dgm:spPr/>
    </dgm:pt>
    <dgm:pt modelId="{C0C26B34-8CC0-4E20-A8E3-1ABE86834CFC}" type="pres">
      <dgm:prSet presAssocID="{84D9ABE2-0236-49A0-80D1-97CB6130E8F7}" presName="iconBgRect" presStyleLbl="bgShp" presStyleIdx="2" presStyleCnt="3"/>
      <dgm:spPr/>
    </dgm:pt>
    <dgm:pt modelId="{A0AF9820-3D3F-4983-9F9A-156C08B5880E}" type="pres">
      <dgm:prSet presAssocID="{84D9ABE2-0236-49A0-80D1-97CB6130E8F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830CB952-2595-421F-846A-5A45D0A04677}" type="pres">
      <dgm:prSet presAssocID="{84D9ABE2-0236-49A0-80D1-97CB6130E8F7}" presName="spaceRect" presStyleCnt="0"/>
      <dgm:spPr/>
    </dgm:pt>
    <dgm:pt modelId="{2E8A826F-8F2F-4BAF-8E97-22D7B13403A7}" type="pres">
      <dgm:prSet presAssocID="{84D9ABE2-0236-49A0-80D1-97CB6130E8F7}" presName="textRect" presStyleLbl="revTx" presStyleIdx="2" presStyleCnt="3">
        <dgm:presLayoutVars>
          <dgm:chMax val="1"/>
          <dgm:chPref val="1"/>
        </dgm:presLayoutVars>
      </dgm:prSet>
      <dgm:spPr/>
    </dgm:pt>
  </dgm:ptLst>
  <dgm:cxnLst>
    <dgm:cxn modelId="{DDA1DC13-B4E8-4E4D-8EDD-DF8AEF83058B}" srcId="{C5E867BE-E2DB-4A92-B5F0-347FF89E83FC}" destId="{4FB70AB4-7132-45B6-9B44-6B6E1186DEFC}" srcOrd="1" destOrd="0" parTransId="{0369D414-7647-4796-A882-3B25E8959787}" sibTransId="{97251E90-AC1B-4789-B091-8298C5F5E622}"/>
    <dgm:cxn modelId="{68522A1B-7A95-4F28-B5E0-FF8AD1E60F93}" srcId="{C5E867BE-E2DB-4A92-B5F0-347FF89E83FC}" destId="{84D9ABE2-0236-49A0-80D1-97CB6130E8F7}" srcOrd="2" destOrd="0" parTransId="{5D489261-3C95-4FF8-9E29-7C525D81AF99}" sibTransId="{BE2E177C-6A82-4522-9293-5F6129ABF3BE}"/>
    <dgm:cxn modelId="{86AF6B1B-C139-4F21-B958-24C415D19B1B}" type="presOf" srcId="{84D9ABE2-0236-49A0-80D1-97CB6130E8F7}" destId="{2E8A826F-8F2F-4BAF-8E97-22D7B13403A7}" srcOrd="0" destOrd="0" presId="urn:microsoft.com/office/officeart/2018/5/layout/IconCircleLabelList"/>
    <dgm:cxn modelId="{CF54A366-FD5F-49F4-B4CF-D61A004C0201}" srcId="{C5E867BE-E2DB-4A92-B5F0-347FF89E83FC}" destId="{61191E97-DC93-441B-BA3E-03388922627D}" srcOrd="0" destOrd="0" parTransId="{B166E2F4-65DC-4B7E-AA4C-8D51B01D7E63}" sibTransId="{A7BE1B22-106D-4553-9086-91C014D2E1F9}"/>
    <dgm:cxn modelId="{869ED448-E0D9-4EC5-A61C-A04740388664}" type="presOf" srcId="{C5E867BE-E2DB-4A92-B5F0-347FF89E83FC}" destId="{25053C03-4AEE-461A-B03C-31DA45812FBD}" srcOrd="0" destOrd="0" presId="urn:microsoft.com/office/officeart/2018/5/layout/IconCircleLabelList"/>
    <dgm:cxn modelId="{72A63F49-5DB9-48AE-96A1-01D38BF71D8D}" type="presOf" srcId="{4FB70AB4-7132-45B6-9B44-6B6E1186DEFC}" destId="{824BC4AF-D6D0-4DF9-B5C6-9A5C4B004E95}" srcOrd="0" destOrd="0" presId="urn:microsoft.com/office/officeart/2018/5/layout/IconCircleLabelList"/>
    <dgm:cxn modelId="{F480319E-F91E-4971-818D-4B58DB1545F4}" type="presOf" srcId="{61191E97-DC93-441B-BA3E-03388922627D}" destId="{66CA3B69-A5F5-4789-A146-E8ED55E6D09A}" srcOrd="0" destOrd="0" presId="urn:microsoft.com/office/officeart/2018/5/layout/IconCircleLabelList"/>
    <dgm:cxn modelId="{7C823736-F4FE-45D4-B405-13D1E96FA20B}" type="presParOf" srcId="{25053C03-4AEE-461A-B03C-31DA45812FBD}" destId="{CA47035D-1D2E-4ABC-9E1F-C87F9BA7C4C7}" srcOrd="0" destOrd="0" presId="urn:microsoft.com/office/officeart/2018/5/layout/IconCircleLabelList"/>
    <dgm:cxn modelId="{F2E16101-C627-4165-8BA3-E831C2BA67D5}" type="presParOf" srcId="{CA47035D-1D2E-4ABC-9E1F-C87F9BA7C4C7}" destId="{DF26102E-6F33-4869-8296-D9684ECF1C27}" srcOrd="0" destOrd="0" presId="urn:microsoft.com/office/officeart/2018/5/layout/IconCircleLabelList"/>
    <dgm:cxn modelId="{0B710A23-58EE-441F-B5CE-A12288C3ACB1}" type="presParOf" srcId="{CA47035D-1D2E-4ABC-9E1F-C87F9BA7C4C7}" destId="{2ED8D203-4C24-4B20-8A38-D332FD093C41}" srcOrd="1" destOrd="0" presId="urn:microsoft.com/office/officeart/2018/5/layout/IconCircleLabelList"/>
    <dgm:cxn modelId="{2913CCBD-33B5-4502-8DA3-D56AB67B6F3B}" type="presParOf" srcId="{CA47035D-1D2E-4ABC-9E1F-C87F9BA7C4C7}" destId="{FC5FE493-0C2F-4A31-A04A-D64E157ED8DE}" srcOrd="2" destOrd="0" presId="urn:microsoft.com/office/officeart/2018/5/layout/IconCircleLabelList"/>
    <dgm:cxn modelId="{0CB96B16-AFE4-4904-9EAB-185B85D9FF43}" type="presParOf" srcId="{CA47035D-1D2E-4ABC-9E1F-C87F9BA7C4C7}" destId="{66CA3B69-A5F5-4789-A146-E8ED55E6D09A}" srcOrd="3" destOrd="0" presId="urn:microsoft.com/office/officeart/2018/5/layout/IconCircleLabelList"/>
    <dgm:cxn modelId="{7566D91A-8CF5-44B1-B243-8294CA4849DD}" type="presParOf" srcId="{25053C03-4AEE-461A-B03C-31DA45812FBD}" destId="{A4D69BAD-9F0A-432A-B1FB-6173291AD7F3}" srcOrd="1" destOrd="0" presId="urn:microsoft.com/office/officeart/2018/5/layout/IconCircleLabelList"/>
    <dgm:cxn modelId="{5AE7C539-1575-48D8-A08D-4F411289233F}" type="presParOf" srcId="{25053C03-4AEE-461A-B03C-31DA45812FBD}" destId="{25DFD287-2DD9-4609-A926-C627CD578E6E}" srcOrd="2" destOrd="0" presId="urn:microsoft.com/office/officeart/2018/5/layout/IconCircleLabelList"/>
    <dgm:cxn modelId="{AA398930-85E8-4146-B8D1-569AB0F2920B}" type="presParOf" srcId="{25DFD287-2DD9-4609-A926-C627CD578E6E}" destId="{F297CCC3-0364-40D6-AA63-57C988DB4F1F}" srcOrd="0" destOrd="0" presId="urn:microsoft.com/office/officeart/2018/5/layout/IconCircleLabelList"/>
    <dgm:cxn modelId="{ACCECA22-7C8C-490F-BC58-D5AE68037CD8}" type="presParOf" srcId="{25DFD287-2DD9-4609-A926-C627CD578E6E}" destId="{5F2B2579-3F52-4DAA-B8A4-5F05AEE3E252}" srcOrd="1" destOrd="0" presId="urn:microsoft.com/office/officeart/2018/5/layout/IconCircleLabelList"/>
    <dgm:cxn modelId="{F613EA82-BE31-4769-A384-F955E3ED999E}" type="presParOf" srcId="{25DFD287-2DD9-4609-A926-C627CD578E6E}" destId="{B1F21E78-A33D-438A-8313-A19806AB38F8}" srcOrd="2" destOrd="0" presId="urn:microsoft.com/office/officeart/2018/5/layout/IconCircleLabelList"/>
    <dgm:cxn modelId="{BB4CC388-18A6-40FB-83B7-03B664DE441F}" type="presParOf" srcId="{25DFD287-2DD9-4609-A926-C627CD578E6E}" destId="{824BC4AF-D6D0-4DF9-B5C6-9A5C4B004E95}" srcOrd="3" destOrd="0" presId="urn:microsoft.com/office/officeart/2018/5/layout/IconCircleLabelList"/>
    <dgm:cxn modelId="{A49093B0-CE9F-46BD-8930-43F8B82FE6D6}" type="presParOf" srcId="{25053C03-4AEE-461A-B03C-31DA45812FBD}" destId="{17FB067C-61BD-402C-8F15-A7434BF31640}" srcOrd="3" destOrd="0" presId="urn:microsoft.com/office/officeart/2018/5/layout/IconCircleLabelList"/>
    <dgm:cxn modelId="{7AC1BC43-2528-4B9A-8BA2-0453FC0AF444}" type="presParOf" srcId="{25053C03-4AEE-461A-B03C-31DA45812FBD}" destId="{D423BDDB-A345-4172-9426-DDD76ABF40A0}" srcOrd="4" destOrd="0" presId="urn:microsoft.com/office/officeart/2018/5/layout/IconCircleLabelList"/>
    <dgm:cxn modelId="{381B9CB3-6F4F-46F1-A86A-F92D6EBAFE7C}" type="presParOf" srcId="{D423BDDB-A345-4172-9426-DDD76ABF40A0}" destId="{C0C26B34-8CC0-4E20-A8E3-1ABE86834CFC}" srcOrd="0" destOrd="0" presId="urn:microsoft.com/office/officeart/2018/5/layout/IconCircleLabelList"/>
    <dgm:cxn modelId="{083854DA-56AB-4FC7-B226-274D52E4E4C5}" type="presParOf" srcId="{D423BDDB-A345-4172-9426-DDD76ABF40A0}" destId="{A0AF9820-3D3F-4983-9F9A-156C08B5880E}" srcOrd="1" destOrd="0" presId="urn:microsoft.com/office/officeart/2018/5/layout/IconCircleLabelList"/>
    <dgm:cxn modelId="{DB088AA6-69E9-4475-BF33-7C3FE3C3ED6C}" type="presParOf" srcId="{D423BDDB-A345-4172-9426-DDD76ABF40A0}" destId="{830CB952-2595-421F-846A-5A45D0A04677}" srcOrd="2" destOrd="0" presId="urn:microsoft.com/office/officeart/2018/5/layout/IconCircleLabelList"/>
    <dgm:cxn modelId="{9DE3E637-2D64-4E9F-9D06-95F2193D75F7}" type="presParOf" srcId="{D423BDDB-A345-4172-9426-DDD76ABF40A0}" destId="{2E8A826F-8F2F-4BAF-8E97-22D7B13403A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77BE997-5674-425C-99E8-637A5E62447E}"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0814CB95-FBDF-422B-946B-A90BA891F237}">
      <dgm:prSet/>
      <dgm:spPr/>
      <dgm:t>
        <a:bodyPr/>
        <a:lstStyle/>
        <a:p>
          <a:r>
            <a:rPr lang="en-GB" dirty="0"/>
            <a:t>Al </a:t>
          </a:r>
          <a:r>
            <a:rPr lang="en-GB" dirty="0" err="1"/>
            <a:t>Khajeh</a:t>
          </a:r>
          <a:r>
            <a:rPr lang="en-GB" dirty="0"/>
            <a:t>, E.H. 2018. "Impact of Leadership Styles on Organizational Performance", </a:t>
          </a:r>
          <a:r>
            <a:rPr lang="en-GB" i="1" dirty="0"/>
            <a:t>Journal of Human Resources Management Research,</a:t>
          </a:r>
          <a:r>
            <a:rPr lang="en-GB" dirty="0"/>
            <a:t> Vol. 2018 (2018). Available at: </a:t>
          </a:r>
          <a:r>
            <a:rPr lang="en-GB" u="sng" dirty="0">
              <a:hlinkClick xmlns:r="http://schemas.openxmlformats.org/officeDocument/2006/relationships" r:id="rId1"/>
            </a:rPr>
            <a:t>https://ibimapublishing.com/articles/JHRMR/2018/687849/687849-1.pdf </a:t>
          </a:r>
          <a:r>
            <a:rPr lang="en-GB" dirty="0"/>
            <a:t> (Accessed November 10, 2022)</a:t>
          </a:r>
        </a:p>
        <a:p>
          <a:endParaRPr lang="en-GB" dirty="0"/>
        </a:p>
        <a:p>
          <a:r>
            <a:rPr lang="en-US" b="0" i="0" dirty="0"/>
            <a:t>Armstrong, M. (2019). </a:t>
          </a:r>
          <a:r>
            <a:rPr lang="en-US" b="0" i="1" dirty="0"/>
            <a:t>Infographic: The state of the UK supermarket landscape</a:t>
          </a:r>
          <a:r>
            <a:rPr lang="en-US" b="0" i="0" dirty="0"/>
            <a:t>. [online] Statista Infographics. Available at: </a:t>
          </a:r>
          <a:r>
            <a:rPr lang="en-US" b="0" i="0" dirty="0">
              <a:hlinkClick xmlns:r="http://schemas.openxmlformats.org/officeDocument/2006/relationships" r:id="rId2"/>
            </a:rPr>
            <a:t>https://www.statista.com/chart/19075/uk-supermarket-market-share/</a:t>
          </a:r>
          <a:r>
            <a:rPr lang="en-US" b="0" i="0" dirty="0"/>
            <a:t> ( Accessed November 11 ,2022</a:t>
          </a:r>
          <a:endParaRPr lang="en-US" dirty="0"/>
        </a:p>
      </dgm:t>
    </dgm:pt>
    <dgm:pt modelId="{F1E2BC89-C8BE-43BB-B26C-05680E21C44C}" type="parTrans" cxnId="{C0CD0BB7-ECB1-41DD-B0E2-ECADEFB9E40C}">
      <dgm:prSet/>
      <dgm:spPr/>
      <dgm:t>
        <a:bodyPr/>
        <a:lstStyle/>
        <a:p>
          <a:endParaRPr lang="en-US"/>
        </a:p>
      </dgm:t>
    </dgm:pt>
    <dgm:pt modelId="{E3B0066B-8C12-42AC-9344-2BDD15222FF7}" type="sibTrans" cxnId="{C0CD0BB7-ECB1-41DD-B0E2-ECADEFB9E40C}">
      <dgm:prSet/>
      <dgm:spPr/>
      <dgm:t>
        <a:bodyPr/>
        <a:lstStyle/>
        <a:p>
          <a:endParaRPr lang="en-US"/>
        </a:p>
      </dgm:t>
    </dgm:pt>
    <dgm:pt modelId="{A7BE3E62-21B5-4FE3-A4AF-9AA3F1E965CC}">
      <dgm:prSet/>
      <dgm:spPr/>
      <dgm:t>
        <a:bodyPr/>
        <a:lstStyle/>
        <a:p>
          <a:r>
            <a:rPr lang="en-GB" dirty="0"/>
            <a:t>Bedford, E. 2022. Tesco PLC - Statistics and Facts. Available at: </a:t>
          </a:r>
          <a:r>
            <a:rPr lang="en-GB" u="sng" dirty="0">
              <a:hlinkClick xmlns:r="http://schemas.openxmlformats.org/officeDocument/2006/relationships" r:id="rId3"/>
            </a:rPr>
            <a:t>https://www.statista.com/topics/3807/tesco-plc/</a:t>
          </a:r>
          <a:r>
            <a:rPr lang="en-GB" dirty="0"/>
            <a:t> (Accessed November 9, 2022)</a:t>
          </a:r>
          <a:endParaRPr lang="en-US" dirty="0"/>
        </a:p>
      </dgm:t>
    </dgm:pt>
    <dgm:pt modelId="{06322FE7-ABCB-4EE3-935D-A3DB22085F70}" type="parTrans" cxnId="{A80AE62F-1C0F-42D5-9F7E-8A52A7D42B78}">
      <dgm:prSet/>
      <dgm:spPr/>
      <dgm:t>
        <a:bodyPr/>
        <a:lstStyle/>
        <a:p>
          <a:endParaRPr lang="en-US"/>
        </a:p>
      </dgm:t>
    </dgm:pt>
    <dgm:pt modelId="{7C53DB8E-E408-40AD-8488-E6C74F22EC02}" type="sibTrans" cxnId="{A80AE62F-1C0F-42D5-9F7E-8A52A7D42B78}">
      <dgm:prSet/>
      <dgm:spPr/>
      <dgm:t>
        <a:bodyPr/>
        <a:lstStyle/>
        <a:p>
          <a:endParaRPr lang="en-US"/>
        </a:p>
      </dgm:t>
    </dgm:pt>
    <dgm:pt modelId="{E78EBA37-EDC3-4ABD-B418-2C4788C95D73}">
      <dgm:prSet/>
      <dgm:spPr/>
      <dgm:t>
        <a:bodyPr/>
        <a:lstStyle/>
        <a:p>
          <a:r>
            <a:rPr lang="en-GB" dirty="0"/>
            <a:t>Buchanan, D.A. and Huczynski, A.A. 2019. Organizational Behaviour, Pearson UK.</a:t>
          </a:r>
          <a:endParaRPr lang="en-US" dirty="0"/>
        </a:p>
      </dgm:t>
    </dgm:pt>
    <dgm:pt modelId="{937B600E-62B9-4D56-ACBE-2B3021271ACB}" type="parTrans" cxnId="{7BF92655-4258-44D8-9BDB-D9019C60D263}">
      <dgm:prSet/>
      <dgm:spPr/>
      <dgm:t>
        <a:bodyPr/>
        <a:lstStyle/>
        <a:p>
          <a:endParaRPr lang="en-US"/>
        </a:p>
      </dgm:t>
    </dgm:pt>
    <dgm:pt modelId="{B0DE8144-C620-4F53-B3D0-8F9F2D7A9AE0}" type="sibTrans" cxnId="{7BF92655-4258-44D8-9BDB-D9019C60D263}">
      <dgm:prSet/>
      <dgm:spPr/>
      <dgm:t>
        <a:bodyPr/>
        <a:lstStyle/>
        <a:p>
          <a:endParaRPr lang="en-US"/>
        </a:p>
      </dgm:t>
    </dgm:pt>
    <dgm:pt modelId="{F72993EB-DD5F-4D37-A7D5-B34B662C8911}">
      <dgm:prSet/>
      <dgm:spPr/>
      <dgm:t>
        <a:bodyPr/>
        <a:lstStyle/>
        <a:p>
          <a:r>
            <a:rPr lang="en-GB" dirty="0" err="1"/>
            <a:t>Darr</a:t>
          </a:r>
          <a:r>
            <a:rPr lang="en-GB" dirty="0"/>
            <a:t>, K. (2011). Introduction to management and leadership concepts, principles. </a:t>
          </a:r>
          <a:r>
            <a:rPr lang="en-GB" i="1" dirty="0"/>
            <a:t>Essentials of management and leadership in public health</a:t>
          </a:r>
          <a:r>
            <a:rPr lang="en-GB" dirty="0"/>
            <a:t>, 7. Available at: </a:t>
          </a:r>
          <a:r>
            <a:rPr lang="en-GB" u="sng" dirty="0">
              <a:hlinkClick xmlns:r="http://schemas.openxmlformats.org/officeDocument/2006/relationships" r:id="rId4"/>
            </a:rPr>
            <a:t>http://samples.jbpub.com/9780763742911/42910_ch02_007_024.pdf</a:t>
          </a:r>
          <a:r>
            <a:rPr lang="en-GB" dirty="0"/>
            <a:t> (Accessed November 11, 2022)</a:t>
          </a:r>
          <a:endParaRPr lang="en-US" dirty="0"/>
        </a:p>
      </dgm:t>
    </dgm:pt>
    <dgm:pt modelId="{E769FEFA-41C1-47BF-A934-0884EC0B22F5}" type="parTrans" cxnId="{AAE6A954-C386-48F1-AAB9-4191FE174037}">
      <dgm:prSet/>
      <dgm:spPr/>
      <dgm:t>
        <a:bodyPr/>
        <a:lstStyle/>
        <a:p>
          <a:endParaRPr lang="en-US"/>
        </a:p>
      </dgm:t>
    </dgm:pt>
    <dgm:pt modelId="{475F7339-DFF2-45F0-95C2-3F84FC00F7C9}" type="sibTrans" cxnId="{AAE6A954-C386-48F1-AAB9-4191FE174037}">
      <dgm:prSet/>
      <dgm:spPr/>
      <dgm:t>
        <a:bodyPr/>
        <a:lstStyle/>
        <a:p>
          <a:endParaRPr lang="en-US"/>
        </a:p>
      </dgm:t>
    </dgm:pt>
    <dgm:pt modelId="{C8196E8D-D753-4AF0-9C5E-28A79891672A}">
      <dgm:prSet/>
      <dgm:spPr/>
      <dgm:t>
        <a:bodyPr/>
        <a:lstStyle/>
        <a:p>
          <a:r>
            <a:rPr lang="en-GB"/>
            <a:t>Demirtas, O. and Karaca, M. 2020. A Handbook of Leadership Styles. Cambridge Scholars Publishing, Available at: </a:t>
          </a:r>
          <a:r>
            <a:rPr lang="en-GB" u="sng">
              <a:hlinkClick xmlns:r="http://schemas.openxmlformats.org/officeDocument/2006/relationships" r:id="rId5"/>
            </a:rPr>
            <a:t>https://www.cambridgescholars.com/resources/pdfs/978-1-5275-4598-4-sample.pdf</a:t>
          </a:r>
          <a:r>
            <a:rPr lang="en-GB"/>
            <a:t> (Accessed November 9, 2022)</a:t>
          </a:r>
          <a:endParaRPr lang="en-US"/>
        </a:p>
      </dgm:t>
    </dgm:pt>
    <dgm:pt modelId="{E3D4A9BF-31E8-451C-A0A2-4B6B4AC45663}" type="parTrans" cxnId="{A900A08D-4E27-41A2-A590-13C88E42673E}">
      <dgm:prSet/>
      <dgm:spPr/>
      <dgm:t>
        <a:bodyPr/>
        <a:lstStyle/>
        <a:p>
          <a:endParaRPr lang="en-US"/>
        </a:p>
      </dgm:t>
    </dgm:pt>
    <dgm:pt modelId="{34BD2303-6EFB-463A-8B05-D2658A388BA1}" type="sibTrans" cxnId="{A900A08D-4E27-41A2-A590-13C88E42673E}">
      <dgm:prSet/>
      <dgm:spPr/>
      <dgm:t>
        <a:bodyPr/>
        <a:lstStyle/>
        <a:p>
          <a:endParaRPr lang="en-US"/>
        </a:p>
      </dgm:t>
    </dgm:pt>
    <dgm:pt modelId="{250D6263-8EEA-411F-85E2-1ED51633B72E}">
      <dgm:prSet/>
      <dgm:spPr/>
      <dgm:t>
        <a:bodyPr/>
        <a:lstStyle/>
        <a:p>
          <a:r>
            <a:rPr lang="en-GB" dirty="0" err="1"/>
            <a:t>Gençer</a:t>
          </a:r>
          <a:r>
            <a:rPr lang="en-GB" dirty="0"/>
            <a:t>, H. 2019. Group Dynamics and Behaviour. </a:t>
          </a:r>
          <a:r>
            <a:rPr lang="en-GB" i="1" dirty="0"/>
            <a:t>Universal Journal of Educational Research </a:t>
          </a:r>
          <a:r>
            <a:rPr lang="en-GB" dirty="0"/>
            <a:t>Vol.7 No 1, pp.223-229</a:t>
          </a:r>
          <a:endParaRPr lang="en-US" dirty="0"/>
        </a:p>
      </dgm:t>
    </dgm:pt>
    <dgm:pt modelId="{6CDD1A1A-11A0-4CCA-919B-2BF277E844DC}" type="parTrans" cxnId="{3DD7FFE9-DB2D-439A-BE0D-B497A099DA54}">
      <dgm:prSet/>
      <dgm:spPr/>
      <dgm:t>
        <a:bodyPr/>
        <a:lstStyle/>
        <a:p>
          <a:endParaRPr lang="en-US"/>
        </a:p>
      </dgm:t>
    </dgm:pt>
    <dgm:pt modelId="{7DAE5658-ED07-4A92-A54F-8C439FFF1ED7}" type="sibTrans" cxnId="{3DD7FFE9-DB2D-439A-BE0D-B497A099DA54}">
      <dgm:prSet/>
      <dgm:spPr/>
      <dgm:t>
        <a:bodyPr/>
        <a:lstStyle/>
        <a:p>
          <a:endParaRPr lang="en-US"/>
        </a:p>
      </dgm:t>
    </dgm:pt>
    <dgm:pt modelId="{FC0FEEFB-B287-4D2F-9216-97DD0E8F55A0}">
      <dgm:prSet/>
      <dgm:spPr/>
      <dgm:t>
        <a:bodyPr/>
        <a:lstStyle/>
        <a:p>
          <a:r>
            <a:rPr lang="en-GB" dirty="0"/>
            <a:t>Katz, R.L. (2009). Skills of an effective administrator. </a:t>
          </a:r>
          <a:r>
            <a:rPr lang="en-GB" i="1" dirty="0"/>
            <a:t>Harvard Business Review Press</a:t>
          </a:r>
          <a:r>
            <a:rPr lang="en-GB" dirty="0"/>
            <a:t>. Available at: </a:t>
          </a:r>
          <a:r>
            <a:rPr lang="en-GB" u="sng" dirty="0">
              <a:hlinkClick xmlns:r="http://schemas.openxmlformats.org/officeDocument/2006/relationships" r:id="rId6"/>
            </a:rPr>
            <a:t>https://www.academia.edu/download/43136750/8.pdf </a:t>
          </a:r>
          <a:r>
            <a:rPr lang="en-GB" dirty="0"/>
            <a:t>(Accessed November 10, 2022)</a:t>
          </a:r>
          <a:endParaRPr lang="en-US" dirty="0"/>
        </a:p>
      </dgm:t>
    </dgm:pt>
    <dgm:pt modelId="{2E933F88-E9BD-4555-8862-35AF7BBD2897}" type="parTrans" cxnId="{0D268EC7-00E4-4DD9-BA8C-8F138148D4D7}">
      <dgm:prSet/>
      <dgm:spPr/>
      <dgm:t>
        <a:bodyPr/>
        <a:lstStyle/>
        <a:p>
          <a:endParaRPr lang="en-US"/>
        </a:p>
      </dgm:t>
    </dgm:pt>
    <dgm:pt modelId="{3FDF9AED-17AE-4938-BAB1-B2C6D3744830}" type="sibTrans" cxnId="{0D268EC7-00E4-4DD9-BA8C-8F138148D4D7}">
      <dgm:prSet/>
      <dgm:spPr/>
      <dgm:t>
        <a:bodyPr/>
        <a:lstStyle/>
        <a:p>
          <a:endParaRPr lang="en-US"/>
        </a:p>
      </dgm:t>
    </dgm:pt>
    <dgm:pt modelId="{5F7CEEBD-7DF4-1C4F-B915-AD96AA1A0F7A}" type="pres">
      <dgm:prSet presAssocID="{277BE997-5674-425C-99E8-637A5E62447E}" presName="vert0" presStyleCnt="0">
        <dgm:presLayoutVars>
          <dgm:dir/>
          <dgm:animOne val="branch"/>
          <dgm:animLvl val="lvl"/>
        </dgm:presLayoutVars>
      </dgm:prSet>
      <dgm:spPr/>
    </dgm:pt>
    <dgm:pt modelId="{AB2AABD9-006A-4040-B335-9F6D0C63E9B4}" type="pres">
      <dgm:prSet presAssocID="{0814CB95-FBDF-422B-946B-A90BA891F237}" presName="thickLine" presStyleLbl="alignNode1" presStyleIdx="0" presStyleCnt="7"/>
      <dgm:spPr/>
    </dgm:pt>
    <dgm:pt modelId="{4044FF77-A14B-4F44-9B55-3FAA2517EEC0}" type="pres">
      <dgm:prSet presAssocID="{0814CB95-FBDF-422B-946B-A90BA891F237}" presName="horz1" presStyleCnt="0"/>
      <dgm:spPr/>
    </dgm:pt>
    <dgm:pt modelId="{D949A7CC-1A01-F44C-8ED9-C687711F70B8}" type="pres">
      <dgm:prSet presAssocID="{0814CB95-FBDF-422B-946B-A90BA891F237}" presName="tx1" presStyleLbl="revTx" presStyleIdx="0" presStyleCnt="7" custScaleY="183133"/>
      <dgm:spPr/>
    </dgm:pt>
    <dgm:pt modelId="{6D80D3D1-FB40-4142-95B4-C5828F38686F}" type="pres">
      <dgm:prSet presAssocID="{0814CB95-FBDF-422B-946B-A90BA891F237}" presName="vert1" presStyleCnt="0"/>
      <dgm:spPr/>
    </dgm:pt>
    <dgm:pt modelId="{82E8070D-29C5-E340-B488-4860813F1FDF}" type="pres">
      <dgm:prSet presAssocID="{A7BE3E62-21B5-4FE3-A4AF-9AA3F1E965CC}" presName="thickLine" presStyleLbl="alignNode1" presStyleIdx="1" presStyleCnt="7"/>
      <dgm:spPr/>
    </dgm:pt>
    <dgm:pt modelId="{6CE3439F-BF78-2345-B82F-A1E7E47008C9}" type="pres">
      <dgm:prSet presAssocID="{A7BE3E62-21B5-4FE3-A4AF-9AA3F1E965CC}" presName="horz1" presStyleCnt="0"/>
      <dgm:spPr/>
    </dgm:pt>
    <dgm:pt modelId="{A0A2DFBE-2715-BF43-9D86-A8DCFE391C85}" type="pres">
      <dgm:prSet presAssocID="{A7BE3E62-21B5-4FE3-A4AF-9AA3F1E965CC}" presName="tx1" presStyleLbl="revTx" presStyleIdx="1" presStyleCnt="7"/>
      <dgm:spPr/>
    </dgm:pt>
    <dgm:pt modelId="{A649243B-673A-4C4F-9A2C-C5F208DA6EBE}" type="pres">
      <dgm:prSet presAssocID="{A7BE3E62-21B5-4FE3-A4AF-9AA3F1E965CC}" presName="vert1" presStyleCnt="0"/>
      <dgm:spPr/>
    </dgm:pt>
    <dgm:pt modelId="{CD59C97E-4CED-8D4B-A1BB-2D9E625BFEB4}" type="pres">
      <dgm:prSet presAssocID="{E78EBA37-EDC3-4ABD-B418-2C4788C95D73}" presName="thickLine" presStyleLbl="alignNode1" presStyleIdx="2" presStyleCnt="7"/>
      <dgm:spPr/>
    </dgm:pt>
    <dgm:pt modelId="{A8C569A7-4961-8C4C-B5A7-96155BC91F71}" type="pres">
      <dgm:prSet presAssocID="{E78EBA37-EDC3-4ABD-B418-2C4788C95D73}" presName="horz1" presStyleCnt="0"/>
      <dgm:spPr/>
    </dgm:pt>
    <dgm:pt modelId="{9343E7C7-CAF5-9844-AC5E-871909374B6E}" type="pres">
      <dgm:prSet presAssocID="{E78EBA37-EDC3-4ABD-B418-2C4788C95D73}" presName="tx1" presStyleLbl="revTx" presStyleIdx="2" presStyleCnt="7"/>
      <dgm:spPr/>
    </dgm:pt>
    <dgm:pt modelId="{C105B63F-5D35-704E-A1EA-E26B379110AD}" type="pres">
      <dgm:prSet presAssocID="{E78EBA37-EDC3-4ABD-B418-2C4788C95D73}" presName="vert1" presStyleCnt="0"/>
      <dgm:spPr/>
    </dgm:pt>
    <dgm:pt modelId="{690AB89C-CB3E-5B4E-9D20-E80EF5FCA29E}" type="pres">
      <dgm:prSet presAssocID="{F72993EB-DD5F-4D37-A7D5-B34B662C8911}" presName="thickLine" presStyleLbl="alignNode1" presStyleIdx="3" presStyleCnt="7"/>
      <dgm:spPr/>
    </dgm:pt>
    <dgm:pt modelId="{DA5BE9F3-DA77-004C-870A-E018647D28C8}" type="pres">
      <dgm:prSet presAssocID="{F72993EB-DD5F-4D37-A7D5-B34B662C8911}" presName="horz1" presStyleCnt="0"/>
      <dgm:spPr/>
    </dgm:pt>
    <dgm:pt modelId="{9838A1CC-F43C-F64C-B8B1-C98EE3FA821B}" type="pres">
      <dgm:prSet presAssocID="{F72993EB-DD5F-4D37-A7D5-B34B662C8911}" presName="tx1" presStyleLbl="revTx" presStyleIdx="3" presStyleCnt="7"/>
      <dgm:spPr/>
    </dgm:pt>
    <dgm:pt modelId="{5EEF2439-DBFB-3C42-8335-09B67BACADD7}" type="pres">
      <dgm:prSet presAssocID="{F72993EB-DD5F-4D37-A7D5-B34B662C8911}" presName="vert1" presStyleCnt="0"/>
      <dgm:spPr/>
    </dgm:pt>
    <dgm:pt modelId="{0D19A914-8905-DA4C-9D2B-18C1117E18BD}" type="pres">
      <dgm:prSet presAssocID="{C8196E8D-D753-4AF0-9C5E-28A79891672A}" presName="thickLine" presStyleLbl="alignNode1" presStyleIdx="4" presStyleCnt="7"/>
      <dgm:spPr/>
    </dgm:pt>
    <dgm:pt modelId="{82376C69-55E7-F741-AD21-F73BD640E606}" type="pres">
      <dgm:prSet presAssocID="{C8196E8D-D753-4AF0-9C5E-28A79891672A}" presName="horz1" presStyleCnt="0"/>
      <dgm:spPr/>
    </dgm:pt>
    <dgm:pt modelId="{EA8C7A29-3951-E84D-8B57-9344DD0839A0}" type="pres">
      <dgm:prSet presAssocID="{C8196E8D-D753-4AF0-9C5E-28A79891672A}" presName="tx1" presStyleLbl="revTx" presStyleIdx="4" presStyleCnt="7"/>
      <dgm:spPr/>
    </dgm:pt>
    <dgm:pt modelId="{84CA537B-AB66-C644-83BF-731B81FADDFD}" type="pres">
      <dgm:prSet presAssocID="{C8196E8D-D753-4AF0-9C5E-28A79891672A}" presName="vert1" presStyleCnt="0"/>
      <dgm:spPr/>
    </dgm:pt>
    <dgm:pt modelId="{F6304A74-F5B8-514B-B611-D4DA31A0E110}" type="pres">
      <dgm:prSet presAssocID="{250D6263-8EEA-411F-85E2-1ED51633B72E}" presName="thickLine" presStyleLbl="alignNode1" presStyleIdx="5" presStyleCnt="7"/>
      <dgm:spPr/>
    </dgm:pt>
    <dgm:pt modelId="{15C34132-717A-7444-952C-9C8200CBA947}" type="pres">
      <dgm:prSet presAssocID="{250D6263-8EEA-411F-85E2-1ED51633B72E}" presName="horz1" presStyleCnt="0"/>
      <dgm:spPr/>
    </dgm:pt>
    <dgm:pt modelId="{F87A0D4C-C3D0-8D4A-9922-7390756B3701}" type="pres">
      <dgm:prSet presAssocID="{250D6263-8EEA-411F-85E2-1ED51633B72E}" presName="tx1" presStyleLbl="revTx" presStyleIdx="5" presStyleCnt="7"/>
      <dgm:spPr/>
    </dgm:pt>
    <dgm:pt modelId="{9CC409E5-18CD-904B-989C-1335D52B6DFA}" type="pres">
      <dgm:prSet presAssocID="{250D6263-8EEA-411F-85E2-1ED51633B72E}" presName="vert1" presStyleCnt="0"/>
      <dgm:spPr/>
    </dgm:pt>
    <dgm:pt modelId="{DDC5E713-4F0F-C741-91B2-B46A7EFCF2E4}" type="pres">
      <dgm:prSet presAssocID="{FC0FEEFB-B287-4D2F-9216-97DD0E8F55A0}" presName="thickLine" presStyleLbl="alignNode1" presStyleIdx="6" presStyleCnt="7"/>
      <dgm:spPr/>
    </dgm:pt>
    <dgm:pt modelId="{49515144-D7F5-854C-ABE0-07AB132F5A67}" type="pres">
      <dgm:prSet presAssocID="{FC0FEEFB-B287-4D2F-9216-97DD0E8F55A0}" presName="horz1" presStyleCnt="0"/>
      <dgm:spPr/>
    </dgm:pt>
    <dgm:pt modelId="{04A88488-A9FB-C64B-B29A-61E5DEBE0D24}" type="pres">
      <dgm:prSet presAssocID="{FC0FEEFB-B287-4D2F-9216-97DD0E8F55A0}" presName="tx1" presStyleLbl="revTx" presStyleIdx="6" presStyleCnt="7"/>
      <dgm:spPr/>
    </dgm:pt>
    <dgm:pt modelId="{14B2080D-B56B-E947-8C72-0BB9795D6006}" type="pres">
      <dgm:prSet presAssocID="{FC0FEEFB-B287-4D2F-9216-97DD0E8F55A0}" presName="vert1" presStyleCnt="0"/>
      <dgm:spPr/>
    </dgm:pt>
  </dgm:ptLst>
  <dgm:cxnLst>
    <dgm:cxn modelId="{B560E310-3C0C-8444-A7BE-FD7A0165C5AA}" type="presOf" srcId="{C8196E8D-D753-4AF0-9C5E-28A79891672A}" destId="{EA8C7A29-3951-E84D-8B57-9344DD0839A0}" srcOrd="0" destOrd="0" presId="urn:microsoft.com/office/officeart/2008/layout/LinedList"/>
    <dgm:cxn modelId="{22C76C1F-E834-C142-8E6C-41E885B7E5ED}" type="presOf" srcId="{A7BE3E62-21B5-4FE3-A4AF-9AA3F1E965CC}" destId="{A0A2DFBE-2715-BF43-9D86-A8DCFE391C85}" srcOrd="0" destOrd="0" presId="urn:microsoft.com/office/officeart/2008/layout/LinedList"/>
    <dgm:cxn modelId="{4805D12C-CC10-C244-A2F5-AB3D9436C2DA}" type="presOf" srcId="{F72993EB-DD5F-4D37-A7D5-B34B662C8911}" destId="{9838A1CC-F43C-F64C-B8B1-C98EE3FA821B}" srcOrd="0" destOrd="0" presId="urn:microsoft.com/office/officeart/2008/layout/LinedList"/>
    <dgm:cxn modelId="{A80AE62F-1C0F-42D5-9F7E-8A52A7D42B78}" srcId="{277BE997-5674-425C-99E8-637A5E62447E}" destId="{A7BE3E62-21B5-4FE3-A4AF-9AA3F1E965CC}" srcOrd="1" destOrd="0" parTransId="{06322FE7-ABCB-4EE3-935D-A3DB22085F70}" sibTransId="{7C53DB8E-E408-40AD-8488-E6C74F22EC02}"/>
    <dgm:cxn modelId="{EF68996C-FE20-2042-A3BC-DE20478F27F1}" type="presOf" srcId="{FC0FEEFB-B287-4D2F-9216-97DD0E8F55A0}" destId="{04A88488-A9FB-C64B-B29A-61E5DEBE0D24}" srcOrd="0" destOrd="0" presId="urn:microsoft.com/office/officeart/2008/layout/LinedList"/>
    <dgm:cxn modelId="{AAE6A954-C386-48F1-AAB9-4191FE174037}" srcId="{277BE997-5674-425C-99E8-637A5E62447E}" destId="{F72993EB-DD5F-4D37-A7D5-B34B662C8911}" srcOrd="3" destOrd="0" parTransId="{E769FEFA-41C1-47BF-A934-0884EC0B22F5}" sibTransId="{475F7339-DFF2-45F0-95C2-3F84FC00F7C9}"/>
    <dgm:cxn modelId="{7BF92655-4258-44D8-9BDB-D9019C60D263}" srcId="{277BE997-5674-425C-99E8-637A5E62447E}" destId="{E78EBA37-EDC3-4ABD-B418-2C4788C95D73}" srcOrd="2" destOrd="0" parTransId="{937B600E-62B9-4D56-ACBE-2B3021271ACB}" sibTransId="{B0DE8144-C620-4F53-B3D0-8F9F2D7A9AE0}"/>
    <dgm:cxn modelId="{D40A5081-4E13-0F44-B2A4-0439955D18C2}" type="presOf" srcId="{277BE997-5674-425C-99E8-637A5E62447E}" destId="{5F7CEEBD-7DF4-1C4F-B915-AD96AA1A0F7A}" srcOrd="0" destOrd="0" presId="urn:microsoft.com/office/officeart/2008/layout/LinedList"/>
    <dgm:cxn modelId="{A900A08D-4E27-41A2-A590-13C88E42673E}" srcId="{277BE997-5674-425C-99E8-637A5E62447E}" destId="{C8196E8D-D753-4AF0-9C5E-28A79891672A}" srcOrd="4" destOrd="0" parTransId="{E3D4A9BF-31E8-451C-A0A2-4B6B4AC45663}" sibTransId="{34BD2303-6EFB-463A-8B05-D2658A388BA1}"/>
    <dgm:cxn modelId="{4CF2AAAA-A963-5F4F-9FC2-C27582E4DBDD}" type="presOf" srcId="{0814CB95-FBDF-422B-946B-A90BA891F237}" destId="{D949A7CC-1A01-F44C-8ED9-C687711F70B8}" srcOrd="0" destOrd="0" presId="urn:microsoft.com/office/officeart/2008/layout/LinedList"/>
    <dgm:cxn modelId="{C0CD0BB7-ECB1-41DD-B0E2-ECADEFB9E40C}" srcId="{277BE997-5674-425C-99E8-637A5E62447E}" destId="{0814CB95-FBDF-422B-946B-A90BA891F237}" srcOrd="0" destOrd="0" parTransId="{F1E2BC89-C8BE-43BB-B26C-05680E21C44C}" sibTransId="{E3B0066B-8C12-42AC-9344-2BDD15222FF7}"/>
    <dgm:cxn modelId="{BC747ABB-2450-C343-AE37-CA8DBDCF8C94}" type="presOf" srcId="{E78EBA37-EDC3-4ABD-B418-2C4788C95D73}" destId="{9343E7C7-CAF5-9844-AC5E-871909374B6E}" srcOrd="0" destOrd="0" presId="urn:microsoft.com/office/officeart/2008/layout/LinedList"/>
    <dgm:cxn modelId="{53FDA4BF-22A7-5F42-8D84-835FB31B075A}" type="presOf" srcId="{250D6263-8EEA-411F-85E2-1ED51633B72E}" destId="{F87A0D4C-C3D0-8D4A-9922-7390756B3701}" srcOrd="0" destOrd="0" presId="urn:microsoft.com/office/officeart/2008/layout/LinedList"/>
    <dgm:cxn modelId="{0D268EC7-00E4-4DD9-BA8C-8F138148D4D7}" srcId="{277BE997-5674-425C-99E8-637A5E62447E}" destId="{FC0FEEFB-B287-4D2F-9216-97DD0E8F55A0}" srcOrd="6" destOrd="0" parTransId="{2E933F88-E9BD-4555-8862-35AF7BBD2897}" sibTransId="{3FDF9AED-17AE-4938-BAB1-B2C6D3744830}"/>
    <dgm:cxn modelId="{3DD7FFE9-DB2D-439A-BE0D-B497A099DA54}" srcId="{277BE997-5674-425C-99E8-637A5E62447E}" destId="{250D6263-8EEA-411F-85E2-1ED51633B72E}" srcOrd="5" destOrd="0" parTransId="{6CDD1A1A-11A0-4CCA-919B-2BF277E844DC}" sibTransId="{7DAE5658-ED07-4A92-A54F-8C439FFF1ED7}"/>
    <dgm:cxn modelId="{508DF826-17E8-4E47-988B-33ADBCCE5C82}" type="presParOf" srcId="{5F7CEEBD-7DF4-1C4F-B915-AD96AA1A0F7A}" destId="{AB2AABD9-006A-4040-B335-9F6D0C63E9B4}" srcOrd="0" destOrd="0" presId="urn:microsoft.com/office/officeart/2008/layout/LinedList"/>
    <dgm:cxn modelId="{21C1DDB3-A1B0-644C-91B0-CFA991913AD2}" type="presParOf" srcId="{5F7CEEBD-7DF4-1C4F-B915-AD96AA1A0F7A}" destId="{4044FF77-A14B-4F44-9B55-3FAA2517EEC0}" srcOrd="1" destOrd="0" presId="urn:microsoft.com/office/officeart/2008/layout/LinedList"/>
    <dgm:cxn modelId="{752EAA3E-6AA3-E64A-91F5-0DAA2F96747B}" type="presParOf" srcId="{4044FF77-A14B-4F44-9B55-3FAA2517EEC0}" destId="{D949A7CC-1A01-F44C-8ED9-C687711F70B8}" srcOrd="0" destOrd="0" presId="urn:microsoft.com/office/officeart/2008/layout/LinedList"/>
    <dgm:cxn modelId="{EE25BE96-02BA-0447-8CB2-537F579270E9}" type="presParOf" srcId="{4044FF77-A14B-4F44-9B55-3FAA2517EEC0}" destId="{6D80D3D1-FB40-4142-95B4-C5828F38686F}" srcOrd="1" destOrd="0" presId="urn:microsoft.com/office/officeart/2008/layout/LinedList"/>
    <dgm:cxn modelId="{6E0FC0D6-0A97-994C-A4AE-2E9B3EA06619}" type="presParOf" srcId="{5F7CEEBD-7DF4-1C4F-B915-AD96AA1A0F7A}" destId="{82E8070D-29C5-E340-B488-4860813F1FDF}" srcOrd="2" destOrd="0" presId="urn:microsoft.com/office/officeart/2008/layout/LinedList"/>
    <dgm:cxn modelId="{A47FBEB1-A19B-444E-B219-8B79028A162B}" type="presParOf" srcId="{5F7CEEBD-7DF4-1C4F-B915-AD96AA1A0F7A}" destId="{6CE3439F-BF78-2345-B82F-A1E7E47008C9}" srcOrd="3" destOrd="0" presId="urn:microsoft.com/office/officeart/2008/layout/LinedList"/>
    <dgm:cxn modelId="{81008D61-07FC-7D4F-8D51-34A02F419A5A}" type="presParOf" srcId="{6CE3439F-BF78-2345-B82F-A1E7E47008C9}" destId="{A0A2DFBE-2715-BF43-9D86-A8DCFE391C85}" srcOrd="0" destOrd="0" presId="urn:microsoft.com/office/officeart/2008/layout/LinedList"/>
    <dgm:cxn modelId="{FF3EECE3-534D-7043-BF10-51322654456E}" type="presParOf" srcId="{6CE3439F-BF78-2345-B82F-A1E7E47008C9}" destId="{A649243B-673A-4C4F-9A2C-C5F208DA6EBE}" srcOrd="1" destOrd="0" presId="urn:microsoft.com/office/officeart/2008/layout/LinedList"/>
    <dgm:cxn modelId="{821145F5-2FC9-0D47-934D-57BD71FD162B}" type="presParOf" srcId="{5F7CEEBD-7DF4-1C4F-B915-AD96AA1A0F7A}" destId="{CD59C97E-4CED-8D4B-A1BB-2D9E625BFEB4}" srcOrd="4" destOrd="0" presId="urn:microsoft.com/office/officeart/2008/layout/LinedList"/>
    <dgm:cxn modelId="{949B444F-A71B-6742-904C-C5E4CEED7DE7}" type="presParOf" srcId="{5F7CEEBD-7DF4-1C4F-B915-AD96AA1A0F7A}" destId="{A8C569A7-4961-8C4C-B5A7-96155BC91F71}" srcOrd="5" destOrd="0" presId="urn:microsoft.com/office/officeart/2008/layout/LinedList"/>
    <dgm:cxn modelId="{AE0645E7-EFF6-444E-9C71-A9190AEA2E6C}" type="presParOf" srcId="{A8C569A7-4961-8C4C-B5A7-96155BC91F71}" destId="{9343E7C7-CAF5-9844-AC5E-871909374B6E}" srcOrd="0" destOrd="0" presId="urn:microsoft.com/office/officeart/2008/layout/LinedList"/>
    <dgm:cxn modelId="{35A5941D-C662-0746-99D6-73453F7F3D79}" type="presParOf" srcId="{A8C569A7-4961-8C4C-B5A7-96155BC91F71}" destId="{C105B63F-5D35-704E-A1EA-E26B379110AD}" srcOrd="1" destOrd="0" presId="urn:microsoft.com/office/officeart/2008/layout/LinedList"/>
    <dgm:cxn modelId="{A123A5E2-BF55-0D46-B678-576AF748AD26}" type="presParOf" srcId="{5F7CEEBD-7DF4-1C4F-B915-AD96AA1A0F7A}" destId="{690AB89C-CB3E-5B4E-9D20-E80EF5FCA29E}" srcOrd="6" destOrd="0" presId="urn:microsoft.com/office/officeart/2008/layout/LinedList"/>
    <dgm:cxn modelId="{58027388-7E4F-824C-BFFE-83CFA5DD4C78}" type="presParOf" srcId="{5F7CEEBD-7DF4-1C4F-B915-AD96AA1A0F7A}" destId="{DA5BE9F3-DA77-004C-870A-E018647D28C8}" srcOrd="7" destOrd="0" presId="urn:microsoft.com/office/officeart/2008/layout/LinedList"/>
    <dgm:cxn modelId="{57084F8C-7215-204A-8C66-7053412113EF}" type="presParOf" srcId="{DA5BE9F3-DA77-004C-870A-E018647D28C8}" destId="{9838A1CC-F43C-F64C-B8B1-C98EE3FA821B}" srcOrd="0" destOrd="0" presId="urn:microsoft.com/office/officeart/2008/layout/LinedList"/>
    <dgm:cxn modelId="{1BF2E401-56A6-9242-B759-AFD036D300B0}" type="presParOf" srcId="{DA5BE9F3-DA77-004C-870A-E018647D28C8}" destId="{5EEF2439-DBFB-3C42-8335-09B67BACADD7}" srcOrd="1" destOrd="0" presId="urn:microsoft.com/office/officeart/2008/layout/LinedList"/>
    <dgm:cxn modelId="{60EA4C50-9706-DB43-9B74-60E57ED97B88}" type="presParOf" srcId="{5F7CEEBD-7DF4-1C4F-B915-AD96AA1A0F7A}" destId="{0D19A914-8905-DA4C-9D2B-18C1117E18BD}" srcOrd="8" destOrd="0" presId="urn:microsoft.com/office/officeart/2008/layout/LinedList"/>
    <dgm:cxn modelId="{310FAAE2-6FDE-3D4E-B371-1D9CB479F748}" type="presParOf" srcId="{5F7CEEBD-7DF4-1C4F-B915-AD96AA1A0F7A}" destId="{82376C69-55E7-F741-AD21-F73BD640E606}" srcOrd="9" destOrd="0" presId="urn:microsoft.com/office/officeart/2008/layout/LinedList"/>
    <dgm:cxn modelId="{79661CEB-B8D9-6141-A195-69D47E472B98}" type="presParOf" srcId="{82376C69-55E7-F741-AD21-F73BD640E606}" destId="{EA8C7A29-3951-E84D-8B57-9344DD0839A0}" srcOrd="0" destOrd="0" presId="urn:microsoft.com/office/officeart/2008/layout/LinedList"/>
    <dgm:cxn modelId="{7D00655C-DD13-D740-A1AB-DF8ED2484F77}" type="presParOf" srcId="{82376C69-55E7-F741-AD21-F73BD640E606}" destId="{84CA537B-AB66-C644-83BF-731B81FADDFD}" srcOrd="1" destOrd="0" presId="urn:microsoft.com/office/officeart/2008/layout/LinedList"/>
    <dgm:cxn modelId="{C32D9C77-F9CD-944B-967E-FEDCD6569E2F}" type="presParOf" srcId="{5F7CEEBD-7DF4-1C4F-B915-AD96AA1A0F7A}" destId="{F6304A74-F5B8-514B-B611-D4DA31A0E110}" srcOrd="10" destOrd="0" presId="urn:microsoft.com/office/officeart/2008/layout/LinedList"/>
    <dgm:cxn modelId="{1DCB0264-700D-334E-B05F-8AFC496C4DEB}" type="presParOf" srcId="{5F7CEEBD-7DF4-1C4F-B915-AD96AA1A0F7A}" destId="{15C34132-717A-7444-952C-9C8200CBA947}" srcOrd="11" destOrd="0" presId="urn:microsoft.com/office/officeart/2008/layout/LinedList"/>
    <dgm:cxn modelId="{B1B8CA6E-D601-CE46-BA74-8DCFA541638C}" type="presParOf" srcId="{15C34132-717A-7444-952C-9C8200CBA947}" destId="{F87A0D4C-C3D0-8D4A-9922-7390756B3701}" srcOrd="0" destOrd="0" presId="urn:microsoft.com/office/officeart/2008/layout/LinedList"/>
    <dgm:cxn modelId="{C80256A2-2BE0-4A43-B183-4FBC47702148}" type="presParOf" srcId="{15C34132-717A-7444-952C-9C8200CBA947}" destId="{9CC409E5-18CD-904B-989C-1335D52B6DFA}" srcOrd="1" destOrd="0" presId="urn:microsoft.com/office/officeart/2008/layout/LinedList"/>
    <dgm:cxn modelId="{9EA94844-9F3E-C140-A30A-2B5D8BBE6B01}" type="presParOf" srcId="{5F7CEEBD-7DF4-1C4F-B915-AD96AA1A0F7A}" destId="{DDC5E713-4F0F-C741-91B2-B46A7EFCF2E4}" srcOrd="12" destOrd="0" presId="urn:microsoft.com/office/officeart/2008/layout/LinedList"/>
    <dgm:cxn modelId="{C6BD8F6A-2734-0D45-9697-5129DBFC2412}" type="presParOf" srcId="{5F7CEEBD-7DF4-1C4F-B915-AD96AA1A0F7A}" destId="{49515144-D7F5-854C-ABE0-07AB132F5A67}" srcOrd="13" destOrd="0" presId="urn:microsoft.com/office/officeart/2008/layout/LinedList"/>
    <dgm:cxn modelId="{310D3BBD-1375-DA45-A9A3-BF7B8D528A95}" type="presParOf" srcId="{49515144-D7F5-854C-ABE0-07AB132F5A67}" destId="{04A88488-A9FB-C64B-B29A-61E5DEBE0D24}" srcOrd="0" destOrd="0" presId="urn:microsoft.com/office/officeart/2008/layout/LinedList"/>
    <dgm:cxn modelId="{68B22226-A716-3D41-88DD-338E15FCCB5F}" type="presParOf" srcId="{49515144-D7F5-854C-ABE0-07AB132F5A67}" destId="{14B2080D-B56B-E947-8C72-0BB9795D600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E9BD1AE-7704-41D8-9616-ED1B049F813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18E8888-CDF0-4780-ADAE-F0DC1E852662}">
      <dgm:prSet/>
      <dgm:spPr/>
      <dgm:t>
        <a:bodyPr/>
        <a:lstStyle/>
        <a:p>
          <a:r>
            <a:rPr lang="en-US"/>
            <a:t>McKevitt, F. 2022. Big four line-up changes as UK grocery price inflation accelerates again. Available at: </a:t>
          </a:r>
          <a:r>
            <a:rPr lang="en-US" u="sng">
              <a:hlinkClick xmlns:r="http://schemas.openxmlformats.org/officeDocument/2006/relationships" r:id="rId1"/>
            </a:rPr>
            <a:t>https://www.kantar.com/inspiration/fmcg/2022-wp-big-four-line-up-changes-as-grocery-price-inflation-accelerates-again</a:t>
          </a:r>
          <a:r>
            <a:rPr lang="en-US"/>
            <a:t> (Accessed November 9, 2022)</a:t>
          </a:r>
        </a:p>
      </dgm:t>
    </dgm:pt>
    <dgm:pt modelId="{B2BA4A0D-77C1-4A66-991E-90AB1BC83975}" type="parTrans" cxnId="{CCAB1A98-5BD2-44CC-80B3-166517529A01}">
      <dgm:prSet/>
      <dgm:spPr/>
      <dgm:t>
        <a:bodyPr/>
        <a:lstStyle/>
        <a:p>
          <a:endParaRPr lang="en-US"/>
        </a:p>
      </dgm:t>
    </dgm:pt>
    <dgm:pt modelId="{B9613E5A-825B-4503-9BE8-85467BF7C369}" type="sibTrans" cxnId="{CCAB1A98-5BD2-44CC-80B3-166517529A01}">
      <dgm:prSet/>
      <dgm:spPr/>
      <dgm:t>
        <a:bodyPr/>
        <a:lstStyle/>
        <a:p>
          <a:endParaRPr lang="en-US"/>
        </a:p>
      </dgm:t>
    </dgm:pt>
    <dgm:pt modelId="{8A79BBC5-614E-4299-99FE-B603BAF7DB6E}">
      <dgm:prSet/>
      <dgm:spPr/>
      <dgm:t>
        <a:bodyPr/>
        <a:lstStyle/>
        <a:p>
          <a:r>
            <a:rPr lang="en-US"/>
            <a:t>Nawaz, Z.A.K.D.A. and Khan, I. (2016). Leadership theories and styles: </a:t>
          </a:r>
          <a:r>
            <a:rPr lang="en-US" i="1"/>
            <a:t>A literature review</a:t>
          </a:r>
          <a:r>
            <a:rPr lang="en-US"/>
            <a:t>. Leadership, 16(1), pp.1-7.</a:t>
          </a:r>
        </a:p>
      </dgm:t>
    </dgm:pt>
    <dgm:pt modelId="{3193436F-33A2-4AE3-9F00-CACD32D2E74A}" type="parTrans" cxnId="{5C6A8225-ED30-4DCF-B69D-6BA850845743}">
      <dgm:prSet/>
      <dgm:spPr/>
      <dgm:t>
        <a:bodyPr/>
        <a:lstStyle/>
        <a:p>
          <a:endParaRPr lang="en-US"/>
        </a:p>
      </dgm:t>
    </dgm:pt>
    <dgm:pt modelId="{00C4463E-BAAE-43BE-B352-E97B4F2F543A}" type="sibTrans" cxnId="{5C6A8225-ED30-4DCF-B69D-6BA850845743}">
      <dgm:prSet/>
      <dgm:spPr/>
      <dgm:t>
        <a:bodyPr/>
        <a:lstStyle/>
        <a:p>
          <a:endParaRPr lang="en-US"/>
        </a:p>
      </dgm:t>
    </dgm:pt>
    <dgm:pt modelId="{54043934-F363-4D50-BFEC-6A5D942BA3AF}">
      <dgm:prSet/>
      <dgm:spPr/>
      <dgm:t>
        <a:bodyPr/>
        <a:lstStyle/>
        <a:p>
          <a:r>
            <a:rPr lang="en-US"/>
            <a:t>Nene, S.W. and Pillay, A.S. 2019. An Investigation of the Impact of Organisational Structure on Organisational Performance. </a:t>
          </a:r>
          <a:r>
            <a:rPr lang="en-US" i="1"/>
            <a:t>Financial Risk and Management Reviews,</a:t>
          </a:r>
          <a:r>
            <a:rPr lang="en-US"/>
            <a:t> Vol. 5, No. 1, pp. 10-24.</a:t>
          </a:r>
        </a:p>
      </dgm:t>
    </dgm:pt>
    <dgm:pt modelId="{84327FEA-70D5-4BCC-B98B-0B8178930141}" type="parTrans" cxnId="{4E9D8FC3-E4FF-4314-9085-9F2E54686754}">
      <dgm:prSet/>
      <dgm:spPr/>
      <dgm:t>
        <a:bodyPr/>
        <a:lstStyle/>
        <a:p>
          <a:endParaRPr lang="en-US"/>
        </a:p>
      </dgm:t>
    </dgm:pt>
    <dgm:pt modelId="{1F7123E0-6738-49D0-8514-67A3D042AE26}" type="sibTrans" cxnId="{4E9D8FC3-E4FF-4314-9085-9F2E54686754}">
      <dgm:prSet/>
      <dgm:spPr/>
      <dgm:t>
        <a:bodyPr/>
        <a:lstStyle/>
        <a:p>
          <a:endParaRPr lang="en-US"/>
        </a:p>
      </dgm:t>
    </dgm:pt>
    <dgm:pt modelId="{3FCF5A3A-7A73-4AD8-B4F5-49E25447A572}">
      <dgm:prSet/>
      <dgm:spPr/>
      <dgm:t>
        <a:bodyPr/>
        <a:lstStyle/>
        <a:p>
          <a:r>
            <a:rPr lang="en-US"/>
            <a:t>Rao, P.S. (2017). Organisational Behaviour (Text, Cases and Games). Himalaya Publishing House Pvt. Ltd</a:t>
          </a:r>
        </a:p>
      </dgm:t>
    </dgm:pt>
    <dgm:pt modelId="{271531A3-169E-448B-8E42-252A52DA65F1}" type="parTrans" cxnId="{34970735-5960-488B-9925-A1527F726A53}">
      <dgm:prSet/>
      <dgm:spPr/>
      <dgm:t>
        <a:bodyPr/>
        <a:lstStyle/>
        <a:p>
          <a:endParaRPr lang="en-US"/>
        </a:p>
      </dgm:t>
    </dgm:pt>
    <dgm:pt modelId="{4DB269F5-E5C2-4086-AF58-826EC4FB24D7}" type="sibTrans" cxnId="{34970735-5960-488B-9925-A1527F726A53}">
      <dgm:prSet/>
      <dgm:spPr/>
      <dgm:t>
        <a:bodyPr/>
        <a:lstStyle/>
        <a:p>
          <a:endParaRPr lang="en-US"/>
        </a:p>
      </dgm:t>
    </dgm:pt>
    <dgm:pt modelId="{86969983-95CC-4F10-AA53-9E6FDC9A4235}">
      <dgm:prSet/>
      <dgm:spPr/>
      <dgm:t>
        <a:bodyPr/>
        <a:lstStyle/>
        <a:p>
          <a:r>
            <a:rPr lang="en-US"/>
            <a:t>Rishipal, P. 2014. Analytical Comparison of Flat and Vertical Organizational Structures. </a:t>
          </a:r>
          <a:r>
            <a:rPr lang="en-US" i="1"/>
            <a:t>European Journal of Business and Management,</a:t>
          </a:r>
          <a:r>
            <a:rPr lang="en-US"/>
            <a:t> Vol.6, No.36. Available at: </a:t>
          </a:r>
          <a:r>
            <a:rPr lang="en-US" u="sng">
              <a:hlinkClick xmlns:r="http://schemas.openxmlformats.org/officeDocument/2006/relationships" r:id="rId2"/>
            </a:rPr>
            <a:t>https://www.iiste.org/Journals/index.php/EJBM/article/viewFile/17351/17948</a:t>
          </a:r>
          <a:r>
            <a:rPr lang="en-US"/>
            <a:t> (Accessed November 11, 2022)</a:t>
          </a:r>
        </a:p>
      </dgm:t>
    </dgm:pt>
    <dgm:pt modelId="{4CDE9C0B-7D71-489A-9609-F4BDC4B042C6}" type="parTrans" cxnId="{B1CCCD43-6B61-47E4-BD97-3C62A51FA811}">
      <dgm:prSet/>
      <dgm:spPr/>
      <dgm:t>
        <a:bodyPr/>
        <a:lstStyle/>
        <a:p>
          <a:endParaRPr lang="en-US"/>
        </a:p>
      </dgm:t>
    </dgm:pt>
    <dgm:pt modelId="{65E8CEFA-E25F-4BE4-A218-51718DB5D6DC}" type="sibTrans" cxnId="{B1CCCD43-6B61-47E4-BD97-3C62A51FA811}">
      <dgm:prSet/>
      <dgm:spPr/>
      <dgm:t>
        <a:bodyPr/>
        <a:lstStyle/>
        <a:p>
          <a:endParaRPr lang="en-US"/>
        </a:p>
      </dgm:t>
    </dgm:pt>
    <dgm:pt modelId="{F8D2920C-715F-48BF-A5A3-7C833DD5DDF4}">
      <dgm:prSet/>
      <dgm:spPr/>
      <dgm:t>
        <a:bodyPr/>
        <a:lstStyle/>
        <a:p>
          <a:r>
            <a:rPr lang="en-US"/>
            <a:t>Soundaian, S. 2019. Principles of Management, MJP Publisher.</a:t>
          </a:r>
        </a:p>
      </dgm:t>
    </dgm:pt>
    <dgm:pt modelId="{61F2A84F-C8C4-4D58-B991-556820ED2BAA}" type="parTrans" cxnId="{D9EA533D-B180-43E6-A1C2-8B50495BBA9C}">
      <dgm:prSet/>
      <dgm:spPr/>
      <dgm:t>
        <a:bodyPr/>
        <a:lstStyle/>
        <a:p>
          <a:endParaRPr lang="en-US"/>
        </a:p>
      </dgm:t>
    </dgm:pt>
    <dgm:pt modelId="{9616E3F4-AA36-4CC2-B987-4323D383FF4C}" type="sibTrans" cxnId="{D9EA533D-B180-43E6-A1C2-8B50495BBA9C}">
      <dgm:prSet/>
      <dgm:spPr/>
      <dgm:t>
        <a:bodyPr/>
        <a:lstStyle/>
        <a:p>
          <a:endParaRPr lang="en-US"/>
        </a:p>
      </dgm:t>
    </dgm:pt>
    <dgm:pt modelId="{3DE9E846-A2D6-5F46-9832-FECE6535CA3D}" type="pres">
      <dgm:prSet presAssocID="{6E9BD1AE-7704-41D8-9616-ED1B049F813C}" presName="vert0" presStyleCnt="0">
        <dgm:presLayoutVars>
          <dgm:dir/>
          <dgm:animOne val="branch"/>
          <dgm:animLvl val="lvl"/>
        </dgm:presLayoutVars>
      </dgm:prSet>
      <dgm:spPr/>
    </dgm:pt>
    <dgm:pt modelId="{7D276608-8246-F342-9280-262EAA183D14}" type="pres">
      <dgm:prSet presAssocID="{518E8888-CDF0-4780-ADAE-F0DC1E852662}" presName="thickLine" presStyleLbl="alignNode1" presStyleIdx="0" presStyleCnt="6"/>
      <dgm:spPr/>
    </dgm:pt>
    <dgm:pt modelId="{86A50283-57AF-F74F-A7B7-014D4879F503}" type="pres">
      <dgm:prSet presAssocID="{518E8888-CDF0-4780-ADAE-F0DC1E852662}" presName="horz1" presStyleCnt="0"/>
      <dgm:spPr/>
    </dgm:pt>
    <dgm:pt modelId="{DA64551D-B523-284E-9133-B3A369160502}" type="pres">
      <dgm:prSet presAssocID="{518E8888-CDF0-4780-ADAE-F0DC1E852662}" presName="tx1" presStyleLbl="revTx" presStyleIdx="0" presStyleCnt="6"/>
      <dgm:spPr/>
    </dgm:pt>
    <dgm:pt modelId="{FA7E1A51-8F7C-DD4B-9514-5BDFB137A893}" type="pres">
      <dgm:prSet presAssocID="{518E8888-CDF0-4780-ADAE-F0DC1E852662}" presName="vert1" presStyleCnt="0"/>
      <dgm:spPr/>
    </dgm:pt>
    <dgm:pt modelId="{CDFE079C-D6F2-104A-AAB9-E68FBB5F5A45}" type="pres">
      <dgm:prSet presAssocID="{8A79BBC5-614E-4299-99FE-B603BAF7DB6E}" presName="thickLine" presStyleLbl="alignNode1" presStyleIdx="1" presStyleCnt="6"/>
      <dgm:spPr/>
    </dgm:pt>
    <dgm:pt modelId="{6F7DFFE7-9E7D-824E-A753-45CAC30243CD}" type="pres">
      <dgm:prSet presAssocID="{8A79BBC5-614E-4299-99FE-B603BAF7DB6E}" presName="horz1" presStyleCnt="0"/>
      <dgm:spPr/>
    </dgm:pt>
    <dgm:pt modelId="{6CA969CF-1ED3-F74F-BA2D-D78173554401}" type="pres">
      <dgm:prSet presAssocID="{8A79BBC5-614E-4299-99FE-B603BAF7DB6E}" presName="tx1" presStyleLbl="revTx" presStyleIdx="1" presStyleCnt="6"/>
      <dgm:spPr/>
    </dgm:pt>
    <dgm:pt modelId="{9C8B6B1D-1CE4-004E-9928-46954682274E}" type="pres">
      <dgm:prSet presAssocID="{8A79BBC5-614E-4299-99FE-B603BAF7DB6E}" presName="vert1" presStyleCnt="0"/>
      <dgm:spPr/>
    </dgm:pt>
    <dgm:pt modelId="{BA408EA1-6503-5542-8724-A431B88637BE}" type="pres">
      <dgm:prSet presAssocID="{54043934-F363-4D50-BFEC-6A5D942BA3AF}" presName="thickLine" presStyleLbl="alignNode1" presStyleIdx="2" presStyleCnt="6"/>
      <dgm:spPr/>
    </dgm:pt>
    <dgm:pt modelId="{B151E328-94F6-FC4D-BBFF-DFDA6F649077}" type="pres">
      <dgm:prSet presAssocID="{54043934-F363-4D50-BFEC-6A5D942BA3AF}" presName="horz1" presStyleCnt="0"/>
      <dgm:spPr/>
    </dgm:pt>
    <dgm:pt modelId="{E02DD14B-3C13-A849-94EE-FC171B3794AE}" type="pres">
      <dgm:prSet presAssocID="{54043934-F363-4D50-BFEC-6A5D942BA3AF}" presName="tx1" presStyleLbl="revTx" presStyleIdx="2" presStyleCnt="6"/>
      <dgm:spPr/>
    </dgm:pt>
    <dgm:pt modelId="{C46FA42A-D1FA-CA40-B36A-A1403BFDDE89}" type="pres">
      <dgm:prSet presAssocID="{54043934-F363-4D50-BFEC-6A5D942BA3AF}" presName="vert1" presStyleCnt="0"/>
      <dgm:spPr/>
    </dgm:pt>
    <dgm:pt modelId="{4DE5DD61-8C6B-4446-8A3B-D00365E97669}" type="pres">
      <dgm:prSet presAssocID="{3FCF5A3A-7A73-4AD8-B4F5-49E25447A572}" presName="thickLine" presStyleLbl="alignNode1" presStyleIdx="3" presStyleCnt="6"/>
      <dgm:spPr/>
    </dgm:pt>
    <dgm:pt modelId="{2172DD68-8EF6-7A4A-8C71-3181C3C30672}" type="pres">
      <dgm:prSet presAssocID="{3FCF5A3A-7A73-4AD8-B4F5-49E25447A572}" presName="horz1" presStyleCnt="0"/>
      <dgm:spPr/>
    </dgm:pt>
    <dgm:pt modelId="{746B14CD-1B03-A64F-AF5C-C1FF64ABC908}" type="pres">
      <dgm:prSet presAssocID="{3FCF5A3A-7A73-4AD8-B4F5-49E25447A572}" presName="tx1" presStyleLbl="revTx" presStyleIdx="3" presStyleCnt="6"/>
      <dgm:spPr/>
    </dgm:pt>
    <dgm:pt modelId="{F48E6BFA-6E0E-704E-A3A3-ABB70B11F41C}" type="pres">
      <dgm:prSet presAssocID="{3FCF5A3A-7A73-4AD8-B4F5-49E25447A572}" presName="vert1" presStyleCnt="0"/>
      <dgm:spPr/>
    </dgm:pt>
    <dgm:pt modelId="{4F737793-D7F7-7C42-9B65-E891DB62C596}" type="pres">
      <dgm:prSet presAssocID="{86969983-95CC-4F10-AA53-9E6FDC9A4235}" presName="thickLine" presStyleLbl="alignNode1" presStyleIdx="4" presStyleCnt="6"/>
      <dgm:spPr/>
    </dgm:pt>
    <dgm:pt modelId="{DCFC53A7-B118-B44B-B9A3-FC7872CDDDE1}" type="pres">
      <dgm:prSet presAssocID="{86969983-95CC-4F10-AA53-9E6FDC9A4235}" presName="horz1" presStyleCnt="0"/>
      <dgm:spPr/>
    </dgm:pt>
    <dgm:pt modelId="{092EA591-35A9-4943-9CA6-1AFC54D4B186}" type="pres">
      <dgm:prSet presAssocID="{86969983-95CC-4F10-AA53-9E6FDC9A4235}" presName="tx1" presStyleLbl="revTx" presStyleIdx="4" presStyleCnt="6"/>
      <dgm:spPr/>
    </dgm:pt>
    <dgm:pt modelId="{1C4F191A-1218-3C48-A7EE-B10E725CC074}" type="pres">
      <dgm:prSet presAssocID="{86969983-95CC-4F10-AA53-9E6FDC9A4235}" presName="vert1" presStyleCnt="0"/>
      <dgm:spPr/>
    </dgm:pt>
    <dgm:pt modelId="{4A07E713-4A12-7441-97E0-472D20645A69}" type="pres">
      <dgm:prSet presAssocID="{F8D2920C-715F-48BF-A5A3-7C833DD5DDF4}" presName="thickLine" presStyleLbl="alignNode1" presStyleIdx="5" presStyleCnt="6"/>
      <dgm:spPr/>
    </dgm:pt>
    <dgm:pt modelId="{7302E477-12B9-024E-8C80-16F995601A67}" type="pres">
      <dgm:prSet presAssocID="{F8D2920C-715F-48BF-A5A3-7C833DD5DDF4}" presName="horz1" presStyleCnt="0"/>
      <dgm:spPr/>
    </dgm:pt>
    <dgm:pt modelId="{1C4EF650-1049-E940-A85C-A01C9A2DE0FA}" type="pres">
      <dgm:prSet presAssocID="{F8D2920C-715F-48BF-A5A3-7C833DD5DDF4}" presName="tx1" presStyleLbl="revTx" presStyleIdx="5" presStyleCnt="6"/>
      <dgm:spPr/>
    </dgm:pt>
    <dgm:pt modelId="{938CF5E2-DEC8-B040-88F7-8A31405ABDF4}" type="pres">
      <dgm:prSet presAssocID="{F8D2920C-715F-48BF-A5A3-7C833DD5DDF4}" presName="vert1" presStyleCnt="0"/>
      <dgm:spPr/>
    </dgm:pt>
  </dgm:ptLst>
  <dgm:cxnLst>
    <dgm:cxn modelId="{5C6A8225-ED30-4DCF-B69D-6BA850845743}" srcId="{6E9BD1AE-7704-41D8-9616-ED1B049F813C}" destId="{8A79BBC5-614E-4299-99FE-B603BAF7DB6E}" srcOrd="1" destOrd="0" parTransId="{3193436F-33A2-4AE3-9F00-CACD32D2E74A}" sibTransId="{00C4463E-BAAE-43BE-B352-E97B4F2F543A}"/>
    <dgm:cxn modelId="{34970735-5960-488B-9925-A1527F726A53}" srcId="{6E9BD1AE-7704-41D8-9616-ED1B049F813C}" destId="{3FCF5A3A-7A73-4AD8-B4F5-49E25447A572}" srcOrd="3" destOrd="0" parTransId="{271531A3-169E-448B-8E42-252A52DA65F1}" sibTransId="{4DB269F5-E5C2-4086-AF58-826EC4FB24D7}"/>
    <dgm:cxn modelId="{D9EA533D-B180-43E6-A1C2-8B50495BBA9C}" srcId="{6E9BD1AE-7704-41D8-9616-ED1B049F813C}" destId="{F8D2920C-715F-48BF-A5A3-7C833DD5DDF4}" srcOrd="5" destOrd="0" parTransId="{61F2A84F-C8C4-4D58-B991-556820ED2BAA}" sibTransId="{9616E3F4-AA36-4CC2-B987-4323D383FF4C}"/>
    <dgm:cxn modelId="{B1CCCD43-6B61-47E4-BD97-3C62A51FA811}" srcId="{6E9BD1AE-7704-41D8-9616-ED1B049F813C}" destId="{86969983-95CC-4F10-AA53-9E6FDC9A4235}" srcOrd="4" destOrd="0" parTransId="{4CDE9C0B-7D71-489A-9609-F4BDC4B042C6}" sibTransId="{65E8CEFA-E25F-4BE4-A218-51718DB5D6DC}"/>
    <dgm:cxn modelId="{2DE9706A-9013-004A-8117-66E3F144CCD2}" type="presOf" srcId="{6E9BD1AE-7704-41D8-9616-ED1B049F813C}" destId="{3DE9E846-A2D6-5F46-9832-FECE6535CA3D}" srcOrd="0" destOrd="0" presId="urn:microsoft.com/office/officeart/2008/layout/LinedList"/>
    <dgm:cxn modelId="{87D65574-EC72-9E43-9CBF-B60E8EEB1585}" type="presOf" srcId="{54043934-F363-4D50-BFEC-6A5D942BA3AF}" destId="{E02DD14B-3C13-A849-94EE-FC171B3794AE}" srcOrd="0" destOrd="0" presId="urn:microsoft.com/office/officeart/2008/layout/LinedList"/>
    <dgm:cxn modelId="{2E5BB97A-CA1D-8146-92AA-524EBACE0DD1}" type="presOf" srcId="{86969983-95CC-4F10-AA53-9E6FDC9A4235}" destId="{092EA591-35A9-4943-9CA6-1AFC54D4B186}" srcOrd="0" destOrd="0" presId="urn:microsoft.com/office/officeart/2008/layout/LinedList"/>
    <dgm:cxn modelId="{F2247A83-7244-C640-88BD-07014CF421B9}" type="presOf" srcId="{518E8888-CDF0-4780-ADAE-F0DC1E852662}" destId="{DA64551D-B523-284E-9133-B3A369160502}" srcOrd="0" destOrd="0" presId="urn:microsoft.com/office/officeart/2008/layout/LinedList"/>
    <dgm:cxn modelId="{CCAB1A98-5BD2-44CC-80B3-166517529A01}" srcId="{6E9BD1AE-7704-41D8-9616-ED1B049F813C}" destId="{518E8888-CDF0-4780-ADAE-F0DC1E852662}" srcOrd="0" destOrd="0" parTransId="{B2BA4A0D-77C1-4A66-991E-90AB1BC83975}" sibTransId="{B9613E5A-825B-4503-9BE8-85467BF7C369}"/>
    <dgm:cxn modelId="{D952C99F-D666-7847-A0FF-11733B912EE4}" type="presOf" srcId="{3FCF5A3A-7A73-4AD8-B4F5-49E25447A572}" destId="{746B14CD-1B03-A64F-AF5C-C1FF64ABC908}" srcOrd="0" destOrd="0" presId="urn:microsoft.com/office/officeart/2008/layout/LinedList"/>
    <dgm:cxn modelId="{B599F2B8-B16B-4D47-8A21-EF137B343EB1}" type="presOf" srcId="{8A79BBC5-614E-4299-99FE-B603BAF7DB6E}" destId="{6CA969CF-1ED3-F74F-BA2D-D78173554401}" srcOrd="0" destOrd="0" presId="urn:microsoft.com/office/officeart/2008/layout/LinedList"/>
    <dgm:cxn modelId="{4E9D8FC3-E4FF-4314-9085-9F2E54686754}" srcId="{6E9BD1AE-7704-41D8-9616-ED1B049F813C}" destId="{54043934-F363-4D50-BFEC-6A5D942BA3AF}" srcOrd="2" destOrd="0" parTransId="{84327FEA-70D5-4BCC-B98B-0B8178930141}" sibTransId="{1F7123E0-6738-49D0-8514-67A3D042AE26}"/>
    <dgm:cxn modelId="{7BEF4FE0-946A-1D48-9406-9DC3BF4E772E}" type="presOf" srcId="{F8D2920C-715F-48BF-A5A3-7C833DD5DDF4}" destId="{1C4EF650-1049-E940-A85C-A01C9A2DE0FA}" srcOrd="0" destOrd="0" presId="urn:microsoft.com/office/officeart/2008/layout/LinedList"/>
    <dgm:cxn modelId="{4EADE8AF-F898-B744-A8F6-F16F82841BF5}" type="presParOf" srcId="{3DE9E846-A2D6-5F46-9832-FECE6535CA3D}" destId="{7D276608-8246-F342-9280-262EAA183D14}" srcOrd="0" destOrd="0" presId="urn:microsoft.com/office/officeart/2008/layout/LinedList"/>
    <dgm:cxn modelId="{DA41E405-2C48-954B-9C0F-0FD918FFD090}" type="presParOf" srcId="{3DE9E846-A2D6-5F46-9832-FECE6535CA3D}" destId="{86A50283-57AF-F74F-A7B7-014D4879F503}" srcOrd="1" destOrd="0" presId="urn:microsoft.com/office/officeart/2008/layout/LinedList"/>
    <dgm:cxn modelId="{EB282E82-351C-C147-88B8-88A8F1A9192A}" type="presParOf" srcId="{86A50283-57AF-F74F-A7B7-014D4879F503}" destId="{DA64551D-B523-284E-9133-B3A369160502}" srcOrd="0" destOrd="0" presId="urn:microsoft.com/office/officeart/2008/layout/LinedList"/>
    <dgm:cxn modelId="{A56D03F9-90A2-6D41-BFC4-13EBC6517BE4}" type="presParOf" srcId="{86A50283-57AF-F74F-A7B7-014D4879F503}" destId="{FA7E1A51-8F7C-DD4B-9514-5BDFB137A893}" srcOrd="1" destOrd="0" presId="urn:microsoft.com/office/officeart/2008/layout/LinedList"/>
    <dgm:cxn modelId="{2E999365-CDA7-B94A-AC79-BF4D99D916A0}" type="presParOf" srcId="{3DE9E846-A2D6-5F46-9832-FECE6535CA3D}" destId="{CDFE079C-D6F2-104A-AAB9-E68FBB5F5A45}" srcOrd="2" destOrd="0" presId="urn:microsoft.com/office/officeart/2008/layout/LinedList"/>
    <dgm:cxn modelId="{DA655B42-A3E7-8046-A5A9-8CD904842069}" type="presParOf" srcId="{3DE9E846-A2D6-5F46-9832-FECE6535CA3D}" destId="{6F7DFFE7-9E7D-824E-A753-45CAC30243CD}" srcOrd="3" destOrd="0" presId="urn:microsoft.com/office/officeart/2008/layout/LinedList"/>
    <dgm:cxn modelId="{385ACA8F-B4E2-4243-9E5E-28166CE6DF7B}" type="presParOf" srcId="{6F7DFFE7-9E7D-824E-A753-45CAC30243CD}" destId="{6CA969CF-1ED3-F74F-BA2D-D78173554401}" srcOrd="0" destOrd="0" presId="urn:microsoft.com/office/officeart/2008/layout/LinedList"/>
    <dgm:cxn modelId="{1170AC71-6135-414A-A82A-15B8063C1589}" type="presParOf" srcId="{6F7DFFE7-9E7D-824E-A753-45CAC30243CD}" destId="{9C8B6B1D-1CE4-004E-9928-46954682274E}" srcOrd="1" destOrd="0" presId="urn:microsoft.com/office/officeart/2008/layout/LinedList"/>
    <dgm:cxn modelId="{9AF9A639-B3D8-9E49-B032-9C73D0B85B5D}" type="presParOf" srcId="{3DE9E846-A2D6-5F46-9832-FECE6535CA3D}" destId="{BA408EA1-6503-5542-8724-A431B88637BE}" srcOrd="4" destOrd="0" presId="urn:microsoft.com/office/officeart/2008/layout/LinedList"/>
    <dgm:cxn modelId="{EA35489F-1DA0-F84C-A91D-24883DA3D023}" type="presParOf" srcId="{3DE9E846-A2D6-5F46-9832-FECE6535CA3D}" destId="{B151E328-94F6-FC4D-BBFF-DFDA6F649077}" srcOrd="5" destOrd="0" presId="urn:microsoft.com/office/officeart/2008/layout/LinedList"/>
    <dgm:cxn modelId="{DF514F53-D7F1-5D4F-970C-5F73471195D5}" type="presParOf" srcId="{B151E328-94F6-FC4D-BBFF-DFDA6F649077}" destId="{E02DD14B-3C13-A849-94EE-FC171B3794AE}" srcOrd="0" destOrd="0" presId="urn:microsoft.com/office/officeart/2008/layout/LinedList"/>
    <dgm:cxn modelId="{C46FF4BF-7083-674E-AB85-0F31ECB16F6A}" type="presParOf" srcId="{B151E328-94F6-FC4D-BBFF-DFDA6F649077}" destId="{C46FA42A-D1FA-CA40-B36A-A1403BFDDE89}" srcOrd="1" destOrd="0" presId="urn:microsoft.com/office/officeart/2008/layout/LinedList"/>
    <dgm:cxn modelId="{BE48B5B3-44D9-6442-83A7-F8516D776732}" type="presParOf" srcId="{3DE9E846-A2D6-5F46-9832-FECE6535CA3D}" destId="{4DE5DD61-8C6B-4446-8A3B-D00365E97669}" srcOrd="6" destOrd="0" presId="urn:microsoft.com/office/officeart/2008/layout/LinedList"/>
    <dgm:cxn modelId="{2BBF8404-98EC-A149-94D2-321088DD2694}" type="presParOf" srcId="{3DE9E846-A2D6-5F46-9832-FECE6535CA3D}" destId="{2172DD68-8EF6-7A4A-8C71-3181C3C30672}" srcOrd="7" destOrd="0" presId="urn:microsoft.com/office/officeart/2008/layout/LinedList"/>
    <dgm:cxn modelId="{DD3F9D99-6C29-D549-AA06-5BAB74206CCD}" type="presParOf" srcId="{2172DD68-8EF6-7A4A-8C71-3181C3C30672}" destId="{746B14CD-1B03-A64F-AF5C-C1FF64ABC908}" srcOrd="0" destOrd="0" presId="urn:microsoft.com/office/officeart/2008/layout/LinedList"/>
    <dgm:cxn modelId="{0AE03F9E-F95A-AC48-9369-7F1ADB33DEF9}" type="presParOf" srcId="{2172DD68-8EF6-7A4A-8C71-3181C3C30672}" destId="{F48E6BFA-6E0E-704E-A3A3-ABB70B11F41C}" srcOrd="1" destOrd="0" presId="urn:microsoft.com/office/officeart/2008/layout/LinedList"/>
    <dgm:cxn modelId="{3A7DF302-90FB-0643-A95C-D32BB70175AB}" type="presParOf" srcId="{3DE9E846-A2D6-5F46-9832-FECE6535CA3D}" destId="{4F737793-D7F7-7C42-9B65-E891DB62C596}" srcOrd="8" destOrd="0" presId="urn:microsoft.com/office/officeart/2008/layout/LinedList"/>
    <dgm:cxn modelId="{267CDC61-E6E8-3F44-9050-994AA3461FE9}" type="presParOf" srcId="{3DE9E846-A2D6-5F46-9832-FECE6535CA3D}" destId="{DCFC53A7-B118-B44B-B9A3-FC7872CDDDE1}" srcOrd="9" destOrd="0" presId="urn:microsoft.com/office/officeart/2008/layout/LinedList"/>
    <dgm:cxn modelId="{06772BDB-2004-9B43-A535-A84EAF68C77B}" type="presParOf" srcId="{DCFC53A7-B118-B44B-B9A3-FC7872CDDDE1}" destId="{092EA591-35A9-4943-9CA6-1AFC54D4B186}" srcOrd="0" destOrd="0" presId="urn:microsoft.com/office/officeart/2008/layout/LinedList"/>
    <dgm:cxn modelId="{CC07B429-4919-BA45-9817-F5B9B13DF52B}" type="presParOf" srcId="{DCFC53A7-B118-B44B-B9A3-FC7872CDDDE1}" destId="{1C4F191A-1218-3C48-A7EE-B10E725CC074}" srcOrd="1" destOrd="0" presId="urn:microsoft.com/office/officeart/2008/layout/LinedList"/>
    <dgm:cxn modelId="{8A61EBC0-5EAD-C44D-B684-70CDFBAB6FA7}" type="presParOf" srcId="{3DE9E846-A2D6-5F46-9832-FECE6535CA3D}" destId="{4A07E713-4A12-7441-97E0-472D20645A69}" srcOrd="10" destOrd="0" presId="urn:microsoft.com/office/officeart/2008/layout/LinedList"/>
    <dgm:cxn modelId="{00A6D4AD-0CFB-3A4E-97FF-EC029B533BC1}" type="presParOf" srcId="{3DE9E846-A2D6-5F46-9832-FECE6535CA3D}" destId="{7302E477-12B9-024E-8C80-16F995601A67}" srcOrd="11" destOrd="0" presId="urn:microsoft.com/office/officeart/2008/layout/LinedList"/>
    <dgm:cxn modelId="{661EA580-3404-3740-A0EF-3CA882A24F47}" type="presParOf" srcId="{7302E477-12B9-024E-8C80-16F995601A67}" destId="{1C4EF650-1049-E940-A85C-A01C9A2DE0FA}" srcOrd="0" destOrd="0" presId="urn:microsoft.com/office/officeart/2008/layout/LinedList"/>
    <dgm:cxn modelId="{90D399DF-36D4-C74A-B926-99395E3CAEDF}" type="presParOf" srcId="{7302E477-12B9-024E-8C80-16F995601A67}" destId="{938CF5E2-DEC8-B040-88F7-8A31405ABDF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14E3BD4-A1EB-4B1D-8BF0-7E4EDC1BF66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2E20193-82D8-4E10-AF0B-5B35BF0208D9}">
      <dgm:prSet custT="1"/>
      <dgm:spPr/>
      <dgm:t>
        <a:bodyPr/>
        <a:lstStyle/>
        <a:p>
          <a:r>
            <a:rPr lang="en-US" sz="1400" dirty="0"/>
            <a:t>Sunny, S. and </a:t>
          </a:r>
          <a:r>
            <a:rPr lang="en-US" sz="1400" dirty="0" err="1"/>
            <a:t>Salathiyan</a:t>
          </a:r>
          <a:r>
            <a:rPr lang="en-US" sz="1400" dirty="0"/>
            <a:t>, M. 2022. Role of Emotional Intelligence in Facilitating Interpersonal Communication and Strengthening Relationship. </a:t>
          </a:r>
          <a:r>
            <a:rPr lang="en-US" sz="1400" i="1" dirty="0"/>
            <a:t>Journal of Contemporary Issues in Business and Government</a:t>
          </a:r>
          <a:r>
            <a:rPr lang="en-US" sz="1400" dirty="0"/>
            <a:t> Vol. 28, No. 04</a:t>
          </a:r>
        </a:p>
      </dgm:t>
    </dgm:pt>
    <dgm:pt modelId="{4E7E5B1C-A3B9-4DB7-863B-C0C4B8B4B34E}" type="parTrans" cxnId="{B5C15267-DB4E-4BA4-A8A7-E56D55A2F0AD}">
      <dgm:prSet/>
      <dgm:spPr/>
      <dgm:t>
        <a:bodyPr/>
        <a:lstStyle/>
        <a:p>
          <a:endParaRPr lang="en-US"/>
        </a:p>
      </dgm:t>
    </dgm:pt>
    <dgm:pt modelId="{B52906E3-38A9-4E18-AE6A-6A5EBCB1EAE9}" type="sibTrans" cxnId="{B5C15267-DB4E-4BA4-A8A7-E56D55A2F0AD}">
      <dgm:prSet/>
      <dgm:spPr/>
      <dgm:t>
        <a:bodyPr/>
        <a:lstStyle/>
        <a:p>
          <a:endParaRPr lang="en-US"/>
        </a:p>
      </dgm:t>
    </dgm:pt>
    <dgm:pt modelId="{95371CD8-9340-4BE7-BD3D-90753290D274}">
      <dgm:prSet custT="1"/>
      <dgm:spPr/>
      <dgm:t>
        <a:bodyPr/>
        <a:lstStyle/>
        <a:p>
          <a:r>
            <a:rPr lang="en-US" sz="1400" dirty="0"/>
            <a:t>Tesco PLC Annual Report and Financial Statements 2022. Available at:</a:t>
          </a:r>
          <a:r>
            <a:rPr lang="en-US" sz="1400" u="sng" dirty="0">
              <a:hlinkClick xmlns:r="http://schemas.openxmlformats.org/officeDocument/2006/relationships" r:id="rId1"/>
            </a:rPr>
            <a:t> https://www.tescoplc.com/media/759057/tesco-annual-report-2022.pdf</a:t>
          </a:r>
          <a:r>
            <a:rPr lang="en-US" sz="1400" dirty="0"/>
            <a:t> (Accessed November 8, 2022)</a:t>
          </a:r>
        </a:p>
      </dgm:t>
    </dgm:pt>
    <dgm:pt modelId="{5713CE6F-3AFA-48C6-9985-9CD96FC12E61}" type="parTrans" cxnId="{01A71576-191F-43B7-AD10-A8D7F85BEF71}">
      <dgm:prSet/>
      <dgm:spPr/>
      <dgm:t>
        <a:bodyPr/>
        <a:lstStyle/>
        <a:p>
          <a:endParaRPr lang="en-US"/>
        </a:p>
      </dgm:t>
    </dgm:pt>
    <dgm:pt modelId="{EFFDAE7E-5613-4162-9819-A726504F832F}" type="sibTrans" cxnId="{01A71576-191F-43B7-AD10-A8D7F85BEF71}">
      <dgm:prSet/>
      <dgm:spPr/>
      <dgm:t>
        <a:bodyPr/>
        <a:lstStyle/>
        <a:p>
          <a:endParaRPr lang="en-US"/>
        </a:p>
      </dgm:t>
    </dgm:pt>
    <dgm:pt modelId="{9AF607BE-BCD1-40E0-BD1E-8409EA764702}">
      <dgm:prSet custT="1"/>
      <dgm:spPr/>
      <dgm:t>
        <a:bodyPr/>
        <a:lstStyle/>
        <a:p>
          <a:r>
            <a:rPr lang="en-US" sz="1400" dirty="0"/>
            <a:t>Tesco PLC Annual Report and Financial Statements 2022. Available at:</a:t>
          </a:r>
          <a:r>
            <a:rPr lang="en-US" sz="1400" u="sng" dirty="0">
              <a:hlinkClick xmlns:r="http://schemas.openxmlformats.org/officeDocument/2006/relationships" r:id="rId1"/>
            </a:rPr>
            <a:t> https://www.tescoplc.com/media/759057/tesco-annual-report-2022.pdf</a:t>
          </a:r>
          <a:r>
            <a:rPr lang="en-US" sz="1400" dirty="0"/>
            <a:t> (Accessed November 12, 2022)</a:t>
          </a:r>
        </a:p>
      </dgm:t>
    </dgm:pt>
    <dgm:pt modelId="{F34698D0-5C18-4121-9183-39B5D9C690F4}" type="parTrans" cxnId="{468E8C7C-E23A-46B9-BDC5-F5315168C9B6}">
      <dgm:prSet/>
      <dgm:spPr/>
      <dgm:t>
        <a:bodyPr/>
        <a:lstStyle/>
        <a:p>
          <a:endParaRPr lang="en-US"/>
        </a:p>
      </dgm:t>
    </dgm:pt>
    <dgm:pt modelId="{9000E499-9C13-4A6A-9FF1-E1045ABBCCBD}" type="sibTrans" cxnId="{468E8C7C-E23A-46B9-BDC5-F5315168C9B6}">
      <dgm:prSet/>
      <dgm:spPr/>
      <dgm:t>
        <a:bodyPr/>
        <a:lstStyle/>
        <a:p>
          <a:endParaRPr lang="en-US"/>
        </a:p>
      </dgm:t>
    </dgm:pt>
    <dgm:pt modelId="{F24792FF-0DE5-4C68-9CCA-A874AA5195E5}">
      <dgm:prSet custT="1"/>
      <dgm:spPr/>
      <dgm:t>
        <a:bodyPr/>
        <a:lstStyle/>
        <a:p>
          <a:r>
            <a:rPr lang="en-US" sz="1400" dirty="0"/>
            <a:t>Tesco PLC Annual Report and Financial Statements 2022. Available at:</a:t>
          </a:r>
          <a:r>
            <a:rPr lang="en-US" sz="1400" u="sng" dirty="0">
              <a:hlinkClick xmlns:r="http://schemas.openxmlformats.org/officeDocument/2006/relationships" r:id="rId1"/>
            </a:rPr>
            <a:t> https://www.tescoplc.com/media/759057/tesco-annual-report-2022.pdf</a:t>
          </a:r>
          <a:r>
            <a:rPr lang="en-US" sz="1400" dirty="0"/>
            <a:t> (Accessed November 9, 2022)</a:t>
          </a:r>
        </a:p>
      </dgm:t>
    </dgm:pt>
    <dgm:pt modelId="{A092B085-77D8-4BB0-B9B8-FD4D8E6E8B72}" type="parTrans" cxnId="{308292EB-4271-43E8-BE87-C271857B9BCC}">
      <dgm:prSet/>
      <dgm:spPr/>
      <dgm:t>
        <a:bodyPr/>
        <a:lstStyle/>
        <a:p>
          <a:endParaRPr lang="en-US"/>
        </a:p>
      </dgm:t>
    </dgm:pt>
    <dgm:pt modelId="{C47BC4C0-5DB7-4C1F-AAE5-0562964B4B76}" type="sibTrans" cxnId="{308292EB-4271-43E8-BE87-C271857B9BCC}">
      <dgm:prSet/>
      <dgm:spPr/>
      <dgm:t>
        <a:bodyPr/>
        <a:lstStyle/>
        <a:p>
          <a:endParaRPr lang="en-US"/>
        </a:p>
      </dgm:t>
    </dgm:pt>
    <dgm:pt modelId="{4B555A78-9A01-40EC-BEDB-0EACA6C45FEF}">
      <dgm:prSet custT="1"/>
      <dgm:spPr/>
      <dgm:t>
        <a:bodyPr/>
        <a:lstStyle/>
        <a:p>
          <a:r>
            <a:rPr lang="en-US" sz="1400" dirty="0"/>
            <a:t>Tesco Plc. 2022. Tesco. Available at:</a:t>
          </a:r>
          <a:r>
            <a:rPr lang="en-US" sz="1400" u="sng" dirty="0">
              <a:hlinkClick xmlns:r="http://schemas.openxmlformats.org/officeDocument/2006/relationships" r:id="rId2"/>
            </a:rPr>
            <a:t> https://www.tescoplc.com/</a:t>
          </a:r>
          <a:r>
            <a:rPr lang="en-US" sz="1400" dirty="0"/>
            <a:t> (Accessed November 8], 2022)</a:t>
          </a:r>
        </a:p>
        <a:p>
          <a:endParaRPr lang="en-US" sz="1400" dirty="0"/>
        </a:p>
        <a:p>
          <a:r>
            <a:rPr lang="en-US" sz="1400" dirty="0"/>
            <a:t> Ward Howell International (</a:t>
          </a:r>
          <a:r>
            <a:rPr lang="en-US" sz="1400" dirty="0" err="1"/>
            <a:t>n.d</a:t>
          </a:r>
          <a:r>
            <a:rPr lang="en-US" sz="1400" dirty="0"/>
            <a:t>). Developing appropriate leadership styles - Ward Howell International [Online) Available at: </a:t>
          </a:r>
          <a:r>
            <a:rPr lang="en-US" sz="1400" u="sng" dirty="0">
              <a:hlinkClick xmlns:r="http://schemas.openxmlformats.org/officeDocument/2006/relationships" r:id="rId3"/>
            </a:rPr>
            <a:t>https://ward-howell.com/wp content/uploads/WHI_Developing_appropriate_leadership_styles.pdf</a:t>
          </a:r>
          <a:r>
            <a:rPr lang="en-US" sz="1400" dirty="0"/>
            <a:t> (Accessed November 9, 2022)</a:t>
          </a:r>
        </a:p>
      </dgm:t>
    </dgm:pt>
    <dgm:pt modelId="{116B41A5-80F8-4C02-A3DF-B2E13FB13660}" type="parTrans" cxnId="{72ACBB39-6B8C-470D-930D-E6A0442262E5}">
      <dgm:prSet/>
      <dgm:spPr/>
      <dgm:t>
        <a:bodyPr/>
        <a:lstStyle/>
        <a:p>
          <a:endParaRPr lang="en-US"/>
        </a:p>
      </dgm:t>
    </dgm:pt>
    <dgm:pt modelId="{8238C1A4-1F21-4F43-83C0-4A63DF7B9BAA}" type="sibTrans" cxnId="{72ACBB39-6B8C-470D-930D-E6A0442262E5}">
      <dgm:prSet/>
      <dgm:spPr/>
      <dgm:t>
        <a:bodyPr/>
        <a:lstStyle/>
        <a:p>
          <a:endParaRPr lang="en-US"/>
        </a:p>
      </dgm:t>
    </dgm:pt>
    <dgm:pt modelId="{66166748-B429-426C-A422-6A1F52FA20A4}">
      <dgm:prSet custT="1"/>
      <dgm:spPr/>
      <dgm:t>
        <a:bodyPr/>
        <a:lstStyle/>
        <a:p>
          <a:r>
            <a:rPr lang="en-US" sz="1400" b="0" i="0" dirty="0"/>
            <a:t>Www.ctp.org.uk. </a:t>
          </a:r>
          <a:r>
            <a:rPr lang="en-US" sz="1400" b="0" i="1" dirty="0"/>
            <a:t>Tesco Values</a:t>
          </a:r>
          <a:r>
            <a:rPr lang="en-US" sz="1400" b="0" i="0" dirty="0"/>
            <a:t>. [online] Available at: </a:t>
          </a:r>
          <a:r>
            <a:rPr lang="en-US" sz="1400" b="0" i="0" dirty="0">
              <a:hlinkClick xmlns:r="http://schemas.openxmlformats.org/officeDocument/2006/relationships" r:id="rId4"/>
            </a:rPr>
            <a:t>https://www.ctp.org.uk/job-finding/directory/tesco-/about/values</a:t>
          </a:r>
          <a:r>
            <a:rPr lang="en-US" sz="1400" b="0" i="0" dirty="0"/>
            <a:t>. ( Accessed 20 November 2022)</a:t>
          </a:r>
        </a:p>
        <a:p>
          <a:r>
            <a:rPr lang="en-US" sz="1200" b="0" i="0" dirty="0"/>
            <a:t>‌</a:t>
          </a:r>
          <a:endParaRPr lang="en-US" sz="1200" dirty="0"/>
        </a:p>
        <a:p>
          <a:endParaRPr lang="en-US" sz="1200" dirty="0"/>
        </a:p>
      </dgm:t>
    </dgm:pt>
    <dgm:pt modelId="{76243A94-F921-4B9D-9C13-F2390829B1AA}" type="parTrans" cxnId="{0C574BC3-D305-4026-A853-0BCCF0BCC312}">
      <dgm:prSet/>
      <dgm:spPr/>
      <dgm:t>
        <a:bodyPr/>
        <a:lstStyle/>
        <a:p>
          <a:endParaRPr lang="en-US"/>
        </a:p>
      </dgm:t>
    </dgm:pt>
    <dgm:pt modelId="{BB8DEA89-4222-4807-9A5F-CE7367D96C70}" type="sibTrans" cxnId="{0C574BC3-D305-4026-A853-0BCCF0BCC312}">
      <dgm:prSet/>
      <dgm:spPr/>
      <dgm:t>
        <a:bodyPr/>
        <a:lstStyle/>
        <a:p>
          <a:endParaRPr lang="en-US"/>
        </a:p>
      </dgm:t>
    </dgm:pt>
    <dgm:pt modelId="{6587B4AF-2BD9-8041-B1D2-DF40C1314C7A}" type="pres">
      <dgm:prSet presAssocID="{014E3BD4-A1EB-4B1D-8BF0-7E4EDC1BF66F}" presName="vert0" presStyleCnt="0">
        <dgm:presLayoutVars>
          <dgm:dir/>
          <dgm:animOne val="branch"/>
          <dgm:animLvl val="lvl"/>
        </dgm:presLayoutVars>
      </dgm:prSet>
      <dgm:spPr/>
    </dgm:pt>
    <dgm:pt modelId="{6C244730-04D3-6743-B204-2DED8F8210E4}" type="pres">
      <dgm:prSet presAssocID="{A2E20193-82D8-4E10-AF0B-5B35BF0208D9}" presName="thickLine" presStyleLbl="alignNode1" presStyleIdx="0" presStyleCnt="6"/>
      <dgm:spPr/>
    </dgm:pt>
    <dgm:pt modelId="{213D1F61-0045-244E-B924-0324DF79F289}" type="pres">
      <dgm:prSet presAssocID="{A2E20193-82D8-4E10-AF0B-5B35BF0208D9}" presName="horz1" presStyleCnt="0"/>
      <dgm:spPr/>
    </dgm:pt>
    <dgm:pt modelId="{FC2D91FE-47CA-1F47-9489-2206730FEAA0}" type="pres">
      <dgm:prSet presAssocID="{A2E20193-82D8-4E10-AF0B-5B35BF0208D9}" presName="tx1" presStyleLbl="revTx" presStyleIdx="0" presStyleCnt="6"/>
      <dgm:spPr/>
    </dgm:pt>
    <dgm:pt modelId="{67131688-2614-4A4D-AE1E-9E6AD90E7D08}" type="pres">
      <dgm:prSet presAssocID="{A2E20193-82D8-4E10-AF0B-5B35BF0208D9}" presName="vert1" presStyleCnt="0"/>
      <dgm:spPr/>
    </dgm:pt>
    <dgm:pt modelId="{5E0CC6B6-B461-9F44-A131-BDD9456CE930}" type="pres">
      <dgm:prSet presAssocID="{95371CD8-9340-4BE7-BD3D-90753290D274}" presName="thickLine" presStyleLbl="alignNode1" presStyleIdx="1" presStyleCnt="6"/>
      <dgm:spPr/>
    </dgm:pt>
    <dgm:pt modelId="{D037B61A-4A66-0645-BE52-503AAF1D592A}" type="pres">
      <dgm:prSet presAssocID="{95371CD8-9340-4BE7-BD3D-90753290D274}" presName="horz1" presStyleCnt="0"/>
      <dgm:spPr/>
    </dgm:pt>
    <dgm:pt modelId="{F5447BEA-5A11-A14E-825C-9F34829FFBF5}" type="pres">
      <dgm:prSet presAssocID="{95371CD8-9340-4BE7-BD3D-90753290D274}" presName="tx1" presStyleLbl="revTx" presStyleIdx="1" presStyleCnt="6"/>
      <dgm:spPr/>
    </dgm:pt>
    <dgm:pt modelId="{80CB0E4B-5164-2046-81D8-2431C6F767B9}" type="pres">
      <dgm:prSet presAssocID="{95371CD8-9340-4BE7-BD3D-90753290D274}" presName="vert1" presStyleCnt="0"/>
      <dgm:spPr/>
    </dgm:pt>
    <dgm:pt modelId="{B5236C76-0BCA-0F44-B83C-25FE547002F0}" type="pres">
      <dgm:prSet presAssocID="{9AF607BE-BCD1-40E0-BD1E-8409EA764702}" presName="thickLine" presStyleLbl="alignNode1" presStyleIdx="2" presStyleCnt="6"/>
      <dgm:spPr/>
    </dgm:pt>
    <dgm:pt modelId="{DEEAC765-4C6B-C14F-948E-C13FADDCEE85}" type="pres">
      <dgm:prSet presAssocID="{9AF607BE-BCD1-40E0-BD1E-8409EA764702}" presName="horz1" presStyleCnt="0"/>
      <dgm:spPr/>
    </dgm:pt>
    <dgm:pt modelId="{48D4E1C3-FB34-944A-B847-5082F2BDF231}" type="pres">
      <dgm:prSet presAssocID="{9AF607BE-BCD1-40E0-BD1E-8409EA764702}" presName="tx1" presStyleLbl="revTx" presStyleIdx="2" presStyleCnt="6"/>
      <dgm:spPr/>
    </dgm:pt>
    <dgm:pt modelId="{EC212B05-4956-804A-B08B-D39B5646B1DD}" type="pres">
      <dgm:prSet presAssocID="{9AF607BE-BCD1-40E0-BD1E-8409EA764702}" presName="vert1" presStyleCnt="0"/>
      <dgm:spPr/>
    </dgm:pt>
    <dgm:pt modelId="{FD169A3B-14A8-9040-B427-129C58D06435}" type="pres">
      <dgm:prSet presAssocID="{F24792FF-0DE5-4C68-9CCA-A874AA5195E5}" presName="thickLine" presStyleLbl="alignNode1" presStyleIdx="3" presStyleCnt="6"/>
      <dgm:spPr/>
    </dgm:pt>
    <dgm:pt modelId="{5E3BEBD5-E6D9-274B-9C72-71A0FC1439C9}" type="pres">
      <dgm:prSet presAssocID="{F24792FF-0DE5-4C68-9CCA-A874AA5195E5}" presName="horz1" presStyleCnt="0"/>
      <dgm:spPr/>
    </dgm:pt>
    <dgm:pt modelId="{52CC5BED-745F-8D4B-88D6-CC42E1E0355D}" type="pres">
      <dgm:prSet presAssocID="{F24792FF-0DE5-4C68-9CCA-A874AA5195E5}" presName="tx1" presStyleLbl="revTx" presStyleIdx="3" presStyleCnt="6"/>
      <dgm:spPr/>
    </dgm:pt>
    <dgm:pt modelId="{F026D2BD-ECCC-E242-8FE9-4E03A9D28467}" type="pres">
      <dgm:prSet presAssocID="{F24792FF-0DE5-4C68-9CCA-A874AA5195E5}" presName="vert1" presStyleCnt="0"/>
      <dgm:spPr/>
    </dgm:pt>
    <dgm:pt modelId="{479177D5-2ABC-0E43-9697-BDFA67054DEC}" type="pres">
      <dgm:prSet presAssocID="{4B555A78-9A01-40EC-BEDB-0EACA6C45FEF}" presName="thickLine" presStyleLbl="alignNode1" presStyleIdx="4" presStyleCnt="6"/>
      <dgm:spPr/>
    </dgm:pt>
    <dgm:pt modelId="{60906312-5DDA-E64D-AB79-C5DECE16E72E}" type="pres">
      <dgm:prSet presAssocID="{4B555A78-9A01-40EC-BEDB-0EACA6C45FEF}" presName="horz1" presStyleCnt="0"/>
      <dgm:spPr/>
    </dgm:pt>
    <dgm:pt modelId="{57C4231C-1CF7-A24B-B619-E7D6476E0EBB}" type="pres">
      <dgm:prSet presAssocID="{4B555A78-9A01-40EC-BEDB-0EACA6C45FEF}" presName="tx1" presStyleLbl="revTx" presStyleIdx="4" presStyleCnt="6" custScaleY="157480"/>
      <dgm:spPr/>
    </dgm:pt>
    <dgm:pt modelId="{71E2BE20-4EE9-7348-921E-DDEFA414E3F8}" type="pres">
      <dgm:prSet presAssocID="{4B555A78-9A01-40EC-BEDB-0EACA6C45FEF}" presName="vert1" presStyleCnt="0"/>
      <dgm:spPr/>
    </dgm:pt>
    <dgm:pt modelId="{482BBCA6-5B93-B543-AC79-18C78C0E2DC9}" type="pres">
      <dgm:prSet presAssocID="{66166748-B429-426C-A422-6A1F52FA20A4}" presName="thickLine" presStyleLbl="alignNode1" presStyleIdx="5" presStyleCnt="6"/>
      <dgm:spPr/>
    </dgm:pt>
    <dgm:pt modelId="{FD5CCBCA-1BB7-BC4E-AB3A-A6F649A8E6F0}" type="pres">
      <dgm:prSet presAssocID="{66166748-B429-426C-A422-6A1F52FA20A4}" presName="horz1" presStyleCnt="0"/>
      <dgm:spPr/>
    </dgm:pt>
    <dgm:pt modelId="{C42C068C-8695-1A47-94D7-C25081151074}" type="pres">
      <dgm:prSet presAssocID="{66166748-B429-426C-A422-6A1F52FA20A4}" presName="tx1" presStyleLbl="revTx" presStyleIdx="5" presStyleCnt="6"/>
      <dgm:spPr/>
    </dgm:pt>
    <dgm:pt modelId="{1510E4A7-33CA-D94B-9A76-44B634800B28}" type="pres">
      <dgm:prSet presAssocID="{66166748-B429-426C-A422-6A1F52FA20A4}" presName="vert1" presStyleCnt="0"/>
      <dgm:spPr/>
    </dgm:pt>
  </dgm:ptLst>
  <dgm:cxnLst>
    <dgm:cxn modelId="{5D87E318-C428-694A-95C4-A8A6B8F7BC7B}" type="presOf" srcId="{66166748-B429-426C-A422-6A1F52FA20A4}" destId="{C42C068C-8695-1A47-94D7-C25081151074}" srcOrd="0" destOrd="0" presId="urn:microsoft.com/office/officeart/2008/layout/LinedList"/>
    <dgm:cxn modelId="{FE30DD2B-A2CD-3643-AB85-507738991133}" type="presOf" srcId="{014E3BD4-A1EB-4B1D-8BF0-7E4EDC1BF66F}" destId="{6587B4AF-2BD9-8041-B1D2-DF40C1314C7A}" srcOrd="0" destOrd="0" presId="urn:microsoft.com/office/officeart/2008/layout/LinedList"/>
    <dgm:cxn modelId="{72ACBB39-6B8C-470D-930D-E6A0442262E5}" srcId="{014E3BD4-A1EB-4B1D-8BF0-7E4EDC1BF66F}" destId="{4B555A78-9A01-40EC-BEDB-0EACA6C45FEF}" srcOrd="4" destOrd="0" parTransId="{116B41A5-80F8-4C02-A3DF-B2E13FB13660}" sibTransId="{8238C1A4-1F21-4F43-83C0-4A63DF7B9BAA}"/>
    <dgm:cxn modelId="{B5C15267-DB4E-4BA4-A8A7-E56D55A2F0AD}" srcId="{014E3BD4-A1EB-4B1D-8BF0-7E4EDC1BF66F}" destId="{A2E20193-82D8-4E10-AF0B-5B35BF0208D9}" srcOrd="0" destOrd="0" parTransId="{4E7E5B1C-A3B9-4DB7-863B-C0C4B8B4B34E}" sibTransId="{B52906E3-38A9-4E18-AE6A-6A5EBCB1EAE9}"/>
    <dgm:cxn modelId="{7749A54D-7876-6347-ABCC-1AB6D09FFE79}" type="presOf" srcId="{4B555A78-9A01-40EC-BEDB-0EACA6C45FEF}" destId="{57C4231C-1CF7-A24B-B619-E7D6476E0EBB}" srcOrd="0" destOrd="0" presId="urn:microsoft.com/office/officeart/2008/layout/LinedList"/>
    <dgm:cxn modelId="{01A71576-191F-43B7-AD10-A8D7F85BEF71}" srcId="{014E3BD4-A1EB-4B1D-8BF0-7E4EDC1BF66F}" destId="{95371CD8-9340-4BE7-BD3D-90753290D274}" srcOrd="1" destOrd="0" parTransId="{5713CE6F-3AFA-48C6-9985-9CD96FC12E61}" sibTransId="{EFFDAE7E-5613-4162-9819-A726504F832F}"/>
    <dgm:cxn modelId="{468E8C7C-E23A-46B9-BDC5-F5315168C9B6}" srcId="{014E3BD4-A1EB-4B1D-8BF0-7E4EDC1BF66F}" destId="{9AF607BE-BCD1-40E0-BD1E-8409EA764702}" srcOrd="2" destOrd="0" parTransId="{F34698D0-5C18-4121-9183-39B5D9C690F4}" sibTransId="{9000E499-9C13-4A6A-9FF1-E1045ABBCCBD}"/>
    <dgm:cxn modelId="{B4FD3B7F-9F4C-7840-AE62-346C164D09EF}" type="presOf" srcId="{9AF607BE-BCD1-40E0-BD1E-8409EA764702}" destId="{48D4E1C3-FB34-944A-B847-5082F2BDF231}" srcOrd="0" destOrd="0" presId="urn:microsoft.com/office/officeart/2008/layout/LinedList"/>
    <dgm:cxn modelId="{EA5D648B-35E5-D24B-AC8A-C00C63F79D73}" type="presOf" srcId="{95371CD8-9340-4BE7-BD3D-90753290D274}" destId="{F5447BEA-5A11-A14E-825C-9F34829FFBF5}" srcOrd="0" destOrd="0" presId="urn:microsoft.com/office/officeart/2008/layout/LinedList"/>
    <dgm:cxn modelId="{701C8F93-E80C-6C44-A702-C3FECC4AAAB6}" type="presOf" srcId="{F24792FF-0DE5-4C68-9CCA-A874AA5195E5}" destId="{52CC5BED-745F-8D4B-88D6-CC42E1E0355D}" srcOrd="0" destOrd="0" presId="urn:microsoft.com/office/officeart/2008/layout/LinedList"/>
    <dgm:cxn modelId="{0C574BC3-D305-4026-A853-0BCCF0BCC312}" srcId="{014E3BD4-A1EB-4B1D-8BF0-7E4EDC1BF66F}" destId="{66166748-B429-426C-A422-6A1F52FA20A4}" srcOrd="5" destOrd="0" parTransId="{76243A94-F921-4B9D-9C13-F2390829B1AA}" sibTransId="{BB8DEA89-4222-4807-9A5F-CE7367D96C70}"/>
    <dgm:cxn modelId="{A2529AC7-3A5B-F246-B37F-15FB3F47DF2A}" type="presOf" srcId="{A2E20193-82D8-4E10-AF0B-5B35BF0208D9}" destId="{FC2D91FE-47CA-1F47-9489-2206730FEAA0}" srcOrd="0" destOrd="0" presId="urn:microsoft.com/office/officeart/2008/layout/LinedList"/>
    <dgm:cxn modelId="{308292EB-4271-43E8-BE87-C271857B9BCC}" srcId="{014E3BD4-A1EB-4B1D-8BF0-7E4EDC1BF66F}" destId="{F24792FF-0DE5-4C68-9CCA-A874AA5195E5}" srcOrd="3" destOrd="0" parTransId="{A092B085-77D8-4BB0-B9B8-FD4D8E6E8B72}" sibTransId="{C47BC4C0-5DB7-4C1F-AAE5-0562964B4B76}"/>
    <dgm:cxn modelId="{C5B80A40-448C-5146-B086-2C588134A45A}" type="presParOf" srcId="{6587B4AF-2BD9-8041-B1D2-DF40C1314C7A}" destId="{6C244730-04D3-6743-B204-2DED8F8210E4}" srcOrd="0" destOrd="0" presId="urn:microsoft.com/office/officeart/2008/layout/LinedList"/>
    <dgm:cxn modelId="{7AE63EBA-9AA2-A946-975B-E6A90C39B9A6}" type="presParOf" srcId="{6587B4AF-2BD9-8041-B1D2-DF40C1314C7A}" destId="{213D1F61-0045-244E-B924-0324DF79F289}" srcOrd="1" destOrd="0" presId="urn:microsoft.com/office/officeart/2008/layout/LinedList"/>
    <dgm:cxn modelId="{FE20E687-FB98-4A45-A75A-F92FB5C296D6}" type="presParOf" srcId="{213D1F61-0045-244E-B924-0324DF79F289}" destId="{FC2D91FE-47CA-1F47-9489-2206730FEAA0}" srcOrd="0" destOrd="0" presId="urn:microsoft.com/office/officeart/2008/layout/LinedList"/>
    <dgm:cxn modelId="{B6E744FF-6BCC-834F-BC64-E5CB4A6F0239}" type="presParOf" srcId="{213D1F61-0045-244E-B924-0324DF79F289}" destId="{67131688-2614-4A4D-AE1E-9E6AD90E7D08}" srcOrd="1" destOrd="0" presId="urn:microsoft.com/office/officeart/2008/layout/LinedList"/>
    <dgm:cxn modelId="{DBD12476-B593-064B-888E-EAD701E5919E}" type="presParOf" srcId="{6587B4AF-2BD9-8041-B1D2-DF40C1314C7A}" destId="{5E0CC6B6-B461-9F44-A131-BDD9456CE930}" srcOrd="2" destOrd="0" presId="urn:microsoft.com/office/officeart/2008/layout/LinedList"/>
    <dgm:cxn modelId="{C984BE02-99BB-5D47-BDB7-774B98C93268}" type="presParOf" srcId="{6587B4AF-2BD9-8041-B1D2-DF40C1314C7A}" destId="{D037B61A-4A66-0645-BE52-503AAF1D592A}" srcOrd="3" destOrd="0" presId="urn:microsoft.com/office/officeart/2008/layout/LinedList"/>
    <dgm:cxn modelId="{A3C2812B-473B-644D-9F00-34EB14360572}" type="presParOf" srcId="{D037B61A-4A66-0645-BE52-503AAF1D592A}" destId="{F5447BEA-5A11-A14E-825C-9F34829FFBF5}" srcOrd="0" destOrd="0" presId="urn:microsoft.com/office/officeart/2008/layout/LinedList"/>
    <dgm:cxn modelId="{6B56C360-CEF2-8049-8FDF-D5F99B60F103}" type="presParOf" srcId="{D037B61A-4A66-0645-BE52-503AAF1D592A}" destId="{80CB0E4B-5164-2046-81D8-2431C6F767B9}" srcOrd="1" destOrd="0" presId="urn:microsoft.com/office/officeart/2008/layout/LinedList"/>
    <dgm:cxn modelId="{4E0D71E5-08F6-3945-B306-C14789ABEF51}" type="presParOf" srcId="{6587B4AF-2BD9-8041-B1D2-DF40C1314C7A}" destId="{B5236C76-0BCA-0F44-B83C-25FE547002F0}" srcOrd="4" destOrd="0" presId="urn:microsoft.com/office/officeart/2008/layout/LinedList"/>
    <dgm:cxn modelId="{7BD4567D-D065-B949-82AA-D058C8C0A751}" type="presParOf" srcId="{6587B4AF-2BD9-8041-B1D2-DF40C1314C7A}" destId="{DEEAC765-4C6B-C14F-948E-C13FADDCEE85}" srcOrd="5" destOrd="0" presId="urn:microsoft.com/office/officeart/2008/layout/LinedList"/>
    <dgm:cxn modelId="{0D622C1E-17CD-9F4F-B24A-361AD7FEA18F}" type="presParOf" srcId="{DEEAC765-4C6B-C14F-948E-C13FADDCEE85}" destId="{48D4E1C3-FB34-944A-B847-5082F2BDF231}" srcOrd="0" destOrd="0" presId="urn:microsoft.com/office/officeart/2008/layout/LinedList"/>
    <dgm:cxn modelId="{E5D53CCD-737C-B545-9269-5C67E03FAF2C}" type="presParOf" srcId="{DEEAC765-4C6B-C14F-948E-C13FADDCEE85}" destId="{EC212B05-4956-804A-B08B-D39B5646B1DD}" srcOrd="1" destOrd="0" presId="urn:microsoft.com/office/officeart/2008/layout/LinedList"/>
    <dgm:cxn modelId="{652C6642-05C7-9049-9FBD-6FA4B85EA964}" type="presParOf" srcId="{6587B4AF-2BD9-8041-B1D2-DF40C1314C7A}" destId="{FD169A3B-14A8-9040-B427-129C58D06435}" srcOrd="6" destOrd="0" presId="urn:microsoft.com/office/officeart/2008/layout/LinedList"/>
    <dgm:cxn modelId="{9DF23AAE-4518-884B-8284-C091864D4C1F}" type="presParOf" srcId="{6587B4AF-2BD9-8041-B1D2-DF40C1314C7A}" destId="{5E3BEBD5-E6D9-274B-9C72-71A0FC1439C9}" srcOrd="7" destOrd="0" presId="urn:microsoft.com/office/officeart/2008/layout/LinedList"/>
    <dgm:cxn modelId="{41C20F27-59C6-2448-857B-20E5B4CB8F2D}" type="presParOf" srcId="{5E3BEBD5-E6D9-274B-9C72-71A0FC1439C9}" destId="{52CC5BED-745F-8D4B-88D6-CC42E1E0355D}" srcOrd="0" destOrd="0" presId="urn:microsoft.com/office/officeart/2008/layout/LinedList"/>
    <dgm:cxn modelId="{B988927C-B399-734E-927C-62B65E7CFA05}" type="presParOf" srcId="{5E3BEBD5-E6D9-274B-9C72-71A0FC1439C9}" destId="{F026D2BD-ECCC-E242-8FE9-4E03A9D28467}" srcOrd="1" destOrd="0" presId="urn:microsoft.com/office/officeart/2008/layout/LinedList"/>
    <dgm:cxn modelId="{0FFFA0BC-E133-BA4B-B159-8B33D03EA6DE}" type="presParOf" srcId="{6587B4AF-2BD9-8041-B1D2-DF40C1314C7A}" destId="{479177D5-2ABC-0E43-9697-BDFA67054DEC}" srcOrd="8" destOrd="0" presId="urn:microsoft.com/office/officeart/2008/layout/LinedList"/>
    <dgm:cxn modelId="{C31FE13A-C4C6-344A-BE44-996B315F9838}" type="presParOf" srcId="{6587B4AF-2BD9-8041-B1D2-DF40C1314C7A}" destId="{60906312-5DDA-E64D-AB79-C5DECE16E72E}" srcOrd="9" destOrd="0" presId="urn:microsoft.com/office/officeart/2008/layout/LinedList"/>
    <dgm:cxn modelId="{683D6C92-91B5-F74D-883C-9644CBF76F83}" type="presParOf" srcId="{60906312-5DDA-E64D-AB79-C5DECE16E72E}" destId="{57C4231C-1CF7-A24B-B619-E7D6476E0EBB}" srcOrd="0" destOrd="0" presId="urn:microsoft.com/office/officeart/2008/layout/LinedList"/>
    <dgm:cxn modelId="{9E31545F-F130-6A40-B4E1-EE5A9F205F4A}" type="presParOf" srcId="{60906312-5DDA-E64D-AB79-C5DECE16E72E}" destId="{71E2BE20-4EE9-7348-921E-DDEFA414E3F8}" srcOrd="1" destOrd="0" presId="urn:microsoft.com/office/officeart/2008/layout/LinedList"/>
    <dgm:cxn modelId="{09067B70-F45E-C342-BC57-3921D207B044}" type="presParOf" srcId="{6587B4AF-2BD9-8041-B1D2-DF40C1314C7A}" destId="{482BBCA6-5B93-B543-AC79-18C78C0E2DC9}" srcOrd="10" destOrd="0" presId="urn:microsoft.com/office/officeart/2008/layout/LinedList"/>
    <dgm:cxn modelId="{03C3D845-4F74-E740-833D-06E4A7B3ED51}" type="presParOf" srcId="{6587B4AF-2BD9-8041-B1D2-DF40C1314C7A}" destId="{FD5CCBCA-1BB7-BC4E-AB3A-A6F649A8E6F0}" srcOrd="11" destOrd="0" presId="urn:microsoft.com/office/officeart/2008/layout/LinedList"/>
    <dgm:cxn modelId="{DABB45DF-5AF5-024D-82B2-6E3B1D8F0808}" type="presParOf" srcId="{FD5CCBCA-1BB7-BC4E-AB3A-A6F649A8E6F0}" destId="{C42C068C-8695-1A47-94D7-C25081151074}" srcOrd="0" destOrd="0" presId="urn:microsoft.com/office/officeart/2008/layout/LinedList"/>
    <dgm:cxn modelId="{67ADBD82-07C2-1F41-BD08-589914499B1D}" type="presParOf" srcId="{FD5CCBCA-1BB7-BC4E-AB3A-A6F649A8E6F0}" destId="{1510E4A7-33CA-D94B-9A76-44B634800B2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F18A6-9468-4B26-9E9F-8CA5A6D9505B}">
      <dsp:nvSpPr>
        <dsp:cNvPr id="0" name=""/>
        <dsp:cNvSpPr/>
      </dsp:nvSpPr>
      <dsp:spPr>
        <a:xfrm>
          <a:off x="35290" y="1065475"/>
          <a:ext cx="1888186" cy="1198998"/>
        </a:xfrm>
        <a:prstGeom prst="roundRect">
          <a:avLst>
            <a:gd name="adj" fmla="val 10000"/>
          </a:avLst>
        </a:prstGeom>
        <a:blipFill rotWithShape="0">
          <a:blip xmlns:r="http://schemas.openxmlformats.org/officeDocument/2006/relationships" r:embed="rId1"/>
          <a:tile tx="0" ty="0" sx="60000" sy="59000" flip="none" algn="tl"/>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D62ED472-D11B-4757-946F-95127EFF65AB}">
      <dsp:nvSpPr>
        <dsp:cNvPr id="0" name=""/>
        <dsp:cNvSpPr/>
      </dsp:nvSpPr>
      <dsp:spPr>
        <a:xfrm>
          <a:off x="245088" y="1264784"/>
          <a:ext cx="1888186" cy="1198998"/>
        </a:xfrm>
        <a:prstGeom prst="roundRect">
          <a:avLst>
            <a:gd name="adj" fmla="val 10000"/>
          </a:avLst>
        </a:prstGeom>
        <a:solidFill>
          <a:schemeClr val="lt1">
            <a:hueOff val="0"/>
            <a:satOff val="0"/>
            <a:lumOff val="0"/>
            <a:alpha val="96000"/>
          </a:schemeClr>
        </a:solidFill>
        <a:ln w="6350"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dirty="0"/>
            <a:t>No one tries harder for customers</a:t>
          </a:r>
          <a:endParaRPr lang="en-US" sz="1800" kern="1200" dirty="0"/>
        </a:p>
      </dsp:txBody>
      <dsp:txXfrm>
        <a:off x="280205" y="1299901"/>
        <a:ext cx="1817952" cy="1128764"/>
      </dsp:txXfrm>
    </dsp:sp>
    <dsp:sp modelId="{7E632676-A5A1-4116-99D1-71FC893DB144}">
      <dsp:nvSpPr>
        <dsp:cNvPr id="0" name=""/>
        <dsp:cNvSpPr/>
      </dsp:nvSpPr>
      <dsp:spPr>
        <a:xfrm>
          <a:off x="3523265" y="2174501"/>
          <a:ext cx="1888186" cy="1198998"/>
        </a:xfrm>
        <a:prstGeom prst="roundRect">
          <a:avLst>
            <a:gd name="adj" fmla="val 10000"/>
          </a:avLst>
        </a:prstGeom>
        <a:blipFill rotWithShape="0">
          <a:blip xmlns:r="http://schemas.openxmlformats.org/officeDocument/2006/relationships" r:embed="rId1"/>
          <a:tile tx="0" ty="0" sx="60000" sy="59000" flip="none" algn="tl"/>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741ABB90-15DF-4EF3-A904-C8F70C450B33}">
      <dsp:nvSpPr>
        <dsp:cNvPr id="0" name=""/>
        <dsp:cNvSpPr/>
      </dsp:nvSpPr>
      <dsp:spPr>
        <a:xfrm>
          <a:off x="3733064" y="2373809"/>
          <a:ext cx="1888186" cy="1198998"/>
        </a:xfrm>
        <a:prstGeom prst="roundRect">
          <a:avLst>
            <a:gd name="adj" fmla="val 10000"/>
          </a:avLst>
        </a:prstGeom>
        <a:solidFill>
          <a:schemeClr val="lt1">
            <a:hueOff val="0"/>
            <a:satOff val="0"/>
            <a:lumOff val="0"/>
            <a:alpha val="96000"/>
          </a:schemeClr>
        </a:solidFill>
        <a:ln w="6350"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dirty="0"/>
            <a:t>We treat people how they want to be treated</a:t>
          </a:r>
          <a:endParaRPr lang="en-US" sz="1800" kern="1200" dirty="0"/>
        </a:p>
      </dsp:txBody>
      <dsp:txXfrm>
        <a:off x="3768181" y="2408926"/>
        <a:ext cx="1817952" cy="1128764"/>
      </dsp:txXfrm>
    </dsp:sp>
    <dsp:sp modelId="{FA678360-C428-4C04-A705-C544916B8C70}">
      <dsp:nvSpPr>
        <dsp:cNvPr id="0" name=""/>
        <dsp:cNvSpPr/>
      </dsp:nvSpPr>
      <dsp:spPr>
        <a:xfrm>
          <a:off x="155085" y="3569343"/>
          <a:ext cx="1888186" cy="1198998"/>
        </a:xfrm>
        <a:prstGeom prst="roundRect">
          <a:avLst>
            <a:gd name="adj" fmla="val 10000"/>
          </a:avLst>
        </a:prstGeom>
        <a:blipFill rotWithShape="0">
          <a:blip xmlns:r="http://schemas.openxmlformats.org/officeDocument/2006/relationships" r:embed="rId1"/>
          <a:tile tx="0" ty="0" sx="60000" sy="59000" flip="none" algn="tl"/>
        </a:blipFill>
        <a:ln>
          <a:noFill/>
        </a:ln>
        <a:effectLst>
          <a:softEdge rad="12700"/>
        </a:effectLst>
      </dsp:spPr>
      <dsp:style>
        <a:lnRef idx="0">
          <a:scrgbClr r="0" g="0" b="0"/>
        </a:lnRef>
        <a:fillRef idx="3">
          <a:scrgbClr r="0" g="0" b="0"/>
        </a:fillRef>
        <a:effectRef idx="2">
          <a:scrgbClr r="0" g="0" b="0"/>
        </a:effectRef>
        <a:fontRef idx="minor">
          <a:schemeClr val="lt1"/>
        </a:fontRef>
      </dsp:style>
    </dsp:sp>
    <dsp:sp modelId="{4274754E-5C16-4D72-B665-B4F9F78438E3}">
      <dsp:nvSpPr>
        <dsp:cNvPr id="0" name=""/>
        <dsp:cNvSpPr/>
      </dsp:nvSpPr>
      <dsp:spPr>
        <a:xfrm>
          <a:off x="364883" y="3768652"/>
          <a:ext cx="1888186" cy="1198998"/>
        </a:xfrm>
        <a:prstGeom prst="roundRect">
          <a:avLst>
            <a:gd name="adj" fmla="val 10000"/>
          </a:avLst>
        </a:prstGeom>
        <a:solidFill>
          <a:schemeClr val="lt1">
            <a:hueOff val="0"/>
            <a:satOff val="0"/>
            <a:lumOff val="0"/>
            <a:alpha val="96000"/>
          </a:schemeClr>
        </a:solidFill>
        <a:ln w="6350"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i="0" kern="1200" dirty="0"/>
            <a:t>Every little help makes a big difference</a:t>
          </a:r>
          <a:endParaRPr lang="en-US" sz="1800" kern="1200" dirty="0"/>
        </a:p>
      </dsp:txBody>
      <dsp:txXfrm>
        <a:off x="400000" y="3803769"/>
        <a:ext cx="1817952" cy="11287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D6BF06-A125-47B2-8B11-7BCCA95D5DD8}">
      <dsp:nvSpPr>
        <dsp:cNvPr id="0" name=""/>
        <dsp:cNvSpPr/>
      </dsp:nvSpPr>
      <dsp:spPr>
        <a:xfrm>
          <a:off x="0" y="329728"/>
          <a:ext cx="4818888" cy="2891332"/>
        </a:xfrm>
        <a:prstGeom prst="rect">
          <a:avLst/>
        </a:prstGeom>
        <a:solidFill>
          <a:srgbClr val="344A9D"/>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solidFill>
              <a:schemeClr val="bg1"/>
            </a:solidFill>
          </a:endParaRPr>
        </a:p>
        <a:p>
          <a:pPr marL="228600" lvl="1" indent="-228600" algn="l" defTabSz="1155700">
            <a:lnSpc>
              <a:spcPct val="90000"/>
            </a:lnSpc>
            <a:spcBef>
              <a:spcPct val="0"/>
            </a:spcBef>
            <a:spcAft>
              <a:spcPct val="15000"/>
            </a:spcAft>
            <a:buChar char="•"/>
          </a:pPr>
          <a:r>
            <a:rPr lang="en-US" altLang="en-GB" sz="2600" kern="1200" dirty="0">
              <a:solidFill>
                <a:schemeClr val="bg1"/>
              </a:solidFill>
              <a:sym typeface="+mn-ea"/>
            </a:rPr>
            <a:t>£54.8 billion (2022 revenue)</a:t>
          </a:r>
          <a:endParaRPr lang="en-US" sz="2600" kern="1200" dirty="0">
            <a:solidFill>
              <a:schemeClr val="bg1"/>
            </a:solidFill>
          </a:endParaRPr>
        </a:p>
        <a:p>
          <a:pPr marL="228600" lvl="1" indent="-228600" algn="l" defTabSz="1155700">
            <a:lnSpc>
              <a:spcPct val="90000"/>
            </a:lnSpc>
            <a:spcBef>
              <a:spcPct val="0"/>
            </a:spcBef>
            <a:spcAft>
              <a:spcPct val="15000"/>
            </a:spcAft>
            <a:buChar char="•"/>
          </a:pPr>
          <a:r>
            <a:rPr lang="en-GB" sz="2600" kern="1200" dirty="0">
              <a:solidFill>
                <a:schemeClr val="bg1"/>
              </a:solidFill>
            </a:rPr>
            <a:t>Favourite customer’s choice </a:t>
          </a:r>
          <a:endParaRPr lang="en-US" sz="2600" kern="1200" dirty="0">
            <a:solidFill>
              <a:schemeClr val="bg1"/>
            </a:solidFill>
          </a:endParaRPr>
        </a:p>
        <a:p>
          <a:pPr marL="228600" lvl="1" indent="-228600" algn="l" defTabSz="1155700">
            <a:lnSpc>
              <a:spcPct val="90000"/>
            </a:lnSpc>
            <a:spcBef>
              <a:spcPct val="0"/>
            </a:spcBef>
            <a:spcAft>
              <a:spcPct val="15000"/>
            </a:spcAft>
            <a:buChar char="•"/>
          </a:pPr>
          <a:r>
            <a:rPr lang="en-GB" sz="2600" b="0" kern="1200" dirty="0">
              <a:solidFill>
                <a:schemeClr val="bg1"/>
              </a:solidFill>
            </a:rPr>
            <a:t>34,000 Employees</a:t>
          </a:r>
          <a:endParaRPr lang="en-US" sz="2600" b="0" kern="1200" dirty="0">
            <a:solidFill>
              <a:schemeClr val="bg1"/>
            </a:solidFill>
          </a:endParaRPr>
        </a:p>
        <a:p>
          <a:pPr marL="228600" lvl="1" indent="-228600" algn="l" defTabSz="1155700">
            <a:lnSpc>
              <a:spcPct val="90000"/>
            </a:lnSpc>
            <a:spcBef>
              <a:spcPct val="0"/>
            </a:spcBef>
            <a:spcAft>
              <a:spcPct val="15000"/>
            </a:spcAft>
            <a:buChar char="•"/>
          </a:pPr>
          <a:r>
            <a:rPr lang="en-GB" sz="2600" kern="1200" dirty="0">
              <a:solidFill>
                <a:schemeClr val="bg1"/>
              </a:solidFill>
            </a:rPr>
            <a:t>16</a:t>
          </a:r>
          <a:r>
            <a:rPr lang="en-GB" sz="2600" kern="1200" baseline="30000" dirty="0">
              <a:solidFill>
                <a:schemeClr val="bg1"/>
              </a:solidFill>
            </a:rPr>
            <a:t>th</a:t>
          </a:r>
          <a:r>
            <a:rPr lang="en-GB" sz="2600" kern="1200" dirty="0">
              <a:solidFill>
                <a:schemeClr val="bg1"/>
              </a:solidFill>
            </a:rPr>
            <a:t>  Worldwide Brand </a:t>
          </a:r>
          <a:r>
            <a:rPr lang="en-GB" sz="2600" kern="1200" baseline="30000" dirty="0">
              <a:solidFill>
                <a:schemeClr val="bg1"/>
              </a:solidFill>
            </a:rPr>
            <a:t> </a:t>
          </a:r>
          <a:endParaRPr lang="en-US" sz="2600" b="0" kern="1200" dirty="0">
            <a:solidFill>
              <a:schemeClr val="bg1"/>
            </a:solidFill>
          </a:endParaRPr>
        </a:p>
        <a:p>
          <a:pPr marL="228600" lvl="1" indent="-228600" algn="l" defTabSz="1155700">
            <a:lnSpc>
              <a:spcPct val="90000"/>
            </a:lnSpc>
            <a:spcBef>
              <a:spcPct val="0"/>
            </a:spcBef>
            <a:spcAft>
              <a:spcPct val="15000"/>
            </a:spcAft>
            <a:buChar char="•"/>
          </a:pPr>
          <a:r>
            <a:rPr lang="en-US" altLang="en-GB" sz="2600" kern="1200" dirty="0">
              <a:solidFill>
                <a:schemeClr val="bg1"/>
              </a:solidFill>
            </a:rPr>
            <a:t>26.9% Market share</a:t>
          </a:r>
          <a:endParaRPr lang="en-US" sz="2600" kern="1200" dirty="0">
            <a:solidFill>
              <a:schemeClr val="bg1"/>
            </a:solidFill>
          </a:endParaRPr>
        </a:p>
      </dsp:txBody>
      <dsp:txXfrm>
        <a:off x="0" y="329728"/>
        <a:ext cx="4818888" cy="28913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8C6777-AFE5-9248-B430-2C0FE9AE51D0}">
      <dsp:nvSpPr>
        <dsp:cNvPr id="0" name=""/>
        <dsp:cNvSpPr/>
      </dsp:nvSpPr>
      <dsp:spPr>
        <a:xfrm>
          <a:off x="0" y="2486138"/>
          <a:ext cx="6713552" cy="1631176"/>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 organisation can have :</a:t>
          </a:r>
        </a:p>
      </dsp:txBody>
      <dsp:txXfrm>
        <a:off x="0" y="2486138"/>
        <a:ext cx="6713552" cy="880835"/>
      </dsp:txXfrm>
    </dsp:sp>
    <dsp:sp modelId="{8CB3DD41-CDE6-8447-B723-C7E002F8F699}">
      <dsp:nvSpPr>
        <dsp:cNvPr id="0" name=""/>
        <dsp:cNvSpPr/>
      </dsp:nvSpPr>
      <dsp:spPr>
        <a:xfrm>
          <a:off x="3278" y="3334350"/>
          <a:ext cx="2235665" cy="750340"/>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dirty="0"/>
            <a:t>Hierarchical</a:t>
          </a:r>
        </a:p>
      </dsp:txBody>
      <dsp:txXfrm>
        <a:off x="3278" y="3334350"/>
        <a:ext cx="2235665" cy="750340"/>
      </dsp:txXfrm>
    </dsp:sp>
    <dsp:sp modelId="{5286D7DE-4252-9442-B857-98C6C888CB4B}">
      <dsp:nvSpPr>
        <dsp:cNvPr id="0" name=""/>
        <dsp:cNvSpPr/>
      </dsp:nvSpPr>
      <dsp:spPr>
        <a:xfrm>
          <a:off x="2238943" y="3334350"/>
          <a:ext cx="2235665" cy="750340"/>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flat or tall</a:t>
          </a:r>
        </a:p>
      </dsp:txBody>
      <dsp:txXfrm>
        <a:off x="2238943" y="3334350"/>
        <a:ext cx="2235665" cy="750340"/>
      </dsp:txXfrm>
    </dsp:sp>
    <dsp:sp modelId="{E316C5C6-ECD7-5F44-8058-F857B5DA8A14}">
      <dsp:nvSpPr>
        <dsp:cNvPr id="0" name=""/>
        <dsp:cNvSpPr/>
      </dsp:nvSpPr>
      <dsp:spPr>
        <a:xfrm>
          <a:off x="4474608" y="3334350"/>
          <a:ext cx="2235665" cy="750340"/>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US" sz="1600" kern="1200"/>
            <a:t>matrix organisational structure (</a:t>
          </a:r>
          <a:r>
            <a:rPr lang="en-GB" sz="1600" kern="1200"/>
            <a:t>Soundaian</a:t>
          </a:r>
          <a:r>
            <a:rPr lang="en-US" sz="1600" kern="1200"/>
            <a:t>, 2019)</a:t>
          </a:r>
        </a:p>
      </dsp:txBody>
      <dsp:txXfrm>
        <a:off x="4474608" y="3334350"/>
        <a:ext cx="2235665" cy="750340"/>
      </dsp:txXfrm>
    </dsp:sp>
    <dsp:sp modelId="{5B7AD64C-2934-0E42-BF9A-AB8C388AE360}">
      <dsp:nvSpPr>
        <dsp:cNvPr id="0" name=""/>
        <dsp:cNvSpPr/>
      </dsp:nvSpPr>
      <dsp:spPr>
        <a:xfrm rot="10800000">
          <a:off x="0" y="1857"/>
          <a:ext cx="6713552" cy="2508748"/>
        </a:xfrm>
        <a:prstGeom prst="upArrowCallou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Organisation </a:t>
          </a:r>
          <a:r>
            <a:rPr lang="en-US" sz="2400" kern="1200" dirty="0"/>
            <a:t>structure - a system determining how tasks are formally structured and coordinated in an organization (Pillay,2019).</a:t>
          </a:r>
        </a:p>
      </dsp:txBody>
      <dsp:txXfrm rot="10800000">
        <a:off x="0" y="1857"/>
        <a:ext cx="6713552" cy="16301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8D574-8F0C-4AB1-9DC5-85089A7B133E}">
      <dsp:nvSpPr>
        <dsp:cNvPr id="0" name=""/>
        <dsp:cNvSpPr/>
      </dsp:nvSpPr>
      <dsp:spPr>
        <a:xfrm>
          <a:off x="973190" y="89308"/>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67701-B3D7-47E1-BE32-EB9D484D2804}">
      <dsp:nvSpPr>
        <dsp:cNvPr id="0" name=""/>
        <dsp:cNvSpPr/>
      </dsp:nvSpPr>
      <dsp:spPr>
        <a:xfrm>
          <a:off x="1242597" y="358715"/>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ED1D41-F928-4AEE-B9EB-FD8CD6901D49}">
      <dsp:nvSpPr>
        <dsp:cNvPr id="0" name=""/>
        <dsp:cNvSpPr/>
      </dsp:nvSpPr>
      <dsp:spPr>
        <a:xfrm>
          <a:off x="569079" y="1747198"/>
          <a:ext cx="2072362" cy="2514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0" kern="1200">
              <a:latin typeface="+mn-lt"/>
            </a:rPr>
            <a:t>An organizational structure allows </a:t>
          </a:r>
          <a:r>
            <a:rPr lang="en-GB" sz="1400" b="0" kern="1200">
              <a:latin typeface="+mn-lt"/>
            </a:rPr>
            <a:t>managers </a:t>
          </a:r>
          <a:r>
            <a:rPr lang="en-US" sz="1400" b="0" kern="1200">
              <a:latin typeface="+mn-lt"/>
            </a:rPr>
            <a:t>to </a:t>
          </a:r>
          <a:r>
            <a:rPr lang="en-GB" sz="1400" b="0" kern="1200">
              <a:latin typeface="+mn-lt"/>
            </a:rPr>
            <a:t>coordinate the act</a:t>
          </a:r>
          <a:r>
            <a:rPr lang="en-US" sz="1400" b="0" kern="1200">
              <a:latin typeface="+mn-lt"/>
            </a:rPr>
            <a:t>ivities</a:t>
          </a:r>
          <a:r>
            <a:rPr lang="en-GB" sz="1400" b="0" kern="1200">
              <a:latin typeface="+mn-lt"/>
            </a:rPr>
            <a:t> of various </a:t>
          </a:r>
          <a:r>
            <a:rPr lang="en-US" sz="1400" b="0" kern="1200">
              <a:latin typeface="+mn-lt"/>
            </a:rPr>
            <a:t>divisions and departments.</a:t>
          </a:r>
          <a:endParaRPr lang="en-US" sz="1400" b="0" kern="1200" dirty="0">
            <a:latin typeface="+mn-lt"/>
          </a:endParaRPr>
        </a:p>
      </dsp:txBody>
      <dsp:txXfrm>
        <a:off x="569079" y="1747198"/>
        <a:ext cx="2072362" cy="2514831"/>
      </dsp:txXfrm>
    </dsp:sp>
    <dsp:sp modelId="{F215D4F2-8DB6-4637-BF77-A982F1394EB3}">
      <dsp:nvSpPr>
        <dsp:cNvPr id="0" name=""/>
        <dsp:cNvSpPr/>
      </dsp:nvSpPr>
      <dsp:spPr>
        <a:xfrm>
          <a:off x="3408216" y="89308"/>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7051A4-A79D-4AD2-8377-604B39091C32}">
      <dsp:nvSpPr>
        <dsp:cNvPr id="0" name=""/>
        <dsp:cNvSpPr/>
      </dsp:nvSpPr>
      <dsp:spPr>
        <a:xfrm>
          <a:off x="3677623" y="358715"/>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6D5317-F6D2-4D37-8573-62A8D7EB7169}">
      <dsp:nvSpPr>
        <dsp:cNvPr id="0" name=""/>
        <dsp:cNvSpPr/>
      </dsp:nvSpPr>
      <dsp:spPr>
        <a:xfrm>
          <a:off x="3004105" y="1747198"/>
          <a:ext cx="2072362" cy="2514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A Hierarchical structure allows employee involvement and flexibility especially in decision making boosts employees’ job satisfaction (Rishipal, 2014).</a:t>
          </a:r>
          <a:endParaRPr lang="en-US" sz="1400" kern="1200" dirty="0"/>
        </a:p>
      </dsp:txBody>
      <dsp:txXfrm>
        <a:off x="3004105" y="1747198"/>
        <a:ext cx="2072362" cy="2514831"/>
      </dsp:txXfrm>
    </dsp:sp>
    <dsp:sp modelId="{C827CF47-9078-4C1F-8C52-8C02F6CE8737}">
      <dsp:nvSpPr>
        <dsp:cNvPr id="0" name=""/>
        <dsp:cNvSpPr/>
      </dsp:nvSpPr>
      <dsp:spPr>
        <a:xfrm>
          <a:off x="5843242" y="89308"/>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61EF21-B73C-4AE7-AA89-454A3E09E43A}">
      <dsp:nvSpPr>
        <dsp:cNvPr id="0" name=""/>
        <dsp:cNvSpPr/>
      </dsp:nvSpPr>
      <dsp:spPr>
        <a:xfrm>
          <a:off x="6112649" y="358715"/>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23013F-2ACE-431F-80F7-373AC3283DB8}">
      <dsp:nvSpPr>
        <dsp:cNvPr id="0" name=""/>
        <dsp:cNvSpPr/>
      </dsp:nvSpPr>
      <dsp:spPr>
        <a:xfrm>
          <a:off x="5439131" y="1747198"/>
          <a:ext cx="2072362" cy="2514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A flat or tall structure makes supervision easier, though decision-making might be slow.</a:t>
          </a:r>
          <a:endParaRPr lang="en-US" sz="1400" kern="1200" dirty="0"/>
        </a:p>
      </dsp:txBody>
      <dsp:txXfrm>
        <a:off x="5439131" y="1747198"/>
        <a:ext cx="2072362" cy="2514831"/>
      </dsp:txXfrm>
    </dsp:sp>
    <dsp:sp modelId="{14F22D10-0F42-42A5-8865-B65F73FAF61F}">
      <dsp:nvSpPr>
        <dsp:cNvPr id="0" name=""/>
        <dsp:cNvSpPr/>
      </dsp:nvSpPr>
      <dsp:spPr>
        <a:xfrm>
          <a:off x="8278268" y="89308"/>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A8CE20-EA57-42BA-BF31-0CCA2DAB752A}">
      <dsp:nvSpPr>
        <dsp:cNvPr id="0" name=""/>
        <dsp:cNvSpPr/>
      </dsp:nvSpPr>
      <dsp:spPr>
        <a:xfrm>
          <a:off x="8547675" y="358715"/>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BD6270-4E9E-484F-90D0-094F21B63117}">
      <dsp:nvSpPr>
        <dsp:cNvPr id="0" name=""/>
        <dsp:cNvSpPr/>
      </dsp:nvSpPr>
      <dsp:spPr>
        <a:xfrm>
          <a:off x="7874157" y="1747198"/>
          <a:ext cx="2072362" cy="2514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In a matrix structure,  decision-making can be quick; it gives a team greater independence. However, conflicts might arise if a worker gets direction from two bosses (</a:t>
          </a:r>
          <a:r>
            <a:rPr lang="en-GB" sz="1400" kern="1200"/>
            <a:t>Soundaian</a:t>
          </a:r>
          <a:r>
            <a:rPr lang="en-US" sz="1400" kern="1200"/>
            <a:t>, 2019).</a:t>
          </a:r>
          <a:endParaRPr lang="en-US" sz="1400" kern="1200" dirty="0"/>
        </a:p>
      </dsp:txBody>
      <dsp:txXfrm>
        <a:off x="7874157" y="1747198"/>
        <a:ext cx="2072362" cy="25148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5F12A-6C2D-4DB8-B595-E227FB7D97CF}">
      <dsp:nvSpPr>
        <dsp:cNvPr id="0" name=""/>
        <dsp:cNvSpPr/>
      </dsp:nvSpPr>
      <dsp:spPr>
        <a:xfrm>
          <a:off x="0" y="0"/>
          <a:ext cx="5324094" cy="16514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The organizational structure has streamlined communication, from top management to lower-level workers.</a:t>
          </a:r>
        </a:p>
      </dsp:txBody>
      <dsp:txXfrm>
        <a:off x="48368" y="48368"/>
        <a:ext cx="3542097" cy="1554670"/>
      </dsp:txXfrm>
    </dsp:sp>
    <dsp:sp modelId="{FB7EAD20-FE10-4147-90E0-D13B836723AB}">
      <dsp:nvSpPr>
        <dsp:cNvPr id="0" name=""/>
        <dsp:cNvSpPr/>
      </dsp:nvSpPr>
      <dsp:spPr>
        <a:xfrm>
          <a:off x="469772" y="1926640"/>
          <a:ext cx="5324094" cy="1651406"/>
        </a:xfrm>
        <a:prstGeom prst="roundRect">
          <a:avLst>
            <a:gd name="adj" fmla="val 10000"/>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Division of labor ensures that there is confusion in roles</a:t>
          </a:r>
        </a:p>
      </dsp:txBody>
      <dsp:txXfrm>
        <a:off x="518140" y="1975008"/>
        <a:ext cx="3684170" cy="1554670"/>
      </dsp:txXfrm>
    </dsp:sp>
    <dsp:sp modelId="{0FFFAF56-BE09-4C66-AD85-B730CA515BAC}">
      <dsp:nvSpPr>
        <dsp:cNvPr id="0" name=""/>
        <dsp:cNvSpPr/>
      </dsp:nvSpPr>
      <dsp:spPr>
        <a:xfrm>
          <a:off x="939545" y="3853281"/>
          <a:ext cx="5324094" cy="1651406"/>
        </a:xfrm>
        <a:prstGeom prst="roundRect">
          <a:avLst>
            <a:gd name="adj" fmla="val 10000"/>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structure helps in managing the many stores effectively.</a:t>
          </a:r>
        </a:p>
      </dsp:txBody>
      <dsp:txXfrm>
        <a:off x="987913" y="3901649"/>
        <a:ext cx="3684170" cy="1554670"/>
      </dsp:txXfrm>
    </dsp:sp>
    <dsp:sp modelId="{FE7AD72B-6A4C-4019-9F5E-CC9BDC0CA1B3}">
      <dsp:nvSpPr>
        <dsp:cNvPr id="0" name=""/>
        <dsp:cNvSpPr/>
      </dsp:nvSpPr>
      <dsp:spPr>
        <a:xfrm>
          <a:off x="4250679" y="1252316"/>
          <a:ext cx="1073414" cy="107341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492197" y="1252316"/>
        <a:ext cx="590378" cy="807744"/>
      </dsp:txXfrm>
    </dsp:sp>
    <dsp:sp modelId="{6DBE3571-47E0-4296-84C9-E80F203FBBDE}">
      <dsp:nvSpPr>
        <dsp:cNvPr id="0" name=""/>
        <dsp:cNvSpPr/>
      </dsp:nvSpPr>
      <dsp:spPr>
        <a:xfrm>
          <a:off x="4720452" y="3167947"/>
          <a:ext cx="1073414" cy="1073414"/>
        </a:xfrm>
        <a:prstGeom prst="downArrow">
          <a:avLst>
            <a:gd name="adj1" fmla="val 55000"/>
            <a:gd name="adj2" fmla="val 45000"/>
          </a:avLst>
        </a:prstGeom>
        <a:solidFill>
          <a:schemeClr val="accent2">
            <a:tint val="40000"/>
            <a:alpha val="90000"/>
            <a:hueOff val="1974564"/>
            <a:satOff val="-5173"/>
            <a:lumOff val="1852"/>
            <a:alphaOff val="0"/>
          </a:schemeClr>
        </a:solidFill>
        <a:ln w="12700" cap="flat" cmpd="sng" algn="ctr">
          <a:solidFill>
            <a:schemeClr val="accent2">
              <a:tint val="40000"/>
              <a:alpha val="90000"/>
              <a:hueOff val="1974564"/>
              <a:satOff val="-5173"/>
              <a:lumOff val="18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61970" y="3167947"/>
        <a:ext cx="590378" cy="8077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B10870-046B-4710-8A9C-BF6AD1F32F15}">
      <dsp:nvSpPr>
        <dsp:cNvPr id="0" name=""/>
        <dsp:cNvSpPr/>
      </dsp:nvSpPr>
      <dsp:spPr>
        <a:xfrm>
          <a:off x="33678" y="497923"/>
          <a:ext cx="766576" cy="76657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2767D0-D1D9-44F3-A1B6-5C1958E30B62}">
      <dsp:nvSpPr>
        <dsp:cNvPr id="0" name=""/>
        <dsp:cNvSpPr/>
      </dsp:nvSpPr>
      <dsp:spPr>
        <a:xfrm>
          <a:off x="194659" y="658904"/>
          <a:ext cx="444614" cy="444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091FB0-F465-4ACB-8B2B-5DB44026E89C}">
      <dsp:nvSpPr>
        <dsp:cNvPr id="0" name=""/>
        <dsp:cNvSpPr/>
      </dsp:nvSpPr>
      <dsp:spPr>
        <a:xfrm>
          <a:off x="964521" y="497923"/>
          <a:ext cx="1806930" cy="76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Planning</a:t>
          </a:r>
        </a:p>
      </dsp:txBody>
      <dsp:txXfrm>
        <a:off x="964521" y="497923"/>
        <a:ext cx="1806930" cy="766576"/>
      </dsp:txXfrm>
    </dsp:sp>
    <dsp:sp modelId="{C1EC7E57-22ED-4D2B-A22B-9A9E5CBC01EE}">
      <dsp:nvSpPr>
        <dsp:cNvPr id="0" name=""/>
        <dsp:cNvSpPr/>
      </dsp:nvSpPr>
      <dsp:spPr>
        <a:xfrm>
          <a:off x="3086295" y="497923"/>
          <a:ext cx="766576" cy="76657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63B1A-3963-4419-B3D9-7A62B1C40E11}">
      <dsp:nvSpPr>
        <dsp:cNvPr id="0" name=""/>
        <dsp:cNvSpPr/>
      </dsp:nvSpPr>
      <dsp:spPr>
        <a:xfrm>
          <a:off x="3247277" y="658904"/>
          <a:ext cx="444614" cy="444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E5BF3C-D1A8-4CCC-8C2F-3EC1AC835C18}">
      <dsp:nvSpPr>
        <dsp:cNvPr id="0" name=""/>
        <dsp:cNvSpPr/>
      </dsp:nvSpPr>
      <dsp:spPr>
        <a:xfrm>
          <a:off x="4017138" y="497923"/>
          <a:ext cx="1806930" cy="76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Organising</a:t>
          </a:r>
        </a:p>
      </dsp:txBody>
      <dsp:txXfrm>
        <a:off x="4017138" y="497923"/>
        <a:ext cx="1806930" cy="766576"/>
      </dsp:txXfrm>
    </dsp:sp>
    <dsp:sp modelId="{773AF14D-11A3-41C7-BB01-3C190177FF2D}">
      <dsp:nvSpPr>
        <dsp:cNvPr id="0" name=""/>
        <dsp:cNvSpPr/>
      </dsp:nvSpPr>
      <dsp:spPr>
        <a:xfrm>
          <a:off x="33678" y="1782487"/>
          <a:ext cx="766576" cy="76657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668963-F953-47A5-8C01-DF36615EA6BB}">
      <dsp:nvSpPr>
        <dsp:cNvPr id="0" name=""/>
        <dsp:cNvSpPr/>
      </dsp:nvSpPr>
      <dsp:spPr>
        <a:xfrm>
          <a:off x="194659" y="1943469"/>
          <a:ext cx="444614" cy="444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911F30-CA9C-4374-B61D-3E4B4E3E07C3}">
      <dsp:nvSpPr>
        <dsp:cNvPr id="0" name=""/>
        <dsp:cNvSpPr/>
      </dsp:nvSpPr>
      <dsp:spPr>
        <a:xfrm>
          <a:off x="964521" y="1782487"/>
          <a:ext cx="1806930" cy="76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Directing and</a:t>
          </a:r>
        </a:p>
      </dsp:txBody>
      <dsp:txXfrm>
        <a:off x="964521" y="1782487"/>
        <a:ext cx="1806930" cy="766576"/>
      </dsp:txXfrm>
    </dsp:sp>
    <dsp:sp modelId="{8266437E-1340-4DD3-ACAE-8780FDFBBF56}">
      <dsp:nvSpPr>
        <dsp:cNvPr id="0" name=""/>
        <dsp:cNvSpPr/>
      </dsp:nvSpPr>
      <dsp:spPr>
        <a:xfrm>
          <a:off x="3086295" y="1782487"/>
          <a:ext cx="766576" cy="76657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A300F-78CE-44EB-8B6A-0AFFB3D60FC4}">
      <dsp:nvSpPr>
        <dsp:cNvPr id="0" name=""/>
        <dsp:cNvSpPr/>
      </dsp:nvSpPr>
      <dsp:spPr>
        <a:xfrm>
          <a:off x="3247277" y="1943469"/>
          <a:ext cx="444614" cy="4446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9E38CC-829E-4F7B-9796-4E19C0C3D4CC}">
      <dsp:nvSpPr>
        <dsp:cNvPr id="0" name=""/>
        <dsp:cNvSpPr/>
      </dsp:nvSpPr>
      <dsp:spPr>
        <a:xfrm>
          <a:off x="4017138" y="1782487"/>
          <a:ext cx="1806930" cy="7665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Control all resources and operations (Darr, 2011).</a:t>
          </a:r>
        </a:p>
      </dsp:txBody>
      <dsp:txXfrm>
        <a:off x="4017138" y="1782487"/>
        <a:ext cx="1806930" cy="7665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1DA87B-11FC-7047-A05D-533E8FEE7D2A}">
      <dsp:nvSpPr>
        <dsp:cNvPr id="0" name=""/>
        <dsp:cNvSpPr/>
      </dsp:nvSpPr>
      <dsp:spPr>
        <a:xfrm>
          <a:off x="425196" y="0"/>
          <a:ext cx="5413248" cy="541324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15BD7B-8A44-2742-85D1-10D50E74F9EA}">
      <dsp:nvSpPr>
        <dsp:cNvPr id="0" name=""/>
        <dsp:cNvSpPr/>
      </dsp:nvSpPr>
      <dsp:spPr>
        <a:xfrm>
          <a:off x="939454" y="514258"/>
          <a:ext cx="2111166" cy="211116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Tesco Chief Executive - Ensure that Board decisions are implemented in the organization.</a:t>
          </a:r>
        </a:p>
      </dsp:txBody>
      <dsp:txXfrm>
        <a:off x="1042513" y="617317"/>
        <a:ext cx="1905048" cy="1905048"/>
      </dsp:txXfrm>
    </dsp:sp>
    <dsp:sp modelId="{31A038DC-10BE-754E-A56D-4A06D07EAFA6}">
      <dsp:nvSpPr>
        <dsp:cNvPr id="0" name=""/>
        <dsp:cNvSpPr/>
      </dsp:nvSpPr>
      <dsp:spPr>
        <a:xfrm>
          <a:off x="3213018" y="514258"/>
          <a:ext cx="2111166" cy="2111166"/>
        </a:xfrm>
        <a:prstGeom prst="roundRect">
          <a:avLst/>
        </a:prstGeom>
        <a:solidFill>
          <a:schemeClr val="accent2">
            <a:hueOff val="635930"/>
            <a:satOff val="-14509"/>
            <a:lumOff val="536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Regional managers - Responsible for making decisions and managing. stores located in their region.</a:t>
          </a:r>
        </a:p>
      </dsp:txBody>
      <dsp:txXfrm>
        <a:off x="3316077" y="617317"/>
        <a:ext cx="1905048" cy="1905048"/>
      </dsp:txXfrm>
    </dsp:sp>
    <dsp:sp modelId="{9D7FE6F1-A2AB-A147-8975-83C1EADB3C21}">
      <dsp:nvSpPr>
        <dsp:cNvPr id="0" name=""/>
        <dsp:cNvSpPr/>
      </dsp:nvSpPr>
      <dsp:spPr>
        <a:xfrm>
          <a:off x="939454" y="2787822"/>
          <a:ext cx="2111166" cy="2111166"/>
        </a:xfrm>
        <a:prstGeom prst="roundRect">
          <a:avLst/>
        </a:prstGeom>
        <a:solidFill>
          <a:schemeClr val="accent2">
            <a:hueOff val="1271860"/>
            <a:satOff val="-29019"/>
            <a:lumOff val="1071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Store managers - ensures efficient operations in their respective stores.</a:t>
          </a:r>
        </a:p>
      </dsp:txBody>
      <dsp:txXfrm>
        <a:off x="1042513" y="2890881"/>
        <a:ext cx="1905048" cy="1905048"/>
      </dsp:txXfrm>
    </dsp:sp>
    <dsp:sp modelId="{651C330B-6AE6-9944-9747-D47FF4FCD9CA}">
      <dsp:nvSpPr>
        <dsp:cNvPr id="0" name=""/>
        <dsp:cNvSpPr/>
      </dsp:nvSpPr>
      <dsp:spPr>
        <a:xfrm>
          <a:off x="3213018" y="2787822"/>
          <a:ext cx="2111166" cy="2111166"/>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They interact with low level staff on a day-to-day basis.</a:t>
          </a:r>
        </a:p>
      </dsp:txBody>
      <dsp:txXfrm>
        <a:off x="3316077" y="2890881"/>
        <a:ext cx="1905048" cy="19050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3E154-30E2-8A4A-A9C2-13965E20AE6C}">
      <dsp:nvSpPr>
        <dsp:cNvPr id="0" name=""/>
        <dsp:cNvSpPr/>
      </dsp:nvSpPr>
      <dsp:spPr>
        <a:xfrm>
          <a:off x="908177" y="857"/>
          <a:ext cx="3866331" cy="193316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US" sz="2800" kern="1200"/>
            <a:t>Managers need to possess a range of skills to perform their tasks effectively.</a:t>
          </a:r>
        </a:p>
      </dsp:txBody>
      <dsp:txXfrm>
        <a:off x="964797" y="57477"/>
        <a:ext cx="3753091" cy="1819925"/>
      </dsp:txXfrm>
    </dsp:sp>
    <dsp:sp modelId="{59C00B9C-426C-5744-A373-BCAB15714610}">
      <dsp:nvSpPr>
        <dsp:cNvPr id="0" name=""/>
        <dsp:cNvSpPr/>
      </dsp:nvSpPr>
      <dsp:spPr>
        <a:xfrm>
          <a:off x="5741091" y="857"/>
          <a:ext cx="3866331" cy="1933165"/>
        </a:xfrm>
        <a:prstGeom prst="roundRect">
          <a:avLst>
            <a:gd name="adj" fmla="val 10000"/>
          </a:avLst>
        </a:prstGeom>
        <a:solidFill>
          <a:schemeClr val="accent5">
            <a:hueOff val="-21323121"/>
            <a:satOff val="12119"/>
            <a:lumOff val="-10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US" sz="2800" kern="1200"/>
            <a:t>According to Robert Katz managers need technical, human, and conceptual skills:</a:t>
          </a:r>
        </a:p>
      </dsp:txBody>
      <dsp:txXfrm>
        <a:off x="5797711" y="57477"/>
        <a:ext cx="3753091" cy="1819925"/>
      </dsp:txXfrm>
    </dsp:sp>
    <dsp:sp modelId="{D6C1BBEE-32E2-9D48-8BCF-B01BAB1F9872}">
      <dsp:nvSpPr>
        <dsp:cNvPr id="0" name=""/>
        <dsp:cNvSpPr/>
      </dsp:nvSpPr>
      <dsp:spPr>
        <a:xfrm>
          <a:off x="6127724" y="1934023"/>
          <a:ext cx="386633" cy="1449874"/>
        </a:xfrm>
        <a:custGeom>
          <a:avLst/>
          <a:gdLst/>
          <a:ahLst/>
          <a:cxnLst/>
          <a:rect l="0" t="0" r="0" b="0"/>
          <a:pathLst>
            <a:path>
              <a:moveTo>
                <a:pt x="0" y="0"/>
              </a:moveTo>
              <a:lnTo>
                <a:pt x="0" y="1449874"/>
              </a:lnTo>
              <a:lnTo>
                <a:pt x="386633" y="1449874"/>
              </a:lnTo>
            </a:path>
          </a:pathLst>
        </a:custGeom>
        <a:noFill/>
        <a:ln w="127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3E8E2C1-1CD4-5249-AC41-1651F223792A}">
      <dsp:nvSpPr>
        <dsp:cNvPr id="0" name=""/>
        <dsp:cNvSpPr/>
      </dsp:nvSpPr>
      <dsp:spPr>
        <a:xfrm>
          <a:off x="6514357" y="2417314"/>
          <a:ext cx="3093065" cy="1933165"/>
        </a:xfrm>
        <a:prstGeom prst="roundRect">
          <a:avLst>
            <a:gd name="adj" fmla="val 10000"/>
          </a:avLst>
        </a:prstGeom>
        <a:solidFill>
          <a:schemeClr val="accent1">
            <a:alpha val="9000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2"/>
              </a:solidFill>
            </a:rPr>
            <a:t>Technical skills include - knowledge of or proficient in technical aspects of a company’s operations. They are job related skills that enables one to perform given tasks (</a:t>
          </a:r>
          <a:r>
            <a:rPr lang="en-US" sz="1800" kern="1200" dirty="0" err="1">
              <a:solidFill>
                <a:schemeClr val="bg2"/>
              </a:solidFill>
            </a:rPr>
            <a:t>Darr</a:t>
          </a:r>
          <a:r>
            <a:rPr lang="en-US" sz="1800" kern="1200" dirty="0">
              <a:solidFill>
                <a:schemeClr val="bg2"/>
              </a:solidFill>
            </a:rPr>
            <a:t>, 2011)</a:t>
          </a:r>
        </a:p>
      </dsp:txBody>
      <dsp:txXfrm>
        <a:off x="6570977" y="2473934"/>
        <a:ext cx="2979825" cy="18199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31D9D3-2F69-5242-98DA-697741405E3A}">
      <dsp:nvSpPr>
        <dsp:cNvPr id="0" name=""/>
        <dsp:cNvSpPr/>
      </dsp:nvSpPr>
      <dsp:spPr>
        <a:xfrm>
          <a:off x="0" y="140671"/>
          <a:ext cx="4008384" cy="2021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Human skills - Being able to communicate effectively, lead, inspire and motivate subordinates</a:t>
          </a:r>
        </a:p>
      </dsp:txBody>
      <dsp:txXfrm>
        <a:off x="98694" y="239365"/>
        <a:ext cx="3810996" cy="1824371"/>
      </dsp:txXfrm>
    </dsp:sp>
    <dsp:sp modelId="{5A386349-C67F-3B46-87E7-75070EC06190}">
      <dsp:nvSpPr>
        <dsp:cNvPr id="0" name=""/>
        <dsp:cNvSpPr/>
      </dsp:nvSpPr>
      <dsp:spPr>
        <a:xfrm>
          <a:off x="0" y="2231551"/>
          <a:ext cx="4008384" cy="20217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Conceptual skills: Relates to the manager’s ability to coordinate and integrate various activities in the organisation (Katz, 2009).</a:t>
          </a:r>
        </a:p>
      </dsp:txBody>
      <dsp:txXfrm>
        <a:off x="98694" y="2330245"/>
        <a:ext cx="3810996" cy="18243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31CD5-F4F9-4B90-B9D8-A8E9F88620B9}">
      <dsp:nvSpPr>
        <dsp:cNvPr id="0" name=""/>
        <dsp:cNvSpPr/>
      </dsp:nvSpPr>
      <dsp:spPr>
        <a:xfrm>
          <a:off x="615236" y="634394"/>
          <a:ext cx="962402" cy="962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283C1C-1385-4369-93CD-91C6303BC008}">
      <dsp:nvSpPr>
        <dsp:cNvPr id="0" name=""/>
        <dsp:cNvSpPr/>
      </dsp:nvSpPr>
      <dsp:spPr>
        <a:xfrm>
          <a:off x="27101" y="1937535"/>
          <a:ext cx="2138672"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dirty="0"/>
            <a:t>Leadership - influencing a group or team to achieve certain goals</a:t>
          </a:r>
        </a:p>
      </dsp:txBody>
      <dsp:txXfrm>
        <a:off x="27101" y="1937535"/>
        <a:ext cx="2138672" cy="967500"/>
      </dsp:txXfrm>
    </dsp:sp>
    <dsp:sp modelId="{81781FA6-AE03-4DEC-BE3B-8901A30A042D}">
      <dsp:nvSpPr>
        <dsp:cNvPr id="0" name=""/>
        <dsp:cNvSpPr/>
      </dsp:nvSpPr>
      <dsp:spPr>
        <a:xfrm>
          <a:off x="3128175" y="634394"/>
          <a:ext cx="962402" cy="962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AAD8C2-93D4-42F4-979C-019BA2CFB83C}">
      <dsp:nvSpPr>
        <dsp:cNvPr id="0" name=""/>
        <dsp:cNvSpPr/>
      </dsp:nvSpPr>
      <dsp:spPr>
        <a:xfrm>
          <a:off x="2540040" y="1937535"/>
          <a:ext cx="2138672"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Leadership is one of the factors determining the success or failure of an organisation</a:t>
          </a:r>
          <a:endParaRPr lang="en-US" sz="1400" kern="1200" dirty="0"/>
        </a:p>
      </dsp:txBody>
      <dsp:txXfrm>
        <a:off x="2540040" y="1937535"/>
        <a:ext cx="2138672" cy="967500"/>
      </dsp:txXfrm>
    </dsp:sp>
    <dsp:sp modelId="{4F072389-1418-43E3-BF42-7C3215928CC0}">
      <dsp:nvSpPr>
        <dsp:cNvPr id="0" name=""/>
        <dsp:cNvSpPr/>
      </dsp:nvSpPr>
      <dsp:spPr>
        <a:xfrm>
          <a:off x="5641115" y="634394"/>
          <a:ext cx="962402" cy="962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931A92-665C-41C5-AA1C-575F718EF5F0}">
      <dsp:nvSpPr>
        <dsp:cNvPr id="0" name=""/>
        <dsp:cNvSpPr/>
      </dsp:nvSpPr>
      <dsp:spPr>
        <a:xfrm>
          <a:off x="5052980" y="1937535"/>
          <a:ext cx="2138672"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t>Good leaders motivate and inspire </a:t>
          </a:r>
          <a:r>
            <a:rPr lang="en-US" sz="1600" kern="1200"/>
            <a:t>their</a:t>
          </a:r>
          <a:r>
            <a:rPr lang="en-US" sz="1400" kern="1200"/>
            <a:t> teams to perform (A</a:t>
          </a:r>
          <a:r>
            <a:rPr lang="en-GB" sz="1400" kern="1200"/>
            <a:t>l Khajeh</a:t>
          </a:r>
          <a:r>
            <a:rPr lang="en-US" sz="1400" kern="1200"/>
            <a:t>, 2018).</a:t>
          </a:r>
          <a:endParaRPr lang="en-US" sz="1400" kern="1200" dirty="0"/>
        </a:p>
      </dsp:txBody>
      <dsp:txXfrm>
        <a:off x="5052980" y="1937535"/>
        <a:ext cx="2138672" cy="9675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54D91-0720-7B41-80D6-0CCDC615AE59}">
      <dsp:nvSpPr>
        <dsp:cNvPr id="0" name=""/>
        <dsp:cNvSpPr/>
      </dsp:nvSpPr>
      <dsp:spPr>
        <a:xfrm>
          <a:off x="0" y="41741"/>
          <a:ext cx="10707824" cy="14333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i="1" kern="1200"/>
            <a:t>Autocratic leadership</a:t>
          </a:r>
          <a:r>
            <a:rPr lang="en-US" sz="2700" kern="1200"/>
            <a:t>: The leader makes decisions without the input of subordinates</a:t>
          </a:r>
        </a:p>
      </dsp:txBody>
      <dsp:txXfrm>
        <a:off x="69973" y="111714"/>
        <a:ext cx="10567878" cy="1293450"/>
      </dsp:txXfrm>
    </dsp:sp>
    <dsp:sp modelId="{050582D1-AF61-FD4D-8B46-D9790E43B80B}">
      <dsp:nvSpPr>
        <dsp:cNvPr id="0" name=""/>
        <dsp:cNvSpPr/>
      </dsp:nvSpPr>
      <dsp:spPr>
        <a:xfrm>
          <a:off x="0" y="1552897"/>
          <a:ext cx="10707824" cy="14333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i="1" kern="1200"/>
            <a:t>Democratic leadership</a:t>
          </a:r>
          <a:r>
            <a:rPr lang="en-US" sz="2700" kern="1200"/>
            <a:t>: Subordinates involved in the decision-making process (Al Khajeh, 2018).</a:t>
          </a:r>
        </a:p>
      </dsp:txBody>
      <dsp:txXfrm>
        <a:off x="69973" y="1622870"/>
        <a:ext cx="10567878" cy="1293450"/>
      </dsp:txXfrm>
    </dsp:sp>
    <dsp:sp modelId="{51E4D251-27C6-0447-B740-EDE20DCF9A10}">
      <dsp:nvSpPr>
        <dsp:cNvPr id="0" name=""/>
        <dsp:cNvSpPr/>
      </dsp:nvSpPr>
      <dsp:spPr>
        <a:xfrm>
          <a:off x="0" y="3064053"/>
          <a:ext cx="10707824" cy="143339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i="1" kern="1200"/>
            <a:t>Laissez-Faire leadership</a:t>
          </a:r>
          <a:r>
            <a:rPr lang="en-US" sz="2700" kern="1200"/>
            <a:t>: Subordinates are given freedom to decide and act on their own, wit little or no input from the leader (Khan, Nawaz, and Khan, 2016).</a:t>
          </a:r>
        </a:p>
      </dsp:txBody>
      <dsp:txXfrm>
        <a:off x="69973" y="3134026"/>
        <a:ext cx="10567878" cy="1293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6256-B33B-8A46-951E-38810ACD4A8C}">
      <dsp:nvSpPr>
        <dsp:cNvPr id="0" name=""/>
        <dsp:cNvSpPr/>
      </dsp:nvSpPr>
      <dsp:spPr>
        <a:xfrm>
          <a:off x="841" y="1103692"/>
          <a:ext cx="2952645" cy="187492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F2FF3CF-F5A2-E149-A7BF-024090E7B0B4}">
      <dsp:nvSpPr>
        <dsp:cNvPr id="0" name=""/>
        <dsp:cNvSpPr/>
      </dsp:nvSpPr>
      <dsp:spPr>
        <a:xfrm>
          <a:off x="328912" y="1415360"/>
          <a:ext cx="2952645" cy="187492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Group behavior refers to the comprehensive and integrated behavior of people in a group (Buchanan and Huczynski, 2019).</a:t>
          </a:r>
        </a:p>
      </dsp:txBody>
      <dsp:txXfrm>
        <a:off x="383827" y="1470275"/>
        <a:ext cx="2842815" cy="1765099"/>
      </dsp:txXfrm>
    </dsp:sp>
    <dsp:sp modelId="{BC7A6B8E-A0ED-8445-B831-8CE4EDEECA60}">
      <dsp:nvSpPr>
        <dsp:cNvPr id="0" name=""/>
        <dsp:cNvSpPr/>
      </dsp:nvSpPr>
      <dsp:spPr>
        <a:xfrm>
          <a:off x="3609629" y="1103692"/>
          <a:ext cx="2952645" cy="187492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830F462-E60B-F247-B64C-2D0C2921DA8E}">
      <dsp:nvSpPr>
        <dsp:cNvPr id="0" name=""/>
        <dsp:cNvSpPr/>
      </dsp:nvSpPr>
      <dsp:spPr>
        <a:xfrm>
          <a:off x="3937701" y="1415360"/>
          <a:ext cx="2952645" cy="187492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It defines how employees and the management interact and work towards accomplishing given tasks (Rao, 2017).</a:t>
          </a:r>
        </a:p>
      </dsp:txBody>
      <dsp:txXfrm>
        <a:off x="3992616" y="1470275"/>
        <a:ext cx="2842815" cy="176509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5E306-1FA5-4361-9CE8-F31578067FE4}">
      <dsp:nvSpPr>
        <dsp:cNvPr id="0" name=""/>
        <dsp:cNvSpPr/>
      </dsp:nvSpPr>
      <dsp:spPr>
        <a:xfrm>
          <a:off x="157524" y="240035"/>
          <a:ext cx="1307625" cy="1307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100BBC-A15F-4CF0-888D-9282E0AE45A8}">
      <dsp:nvSpPr>
        <dsp:cNvPr id="0" name=""/>
        <dsp:cNvSpPr/>
      </dsp:nvSpPr>
      <dsp:spPr>
        <a:xfrm>
          <a:off x="432126" y="514637"/>
          <a:ext cx="758422" cy="7584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F08358-34D6-429F-9834-1AC09C9C6213}">
      <dsp:nvSpPr>
        <dsp:cNvPr id="0" name=""/>
        <dsp:cNvSpPr/>
      </dsp:nvSpPr>
      <dsp:spPr>
        <a:xfrm>
          <a:off x="1745356" y="240035"/>
          <a:ext cx="3082260" cy="1307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Company vision</a:t>
          </a:r>
        </a:p>
      </dsp:txBody>
      <dsp:txXfrm>
        <a:off x="1745356" y="240035"/>
        <a:ext cx="3082260" cy="1307625"/>
      </dsp:txXfrm>
    </dsp:sp>
    <dsp:sp modelId="{C1809C0A-FC03-4816-A062-FEED968678AF}">
      <dsp:nvSpPr>
        <dsp:cNvPr id="0" name=""/>
        <dsp:cNvSpPr/>
      </dsp:nvSpPr>
      <dsp:spPr>
        <a:xfrm>
          <a:off x="5364677" y="240035"/>
          <a:ext cx="1307625" cy="1307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8A4EF-C25E-47A7-A2B8-49AA0521838F}">
      <dsp:nvSpPr>
        <dsp:cNvPr id="0" name=""/>
        <dsp:cNvSpPr/>
      </dsp:nvSpPr>
      <dsp:spPr>
        <a:xfrm>
          <a:off x="5639278" y="514637"/>
          <a:ext cx="758422" cy="7584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231B2A-B5EA-4B43-9C70-908E266FE58D}">
      <dsp:nvSpPr>
        <dsp:cNvPr id="0" name=""/>
        <dsp:cNvSpPr/>
      </dsp:nvSpPr>
      <dsp:spPr>
        <a:xfrm>
          <a:off x="6952508" y="240035"/>
          <a:ext cx="3082260" cy="1307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Company culture and values</a:t>
          </a:r>
        </a:p>
      </dsp:txBody>
      <dsp:txXfrm>
        <a:off x="6952508" y="240035"/>
        <a:ext cx="3082260" cy="1307625"/>
      </dsp:txXfrm>
    </dsp:sp>
    <dsp:sp modelId="{544482E2-89A6-494B-BA23-FD0DE8A9BA3F}">
      <dsp:nvSpPr>
        <dsp:cNvPr id="0" name=""/>
        <dsp:cNvSpPr/>
      </dsp:nvSpPr>
      <dsp:spPr>
        <a:xfrm>
          <a:off x="157524" y="2181643"/>
          <a:ext cx="1307625" cy="1307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6CBC7-3FE5-4D38-8CD4-4B2E0050EAF4}">
      <dsp:nvSpPr>
        <dsp:cNvPr id="0" name=""/>
        <dsp:cNvSpPr/>
      </dsp:nvSpPr>
      <dsp:spPr>
        <a:xfrm>
          <a:off x="432126" y="2456244"/>
          <a:ext cx="758422" cy="7584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F59B48-AE14-424D-B490-CAF1E1705DA8}">
      <dsp:nvSpPr>
        <dsp:cNvPr id="0" name=""/>
        <dsp:cNvSpPr/>
      </dsp:nvSpPr>
      <dsp:spPr>
        <a:xfrm>
          <a:off x="1745356" y="2181643"/>
          <a:ext cx="3082260" cy="1307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Leadership and management style</a:t>
          </a:r>
        </a:p>
      </dsp:txBody>
      <dsp:txXfrm>
        <a:off x="1745356" y="2181643"/>
        <a:ext cx="3082260" cy="1307625"/>
      </dsp:txXfrm>
    </dsp:sp>
    <dsp:sp modelId="{60013A09-BF0E-4DFE-B994-EC9524AC4A57}">
      <dsp:nvSpPr>
        <dsp:cNvPr id="0" name=""/>
        <dsp:cNvSpPr/>
      </dsp:nvSpPr>
      <dsp:spPr>
        <a:xfrm>
          <a:off x="5364677" y="2181643"/>
          <a:ext cx="1307625" cy="1307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779AC-E87F-46F2-9779-75877789D3FD}">
      <dsp:nvSpPr>
        <dsp:cNvPr id="0" name=""/>
        <dsp:cNvSpPr/>
      </dsp:nvSpPr>
      <dsp:spPr>
        <a:xfrm>
          <a:off x="5639278" y="2456244"/>
          <a:ext cx="758422" cy="7584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DF1FFC-94A5-4922-9EE5-E1F06D888191}">
      <dsp:nvSpPr>
        <dsp:cNvPr id="0" name=""/>
        <dsp:cNvSpPr/>
      </dsp:nvSpPr>
      <dsp:spPr>
        <a:xfrm>
          <a:off x="6952508" y="2181643"/>
          <a:ext cx="3082260" cy="1307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HR policies and practices</a:t>
          </a:r>
        </a:p>
      </dsp:txBody>
      <dsp:txXfrm>
        <a:off x="6952508" y="2181643"/>
        <a:ext cx="3082260" cy="130762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6102E-6F33-4869-8296-D9684ECF1C27}">
      <dsp:nvSpPr>
        <dsp:cNvPr id="0" name=""/>
        <dsp:cNvSpPr/>
      </dsp:nvSpPr>
      <dsp:spPr>
        <a:xfrm>
          <a:off x="679050" y="376937"/>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8D203-4C24-4B20-8A38-D332FD093C41}">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CA3B69-A5F5-4789-A146-E8ED55E6D09A}">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US" sz="2600" kern="1200"/>
            <a:t>Tesco Core values</a:t>
          </a:r>
        </a:p>
      </dsp:txBody>
      <dsp:txXfrm>
        <a:off x="75768" y="2851938"/>
        <a:ext cx="3093750" cy="720000"/>
      </dsp:txXfrm>
    </dsp:sp>
    <dsp:sp modelId="{F297CCC3-0364-40D6-AA63-57C988DB4F1F}">
      <dsp:nvSpPr>
        <dsp:cNvPr id="0" name=""/>
        <dsp:cNvSpPr/>
      </dsp:nvSpPr>
      <dsp:spPr>
        <a:xfrm>
          <a:off x="4314206" y="376937"/>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B2579-3F52-4DAA-B8A4-5F05AEE3E252}">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4BC4AF-D6D0-4DF9-B5C6-9A5C4B004E95}">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US" sz="2600" kern="1200"/>
            <a:t>Company Vision</a:t>
          </a:r>
        </a:p>
      </dsp:txBody>
      <dsp:txXfrm>
        <a:off x="3710925" y="2851938"/>
        <a:ext cx="3093750" cy="720000"/>
      </dsp:txXfrm>
    </dsp:sp>
    <dsp:sp modelId="{C0C26B34-8CC0-4E20-A8E3-1ABE86834CFC}">
      <dsp:nvSpPr>
        <dsp:cNvPr id="0" name=""/>
        <dsp:cNvSpPr/>
      </dsp:nvSpPr>
      <dsp:spPr>
        <a:xfrm>
          <a:off x="7949362" y="376937"/>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AF9820-3D3F-4983-9F9A-156C08B5880E}">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8A826F-8F2F-4BAF-8E97-22D7B13403A7}">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US" sz="2600" kern="1200"/>
            <a:t>Organisational culture</a:t>
          </a:r>
        </a:p>
      </dsp:txBody>
      <dsp:txXfrm>
        <a:off x="7346081" y="2851938"/>
        <a:ext cx="309375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AABD9-006A-4040-B335-9F6D0C63E9B4}">
      <dsp:nvSpPr>
        <dsp:cNvPr id="0" name=""/>
        <dsp:cNvSpPr/>
      </dsp:nvSpPr>
      <dsp:spPr>
        <a:xfrm>
          <a:off x="0" y="113"/>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49A7CC-1A01-F44C-8ED9-C687711F70B8}">
      <dsp:nvSpPr>
        <dsp:cNvPr id="0" name=""/>
        <dsp:cNvSpPr/>
      </dsp:nvSpPr>
      <dsp:spPr>
        <a:xfrm>
          <a:off x="0" y="113"/>
          <a:ext cx="10495071" cy="1017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Al </a:t>
          </a:r>
          <a:r>
            <a:rPr lang="en-GB" sz="1100" kern="1200" dirty="0" err="1"/>
            <a:t>Khajeh</a:t>
          </a:r>
          <a:r>
            <a:rPr lang="en-GB" sz="1100" kern="1200" dirty="0"/>
            <a:t>, E.H. 2018. "Impact of Leadership Styles on Organizational Performance", </a:t>
          </a:r>
          <a:r>
            <a:rPr lang="en-GB" sz="1100" i="1" kern="1200" dirty="0"/>
            <a:t>Journal of Human Resources Management Research,</a:t>
          </a:r>
          <a:r>
            <a:rPr lang="en-GB" sz="1100" kern="1200" dirty="0"/>
            <a:t> Vol. 2018 (2018). Available at: </a:t>
          </a:r>
          <a:r>
            <a:rPr lang="en-GB" sz="1100" u="sng" kern="1200" dirty="0">
              <a:hlinkClick xmlns:r="http://schemas.openxmlformats.org/officeDocument/2006/relationships" r:id="rId1"/>
            </a:rPr>
            <a:t>https://ibimapublishing.com/articles/JHRMR/2018/687849/687849-1.pdf </a:t>
          </a:r>
          <a:r>
            <a:rPr lang="en-GB" sz="1100" kern="1200" dirty="0"/>
            <a:t> (Accessed November 10, 2022)</a:t>
          </a:r>
        </a:p>
        <a:p>
          <a:pPr marL="0" lvl="0" indent="0" algn="l" defTabSz="488950">
            <a:lnSpc>
              <a:spcPct val="90000"/>
            </a:lnSpc>
            <a:spcBef>
              <a:spcPct val="0"/>
            </a:spcBef>
            <a:spcAft>
              <a:spcPct val="35000"/>
            </a:spcAft>
            <a:buNone/>
          </a:pPr>
          <a:endParaRPr lang="en-GB" sz="1100" kern="1200" dirty="0"/>
        </a:p>
        <a:p>
          <a:pPr marL="0" lvl="0" indent="0" algn="l" defTabSz="488950">
            <a:lnSpc>
              <a:spcPct val="90000"/>
            </a:lnSpc>
            <a:spcBef>
              <a:spcPct val="0"/>
            </a:spcBef>
            <a:spcAft>
              <a:spcPct val="35000"/>
            </a:spcAft>
            <a:buNone/>
          </a:pPr>
          <a:r>
            <a:rPr lang="en-US" sz="1100" b="0" i="0" kern="1200" dirty="0"/>
            <a:t>Armstrong, M. (2019). </a:t>
          </a:r>
          <a:r>
            <a:rPr lang="en-US" sz="1100" b="0" i="1" kern="1200" dirty="0"/>
            <a:t>Infographic: The state of the UK supermarket landscape</a:t>
          </a:r>
          <a:r>
            <a:rPr lang="en-US" sz="1100" b="0" i="0" kern="1200" dirty="0"/>
            <a:t>. [online] Statista Infographics. Available at: </a:t>
          </a:r>
          <a:r>
            <a:rPr lang="en-US" sz="1100" b="0" i="0" kern="1200" dirty="0">
              <a:hlinkClick xmlns:r="http://schemas.openxmlformats.org/officeDocument/2006/relationships" r:id="rId2"/>
            </a:rPr>
            <a:t>https://www.statista.com/chart/19075/uk-supermarket-market-share/</a:t>
          </a:r>
          <a:r>
            <a:rPr lang="en-US" sz="1100" b="0" i="0" kern="1200" dirty="0"/>
            <a:t> ( Accessed November 11 ,2022</a:t>
          </a:r>
          <a:endParaRPr lang="en-US" sz="1100" kern="1200" dirty="0"/>
        </a:p>
      </dsp:txBody>
      <dsp:txXfrm>
        <a:off x="0" y="113"/>
        <a:ext cx="10495071" cy="1017492"/>
      </dsp:txXfrm>
    </dsp:sp>
    <dsp:sp modelId="{82E8070D-29C5-E340-B488-4860813F1FDF}">
      <dsp:nvSpPr>
        <dsp:cNvPr id="0" name=""/>
        <dsp:cNvSpPr/>
      </dsp:nvSpPr>
      <dsp:spPr>
        <a:xfrm>
          <a:off x="0" y="1017606"/>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A2DFBE-2715-BF43-9D86-A8DCFE391C85}">
      <dsp:nvSpPr>
        <dsp:cNvPr id="0" name=""/>
        <dsp:cNvSpPr/>
      </dsp:nvSpPr>
      <dsp:spPr>
        <a:xfrm>
          <a:off x="0" y="1017606"/>
          <a:ext cx="10515600" cy="555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Bedford, E. 2022. Tesco PLC - Statistics and Facts. Available at: </a:t>
          </a:r>
          <a:r>
            <a:rPr lang="en-GB" sz="1100" u="sng" kern="1200" dirty="0">
              <a:hlinkClick xmlns:r="http://schemas.openxmlformats.org/officeDocument/2006/relationships" r:id="rId3"/>
            </a:rPr>
            <a:t>https://www.statista.com/topics/3807/tesco-plc/</a:t>
          </a:r>
          <a:r>
            <a:rPr lang="en-GB" sz="1100" kern="1200" dirty="0"/>
            <a:t> (Accessed November 9, 2022)</a:t>
          </a:r>
          <a:endParaRPr lang="en-US" sz="1100" kern="1200" dirty="0"/>
        </a:p>
      </dsp:txBody>
      <dsp:txXfrm>
        <a:off x="0" y="1017606"/>
        <a:ext cx="10515600" cy="555602"/>
      </dsp:txXfrm>
    </dsp:sp>
    <dsp:sp modelId="{CD59C97E-4CED-8D4B-A1BB-2D9E625BFEB4}">
      <dsp:nvSpPr>
        <dsp:cNvPr id="0" name=""/>
        <dsp:cNvSpPr/>
      </dsp:nvSpPr>
      <dsp:spPr>
        <a:xfrm>
          <a:off x="0" y="1573209"/>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43E7C7-CAF5-9844-AC5E-871909374B6E}">
      <dsp:nvSpPr>
        <dsp:cNvPr id="0" name=""/>
        <dsp:cNvSpPr/>
      </dsp:nvSpPr>
      <dsp:spPr>
        <a:xfrm>
          <a:off x="0" y="1573209"/>
          <a:ext cx="10515600" cy="555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Buchanan, D.A. and Huczynski, A.A. 2019. Organizational Behaviour, Pearson UK.</a:t>
          </a:r>
          <a:endParaRPr lang="en-US" sz="1100" kern="1200" dirty="0"/>
        </a:p>
      </dsp:txBody>
      <dsp:txXfrm>
        <a:off x="0" y="1573209"/>
        <a:ext cx="10515600" cy="555602"/>
      </dsp:txXfrm>
    </dsp:sp>
    <dsp:sp modelId="{690AB89C-CB3E-5B4E-9D20-E80EF5FCA29E}">
      <dsp:nvSpPr>
        <dsp:cNvPr id="0" name=""/>
        <dsp:cNvSpPr/>
      </dsp:nvSpPr>
      <dsp:spPr>
        <a:xfrm>
          <a:off x="0" y="2128812"/>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38A1CC-F43C-F64C-B8B1-C98EE3FA821B}">
      <dsp:nvSpPr>
        <dsp:cNvPr id="0" name=""/>
        <dsp:cNvSpPr/>
      </dsp:nvSpPr>
      <dsp:spPr>
        <a:xfrm>
          <a:off x="0" y="2128812"/>
          <a:ext cx="10515600" cy="555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err="1"/>
            <a:t>Darr</a:t>
          </a:r>
          <a:r>
            <a:rPr lang="en-GB" sz="1100" kern="1200" dirty="0"/>
            <a:t>, K. (2011). Introduction to management and leadership concepts, principles. </a:t>
          </a:r>
          <a:r>
            <a:rPr lang="en-GB" sz="1100" i="1" kern="1200" dirty="0"/>
            <a:t>Essentials of management and leadership in public health</a:t>
          </a:r>
          <a:r>
            <a:rPr lang="en-GB" sz="1100" kern="1200" dirty="0"/>
            <a:t>, 7. Available at: </a:t>
          </a:r>
          <a:r>
            <a:rPr lang="en-GB" sz="1100" u="sng" kern="1200" dirty="0">
              <a:hlinkClick xmlns:r="http://schemas.openxmlformats.org/officeDocument/2006/relationships" r:id="rId4"/>
            </a:rPr>
            <a:t>http://samples.jbpub.com/9780763742911/42910_ch02_007_024.pdf</a:t>
          </a:r>
          <a:r>
            <a:rPr lang="en-GB" sz="1100" kern="1200" dirty="0"/>
            <a:t> (Accessed November 11, 2022)</a:t>
          </a:r>
          <a:endParaRPr lang="en-US" sz="1100" kern="1200" dirty="0"/>
        </a:p>
      </dsp:txBody>
      <dsp:txXfrm>
        <a:off x="0" y="2128812"/>
        <a:ext cx="10515600" cy="555602"/>
      </dsp:txXfrm>
    </dsp:sp>
    <dsp:sp modelId="{0D19A914-8905-DA4C-9D2B-18C1117E18BD}">
      <dsp:nvSpPr>
        <dsp:cNvPr id="0" name=""/>
        <dsp:cNvSpPr/>
      </dsp:nvSpPr>
      <dsp:spPr>
        <a:xfrm>
          <a:off x="0" y="2684415"/>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8C7A29-3951-E84D-8B57-9344DD0839A0}">
      <dsp:nvSpPr>
        <dsp:cNvPr id="0" name=""/>
        <dsp:cNvSpPr/>
      </dsp:nvSpPr>
      <dsp:spPr>
        <a:xfrm>
          <a:off x="0" y="2684415"/>
          <a:ext cx="10515600" cy="555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Demirtas, O. and Karaca, M. 2020. A Handbook of Leadership Styles. Cambridge Scholars Publishing, Available at: </a:t>
          </a:r>
          <a:r>
            <a:rPr lang="en-GB" sz="1100" u="sng" kern="1200">
              <a:hlinkClick xmlns:r="http://schemas.openxmlformats.org/officeDocument/2006/relationships" r:id="rId5"/>
            </a:rPr>
            <a:t>https://www.cambridgescholars.com/resources/pdfs/978-1-5275-4598-4-sample.pdf</a:t>
          </a:r>
          <a:r>
            <a:rPr lang="en-GB" sz="1100" kern="1200"/>
            <a:t> (Accessed November 9, 2022)</a:t>
          </a:r>
          <a:endParaRPr lang="en-US" sz="1100" kern="1200"/>
        </a:p>
      </dsp:txBody>
      <dsp:txXfrm>
        <a:off x="0" y="2684415"/>
        <a:ext cx="10515600" cy="555602"/>
      </dsp:txXfrm>
    </dsp:sp>
    <dsp:sp modelId="{F6304A74-F5B8-514B-B611-D4DA31A0E110}">
      <dsp:nvSpPr>
        <dsp:cNvPr id="0" name=""/>
        <dsp:cNvSpPr/>
      </dsp:nvSpPr>
      <dsp:spPr>
        <a:xfrm>
          <a:off x="0" y="3240018"/>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7A0D4C-C3D0-8D4A-9922-7390756B3701}">
      <dsp:nvSpPr>
        <dsp:cNvPr id="0" name=""/>
        <dsp:cNvSpPr/>
      </dsp:nvSpPr>
      <dsp:spPr>
        <a:xfrm>
          <a:off x="0" y="3240018"/>
          <a:ext cx="10515600" cy="555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err="1"/>
            <a:t>Gençer</a:t>
          </a:r>
          <a:r>
            <a:rPr lang="en-GB" sz="1100" kern="1200" dirty="0"/>
            <a:t>, H. 2019. Group Dynamics and Behaviour. </a:t>
          </a:r>
          <a:r>
            <a:rPr lang="en-GB" sz="1100" i="1" kern="1200" dirty="0"/>
            <a:t>Universal Journal of Educational Research </a:t>
          </a:r>
          <a:r>
            <a:rPr lang="en-GB" sz="1100" kern="1200" dirty="0"/>
            <a:t>Vol.7 No 1, pp.223-229</a:t>
          </a:r>
          <a:endParaRPr lang="en-US" sz="1100" kern="1200" dirty="0"/>
        </a:p>
      </dsp:txBody>
      <dsp:txXfrm>
        <a:off x="0" y="3240018"/>
        <a:ext cx="10515600" cy="555602"/>
      </dsp:txXfrm>
    </dsp:sp>
    <dsp:sp modelId="{DDC5E713-4F0F-C741-91B2-B46A7EFCF2E4}">
      <dsp:nvSpPr>
        <dsp:cNvPr id="0" name=""/>
        <dsp:cNvSpPr/>
      </dsp:nvSpPr>
      <dsp:spPr>
        <a:xfrm>
          <a:off x="0" y="379562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A88488-A9FB-C64B-B29A-61E5DEBE0D24}">
      <dsp:nvSpPr>
        <dsp:cNvPr id="0" name=""/>
        <dsp:cNvSpPr/>
      </dsp:nvSpPr>
      <dsp:spPr>
        <a:xfrm>
          <a:off x="0" y="3795621"/>
          <a:ext cx="10515600" cy="5556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Katz, R.L. (2009). Skills of an effective administrator. </a:t>
          </a:r>
          <a:r>
            <a:rPr lang="en-GB" sz="1100" i="1" kern="1200" dirty="0"/>
            <a:t>Harvard Business Review Press</a:t>
          </a:r>
          <a:r>
            <a:rPr lang="en-GB" sz="1100" kern="1200" dirty="0"/>
            <a:t>. Available at: </a:t>
          </a:r>
          <a:r>
            <a:rPr lang="en-GB" sz="1100" u="sng" kern="1200" dirty="0">
              <a:hlinkClick xmlns:r="http://schemas.openxmlformats.org/officeDocument/2006/relationships" r:id="rId6"/>
            </a:rPr>
            <a:t>https://www.academia.edu/download/43136750/8.pdf </a:t>
          </a:r>
          <a:r>
            <a:rPr lang="en-GB" sz="1100" kern="1200" dirty="0"/>
            <a:t>(Accessed November 10, 2022)</a:t>
          </a:r>
          <a:endParaRPr lang="en-US" sz="1100" kern="1200" dirty="0"/>
        </a:p>
      </dsp:txBody>
      <dsp:txXfrm>
        <a:off x="0" y="3795621"/>
        <a:ext cx="10515600" cy="55560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276608-8246-F342-9280-262EAA183D14}">
      <dsp:nvSpPr>
        <dsp:cNvPr id="0" name=""/>
        <dsp:cNvSpPr/>
      </dsp:nvSpPr>
      <dsp:spPr>
        <a:xfrm>
          <a:off x="0" y="2145"/>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64551D-B523-284E-9133-B3A369160502}">
      <dsp:nvSpPr>
        <dsp:cNvPr id="0" name=""/>
        <dsp:cNvSpPr/>
      </dsp:nvSpPr>
      <dsp:spPr>
        <a:xfrm>
          <a:off x="0" y="2145"/>
          <a:ext cx="10905066" cy="731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McKevitt, F. 2022. Big four line-up changes as UK grocery price inflation accelerates again. Available at: </a:t>
          </a:r>
          <a:r>
            <a:rPr lang="en-US" sz="1500" u="sng" kern="1200">
              <a:hlinkClick xmlns:r="http://schemas.openxmlformats.org/officeDocument/2006/relationships" r:id="rId1"/>
            </a:rPr>
            <a:t>https://www.kantar.com/inspiration/fmcg/2022-wp-big-four-line-up-changes-as-grocery-price-inflation-accelerates-again</a:t>
          </a:r>
          <a:r>
            <a:rPr lang="en-US" sz="1500" kern="1200"/>
            <a:t> (Accessed November 9, 2022)</a:t>
          </a:r>
        </a:p>
      </dsp:txBody>
      <dsp:txXfrm>
        <a:off x="0" y="2145"/>
        <a:ext cx="10905066" cy="731615"/>
      </dsp:txXfrm>
    </dsp:sp>
    <dsp:sp modelId="{CDFE079C-D6F2-104A-AAB9-E68FBB5F5A45}">
      <dsp:nvSpPr>
        <dsp:cNvPr id="0" name=""/>
        <dsp:cNvSpPr/>
      </dsp:nvSpPr>
      <dsp:spPr>
        <a:xfrm>
          <a:off x="0" y="733760"/>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A969CF-1ED3-F74F-BA2D-D78173554401}">
      <dsp:nvSpPr>
        <dsp:cNvPr id="0" name=""/>
        <dsp:cNvSpPr/>
      </dsp:nvSpPr>
      <dsp:spPr>
        <a:xfrm>
          <a:off x="0" y="733760"/>
          <a:ext cx="10905066" cy="731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Nawaz, Z.A.K.D.A. and Khan, I. (2016). Leadership theories and styles: </a:t>
          </a:r>
          <a:r>
            <a:rPr lang="en-US" sz="1500" i="1" kern="1200"/>
            <a:t>A literature review</a:t>
          </a:r>
          <a:r>
            <a:rPr lang="en-US" sz="1500" kern="1200"/>
            <a:t>. Leadership, 16(1), pp.1-7.</a:t>
          </a:r>
        </a:p>
      </dsp:txBody>
      <dsp:txXfrm>
        <a:off x="0" y="733760"/>
        <a:ext cx="10905066" cy="731615"/>
      </dsp:txXfrm>
    </dsp:sp>
    <dsp:sp modelId="{BA408EA1-6503-5542-8724-A431B88637BE}">
      <dsp:nvSpPr>
        <dsp:cNvPr id="0" name=""/>
        <dsp:cNvSpPr/>
      </dsp:nvSpPr>
      <dsp:spPr>
        <a:xfrm>
          <a:off x="0" y="1465375"/>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2DD14B-3C13-A849-94EE-FC171B3794AE}">
      <dsp:nvSpPr>
        <dsp:cNvPr id="0" name=""/>
        <dsp:cNvSpPr/>
      </dsp:nvSpPr>
      <dsp:spPr>
        <a:xfrm>
          <a:off x="0" y="1465375"/>
          <a:ext cx="10905066" cy="731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Nene, S.W. and Pillay, A.S. 2019. An Investigation of the Impact of Organisational Structure on Organisational Performance. </a:t>
          </a:r>
          <a:r>
            <a:rPr lang="en-US" sz="1500" i="1" kern="1200"/>
            <a:t>Financial Risk and Management Reviews,</a:t>
          </a:r>
          <a:r>
            <a:rPr lang="en-US" sz="1500" kern="1200"/>
            <a:t> Vol. 5, No. 1, pp. 10-24.</a:t>
          </a:r>
        </a:p>
      </dsp:txBody>
      <dsp:txXfrm>
        <a:off x="0" y="1465375"/>
        <a:ext cx="10905066" cy="731615"/>
      </dsp:txXfrm>
    </dsp:sp>
    <dsp:sp modelId="{4DE5DD61-8C6B-4446-8A3B-D00365E97669}">
      <dsp:nvSpPr>
        <dsp:cNvPr id="0" name=""/>
        <dsp:cNvSpPr/>
      </dsp:nvSpPr>
      <dsp:spPr>
        <a:xfrm>
          <a:off x="0" y="2196990"/>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6B14CD-1B03-A64F-AF5C-C1FF64ABC908}">
      <dsp:nvSpPr>
        <dsp:cNvPr id="0" name=""/>
        <dsp:cNvSpPr/>
      </dsp:nvSpPr>
      <dsp:spPr>
        <a:xfrm>
          <a:off x="0" y="2196990"/>
          <a:ext cx="10905066" cy="731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Rao, P.S. (2017). Organisational Behaviour (Text, Cases and Games). Himalaya Publishing House Pvt. Ltd</a:t>
          </a:r>
        </a:p>
      </dsp:txBody>
      <dsp:txXfrm>
        <a:off x="0" y="2196990"/>
        <a:ext cx="10905066" cy="731615"/>
      </dsp:txXfrm>
    </dsp:sp>
    <dsp:sp modelId="{4F737793-D7F7-7C42-9B65-E891DB62C596}">
      <dsp:nvSpPr>
        <dsp:cNvPr id="0" name=""/>
        <dsp:cNvSpPr/>
      </dsp:nvSpPr>
      <dsp:spPr>
        <a:xfrm>
          <a:off x="0" y="2928606"/>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2EA591-35A9-4943-9CA6-1AFC54D4B186}">
      <dsp:nvSpPr>
        <dsp:cNvPr id="0" name=""/>
        <dsp:cNvSpPr/>
      </dsp:nvSpPr>
      <dsp:spPr>
        <a:xfrm>
          <a:off x="0" y="2928606"/>
          <a:ext cx="10905066" cy="731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Rishipal, P. 2014. Analytical Comparison of Flat and Vertical Organizational Structures. </a:t>
          </a:r>
          <a:r>
            <a:rPr lang="en-US" sz="1500" i="1" kern="1200"/>
            <a:t>European Journal of Business and Management,</a:t>
          </a:r>
          <a:r>
            <a:rPr lang="en-US" sz="1500" kern="1200"/>
            <a:t> Vol.6, No.36. Available at: </a:t>
          </a:r>
          <a:r>
            <a:rPr lang="en-US" sz="1500" u="sng" kern="1200">
              <a:hlinkClick xmlns:r="http://schemas.openxmlformats.org/officeDocument/2006/relationships" r:id="rId2"/>
            </a:rPr>
            <a:t>https://www.iiste.org/Journals/index.php/EJBM/article/viewFile/17351/17948</a:t>
          </a:r>
          <a:r>
            <a:rPr lang="en-US" sz="1500" kern="1200"/>
            <a:t> (Accessed November 11, 2022)</a:t>
          </a:r>
        </a:p>
      </dsp:txBody>
      <dsp:txXfrm>
        <a:off x="0" y="2928606"/>
        <a:ext cx="10905066" cy="731615"/>
      </dsp:txXfrm>
    </dsp:sp>
    <dsp:sp modelId="{4A07E713-4A12-7441-97E0-472D20645A69}">
      <dsp:nvSpPr>
        <dsp:cNvPr id="0" name=""/>
        <dsp:cNvSpPr/>
      </dsp:nvSpPr>
      <dsp:spPr>
        <a:xfrm>
          <a:off x="0" y="3660221"/>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4EF650-1049-E940-A85C-A01C9A2DE0FA}">
      <dsp:nvSpPr>
        <dsp:cNvPr id="0" name=""/>
        <dsp:cNvSpPr/>
      </dsp:nvSpPr>
      <dsp:spPr>
        <a:xfrm>
          <a:off x="0" y="3660221"/>
          <a:ext cx="10905066" cy="731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Soundaian, S. 2019. Principles of Management, MJP Publisher.</a:t>
          </a:r>
        </a:p>
      </dsp:txBody>
      <dsp:txXfrm>
        <a:off x="0" y="3660221"/>
        <a:ext cx="10905066" cy="73161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44730-04D3-6743-B204-2DED8F8210E4}">
      <dsp:nvSpPr>
        <dsp:cNvPr id="0" name=""/>
        <dsp:cNvSpPr/>
      </dsp:nvSpPr>
      <dsp:spPr>
        <a:xfrm>
          <a:off x="0" y="4160"/>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2D91FE-47CA-1F47-9489-2206730FEAA0}">
      <dsp:nvSpPr>
        <dsp:cNvPr id="0" name=""/>
        <dsp:cNvSpPr/>
      </dsp:nvSpPr>
      <dsp:spPr>
        <a:xfrm>
          <a:off x="0" y="4160"/>
          <a:ext cx="10905066" cy="79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Sunny, S. and </a:t>
          </a:r>
          <a:r>
            <a:rPr lang="en-US" sz="1400" kern="1200" dirty="0" err="1"/>
            <a:t>Salathiyan</a:t>
          </a:r>
          <a:r>
            <a:rPr lang="en-US" sz="1400" kern="1200" dirty="0"/>
            <a:t>, M. 2022. Role of Emotional Intelligence in Facilitating Interpersonal Communication and Strengthening Relationship. </a:t>
          </a:r>
          <a:r>
            <a:rPr lang="en-US" sz="1400" i="1" kern="1200" dirty="0"/>
            <a:t>Journal of Contemporary Issues in Business and Government</a:t>
          </a:r>
          <a:r>
            <a:rPr lang="en-US" sz="1400" kern="1200" dirty="0"/>
            <a:t> Vol. 28, No. 04</a:t>
          </a:r>
        </a:p>
      </dsp:txBody>
      <dsp:txXfrm>
        <a:off x="0" y="4160"/>
        <a:ext cx="10905066" cy="799367"/>
      </dsp:txXfrm>
    </dsp:sp>
    <dsp:sp modelId="{5E0CC6B6-B461-9F44-A131-BDD9456CE930}">
      <dsp:nvSpPr>
        <dsp:cNvPr id="0" name=""/>
        <dsp:cNvSpPr/>
      </dsp:nvSpPr>
      <dsp:spPr>
        <a:xfrm>
          <a:off x="0" y="803528"/>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47BEA-5A11-A14E-825C-9F34829FFBF5}">
      <dsp:nvSpPr>
        <dsp:cNvPr id="0" name=""/>
        <dsp:cNvSpPr/>
      </dsp:nvSpPr>
      <dsp:spPr>
        <a:xfrm>
          <a:off x="0" y="803528"/>
          <a:ext cx="10905066" cy="79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Tesco PLC Annual Report and Financial Statements 2022. Available at:</a:t>
          </a:r>
          <a:r>
            <a:rPr lang="en-US" sz="1400" u="sng" kern="1200" dirty="0">
              <a:hlinkClick xmlns:r="http://schemas.openxmlformats.org/officeDocument/2006/relationships" r:id="rId1"/>
            </a:rPr>
            <a:t> https://www.tescoplc.com/media/759057/tesco-annual-report-2022.pdf</a:t>
          </a:r>
          <a:r>
            <a:rPr lang="en-US" sz="1400" kern="1200" dirty="0"/>
            <a:t> (Accessed November 8, 2022)</a:t>
          </a:r>
        </a:p>
      </dsp:txBody>
      <dsp:txXfrm>
        <a:off x="0" y="803528"/>
        <a:ext cx="10905066" cy="799367"/>
      </dsp:txXfrm>
    </dsp:sp>
    <dsp:sp modelId="{B5236C76-0BCA-0F44-B83C-25FE547002F0}">
      <dsp:nvSpPr>
        <dsp:cNvPr id="0" name=""/>
        <dsp:cNvSpPr/>
      </dsp:nvSpPr>
      <dsp:spPr>
        <a:xfrm>
          <a:off x="0" y="1602895"/>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D4E1C3-FB34-944A-B847-5082F2BDF231}">
      <dsp:nvSpPr>
        <dsp:cNvPr id="0" name=""/>
        <dsp:cNvSpPr/>
      </dsp:nvSpPr>
      <dsp:spPr>
        <a:xfrm>
          <a:off x="0" y="1602895"/>
          <a:ext cx="10905066" cy="79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Tesco PLC Annual Report and Financial Statements 2022. Available at:</a:t>
          </a:r>
          <a:r>
            <a:rPr lang="en-US" sz="1400" u="sng" kern="1200" dirty="0">
              <a:hlinkClick xmlns:r="http://schemas.openxmlformats.org/officeDocument/2006/relationships" r:id="rId1"/>
            </a:rPr>
            <a:t> https://www.tescoplc.com/media/759057/tesco-annual-report-2022.pdf</a:t>
          </a:r>
          <a:r>
            <a:rPr lang="en-US" sz="1400" kern="1200" dirty="0"/>
            <a:t> (Accessed November 12, 2022)</a:t>
          </a:r>
        </a:p>
      </dsp:txBody>
      <dsp:txXfrm>
        <a:off x="0" y="1602895"/>
        <a:ext cx="10905066" cy="799367"/>
      </dsp:txXfrm>
    </dsp:sp>
    <dsp:sp modelId="{FD169A3B-14A8-9040-B427-129C58D06435}">
      <dsp:nvSpPr>
        <dsp:cNvPr id="0" name=""/>
        <dsp:cNvSpPr/>
      </dsp:nvSpPr>
      <dsp:spPr>
        <a:xfrm>
          <a:off x="0" y="2402263"/>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CC5BED-745F-8D4B-88D6-CC42E1E0355D}">
      <dsp:nvSpPr>
        <dsp:cNvPr id="0" name=""/>
        <dsp:cNvSpPr/>
      </dsp:nvSpPr>
      <dsp:spPr>
        <a:xfrm>
          <a:off x="0" y="2402263"/>
          <a:ext cx="10905066" cy="79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Tesco PLC Annual Report and Financial Statements 2022. Available at:</a:t>
          </a:r>
          <a:r>
            <a:rPr lang="en-US" sz="1400" u="sng" kern="1200" dirty="0">
              <a:hlinkClick xmlns:r="http://schemas.openxmlformats.org/officeDocument/2006/relationships" r:id="rId1"/>
            </a:rPr>
            <a:t> https://www.tescoplc.com/media/759057/tesco-annual-report-2022.pdf</a:t>
          </a:r>
          <a:r>
            <a:rPr lang="en-US" sz="1400" kern="1200" dirty="0"/>
            <a:t> (Accessed November 9, 2022)</a:t>
          </a:r>
        </a:p>
      </dsp:txBody>
      <dsp:txXfrm>
        <a:off x="0" y="2402263"/>
        <a:ext cx="10905066" cy="799367"/>
      </dsp:txXfrm>
    </dsp:sp>
    <dsp:sp modelId="{479177D5-2ABC-0E43-9697-BDFA67054DEC}">
      <dsp:nvSpPr>
        <dsp:cNvPr id="0" name=""/>
        <dsp:cNvSpPr/>
      </dsp:nvSpPr>
      <dsp:spPr>
        <a:xfrm>
          <a:off x="0" y="3201631"/>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C4231C-1CF7-A24B-B619-E7D6476E0EBB}">
      <dsp:nvSpPr>
        <dsp:cNvPr id="0" name=""/>
        <dsp:cNvSpPr/>
      </dsp:nvSpPr>
      <dsp:spPr>
        <a:xfrm>
          <a:off x="0" y="3201631"/>
          <a:ext cx="10894416" cy="1258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Tesco Plc. 2022. Tesco. Available at:</a:t>
          </a:r>
          <a:r>
            <a:rPr lang="en-US" sz="1400" u="sng" kern="1200" dirty="0">
              <a:hlinkClick xmlns:r="http://schemas.openxmlformats.org/officeDocument/2006/relationships" r:id="rId2"/>
            </a:rPr>
            <a:t> https://www.tescoplc.com/</a:t>
          </a:r>
          <a:r>
            <a:rPr lang="en-US" sz="1400" kern="1200" dirty="0"/>
            <a:t> (Accessed November 8], 2022)</a:t>
          </a:r>
        </a:p>
        <a:p>
          <a:pPr marL="0" lvl="0" indent="0" algn="l" defTabSz="622300">
            <a:lnSpc>
              <a:spcPct val="90000"/>
            </a:lnSpc>
            <a:spcBef>
              <a:spcPct val="0"/>
            </a:spcBef>
            <a:spcAft>
              <a:spcPct val="35000"/>
            </a:spcAft>
            <a:buNone/>
          </a:pPr>
          <a:endParaRPr lang="en-US" sz="1400" kern="1200" dirty="0"/>
        </a:p>
        <a:p>
          <a:pPr marL="0" lvl="0" indent="0" algn="l" defTabSz="622300">
            <a:lnSpc>
              <a:spcPct val="90000"/>
            </a:lnSpc>
            <a:spcBef>
              <a:spcPct val="0"/>
            </a:spcBef>
            <a:spcAft>
              <a:spcPct val="35000"/>
            </a:spcAft>
            <a:buNone/>
          </a:pPr>
          <a:r>
            <a:rPr lang="en-US" sz="1400" kern="1200" dirty="0"/>
            <a:t> Ward Howell International (</a:t>
          </a:r>
          <a:r>
            <a:rPr lang="en-US" sz="1400" kern="1200" dirty="0" err="1"/>
            <a:t>n.d</a:t>
          </a:r>
          <a:r>
            <a:rPr lang="en-US" sz="1400" kern="1200" dirty="0"/>
            <a:t>). Developing appropriate leadership styles - Ward Howell International [Online) Available at: </a:t>
          </a:r>
          <a:r>
            <a:rPr lang="en-US" sz="1400" u="sng" kern="1200" dirty="0">
              <a:hlinkClick xmlns:r="http://schemas.openxmlformats.org/officeDocument/2006/relationships" r:id="rId3"/>
            </a:rPr>
            <a:t>https://ward-howell.com/wp content/uploads/WHI_Developing_appropriate_leadership_styles.pdf</a:t>
          </a:r>
          <a:r>
            <a:rPr lang="en-US" sz="1400" kern="1200" dirty="0"/>
            <a:t> (Accessed November 9, 2022)</a:t>
          </a:r>
        </a:p>
      </dsp:txBody>
      <dsp:txXfrm>
        <a:off x="0" y="3201631"/>
        <a:ext cx="10894416" cy="1258844"/>
      </dsp:txXfrm>
    </dsp:sp>
    <dsp:sp modelId="{482BBCA6-5B93-B543-AC79-18C78C0E2DC9}">
      <dsp:nvSpPr>
        <dsp:cNvPr id="0" name=""/>
        <dsp:cNvSpPr/>
      </dsp:nvSpPr>
      <dsp:spPr>
        <a:xfrm>
          <a:off x="0" y="4460475"/>
          <a:ext cx="1090506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C068C-8695-1A47-94D7-C25081151074}">
      <dsp:nvSpPr>
        <dsp:cNvPr id="0" name=""/>
        <dsp:cNvSpPr/>
      </dsp:nvSpPr>
      <dsp:spPr>
        <a:xfrm>
          <a:off x="0" y="4460475"/>
          <a:ext cx="10905066" cy="799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i="0" kern="1200" dirty="0"/>
            <a:t>Www.ctp.org.uk. </a:t>
          </a:r>
          <a:r>
            <a:rPr lang="en-US" sz="1400" b="0" i="1" kern="1200" dirty="0"/>
            <a:t>Tesco Values</a:t>
          </a:r>
          <a:r>
            <a:rPr lang="en-US" sz="1400" b="0" i="0" kern="1200" dirty="0"/>
            <a:t>. [online] Available at: </a:t>
          </a:r>
          <a:r>
            <a:rPr lang="en-US" sz="1400" b="0" i="0" kern="1200" dirty="0">
              <a:hlinkClick xmlns:r="http://schemas.openxmlformats.org/officeDocument/2006/relationships" r:id="rId4"/>
            </a:rPr>
            <a:t>https://www.ctp.org.uk/job-finding/directory/tesco-/about/values</a:t>
          </a:r>
          <a:r>
            <a:rPr lang="en-US" sz="1400" b="0" i="0" kern="1200" dirty="0"/>
            <a:t>. ( Accessed 20 November 2022)</a:t>
          </a:r>
        </a:p>
        <a:p>
          <a:pPr marL="0" lvl="0" indent="0" algn="l" defTabSz="622300">
            <a:lnSpc>
              <a:spcPct val="90000"/>
            </a:lnSpc>
            <a:spcBef>
              <a:spcPct val="0"/>
            </a:spcBef>
            <a:spcAft>
              <a:spcPct val="35000"/>
            </a:spcAft>
            <a:buNone/>
          </a:pPr>
          <a:r>
            <a:rPr lang="en-US" sz="1200" b="0" i="0" kern="1200" dirty="0"/>
            <a:t>‌</a:t>
          </a:r>
          <a:endParaRPr lang="en-US" sz="1200" kern="1200" dirty="0"/>
        </a:p>
        <a:p>
          <a:pPr marL="0" lvl="0" indent="0" algn="l" defTabSz="622300">
            <a:lnSpc>
              <a:spcPct val="90000"/>
            </a:lnSpc>
            <a:spcBef>
              <a:spcPct val="0"/>
            </a:spcBef>
            <a:spcAft>
              <a:spcPct val="35000"/>
            </a:spcAft>
            <a:buNone/>
          </a:pPr>
          <a:endParaRPr lang="en-US" sz="1200" kern="1200" dirty="0"/>
        </a:p>
      </dsp:txBody>
      <dsp:txXfrm>
        <a:off x="0" y="4460475"/>
        <a:ext cx="10905066" cy="79936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618323-9A07-428E-80D7-DEF8244B2939}" type="datetimeFigureOut">
              <a:rPr lang="en-GB" smtClean="0"/>
              <a:t>21/11/2022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22500A-98AC-4B2F-9A5D-83EFCC6303EE}" type="slidenum">
              <a:rPr lang="en-GB" smtClean="0"/>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22500A-98AC-4B2F-9A5D-83EFCC6303EE}" type="slidenum">
              <a:rPr lang="en-GB" smtClean="0"/>
              <a:t>1</a:t>
            </a:fld>
            <a:endParaRPr lang="en-GB" dirty="0"/>
          </a:p>
        </p:txBody>
      </p:sp>
    </p:spTree>
    <p:extLst>
      <p:ext uri="{BB962C8B-B14F-4D97-AF65-F5344CB8AC3E}">
        <p14:creationId xmlns:p14="http://schemas.microsoft.com/office/powerpoint/2010/main" val="2583814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marL="0" indent="0">
              <a:buNone/>
            </a:pPr>
            <a:r>
              <a:rPr lang="en-US" altLang="en-GB" dirty="0"/>
              <a:t>Tesco Plc is a British grocery retail chain based in Hertfordshire, England. It was founded in 1919 by Jack Cohen.</a:t>
            </a:r>
          </a:p>
          <a:p>
            <a:pPr marL="0" indent="0">
              <a:buNone/>
            </a:pPr>
            <a:r>
              <a:rPr lang="en-US" altLang="en-GB" dirty="0"/>
              <a:t>Tesco offers a wide range of products including grocery, fresh food and drinks, clothing, baby products, home and entertainment products, household appliances, health and beauty products and consumer electronics and electrical goods (Tesco Plc, 2022). Today, Tesco operates 4,752 stores in five markets namely the UK, Ireland, Hungary, Slovakia, and Czech Republic. </a:t>
            </a:r>
            <a:r>
              <a:rPr lang="en-US" altLang="en-GB" dirty="0">
                <a:sym typeface="+mn-ea"/>
              </a:rPr>
              <a:t>The retailer serves millions of customers each week throughout its multi-format stores and online (Tesco Plc Annual Report, 2022).</a:t>
            </a:r>
            <a:endParaRPr lang="en-US" altLang="en-GB" dirty="0"/>
          </a:p>
          <a:p>
            <a:pPr marL="0" indent="0">
              <a:buNone/>
            </a:pPr>
            <a:endParaRPr lang="en-US" alt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marL="0" indent="0">
              <a:buNone/>
            </a:pPr>
            <a:endParaRPr lang="en-GB" altLang="en-US" dirty="0"/>
          </a:p>
          <a:p>
            <a:pPr marL="0" indent="0">
              <a:buNone/>
            </a:pPr>
            <a:r>
              <a:rPr lang="en-US" altLang="en-GB" dirty="0">
                <a:sym typeface="+mn-ea"/>
              </a:rPr>
              <a:t>Tesco’s core values defines how the company operates and the decisions made across the Group. They include:</a:t>
            </a:r>
            <a:endParaRPr lang="en-US" altLang="en-GB" dirty="0"/>
          </a:p>
          <a:p>
            <a:pPr marL="0" indent="0">
              <a:buNone/>
            </a:pPr>
            <a:r>
              <a:rPr lang="en-US" altLang="en-GB" dirty="0">
                <a:sym typeface="+mn-ea"/>
              </a:rPr>
              <a:t>‘No one tries harder for customers’: Tesco team listens to customers and the communities, and the information acquired helps in making better decisions that improves the company’s performance.</a:t>
            </a:r>
            <a:endParaRPr lang="en-US" altLang="en-GB" dirty="0"/>
          </a:p>
          <a:p>
            <a:pPr marL="0" indent="0">
              <a:buNone/>
            </a:pPr>
            <a:r>
              <a:rPr lang="en-US" altLang="en-GB" dirty="0">
                <a:sym typeface="+mn-ea"/>
              </a:rPr>
              <a:t>‘Treating people how they want to be treated’: People are at the heart of the firm, it provides a supportive, inclusive, and rewarding workplace for its staff. Its culture is based on trust, respect, and mutual understanding</a:t>
            </a:r>
            <a:endParaRPr lang="en-US" altLang="en-GB" dirty="0"/>
          </a:p>
          <a:p>
            <a:pPr marL="0" indent="0">
              <a:buNone/>
            </a:pPr>
            <a:r>
              <a:rPr lang="en-US" altLang="en-GB" dirty="0">
                <a:sym typeface="+mn-ea"/>
              </a:rPr>
              <a:t>‘Every little help makes a big difference’: The retailer is involved in charity activities supporting various groups needing help like food (Tesco Plc Annual Report, 2022).</a:t>
            </a:r>
            <a:endParaRPr lang="en-US" altLang="en-GB" dirty="0"/>
          </a:p>
          <a:p>
            <a:pPr marL="0" indent="0">
              <a:buNone/>
            </a:pPr>
            <a:endParaRPr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t>In the United Kingdom, </a:t>
            </a:r>
            <a:r>
              <a:rPr lang="en-GB" altLang="en-US" dirty="0"/>
              <a:t>Tesco is the leading retailer </a:t>
            </a:r>
            <a:r>
              <a:rPr lang="en-US" altLang="en-GB" dirty="0"/>
              <a:t>in terms of market share of 26.9 per cent </a:t>
            </a:r>
            <a:r>
              <a:rPr lang="en-US" altLang="en-GB" dirty="0">
                <a:sym typeface="+mn-ea"/>
              </a:rPr>
              <a:t>(</a:t>
            </a:r>
            <a:r>
              <a:rPr lang="en-US" altLang="en-GB" dirty="0" err="1">
                <a:sym typeface="+mn-ea"/>
              </a:rPr>
              <a:t>McKevitt</a:t>
            </a:r>
            <a:r>
              <a:rPr lang="en-US" altLang="en-GB" dirty="0">
                <a:sym typeface="+mn-ea"/>
              </a:rPr>
              <a:t>, 2022). </a:t>
            </a:r>
            <a:r>
              <a:rPr lang="en-US" altLang="en-GB" dirty="0"/>
              <a:t>The Group has revenue in sales </a:t>
            </a:r>
            <a:r>
              <a:rPr lang="en-US" altLang="en-GB" dirty="0" err="1"/>
              <a:t>totalling</a:t>
            </a:r>
            <a:r>
              <a:rPr lang="en-US" altLang="en-GB" dirty="0"/>
              <a:t> £54.8 billion (2022) in the UK and the Republic of Ireland and employed about 345,000 people in the United Kingdom. For 7 years, customers have voted Tesco as Britain’s favorite supermarket (Tesco Plc Annual Report, 2022).</a:t>
            </a:r>
          </a:p>
          <a:p>
            <a:r>
              <a:rPr lang="en-US" altLang="en-GB" dirty="0">
                <a:sym typeface="+mn-ea"/>
              </a:rPr>
              <a:t>Besides being considered one of the most </a:t>
            </a:r>
            <a:r>
              <a:rPr lang="en-US" altLang="en-GB" dirty="0" err="1">
                <a:sym typeface="+mn-ea"/>
              </a:rPr>
              <a:t>valuabble</a:t>
            </a:r>
            <a:r>
              <a:rPr lang="en-US" altLang="en-GB" dirty="0">
                <a:sym typeface="+mn-ea"/>
              </a:rPr>
              <a:t> companies in the UK, Tesco is ranked the 16th most valuable company globally as of 2021 (Bedford, 2022).</a:t>
            </a:r>
            <a:endParaRPr lang="en-US" altLang="en-GB" dirty="0"/>
          </a:p>
          <a:p>
            <a:endParaRPr lang="en-US" alt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indent="0" algn="l">
              <a:buClr>
                <a:srgbClr val="25C6E3"/>
              </a:buClr>
              <a:buFont typeface="Wingdings" panose="05000000000000000000" charset="0"/>
              <a:buNone/>
            </a:pPr>
            <a:r>
              <a:rPr lang="en-US" altLang="en-GB" dirty="0"/>
              <a:t>Tesco faces intense competition from other top retailers like Asda, Sainsburys, and Morrisons. Tesco also competes with Co-op, Waitrose, </a:t>
            </a:r>
            <a:r>
              <a:rPr lang="en-US" altLang="en-GB" dirty="0" err="1"/>
              <a:t>Ocado,Nisa</a:t>
            </a:r>
            <a:r>
              <a:rPr lang="en-US" altLang="en-GB" dirty="0"/>
              <a:t> </a:t>
            </a:r>
          </a:p>
          <a:p>
            <a:pPr indent="0" algn="l">
              <a:buClr>
                <a:srgbClr val="25C6E3"/>
              </a:buClr>
              <a:buFont typeface="Wingdings" panose="05000000000000000000" charset="0"/>
              <a:buNone/>
            </a:pPr>
            <a:r>
              <a:rPr lang="en-US" altLang="en-GB" dirty="0">
                <a:sym typeface="+mn-ea"/>
              </a:rPr>
              <a:t>Sainsbury’s accounts for 14.6% of the market whereas </a:t>
            </a:r>
            <a:r>
              <a:rPr lang="en-US" altLang="en-GB" dirty="0"/>
              <a:t>Asda currently holds 14.1%. </a:t>
            </a:r>
            <a:r>
              <a:rPr lang="en-US" altLang="en-GB" dirty="0">
                <a:sym typeface="+mn-ea"/>
              </a:rPr>
              <a:t>Morrisons holds 9.1% of the market, </a:t>
            </a:r>
            <a:r>
              <a:rPr lang="en-US" altLang="en-GB" dirty="0"/>
              <a:t>Co-op has 6.5% market share, Waitrose has a 4.7% overall share while Ocado has 1.7%. (McKevitt, 2022).</a:t>
            </a:r>
          </a:p>
          <a:p>
            <a:pPr indent="0" algn="l">
              <a:buClr>
                <a:srgbClr val="25C6E3"/>
              </a:buClr>
              <a:buFont typeface="Wingdings" panose="05000000000000000000" charset="0"/>
              <a:buNone/>
            </a:pPr>
            <a:r>
              <a:rPr lang="en-US" altLang="en-GB" dirty="0"/>
              <a:t>Discounters such as Lidl and Aldi have continued to record dramatic sales increases partly due to increased cost of living and many consumers are shifting to discounters to save more. This discounters are continuing to a big threat for Tesco.</a:t>
            </a:r>
          </a:p>
          <a:p>
            <a:pPr indent="0" algn="l">
              <a:buClr>
                <a:srgbClr val="25C6E3"/>
              </a:buClr>
              <a:buFont typeface="Wingdings" panose="05000000000000000000" charset="0"/>
              <a:buNone/>
            </a:pPr>
            <a:r>
              <a:rPr lang="en-US" altLang="en-GB" dirty="0"/>
              <a:t>Fierce competition in the retail sector as made Tesco to pay more attention to consumer needs and offer best value, in particular by expanding its own-label ranges.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t>Nene and Pillay, 2019, p.11 defines </a:t>
            </a:r>
            <a:r>
              <a:rPr lang="en-GB" altLang="en-US" dirty="0"/>
              <a:t>organisational structure </a:t>
            </a:r>
            <a:r>
              <a:rPr lang="en-US" altLang="en-GB" dirty="0"/>
              <a:t>as </a:t>
            </a:r>
            <a:r>
              <a:rPr lang="en-GB" altLang="en-US" dirty="0"/>
              <a:t>a system </a:t>
            </a:r>
            <a:r>
              <a:rPr lang="en-US" altLang="en-GB" dirty="0"/>
              <a:t>which determines the way tasks or responsibilities are formally divided/ shared and coordinated within an organisation. It also entails how tasks within an organisation are formally structured or organised with an intent of accomplishing a common objective.</a:t>
            </a:r>
          </a:p>
          <a:p>
            <a:r>
              <a:rPr lang="en-US" altLang="en-GB" dirty="0"/>
              <a:t>According to </a:t>
            </a:r>
            <a:r>
              <a:rPr lang="en-GB" altLang="en-US" dirty="0">
                <a:latin typeface="Times New Roman" panose="02020603050405020304" pitchFamily="18" charset="0"/>
                <a:cs typeface="Times New Roman" panose="02020603050405020304" pitchFamily="18" charset="0"/>
                <a:sym typeface="+mn-ea"/>
              </a:rPr>
              <a:t>Soundaian</a:t>
            </a:r>
            <a:r>
              <a:rPr lang="en-US" altLang="en-GB" dirty="0">
                <a:latin typeface="Times New Roman" panose="02020603050405020304" pitchFamily="18" charset="0"/>
                <a:cs typeface="Times New Roman" panose="02020603050405020304" pitchFamily="18" charset="0"/>
                <a:sym typeface="+mn-ea"/>
              </a:rPr>
              <a:t> (2019, p.199), </a:t>
            </a:r>
            <a:r>
              <a:rPr lang="en-US" altLang="en-GB" dirty="0"/>
              <a:t>an organisational structure can be hierarchical, flat or tall or matrix. In a hierarchical structure, employees are ranked at different levels. Top management are responsible for the overall direction of the organisation. Middle managers have a team of people managing daily work of staff on the bottom layer. If the hierarchy as many layers the structure is said to be tall, and flat if there are few layers.</a:t>
            </a:r>
          </a:p>
          <a:p>
            <a:r>
              <a:rPr lang="en-US" altLang="en-GB" dirty="0"/>
              <a:t>A matrix structure has a team of cross-functional personnel, often established to manage specific projects (</a:t>
            </a:r>
            <a:r>
              <a:rPr lang="en-GB" altLang="en-US" dirty="0">
                <a:latin typeface="Times New Roman" panose="02020603050405020304" pitchFamily="18" charset="0"/>
                <a:cs typeface="Times New Roman" panose="02020603050405020304" pitchFamily="18" charset="0"/>
                <a:sym typeface="+mn-ea"/>
              </a:rPr>
              <a:t>Soundaian</a:t>
            </a:r>
            <a:r>
              <a:rPr lang="en-US" altLang="en-GB" dirty="0">
                <a:latin typeface="Times New Roman" panose="02020603050405020304" pitchFamily="18" charset="0"/>
                <a:cs typeface="Times New Roman" panose="02020603050405020304" pitchFamily="18" charset="0"/>
                <a:sym typeface="+mn-ea"/>
              </a:rPr>
              <a:t>, 2019, p. 202).</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t>In order to achieve organisational objectives and goals, people need to be properly managed and coordinated. A good </a:t>
            </a:r>
            <a:r>
              <a:rPr lang="en-US" altLang="en-GB" dirty="0">
                <a:sym typeface="+mn-ea"/>
              </a:rPr>
              <a:t>organisational structure allows </a:t>
            </a:r>
            <a:r>
              <a:rPr lang="en-GB" altLang="en-US" dirty="0">
                <a:sym typeface="+mn-ea"/>
              </a:rPr>
              <a:t>managers </a:t>
            </a:r>
            <a:r>
              <a:rPr lang="en-US" altLang="en-GB" dirty="0">
                <a:sym typeface="+mn-ea"/>
              </a:rPr>
              <a:t>to </a:t>
            </a:r>
            <a:r>
              <a:rPr lang="en-GB" altLang="en-US" dirty="0">
                <a:sym typeface="+mn-ea"/>
              </a:rPr>
              <a:t>coordinate the act</a:t>
            </a:r>
            <a:r>
              <a:rPr lang="en-US" altLang="en-GB" dirty="0">
                <a:sym typeface="+mn-ea"/>
              </a:rPr>
              <a:t>ivities</a:t>
            </a:r>
            <a:r>
              <a:rPr lang="en-GB" altLang="en-US" dirty="0">
                <a:sym typeface="+mn-ea"/>
              </a:rPr>
              <a:t> of various </a:t>
            </a:r>
            <a:r>
              <a:rPr lang="en-US" altLang="en-GB" dirty="0">
                <a:sym typeface="+mn-ea"/>
              </a:rPr>
              <a:t>divisions and departments and also</a:t>
            </a:r>
            <a:r>
              <a:rPr lang="en-GB" altLang="en-US" dirty="0">
                <a:sym typeface="+mn-ea"/>
              </a:rPr>
              <a:t> exploit</a:t>
            </a:r>
            <a:r>
              <a:rPr lang="en-US" altLang="en-GB" dirty="0">
                <a:sym typeface="+mn-ea"/>
              </a:rPr>
              <a:t> </a:t>
            </a:r>
            <a:r>
              <a:rPr lang="en-GB" altLang="en-US" dirty="0">
                <a:sym typeface="+mn-ea"/>
              </a:rPr>
              <a:t>their </a:t>
            </a:r>
            <a:r>
              <a:rPr lang="en-US" altLang="en-GB" dirty="0">
                <a:sym typeface="+mn-ea"/>
              </a:rPr>
              <a:t>capabilities and </a:t>
            </a:r>
            <a:r>
              <a:rPr lang="en-GB" altLang="en-US" dirty="0">
                <a:sym typeface="+mn-ea"/>
              </a:rPr>
              <a:t>expertis</a:t>
            </a:r>
            <a:r>
              <a:rPr lang="en-US" altLang="en-GB" dirty="0">
                <a:sym typeface="+mn-ea"/>
              </a:rPr>
              <a:t>e.</a:t>
            </a:r>
          </a:p>
          <a:p>
            <a:endParaRPr lang="en-US" altLang="en-GB" dirty="0"/>
          </a:p>
          <a:p>
            <a:r>
              <a:rPr lang="en-US" altLang="en-GB" dirty="0"/>
              <a:t>A flat structure generally have a decentralised system of governance. Employee involvement and flexibility especially in decision making boosts employees’ creativity, job satisfaction, and essential in implementing company strategies more effectively (Rishipal, 2014).</a:t>
            </a:r>
          </a:p>
          <a:p>
            <a:r>
              <a:rPr lang="en-US" altLang="en-GB" dirty="0"/>
              <a:t>A tall structure tend to have few people working for another. Each manager managers a few people. This makes supervision easier, though decision-making might be slow.</a:t>
            </a:r>
          </a:p>
          <a:p>
            <a:r>
              <a:rPr lang="en-US" altLang="en-GB" dirty="0"/>
              <a:t>In a matrix structure, the team is keenly selected based on their skills and experience; decision-making can be quick; it gives a team greater independence.</a:t>
            </a:r>
          </a:p>
          <a:p>
            <a:r>
              <a:rPr lang="en-US" altLang="en-GB" dirty="0"/>
              <a:t>however, conflicts might arise if a worker gets direction from two bosses (</a:t>
            </a:r>
            <a:r>
              <a:rPr lang="en-GB" altLang="en-US" dirty="0">
                <a:latin typeface="Times New Roman" panose="02020603050405020304" pitchFamily="18" charset="0"/>
                <a:cs typeface="Times New Roman" panose="02020603050405020304" pitchFamily="18" charset="0"/>
                <a:sym typeface="+mn-ea"/>
              </a:rPr>
              <a:t>Soundaian</a:t>
            </a:r>
            <a:r>
              <a:rPr lang="en-US" altLang="en-GB" dirty="0">
                <a:latin typeface="Times New Roman" panose="02020603050405020304" pitchFamily="18" charset="0"/>
                <a:cs typeface="Times New Roman" panose="02020603050405020304" pitchFamily="18" charset="0"/>
                <a:sym typeface="+mn-ea"/>
              </a:rPr>
              <a:t>, 2019)</a:t>
            </a:r>
            <a:r>
              <a:rPr lang="en-US" altLang="en-GB" dirty="0"/>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indent="0">
              <a:buClr>
                <a:srgbClr val="25C6E3"/>
              </a:buClr>
              <a:buFont typeface="Wingdings" panose="05000000000000000000" charset="0"/>
              <a:buNone/>
            </a:pPr>
            <a:r>
              <a:rPr lang="en-US" altLang="en-GB" dirty="0"/>
              <a:t>Tesco embraces a hierarchical organisational structure. At the top management is the Chairman and company the CEO Ken Murphy, the Chief Finance Officer, Chief Executive Officer and other Non Executive Directors (Tesco Annual report, 2022).</a:t>
            </a:r>
          </a:p>
          <a:p>
            <a:pPr indent="0">
              <a:buClr>
                <a:srgbClr val="25C6E3"/>
              </a:buClr>
              <a:buFont typeface="Wingdings" panose="05000000000000000000" charset="0"/>
              <a:buNone/>
            </a:pPr>
            <a:r>
              <a:rPr lang="en-US" altLang="en-GB" dirty="0"/>
              <a:t>At the store level, the top managerial position is held by regional managers. Their roles include making decisions and managing stores located in their region and reports directly to the executive at the mediate level. below the regional manager, there is the store manager managing the operations of the store. Under the store manager there are the food trading manager, non-food trading manager, and the personnel manager. Below the fresh food trading manager, there is the fresh food section manager and the ambient food section manager. Under the non-food trading manager, there is the electrical section manager and the quick; it clothing section manager. These lower level managers interact directly with common staff on a daily basis.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indent="0">
              <a:buClr>
                <a:srgbClr val="25C6E3"/>
              </a:buClr>
              <a:buFont typeface="Wingdings" panose="05000000000000000000" charset="0"/>
              <a:buNone/>
            </a:pPr>
            <a:r>
              <a:rPr lang="en-US" altLang="en-GB" dirty="0"/>
              <a:t>The hierarchical organisational structure influences Tesco’s performance in a number of ways. One, t</a:t>
            </a:r>
            <a:r>
              <a:rPr lang="en-US" altLang="en-GB" dirty="0">
                <a:sym typeface="+mn-ea"/>
              </a:rPr>
              <a:t>here are formal rules and regulations, division of labour, and a strong chain of command. The structure allows the company to establish defined roles for each individual thereby making sure that there is no confusion. Employees have a clear understanding of how they need to work and raise their issues. The top leadership have the maximum authority and responsibilities. The hierarchical structure </a:t>
            </a:r>
            <a:r>
              <a:rPr lang="en-US" altLang="en-GB" dirty="0"/>
              <a:t>enhances communication as it offers explicit channels and directions of information flow from top management to lower level employees.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latin typeface="Times New Roman" panose="02020603050405020304" pitchFamily="18" charset="0"/>
                <a:cs typeface="Times New Roman" panose="02020603050405020304" pitchFamily="18" charset="0"/>
              </a:rPr>
              <a:t>Managers play a critical role in determining the success of an organisation. They plan, organise, direct, and control all resources and operations. All these functions are essential for running an organization smoothly and achieving enterprise objectives (</a:t>
            </a:r>
            <a:r>
              <a:rPr lang="en-US" dirty="0">
                <a:latin typeface="Times New Roman" panose="02020603050405020304" pitchFamily="18" charset="0"/>
                <a:cs typeface="Times New Roman" panose="02020603050405020304" pitchFamily="18" charset="0"/>
                <a:sym typeface="+mn-ea"/>
              </a:rPr>
              <a:t>Darr, 2011</a:t>
            </a:r>
            <a:r>
              <a:rPr lang="en-US" altLang="en-GB" dirty="0">
                <a:latin typeface="Times New Roman" panose="02020603050405020304" pitchFamily="18" charset="0"/>
                <a:cs typeface="Times New Roman" panose="02020603050405020304" pitchFamily="18" charset="0"/>
                <a:sym typeface="+mn-ea"/>
              </a:rPr>
              <a:t>)</a:t>
            </a:r>
            <a:r>
              <a:rPr lang="en-US" altLang="en-GB" dirty="0">
                <a:latin typeface="Times New Roman" panose="02020603050405020304" pitchFamily="18" charset="0"/>
                <a:cs typeface="Times New Roman" panose="02020603050405020304" pitchFamily="18" charset="0"/>
              </a:rPr>
              <a:t> </a:t>
            </a:r>
          </a:p>
          <a:p>
            <a:r>
              <a:rPr lang="en-US" altLang="en-GB" dirty="0">
                <a:latin typeface="Times New Roman" panose="02020603050405020304" pitchFamily="18" charset="0"/>
                <a:cs typeface="Times New Roman" panose="02020603050405020304" pitchFamily="18" charset="0"/>
              </a:rPr>
              <a:t>Planning task involves establishing strategies that coordinate various activities and setting goals.</a:t>
            </a:r>
          </a:p>
          <a:p>
            <a:r>
              <a:rPr lang="en-US" altLang="en-GB" dirty="0"/>
              <a:t>Organising is a function where managers determining the kind tasks to be done, how they are done, and by what group of people.</a:t>
            </a:r>
          </a:p>
          <a:p>
            <a:r>
              <a:rPr lang="en-US" altLang="en-GB" dirty="0"/>
              <a:t>The directing requires managers to give instructions and motivate their surbodinates to accomblish the set goals.</a:t>
            </a:r>
          </a:p>
          <a:p>
            <a:r>
              <a:rPr lang="en-US" altLang="en-GB" dirty="0"/>
              <a:t>The controlling task requires managers to monitor the activities to make sure that they are accomplished as planned and ensuring that there no significant deviations.</a:t>
            </a:r>
          </a:p>
          <a:p>
            <a:r>
              <a:rPr lang="en-US" altLang="en-GB" dirty="0">
                <a:sym typeface="+mn-ea"/>
              </a:rPr>
              <a:t>Staffing role, for instance, is accomplished by the HR manager and is responsible for hiring employees and other tasks such as staff training, development, compensation, appraisal, and welfare among others (Darr, 2011).</a:t>
            </a:r>
            <a:endParaRPr lang="en-US" alt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t>At Tesco, managers are of different ranks meaning that a manager at the lower level reports to the managers above them. </a:t>
            </a:r>
            <a:r>
              <a:rPr lang="en-US" altLang="en-GB" dirty="0">
                <a:sym typeface="+mn-ea"/>
              </a:rPr>
              <a:t>The top leadership which includes the Chief Executive and other directors have the maximum authority and responsibilities. The Group </a:t>
            </a:r>
            <a:r>
              <a:rPr lang="en-US" altLang="en-GB" dirty="0">
                <a:latin typeface="Times New Roman" panose="02020603050405020304" pitchFamily="18" charset="0"/>
                <a:cs typeface="Times New Roman" panose="02020603050405020304" pitchFamily="18" charset="0"/>
                <a:sym typeface="+mn-ea"/>
              </a:rPr>
              <a:t>Chief Executive, for instance, has day-to-day responsibility for making sure that Board decisions are implemented by other managers below him (Tesco Plc Annual Report, 2022).. </a:t>
            </a:r>
          </a:p>
          <a:p>
            <a:r>
              <a:rPr lang="en-US" altLang="en-GB" dirty="0"/>
              <a:t>Regional managers are responsible for </a:t>
            </a:r>
            <a:r>
              <a:rPr lang="en-US" altLang="en-GB" dirty="0">
                <a:sym typeface="+mn-ea"/>
              </a:rPr>
              <a:t>making decisions and managing stores located in their region. Managers under the regional managers are responsible for their respective stores and sections. They have direct interaction with other staff on a day to day basis. They have a clear understanding of the operations their respective stores, they ensure employees are performing their duties as required, and they address the concerns raised by employees. </a:t>
            </a:r>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sym typeface="+mn-ea"/>
              </a:rPr>
              <a:t>In a study carried out by Robert L. Katz in the early 1970s, he</a:t>
            </a:r>
            <a:r>
              <a:rPr lang="en-GB" altLang="en-US" dirty="0">
                <a:sym typeface="+mn-ea"/>
              </a:rPr>
              <a:t> found that</a:t>
            </a:r>
            <a:r>
              <a:rPr lang="en-US" altLang="en-GB" dirty="0">
                <a:sym typeface="+mn-ea"/>
              </a:rPr>
              <a:t> a</a:t>
            </a:r>
            <a:r>
              <a:rPr lang="en-GB" altLang="en-US" dirty="0">
                <a:sym typeface="+mn-ea"/>
              </a:rPr>
              <a:t> manager </a:t>
            </a:r>
            <a:r>
              <a:rPr lang="en-US" altLang="en-GB" dirty="0">
                <a:sym typeface="+mn-ea"/>
              </a:rPr>
              <a:t>requires</a:t>
            </a:r>
            <a:r>
              <a:rPr lang="en-GB" altLang="en-US" dirty="0">
                <a:sym typeface="+mn-ea"/>
              </a:rPr>
              <a:t> three</a:t>
            </a:r>
            <a:r>
              <a:rPr lang="en-US" altLang="en-GB" dirty="0">
                <a:sym typeface="+mn-ea"/>
              </a:rPr>
              <a:t> </a:t>
            </a:r>
            <a:r>
              <a:rPr lang="en-GB" altLang="en-US" dirty="0">
                <a:sym typeface="+mn-ea"/>
              </a:rPr>
              <a:t>essential skill; technical, human and conceptual</a:t>
            </a:r>
            <a:r>
              <a:rPr lang="en-US" altLang="en-GB" dirty="0">
                <a:sym typeface="+mn-ea"/>
              </a:rPr>
              <a:t> (Darr, 2011).</a:t>
            </a:r>
          </a:p>
          <a:p>
            <a:r>
              <a:rPr lang="en-US" altLang="en-GB" dirty="0">
                <a:sym typeface="+mn-ea"/>
              </a:rPr>
              <a:t>Technical skills: A manager needs to be able to work with techniques, procedures, tools and resources in the area of specialisation. These skills are essential for first line managers and also middle level managers. For instance, finance manager requires excellent finance skills while the human resource manager needs human resource management skills. However, the need for technical skills becomes as one moves higher in management hierarchy, though the skills are remains essential in decision-making (Katz, 2009).</a:t>
            </a:r>
          </a:p>
          <a:p>
            <a:endParaRPr lang="en-GB" altLang="en-US" dirty="0">
              <a:sym typeface="+mn-ea"/>
            </a:endParaRPr>
          </a:p>
          <a:p>
            <a:endParaRPr lang="en-GB"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ltLang="en-GB" dirty="0">
              <a:sym typeface="+mn-ea"/>
            </a:endParaRPr>
          </a:p>
          <a:p>
            <a:endParaRPr lang="en-GB" altLang="en-US" dirty="0">
              <a:sym typeface="+mn-ea"/>
            </a:endParaRPr>
          </a:p>
          <a:p>
            <a:r>
              <a:rPr lang="en-US" altLang="en-GB" dirty="0">
                <a:sym typeface="+mn-ea"/>
              </a:rPr>
              <a:t>Human skills: These skills focus on the manager’s ability to work well with other people in the organisation. Strong human skills help managers to communicate, lead, inspire, and motivate their teams so that they remain committed to achieving organisational goals. Managers at all levels require strong human skills to help them work with other managers and their subordinates (Katz, 2009).</a:t>
            </a:r>
          </a:p>
          <a:p>
            <a:r>
              <a:rPr lang="en-GB" altLang="en-US" dirty="0">
                <a:sym typeface="+mn-ea"/>
              </a:rPr>
              <a:t>Conceptual </a:t>
            </a:r>
            <a:r>
              <a:rPr lang="en-US" altLang="en-GB" dirty="0">
                <a:sym typeface="+mn-ea"/>
              </a:rPr>
              <a:t>s</a:t>
            </a:r>
            <a:r>
              <a:rPr lang="en-GB" altLang="en-US" dirty="0">
                <a:sym typeface="+mn-ea"/>
              </a:rPr>
              <a:t>kills:</a:t>
            </a:r>
            <a:r>
              <a:rPr lang="en-US" altLang="en-GB" dirty="0">
                <a:sym typeface="+mn-ea"/>
              </a:rPr>
              <a:t> These </a:t>
            </a:r>
            <a:r>
              <a:rPr lang="en-GB" altLang="en-US" dirty="0">
                <a:sym typeface="+mn-ea"/>
              </a:rPr>
              <a:t>skills </a:t>
            </a:r>
            <a:r>
              <a:rPr lang="en-US" altLang="en-GB" dirty="0">
                <a:sym typeface="+mn-ea"/>
              </a:rPr>
              <a:t>entails the manager’s ability to coordinate and integrate various activities in the organisation.  They should be able to visualise how the organisation functions and how the various activities fits into its culture. These skills are critical in making decisions hence all managers needs to have them (Darr, 2011).</a:t>
            </a:r>
          </a:p>
          <a:p>
            <a:r>
              <a:rPr lang="en-US" altLang="en-GB" dirty="0">
                <a:sym typeface="+mn-ea"/>
              </a:rPr>
              <a:t>M</a:t>
            </a:r>
            <a:r>
              <a:rPr lang="en-GB" altLang="en-US" dirty="0">
                <a:sym typeface="+mn-ea"/>
              </a:rPr>
              <a:t>anagers can </a:t>
            </a:r>
            <a:r>
              <a:rPr lang="en-US" altLang="en-GB" dirty="0">
                <a:sym typeface="+mn-ea"/>
              </a:rPr>
              <a:t>be very </a:t>
            </a:r>
            <a:r>
              <a:rPr lang="en-GB" altLang="en-US" dirty="0">
                <a:sym typeface="+mn-ea"/>
              </a:rPr>
              <a:t>successful</a:t>
            </a:r>
            <a:r>
              <a:rPr lang="en-US" altLang="en-GB" dirty="0">
                <a:sym typeface="+mn-ea"/>
              </a:rPr>
              <a:t> </a:t>
            </a:r>
            <a:r>
              <a:rPr lang="en-GB" altLang="en-US" dirty="0">
                <a:sym typeface="+mn-ea"/>
              </a:rPr>
              <a:t>if they</a:t>
            </a:r>
            <a:r>
              <a:rPr lang="en-US" altLang="en-GB" dirty="0">
                <a:sym typeface="+mn-ea"/>
              </a:rPr>
              <a:t> are able apply effective managerial approaches to</a:t>
            </a:r>
            <a:r>
              <a:rPr lang="en-GB" altLang="en-US" dirty="0">
                <a:sym typeface="+mn-ea"/>
              </a:rPr>
              <a:t> manage the emotions of th</a:t>
            </a:r>
            <a:r>
              <a:rPr lang="en-US" altLang="en-GB" dirty="0">
                <a:sym typeface="+mn-ea"/>
              </a:rPr>
              <a:t>eir</a:t>
            </a:r>
            <a:r>
              <a:rPr lang="en-GB" altLang="en-US" dirty="0">
                <a:sym typeface="+mn-ea"/>
              </a:rPr>
              <a:t> staff</a:t>
            </a:r>
            <a:r>
              <a:rPr lang="en-US" altLang="en-GB" dirty="0">
                <a:sym typeface="+mn-ea"/>
              </a:rPr>
              <a:t>. For instance, st</a:t>
            </a:r>
            <a:r>
              <a:rPr lang="en-GB" altLang="en-US" dirty="0">
                <a:sym typeface="+mn-ea"/>
              </a:rPr>
              <a:t>rong emotional intelligence </a:t>
            </a:r>
            <a:r>
              <a:rPr lang="en-US" altLang="en-GB" dirty="0">
                <a:sym typeface="+mn-ea"/>
              </a:rPr>
              <a:t>can </a:t>
            </a:r>
            <a:r>
              <a:rPr lang="en-GB" altLang="en-US" dirty="0">
                <a:sym typeface="+mn-ea"/>
              </a:rPr>
              <a:t>help the managers </a:t>
            </a:r>
            <a:r>
              <a:rPr lang="en-US" altLang="en-GB" dirty="0">
                <a:sym typeface="+mn-ea"/>
              </a:rPr>
              <a:t>to understand the feelings or emotions of their employees and know how well to hand them (Sunny and Salathiyan, 2022).</a:t>
            </a:r>
          </a:p>
          <a:p>
            <a:endParaRPr lang="en-GB" altLang="en-US" dirty="0"/>
          </a:p>
          <a:p>
            <a:endParaRPr lang="en-GB" altLang="en-US" dirty="0">
              <a:sym typeface="+mn-ea"/>
            </a:endParaRPr>
          </a:p>
          <a:p>
            <a:endParaRPr lang="en-GB"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indent="0">
              <a:buClr>
                <a:srgbClr val="25C6E3"/>
              </a:buClr>
              <a:buFont typeface="Wingdings" panose="05000000000000000000" charset="0"/>
              <a:buNone/>
            </a:pPr>
            <a:r>
              <a:rPr lang="en-US" altLang="en-GB" dirty="0"/>
              <a:t>L</a:t>
            </a:r>
            <a:r>
              <a:rPr lang="en-GB" altLang="en-US" dirty="0"/>
              <a:t>eadership is </a:t>
            </a:r>
            <a:r>
              <a:rPr lang="en-US" altLang="en-GB" dirty="0"/>
              <a:t>refers to the process of influencing a team or group of people to work towards achieving the set objectives by providing direction, purpose and motivating and inspiring them. Good leadership empowers workers to achieve the mission and vision of the organisation. An organisation requires a leader the necessary skills for it to grow, develop, and achieve its goals (</a:t>
            </a:r>
            <a:r>
              <a:rPr lang="en-US" altLang="en-GB" dirty="0" err="1">
                <a:sym typeface="+mn-ea"/>
              </a:rPr>
              <a:t>Demirtas</a:t>
            </a:r>
            <a:r>
              <a:rPr lang="en-US" altLang="en-GB" dirty="0">
                <a:sym typeface="+mn-ea"/>
              </a:rPr>
              <a:t> and </a:t>
            </a:r>
            <a:r>
              <a:rPr lang="en-US" altLang="en-GB" dirty="0" err="1">
                <a:sym typeface="+mn-ea"/>
              </a:rPr>
              <a:t>Karaca</a:t>
            </a:r>
            <a:r>
              <a:rPr lang="en-US" altLang="en-GB" dirty="0">
                <a:sym typeface="+mn-ea"/>
              </a:rPr>
              <a:t>, 2020)</a:t>
            </a:r>
            <a:endParaRPr lang="en-US" alt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t>T</a:t>
            </a:r>
            <a:r>
              <a:rPr lang="en-GB" altLang="en-US" dirty="0"/>
              <a:t>ransactional leader</a:t>
            </a:r>
            <a:r>
              <a:rPr lang="en-US" altLang="en-GB" dirty="0"/>
              <a:t>s</a:t>
            </a:r>
            <a:r>
              <a:rPr lang="en-GB" altLang="en-US" dirty="0"/>
              <a:t> follow</a:t>
            </a:r>
            <a:r>
              <a:rPr lang="en-US" altLang="en-GB" dirty="0"/>
              <a:t> </a:t>
            </a:r>
            <a:r>
              <a:rPr lang="en-GB" altLang="en-US" dirty="0"/>
              <a:t>the scheme of contingent</a:t>
            </a:r>
            <a:r>
              <a:rPr lang="en-US" altLang="en-GB" dirty="0"/>
              <a:t> </a:t>
            </a:r>
            <a:r>
              <a:rPr lang="en-GB" altLang="en-US" dirty="0"/>
              <a:t>rewards </a:t>
            </a:r>
            <a:r>
              <a:rPr lang="en-US" altLang="en-GB" dirty="0"/>
              <a:t>when informing their followers about </a:t>
            </a:r>
            <a:r>
              <a:rPr lang="en-GB" altLang="en-US" dirty="0"/>
              <a:t>performance expectation</a:t>
            </a:r>
            <a:r>
              <a:rPr lang="en-US" altLang="en-GB" dirty="0"/>
              <a:t>s</a:t>
            </a:r>
            <a:r>
              <a:rPr lang="en-GB" altLang="en-US" dirty="0"/>
              <a:t> </a:t>
            </a:r>
            <a:r>
              <a:rPr lang="en-US" altLang="en-GB" dirty="0"/>
              <a:t>and</a:t>
            </a:r>
            <a:r>
              <a:rPr lang="en-GB" altLang="en-US" dirty="0"/>
              <a:t> appreciat</a:t>
            </a:r>
            <a:r>
              <a:rPr lang="en-US" altLang="en-GB" dirty="0"/>
              <a:t>ing</a:t>
            </a:r>
            <a:r>
              <a:rPr lang="en-GB" altLang="en-US" dirty="0"/>
              <a:t> good performance</a:t>
            </a:r>
            <a:r>
              <a:rPr lang="en-US" altLang="en-GB" dirty="0"/>
              <a:t>. they use extrinsic rewards to motivate followers.</a:t>
            </a:r>
          </a:p>
          <a:p>
            <a:r>
              <a:rPr lang="en-US" altLang="en-GB" dirty="0"/>
              <a:t>Transformational leaders</a:t>
            </a:r>
            <a:r>
              <a:rPr lang="en-GB" altLang="en-US" dirty="0">
                <a:sym typeface="+mn-ea"/>
              </a:rPr>
              <a:t> develop a vision </a:t>
            </a:r>
            <a:r>
              <a:rPr lang="en-US" altLang="en-GB" dirty="0">
                <a:sym typeface="+mn-ea"/>
              </a:rPr>
              <a:t>for am organisation </a:t>
            </a:r>
            <a:r>
              <a:rPr lang="en-GB" altLang="en-US" dirty="0">
                <a:sym typeface="+mn-ea"/>
              </a:rPr>
              <a:t>and rallies </a:t>
            </a:r>
            <a:r>
              <a:rPr lang="en-US" altLang="en-GB" dirty="0">
                <a:sym typeface="+mn-ea"/>
              </a:rPr>
              <a:t>their subordinates</a:t>
            </a:r>
            <a:r>
              <a:rPr lang="en-GB" altLang="en-US" dirty="0">
                <a:sym typeface="+mn-ea"/>
              </a:rPr>
              <a:t> </a:t>
            </a:r>
            <a:r>
              <a:rPr lang="en-US" altLang="en-GB" dirty="0">
                <a:sym typeface="+mn-ea"/>
              </a:rPr>
              <a:t>to achieve it. </a:t>
            </a:r>
            <a:r>
              <a:rPr lang="en-US" altLang="en-GB" dirty="0"/>
              <a:t>Key attributes of a transformational leader are idealised influence, inspirational motivation, intellectual stimulation, and individualised consideration </a:t>
            </a:r>
          </a:p>
          <a:p>
            <a:r>
              <a:rPr lang="en-US" altLang="en-GB" dirty="0"/>
              <a:t>Idealized influence: This is where the leader is a source of inspiration to followers, they consider their leader as a role model.</a:t>
            </a:r>
          </a:p>
          <a:p>
            <a:r>
              <a:rPr lang="en-US" altLang="en-GB" dirty="0"/>
              <a:t>Inspirational motivation: The leader aims at developing followers’ consciousness, ensuring that they are aligned towards the mission and vision of the organisation.</a:t>
            </a:r>
          </a:p>
          <a:p>
            <a:r>
              <a:rPr lang="en-US" altLang="en-GB" dirty="0"/>
              <a:t>Intellectual stimulation: This leader stimulates followers, fosters creativity so that followers are able to fully exploit their potential.</a:t>
            </a:r>
          </a:p>
          <a:p>
            <a:r>
              <a:rPr lang="en-US" altLang="en-GB" dirty="0"/>
              <a:t>Individualized consideration. They try to equip individual followers with necessary skills to develop the desired workplace behaviours.</a:t>
            </a:r>
          </a:p>
          <a:p>
            <a:endParaRPr lang="en-US" altLang="en-GB" dirty="0"/>
          </a:p>
          <a:p>
            <a:endParaRPr lang="en-US" alt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sym typeface="+mn-ea"/>
              </a:rPr>
              <a:t>Autocratic leadership is where the leader seeks little or no contribution from the staff. This approach is appropriate when work requires strict coordination for better performance. The problem with this style is that workers may feel being micromanaged and can contribute to high staff turnover and low morale.</a:t>
            </a:r>
          </a:p>
          <a:p>
            <a:r>
              <a:rPr lang="en-US" altLang="en-GB" dirty="0">
                <a:sym typeface="+mn-ea"/>
              </a:rPr>
              <a:t>Democratic leaders involve subordinates decision-making, but it is the leaders’ultimate to make the final decision. Managers with this leadership approach makes employees feel engaged and part of the company’s achievements (Al Khajeh, 2018).</a:t>
            </a:r>
          </a:p>
          <a:p>
            <a:r>
              <a:rPr lang="en-US" altLang="en-GB" dirty="0">
                <a:sym typeface="+mn-ea"/>
              </a:rPr>
              <a:t>A laissez-faire leader gives followers freedom to act and make decisions (Khan, Nawaz, and Khan, 2016). The leader empowers subordinates to perform their duties without being followed or monitored, but the leader is available when employees seek their input or guidance. This approach boosts creativity and makes employees feel trusted, however, problems could arise if employees do not understand their vision properly.</a:t>
            </a:r>
          </a:p>
          <a:p>
            <a:endParaRPr lang="en-GB" altLang="en-US" dirty="0"/>
          </a:p>
          <a:p>
            <a:endParaRPr lang="en-GB"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t>At Tesco, the executive directors, managers and supervisors lead their subordinates using different approaches. The most </a:t>
            </a:r>
            <a:r>
              <a:rPr lang="en-US" altLang="en-GB" dirty="0" err="1"/>
              <a:t>predominat</a:t>
            </a:r>
            <a:r>
              <a:rPr lang="en-US" altLang="en-GB" dirty="0"/>
              <a:t> styles are transformational and  democratic. The company’s executive officer Ken Murphy portrays qualities of a transformational leader. He ensures that all staff are working towards achieving the mission and vision of the organisation, and this is achieved by ensuring that all staff are motivated and inspired to their tasks.</a:t>
            </a:r>
          </a:p>
          <a:p>
            <a:endParaRPr lang="en-US" altLang="en-GB" dirty="0"/>
          </a:p>
          <a:p>
            <a:r>
              <a:rPr lang="en-US" altLang="en-GB" dirty="0">
                <a:latin typeface="Times New Roman" panose="02020603050405020304" pitchFamily="18" charset="0"/>
                <a:cs typeface="Times New Roman" panose="02020603050405020304" pitchFamily="18" charset="0"/>
                <a:sym typeface="+mn-ea"/>
              </a:rPr>
              <a:t>Managers also apply democratic leadership whereby subordinates given an opportunity to contribute, give their opinion and  feedback on various issues. Employees’ voices are considered when making important decisions a practice that</a:t>
            </a:r>
            <a:r>
              <a:rPr lang="en-GB" altLang="en-US" dirty="0">
                <a:sym typeface="+mn-ea"/>
              </a:rPr>
              <a:t> promote</a:t>
            </a:r>
            <a:r>
              <a:rPr lang="en-US" altLang="en-GB" dirty="0">
                <a:sym typeface="+mn-ea"/>
              </a:rPr>
              <a:t>s</a:t>
            </a:r>
            <a:r>
              <a:rPr lang="en-GB" altLang="en-US" dirty="0">
                <a:sym typeface="+mn-ea"/>
              </a:rPr>
              <a:t> teamwork and</a:t>
            </a:r>
            <a:r>
              <a:rPr lang="en-US" altLang="en-GB" dirty="0">
                <a:sym typeface="+mn-ea"/>
              </a:rPr>
              <a:t> makes them feel valued by the management.</a:t>
            </a:r>
            <a:endParaRPr lang="en-US" altLang="en-GB" dirty="0"/>
          </a:p>
          <a:p>
            <a:endParaRPr lang="en-US" altLang="en-GB" dirty="0"/>
          </a:p>
          <a:p>
            <a:r>
              <a:rPr lang="en-US" altLang="en-GB" dirty="0"/>
              <a:t>Tesco Plc. encourages managers at all levels to lead by example. They are required to be a source of motivation, to problem-solve and build great teams. The company employs people for various roles and it has a career structure that allows its people to progress in their career based on the skills and expertise (</a:t>
            </a:r>
            <a:r>
              <a:rPr lang="en-GB" altLang="en-US" dirty="0">
                <a:latin typeface="Times New Roman" panose="02020603050405020304" pitchFamily="18" charset="0"/>
                <a:cs typeface="Times New Roman" panose="02020603050405020304" pitchFamily="18" charset="0"/>
                <a:sym typeface="+mn-ea"/>
              </a:rPr>
              <a:t>Ward Howell International (</a:t>
            </a:r>
            <a:r>
              <a:rPr lang="en-GB" altLang="en-US" dirty="0" err="1">
                <a:latin typeface="Times New Roman" panose="02020603050405020304" pitchFamily="18" charset="0"/>
                <a:cs typeface="Times New Roman" panose="02020603050405020304" pitchFamily="18" charset="0"/>
                <a:sym typeface="+mn-ea"/>
              </a:rPr>
              <a:t>n.d</a:t>
            </a:r>
            <a:r>
              <a:rPr lang="en-US" altLang="en-GB" dirty="0">
                <a:latin typeface="Times New Roman" panose="02020603050405020304" pitchFamily="18" charset="0"/>
                <a:cs typeface="Times New Roman" panose="02020603050405020304" pitchFamily="18" charset="0"/>
                <a:sym typeface="+mn-ea"/>
              </a:rPr>
              <a:t>).</a:t>
            </a:r>
            <a:endParaRPr lang="en-US" alt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sym typeface="+mn-ea"/>
              </a:rPr>
              <a:t>Group or team </a:t>
            </a:r>
            <a:r>
              <a:rPr lang="en-US" altLang="en-GB" dirty="0" err="1">
                <a:sym typeface="+mn-ea"/>
              </a:rPr>
              <a:t>behaviours</a:t>
            </a:r>
            <a:r>
              <a:rPr lang="en-US" altLang="en-GB" dirty="0">
                <a:sym typeface="+mn-ea"/>
              </a:rPr>
              <a:t> refer to the way team members act  or interact with each other within an organisation (</a:t>
            </a:r>
            <a:r>
              <a:rPr lang="en-US" altLang="en-GB" dirty="0">
                <a:latin typeface="Times New Roman" panose="02020603050405020304" pitchFamily="18" charset="0"/>
                <a:cs typeface="Times New Roman" panose="02020603050405020304" pitchFamily="18" charset="0"/>
                <a:sym typeface="+mn-ea"/>
              </a:rPr>
              <a:t>Buchanan and Huczynski, 2019).</a:t>
            </a:r>
            <a:endParaRPr lang="en-US" altLang="en-GB" dirty="0">
              <a:sym typeface="+mn-ea"/>
            </a:endParaRPr>
          </a:p>
          <a:p>
            <a:r>
              <a:rPr lang="en-US" altLang="en-GB" dirty="0"/>
              <a:t>Group </a:t>
            </a:r>
            <a:r>
              <a:rPr lang="en-US" altLang="en-GB" dirty="0" err="1"/>
              <a:t>behaviours</a:t>
            </a:r>
            <a:r>
              <a:rPr lang="en-US" altLang="en-GB" dirty="0"/>
              <a:t> tend to define the general organisational </a:t>
            </a:r>
            <a:r>
              <a:rPr lang="en-US" altLang="en-GB" dirty="0" err="1"/>
              <a:t>behaviour</a:t>
            </a:r>
            <a:r>
              <a:rPr lang="en-US" altLang="en-GB" dirty="0"/>
              <a:t> which is essential in streamlining efficiency, improving productivity, and sparking innovation to give an organisation a competitive advantage.</a:t>
            </a:r>
          </a:p>
          <a:p>
            <a:endParaRPr lang="en-GB"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ltLang="en-GB" dirty="0"/>
          </a:p>
          <a:p>
            <a:r>
              <a:rPr lang="en-US" altLang="en-GB" dirty="0"/>
              <a:t>Leadership and management approaches and human resource policies and practices can impact team </a:t>
            </a:r>
            <a:r>
              <a:rPr lang="en-US" altLang="en-GB" dirty="0" err="1"/>
              <a:t>behaviours</a:t>
            </a:r>
            <a:r>
              <a:rPr lang="en-US" altLang="en-GB" dirty="0"/>
              <a:t>.</a:t>
            </a:r>
          </a:p>
          <a:p>
            <a:r>
              <a:rPr lang="en-US" altLang="en-GB" dirty="0"/>
              <a:t>Good leadership practices establish direction by aligning teams, inspiring and motivating them to achieve the vision in their own </a:t>
            </a:r>
            <a:r>
              <a:rPr lang="en-US" altLang="en-GB" dirty="0" err="1"/>
              <a:t>behaviours</a:t>
            </a:r>
            <a:r>
              <a:rPr lang="en-US" altLang="en-GB" dirty="0"/>
              <a:t>. A supportive top management drives good </a:t>
            </a:r>
            <a:r>
              <a:rPr lang="en-US" altLang="en-GB" dirty="0" err="1"/>
              <a:t>behaviours</a:t>
            </a:r>
            <a:r>
              <a:rPr lang="en-US" altLang="en-GB" dirty="0"/>
              <a:t> as employees can work, learn, and share information without thinking of being forced to do it (Rao, 2017).</a:t>
            </a:r>
          </a:p>
          <a:p>
            <a:r>
              <a:rPr lang="en-US" altLang="en-GB" dirty="0"/>
              <a:t>Good HR policies and practices regarding motivation, promotion, and training are primary means of </a:t>
            </a:r>
            <a:r>
              <a:rPr lang="en-US" altLang="en-GB" dirty="0" err="1"/>
              <a:t>energising</a:t>
            </a:r>
            <a:r>
              <a:rPr lang="en-US" altLang="en-GB" dirty="0"/>
              <a:t> and directing employee </a:t>
            </a:r>
            <a:r>
              <a:rPr lang="en-US" altLang="en-GB" dirty="0" err="1"/>
              <a:t>behaviours</a:t>
            </a:r>
            <a:r>
              <a:rPr lang="en-US" altLang="en-GB" dirty="0"/>
              <a:t>. Employees who motivated tend to portray positive </a:t>
            </a:r>
            <a:r>
              <a:rPr lang="en-US" altLang="en-GB" dirty="0" err="1"/>
              <a:t>behaviours</a:t>
            </a:r>
            <a:r>
              <a:rPr lang="en-US" altLang="en-GB" dirty="0"/>
              <a:t> such as showing commitment to the success of the organisation and trust among team members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t>There are various factors within the group itself that influences </a:t>
            </a:r>
            <a:r>
              <a:rPr lang="en-US" altLang="en-GB" dirty="0" err="1"/>
              <a:t>behaviours</a:t>
            </a:r>
            <a:r>
              <a:rPr lang="en-US" altLang="en-GB" dirty="0"/>
              <a:t>. They include group norms - which refers to </a:t>
            </a:r>
            <a:r>
              <a:rPr lang="en-GB" altLang="en-US" dirty="0"/>
              <a:t>agreed-upon standards of individual</a:t>
            </a:r>
            <a:r>
              <a:rPr lang="en-US" altLang="en-GB" dirty="0"/>
              <a:t> </a:t>
            </a:r>
            <a:r>
              <a:rPr lang="en-GB" altLang="en-US" dirty="0"/>
              <a:t>and group </a:t>
            </a:r>
            <a:r>
              <a:rPr lang="en-GB" altLang="en-US" dirty="0" err="1"/>
              <a:t>behaviou</a:t>
            </a:r>
            <a:r>
              <a:rPr lang="en-US" altLang="en-GB" dirty="0"/>
              <a:t>r (</a:t>
            </a:r>
            <a:r>
              <a:rPr lang="en-US" altLang="en-GB" dirty="0" err="1"/>
              <a:t>Gençer</a:t>
            </a:r>
            <a:r>
              <a:rPr lang="en-US" altLang="en-GB" dirty="0"/>
              <a:t>, 2019).</a:t>
            </a:r>
          </a:p>
          <a:p>
            <a:endParaRPr lang="en-US" altLang="en-GB" dirty="0"/>
          </a:p>
          <a:p>
            <a:r>
              <a:rPr lang="en-US" altLang="en-GB" dirty="0"/>
              <a:t>Group cohesion: The way team members behave and function is influenced by the level at which members are willing to work together and are motivated to continue being part of the team. A team that is more cohesive is more productive than one which is less cohesive. </a:t>
            </a:r>
          </a:p>
          <a:p>
            <a:endParaRPr lang="en-US" altLang="en-GB" dirty="0"/>
          </a:p>
          <a:p>
            <a:r>
              <a:rPr lang="en-US" altLang="en-GB" dirty="0"/>
              <a:t>Level of conflicts </a:t>
            </a:r>
            <a:r>
              <a:rPr lang="en-US" altLang="en-GB" dirty="0" err="1"/>
              <a:t>betwen</a:t>
            </a:r>
            <a:r>
              <a:rPr lang="en-US" altLang="en-GB" dirty="0"/>
              <a:t> team members impacts their ability to learn from each other and work together to complete a task more effectively. Teams should ensure that conflicts are avoid or handled before they start building other </a:t>
            </a:r>
            <a:r>
              <a:rPr lang="en-US" altLang="en-GB" dirty="0" err="1"/>
              <a:t>behaviours</a:t>
            </a:r>
            <a:r>
              <a:rPr lang="en-US" altLang="en-GB" dirty="0"/>
              <a:t> such as withdrawal or absenteeism.</a:t>
            </a:r>
          </a:p>
          <a:p>
            <a:endParaRPr lang="en-US" altLang="en-GB" dirty="0"/>
          </a:p>
          <a:p>
            <a:r>
              <a:rPr lang="en-US" altLang="en-GB" dirty="0"/>
              <a:t>Power and politics tend to influence group </a:t>
            </a:r>
            <a:r>
              <a:rPr lang="en-US" altLang="en-GB" dirty="0" err="1"/>
              <a:t>behaviour</a:t>
            </a:r>
            <a:r>
              <a:rPr lang="en-US" altLang="en-GB" dirty="0"/>
              <a:t> because in a company, some team members may try to influence the course of events in the company and </a:t>
            </a:r>
          </a:p>
          <a:p>
            <a:r>
              <a:rPr lang="en-US" altLang="en-GB" dirty="0"/>
              <a:t>the </a:t>
            </a:r>
            <a:r>
              <a:rPr lang="en-US" altLang="en-GB" dirty="0" err="1"/>
              <a:t>behaviour</a:t>
            </a:r>
            <a:r>
              <a:rPr lang="en-US" altLang="en-GB" dirty="0"/>
              <a:t> of others so that they advance their own goals or protect their self-interests. In such circumstances, some people may gain something at the expense of other team members. This can, in itself, be a source of conflict and misunderstandings, which potentially impacts performance (</a:t>
            </a:r>
            <a:r>
              <a:rPr lang="en-US" altLang="en-GB" dirty="0">
                <a:latin typeface="Times New Roman" panose="02020603050405020304" pitchFamily="18" charset="0"/>
                <a:cs typeface="Times New Roman" panose="02020603050405020304" pitchFamily="18" charset="0"/>
                <a:sym typeface="+mn-ea"/>
              </a:rPr>
              <a:t>Buchanan and Huczynski, 2019)</a:t>
            </a:r>
            <a:r>
              <a:rPr lang="en-US" altLang="en-GB" dirty="0"/>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GB" dirty="0">
                <a:sym typeface="+mn-ea"/>
              </a:rPr>
              <a:t>Tesco’s values plays a significant role to the success of the firm. The core values embraced by the firm are embedded in its business operations across all the levels. The values allows Tesco employees to know the kind of business they are working for and allows customers to understand what they expect from the company. They also ensure that all people at the company understands what is important of them, that is, working as a team in a supportive and respectful manner, and understanding customers and what they need (Tesco Plc. Annual Report, 2022).</a:t>
            </a:r>
            <a:endParaRPr lang="en-US" altLang="en-GB" dirty="0"/>
          </a:p>
          <a:p>
            <a:endParaRPr lang="en-US" altLang="en-GB" dirty="0"/>
          </a:p>
          <a:p>
            <a:r>
              <a:rPr lang="en-US" altLang="en-GB" dirty="0">
                <a:sym typeface="+mn-ea"/>
              </a:rPr>
              <a:t>Further, Tesco promotes a culture of openness and inclusivity which gives good work environment for all people to thrive to achieve individual and </a:t>
            </a:r>
            <a:r>
              <a:rPr lang="en-US" altLang="en-GB" dirty="0" err="1">
                <a:sym typeface="+mn-ea"/>
              </a:rPr>
              <a:t>organisational</a:t>
            </a:r>
            <a:r>
              <a:rPr lang="en-US" altLang="en-GB" dirty="0">
                <a:sym typeface="+mn-ea"/>
              </a:rPr>
              <a:t> success.</a:t>
            </a:r>
            <a:endParaRPr lang="en-US" altLang="en-GB" dirty="0"/>
          </a:p>
          <a:p>
            <a:endParaRPr lang="en-US" altLang="en-GB" dirty="0"/>
          </a:p>
          <a:p>
            <a:r>
              <a:rPr lang="en-US" altLang="en-GB" dirty="0">
                <a:sym typeface="+mn-ea"/>
              </a:rPr>
              <a:t>The vision of a company influences the </a:t>
            </a:r>
            <a:r>
              <a:rPr lang="en-US" altLang="en-GB" dirty="0" err="1">
                <a:sym typeface="+mn-ea"/>
              </a:rPr>
              <a:t>behaviours</a:t>
            </a:r>
            <a:r>
              <a:rPr lang="en-US" altLang="en-GB" dirty="0">
                <a:sym typeface="+mn-ea"/>
              </a:rPr>
              <a:t> of the management team and employees. Tesco’s vision is to serve customers, the communities, and the planet, a little better every day. This shows the aspirations of the management and it tends to inspire stakeholders and motivates all staff  to work towards achieving the set business objectives. For instance, all staff focus on making sure that they provide good customer service and customers gets the products they desire.</a:t>
            </a:r>
            <a:endParaRPr lang="en-US" altLang="en-GB" dirty="0"/>
          </a:p>
          <a:p>
            <a:endParaRPr lang="en-GB" alt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dirty="0"/>
          </a:p>
        </p:txBody>
      </p:sp>
    </p:spTree>
    <p:extLst>
      <p:ext uri="{BB962C8B-B14F-4D97-AF65-F5344CB8AC3E}">
        <p14:creationId xmlns:p14="http://schemas.microsoft.com/office/powerpoint/2010/main" val="11844553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GB" altLang="en-US" dirty="0"/>
          </a:p>
        </p:txBody>
      </p:sp>
    </p:spTree>
    <p:extLst>
      <p:ext uri="{BB962C8B-B14F-4D97-AF65-F5344CB8AC3E}">
        <p14:creationId xmlns:p14="http://schemas.microsoft.com/office/powerpoint/2010/main" val="189182399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C09FC8C-2B10-49BC-9C71-D675865927EA}"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73B7DD4-40A7-4924-92B0-5A07D44A4380}" type="datetimeFigureOut">
              <a:rPr lang="en-GB" smtClean="0"/>
              <a:t>21/11/2022</a:t>
            </a:fld>
            <a:endParaRPr lang="en-GB" dirty="0"/>
          </a:p>
        </p:txBody>
      </p:sp>
      <p:sp>
        <p:nvSpPr>
          <p:cNvPr id="5" name="Footer Placeholder 4"/>
          <p:cNvSpPr>
            <a:spLocks noGrp="1"/>
          </p:cNvSpPr>
          <p:nvPr>
            <p:ph type="ftr" sz="quarter" idx="11"/>
          </p:nvPr>
        </p:nvSpPr>
        <p:spPr>
          <a:xfrm>
            <a:off x="2182708" y="6272784"/>
            <a:ext cx="6327648" cy="365125"/>
          </a:xfrm>
        </p:spPr>
        <p:txBody>
          <a:bodyPr/>
          <a:lstStyle/>
          <a:p>
            <a:endParaRPr lang="en-GB"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C09FC8C-2B10-49BC-9C71-D675865927EA}"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6" name="Footer Placeholder 5"/>
          <p:cNvSpPr>
            <a:spLocks noGrp="1"/>
          </p:cNvSpPr>
          <p:nvPr>
            <p:ph type="ftr" sz="quarter" idx="11"/>
          </p:nvPr>
        </p:nvSpPr>
        <p:spPr/>
        <p:txBody>
          <a:bodyPr/>
          <a:lstStyle/>
          <a:p>
            <a:endParaRPr lang="en-GB"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brightnessContrast bright="-40000" contrast="20000"/>
                        </a14:imgEffect>
                        <a14:imgEffect>
                          <a14:saturation sat="95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3B7DD4-40A7-4924-92B0-5A07D44A4380}" type="datetimeFigureOut">
              <a:rPr lang="en-GB" smtClean="0"/>
              <a:t>21/11/2022</a:t>
            </a:fld>
            <a:endParaRPr lang="en-GB"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brightnessContrast bright="-40000" contrast="20000"/>
                        </a14:imgEffect>
                        <a14:imgEffect>
                          <a14:saturation sat="95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3B7DD4-40A7-4924-92B0-5A07D44A4380}" type="datetimeFigureOut">
              <a:rPr lang="en-GB" smtClean="0"/>
              <a:t>21/11/2022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C09FC8C-2B10-49BC-9C71-D675865927EA}" type="slidenum">
              <a:rPr lang="en-GB" smtClean="0"/>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5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4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1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9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extLst>
      <p:ext uri="{BB962C8B-B14F-4D97-AF65-F5344CB8AC3E}">
        <p14:creationId xmlns:p14="http://schemas.microsoft.com/office/powerpoint/2010/main" val="1102623016"/>
      </p:ext>
    </p:extLst>
  </p:cSld>
  <p:clrMapOvr>
    <a:masterClrMapping/>
  </p:clrMapOvr>
  <p:transition spd="slow">
    <p:wip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4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extLst>
      <p:ext uri="{BB962C8B-B14F-4D97-AF65-F5344CB8AC3E}">
        <p14:creationId xmlns:p14="http://schemas.microsoft.com/office/powerpoint/2010/main" val="2357918913"/>
      </p:ext>
    </p:extLst>
  </p:cSld>
  <p:clrMapOvr>
    <a:masterClrMapping/>
  </p:clrMapOvr>
  <p:transition spd="slow">
    <p:wip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3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extLst>
      <p:ext uri="{BB962C8B-B14F-4D97-AF65-F5344CB8AC3E}">
        <p14:creationId xmlns:p14="http://schemas.microsoft.com/office/powerpoint/2010/main" val="2724149751"/>
      </p:ext>
    </p:extLst>
  </p:cSld>
  <p:clrMapOvr>
    <a:masterClrMapping/>
  </p:clrMapOvr>
  <p:transition spd="slow">
    <p:wip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dirty="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extLst>
      <p:ext uri="{BB962C8B-B14F-4D97-AF65-F5344CB8AC3E}">
        <p14:creationId xmlns:p14="http://schemas.microsoft.com/office/powerpoint/2010/main" val="1923147353"/>
      </p:ext>
    </p:extLst>
  </p:cSld>
  <p:clrMapOvr>
    <a:masterClrMapping/>
  </p:clrMapOvr>
  <p:transition spd="slow">
    <p:wip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19B51A1E-902D-48AF-9020-955120F399B6}" type="slidenum">
              <a:rPr lang="en-US" noProof="0" smtClean="0"/>
              <a:t>‹#›</a:t>
            </a:fld>
            <a:endParaRPr lang="en-US" noProof="0" dirty="0"/>
          </a:p>
        </p:txBody>
      </p:sp>
    </p:spTree>
    <p:extLst>
      <p:ext uri="{BB962C8B-B14F-4D97-AF65-F5344CB8AC3E}">
        <p14:creationId xmlns:p14="http://schemas.microsoft.com/office/powerpoint/2010/main" val="1914889124"/>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microsoft.com/office/2007/relationships/hdphoto" Target="../media/hdphoto1.wdp"/><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73B7DD4-40A7-4924-92B0-5A07D44A4380}" type="datetimeFigureOut">
              <a:rPr lang="en-GB" smtClean="0"/>
              <a:t>21/11/2022</a:t>
            </a:fld>
            <a:endParaRPr lang="en-GB"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23">
                <a:duotone>
                  <a:schemeClr val="accent1">
                    <a:shade val="45000"/>
                    <a:satMod val="135000"/>
                  </a:schemeClr>
                  <a:prstClr val="white"/>
                </a:duotone>
                <a:extLst>
                  <a:ext uri="{BEBA8EAE-BF5A-486C-A8C5-ECC9F3942E4B}">
                    <a14:imgProps xmlns:a14="http://schemas.microsoft.com/office/drawing/2010/main">
                      <a14:imgLayer r:embed="rId24">
                        <a14:imgEffect>
                          <a14:brightnessContrast bright="-40000" contrast="20000"/>
                        </a14:imgEffect>
                        <a14:imgEffect>
                          <a14:saturation sat="95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C09FC8C-2B10-49BC-9C71-D675865927EA}"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txStyles>
    <p:titleStyle>
      <a:lvl1pPr algn="l" defTabSz="914400" rtl="0" eaLnBrk="1" latinLnBrk="0" hangingPunct="1">
        <a:lnSpc>
          <a:spcPct val="90000"/>
        </a:lnSpc>
        <a:spcBef>
          <a:spcPct val="0"/>
        </a:spcBef>
        <a:buNone/>
        <a:defRPr sz="5400" kern="1200" cap="all" baseline="0">
          <a:blipFill>
            <a:blip r:embed="rId2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anose="05000000000000000000"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5pPr>
      <a:lvl6pPr marL="1600200" indent="-22860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6pPr>
      <a:lvl7pPr marL="1899920" indent="-22860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7pPr>
      <a:lvl8pPr marL="2200275" indent="-22860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8pPr>
      <a:lvl9pPr marL="2499995" indent="-228600" algn="l" defTabSz="914400" rtl="0" eaLnBrk="1" latinLnBrk="0" hangingPunct="1">
        <a:lnSpc>
          <a:spcPct val="90000"/>
        </a:lnSpc>
        <a:spcBef>
          <a:spcPts val="400"/>
        </a:spcBef>
        <a:spcAft>
          <a:spcPts val="200"/>
        </a:spcAft>
        <a:buClr>
          <a:schemeClr val="accent1">
            <a:lumMod val="75000"/>
          </a:schemeClr>
        </a:buClr>
        <a:buSzPct val="85000"/>
        <a:buFont typeface="Wingdings" panose="05000000000000000000"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uk.anygator.com/search/tesco"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0.png"/><Relationship Id="rId7" Type="http://schemas.openxmlformats.org/officeDocument/2006/relationships/diagramQuickStyle" Target="../diagrams/quickStyle2.xm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jpe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hyperlink" Target="https://www.statista.com/chart/19075/uk-supermarket-market-share/" TargetMode="Externa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2.png"/><Relationship Id="rId7" Type="http://schemas.openxmlformats.org/officeDocument/2006/relationships/diagramQuickStyle" Target="../diagrams/quickStyle3.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6.jpeg"/><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2.jpeg"/><Relationship Id="rId7" Type="http://schemas.openxmlformats.org/officeDocument/2006/relationships/diagramQuickStyle" Target="../diagrams/quickStyle6.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6.jpeg"/><Relationship Id="rId9" Type="http://schemas.microsoft.com/office/2007/relationships/diagramDrawing" Target="../diagrams/drawing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6.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6.jpeg"/><Relationship Id="rId7" Type="http://schemas.openxmlformats.org/officeDocument/2006/relationships/diagramColors" Target="../diagrams/colors8.xml"/><Relationship Id="rId2" Type="http://schemas.openxmlformats.org/officeDocument/2006/relationships/notesSlide" Target="../notesSlides/notesSlide12.xml"/><Relationship Id="rId1" Type="http://schemas.openxmlformats.org/officeDocument/2006/relationships/slideLayout" Target="../slideLayouts/slideLayout19.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31.jpeg"/><Relationship Id="rId7" Type="http://schemas.openxmlformats.org/officeDocument/2006/relationships/diagramQuickStyle" Target="../diagrams/quickStyle9.xml"/><Relationship Id="rId2" Type="http://schemas.openxmlformats.org/officeDocument/2006/relationships/notesSlide" Target="../notesSlides/notesSlide13.xml"/><Relationship Id="rId1" Type="http://schemas.openxmlformats.org/officeDocument/2006/relationships/slideLayout" Target="../slideLayouts/slideLayout20.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6.jpeg"/><Relationship Id="rId9" Type="http://schemas.microsoft.com/office/2007/relationships/diagramDrawing" Target="../diagrams/drawing9.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32.jpeg"/><Relationship Id="rId7" Type="http://schemas.openxmlformats.org/officeDocument/2006/relationships/diagramQuickStyle" Target="../diagrams/quickStyle10.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6.jpeg"/><Relationship Id="rId9" Type="http://schemas.microsoft.com/office/2007/relationships/diagramDrawing" Target="../diagrams/drawing10.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6.jpeg"/><Relationship Id="rId7" Type="http://schemas.openxmlformats.org/officeDocument/2006/relationships/diagramColors" Target="../diagrams/colors11.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40.jpeg"/><Relationship Id="rId7" Type="http://schemas.openxmlformats.org/officeDocument/2006/relationships/diagramQuickStyle" Target="../diagrams/quickStyle12.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Layout" Target="../diagrams/layout12.xml"/><Relationship Id="rId5" Type="http://schemas.openxmlformats.org/officeDocument/2006/relationships/diagramData" Target="../diagrams/data12.xml"/><Relationship Id="rId4" Type="http://schemas.openxmlformats.org/officeDocument/2006/relationships/image" Target="../media/image6.jpeg"/><Relationship Id="rId9" Type="http://schemas.microsoft.com/office/2007/relationships/diagramDrawing" Target="../diagrams/drawing12.xml"/></Relationships>
</file>

<file path=ppt/slides/_rels/slide1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6.jpeg"/><Relationship Id="rId7" Type="http://schemas.openxmlformats.org/officeDocument/2006/relationships/diagramColors" Target="../diagrams/colors13.xml"/><Relationship Id="rId2" Type="http://schemas.openxmlformats.org/officeDocument/2006/relationships/notesSlide" Target="../notesSlides/notesSlide19.xml"/><Relationship Id="rId1" Type="http://schemas.openxmlformats.org/officeDocument/2006/relationships/slideLayout" Target="../slideLayouts/slideLayout21.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0.xml"/><Relationship Id="rId1" Type="http://schemas.openxmlformats.org/officeDocument/2006/relationships/slideLayout" Target="../slideLayouts/slideLayout21.xml"/><Relationship Id="rId4" Type="http://schemas.openxmlformats.org/officeDocument/2006/relationships/image" Target="../media/image6.jpeg"/></Relationships>
</file>

<file path=ppt/slides/_rels/slide2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6.jpeg"/><Relationship Id="rId7" Type="http://schemas.openxmlformats.org/officeDocument/2006/relationships/diagramColors" Target="../diagrams/colors14.xml"/><Relationship Id="rId2" Type="http://schemas.openxmlformats.org/officeDocument/2006/relationships/notesSlide" Target="../notesSlides/notesSlide21.xml"/><Relationship Id="rId1" Type="http://schemas.openxmlformats.org/officeDocument/2006/relationships/slideLayout" Target="../slideLayouts/slideLayout21.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6.jpeg"/><Relationship Id="rId7" Type="http://schemas.openxmlformats.org/officeDocument/2006/relationships/diagramColors" Target="../diagrams/colors15.xml"/><Relationship Id="rId2" Type="http://schemas.openxmlformats.org/officeDocument/2006/relationships/notesSlide" Target="../notesSlides/notesSlide22.xml"/><Relationship Id="rId1" Type="http://schemas.openxmlformats.org/officeDocument/2006/relationships/slideLayout" Target="../slideLayouts/slideLayout21.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4.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6.jpeg"/><Relationship Id="rId7" Type="http://schemas.openxmlformats.org/officeDocument/2006/relationships/diagramColors" Target="../diagrams/colors16.xml"/><Relationship Id="rId2" Type="http://schemas.openxmlformats.org/officeDocument/2006/relationships/notesSlide" Target="../notesSlides/notesSlide23.xml"/><Relationship Id="rId1" Type="http://schemas.openxmlformats.org/officeDocument/2006/relationships/slideLayout" Target="../slideLayouts/slideLayout21.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5.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6.jpeg"/><Relationship Id="rId7" Type="http://schemas.openxmlformats.org/officeDocument/2006/relationships/diagramColors" Target="../diagrams/colors17.xml"/><Relationship Id="rId2" Type="http://schemas.openxmlformats.org/officeDocument/2006/relationships/notesSlide" Target="../notesSlides/notesSlide24.xml"/><Relationship Id="rId1" Type="http://schemas.openxmlformats.org/officeDocument/2006/relationships/slideLayout" Target="../slideLayouts/slideLayout21.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audio" Target="../media/audio1.wav"/><Relationship Id="rId1" Type="http://schemas.openxmlformats.org/officeDocument/2006/relationships/slideLayout" Target="../slideLayouts/slideLayout21.xml"/><Relationship Id="rId4" Type="http://schemas.openxmlformats.org/officeDocument/2006/relationships/audio" Target="../media/audio1.wav"/></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Picture 5" descr="Logo&#10;&#10;Description automatically generated">
            <a:extLst>
              <a:ext uri="{FF2B5EF4-FFF2-40B4-BE49-F238E27FC236}">
                <a16:creationId xmlns:a16="http://schemas.microsoft.com/office/drawing/2014/main" id="{F2D14190-944F-7C23-19D8-F2BDF06A508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350" r="-1" b="4631"/>
          <a:stretch/>
        </p:blipFill>
        <p:spPr>
          <a:xfrm>
            <a:off x="1524" y="-35602"/>
            <a:ext cx="12188952" cy="7252822"/>
          </a:xfrm>
          <a:prstGeom prst="rect">
            <a:avLst/>
          </a:prstGeom>
        </p:spPr>
      </p:pic>
      <p:sp>
        <p:nvSpPr>
          <p:cNvPr id="21" name="Freeform: Shape 20">
            <a:extLst>
              <a:ext uri="{FF2B5EF4-FFF2-40B4-BE49-F238E27FC236}">
                <a16:creationId xmlns:a16="http://schemas.microsoft.com/office/drawing/2014/main" id="{F6DD4703-FD80-4610-ACE9-01DCD86D8C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9CEFCBC2-6F82-4011-8D8D-90F43DCB1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08571"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2E9DED9E-DE30-402A-B9D1-AC3C24025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35602"/>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5CCB7C65-BA06-49C5-8D3C-51F97B409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35602"/>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2190750" y="359230"/>
            <a:ext cx="7810500" cy="2284579"/>
          </a:xfrm>
        </p:spPr>
        <p:txBody>
          <a:bodyPr vert="horz" lIns="91440" tIns="45720" rIns="91440" bIns="45720" rtlCol="0" anchor="b">
            <a:normAutofit/>
          </a:bodyPr>
          <a:lstStyle/>
          <a:p>
            <a:pPr algn="ctr"/>
            <a:r>
              <a:rPr lang="en-US" sz="8200" kern="1200" cap="none" dirty="0" err="1">
                <a:latin typeface="+mj-lt"/>
                <a:ea typeface="+mj-ea"/>
                <a:cs typeface="+mj-cs"/>
              </a:rPr>
              <a:t>Organisational</a:t>
            </a:r>
            <a:r>
              <a:rPr lang="en-US" sz="8200" kern="1200" cap="none" dirty="0">
                <a:latin typeface="+mj-lt"/>
                <a:ea typeface="+mj-ea"/>
                <a:cs typeface="+mj-cs"/>
              </a:rPr>
              <a:t>  </a:t>
            </a:r>
            <a:r>
              <a:rPr lang="en-US" sz="8200" kern="1200" cap="none" dirty="0" err="1">
                <a:latin typeface="+mj-lt"/>
                <a:ea typeface="+mj-ea"/>
                <a:cs typeface="+mj-cs"/>
              </a:rPr>
              <a:t>Behaviour</a:t>
            </a:r>
            <a:r>
              <a:rPr lang="en-US" sz="8200" kern="1200" cap="none" dirty="0">
                <a:latin typeface="+mj-lt"/>
                <a:ea typeface="+mj-ea"/>
                <a:cs typeface="+mj-cs"/>
              </a:rPr>
              <a:t> - Tesco Plc</a:t>
            </a:r>
          </a:p>
        </p:txBody>
      </p:sp>
      <p:sp>
        <p:nvSpPr>
          <p:cNvPr id="3" name="Subtitle 2"/>
          <p:cNvSpPr>
            <a:spLocks noGrp="1"/>
          </p:cNvSpPr>
          <p:nvPr>
            <p:ph type="subTitle" idx="1"/>
          </p:nvPr>
        </p:nvSpPr>
        <p:spPr>
          <a:xfrm>
            <a:off x="2619375" y="3429001"/>
            <a:ext cx="6953250" cy="2146110"/>
          </a:xfrm>
        </p:spPr>
        <p:txBody>
          <a:bodyPr vert="horz" lIns="91440" tIns="45720" rIns="91440" bIns="45720" rtlCol="0" anchor="t">
            <a:normAutofit fontScale="92500" lnSpcReduction="10000"/>
          </a:bodyPr>
          <a:lstStyle/>
          <a:p>
            <a:pPr indent="-228600" algn="ctr">
              <a:buFont typeface="Arial" panose="020B0604020202020204" pitchFamily="34" charset="0"/>
              <a:buChar char="•"/>
            </a:pPr>
            <a:r>
              <a:rPr lang="en-US" sz="1800" dirty="0"/>
              <a:t>Name	                          Student ID</a:t>
            </a:r>
          </a:p>
          <a:p>
            <a:pPr indent="-228600" algn="ctr">
              <a:buFont typeface="Arial" panose="020B0604020202020204" pitchFamily="34" charset="0"/>
              <a:buChar char="•"/>
            </a:pPr>
            <a:r>
              <a:rPr lang="en-US" sz="1800" dirty="0"/>
              <a:t>Member 1	Cristina-Loredana Balaban  2030114</a:t>
            </a:r>
          </a:p>
          <a:p>
            <a:pPr indent="-228600" algn="ctr">
              <a:buFont typeface="Arial" panose="020B0604020202020204" pitchFamily="34" charset="0"/>
              <a:buChar char="•"/>
            </a:pPr>
            <a:r>
              <a:rPr lang="en-US" sz="1800" dirty="0"/>
              <a:t>Member 2	Elena Mihaela Bucur            2133670</a:t>
            </a:r>
          </a:p>
          <a:p>
            <a:pPr indent="-228600" algn="ctr">
              <a:buFont typeface="Arial" panose="020B0604020202020204" pitchFamily="34" charset="0"/>
              <a:buChar char="•"/>
            </a:pPr>
            <a:r>
              <a:rPr lang="en-US" sz="1800" dirty="0"/>
              <a:t>Member 3	Gabriele Certini                   2018242</a:t>
            </a:r>
          </a:p>
          <a:p>
            <a:pPr indent="-228600" algn="ctr">
              <a:buFont typeface="Arial" panose="020B0604020202020204" pitchFamily="34" charset="0"/>
              <a:buChar char="•"/>
            </a:pPr>
            <a:r>
              <a:rPr lang="en-US" sz="1800" dirty="0"/>
              <a:t>Member 4	George Daniel </a:t>
            </a:r>
            <a:r>
              <a:rPr lang="en-US" sz="1800" dirty="0" err="1"/>
              <a:t>Varzaru</a:t>
            </a:r>
            <a:r>
              <a:rPr lang="en-US" sz="1800" dirty="0"/>
              <a:t>         2128103</a:t>
            </a:r>
          </a:p>
          <a:p>
            <a:pPr indent="-228600" algn="ctr">
              <a:buFont typeface="Arial" panose="020B0604020202020204" pitchFamily="34" charset="0"/>
              <a:buChar char="•"/>
            </a:pPr>
            <a:r>
              <a:rPr lang="en-US" sz="1800" dirty="0"/>
              <a:t>Member 5	Simona </a:t>
            </a:r>
            <a:r>
              <a:rPr lang="en-US" sz="1800" dirty="0" err="1"/>
              <a:t>Vitelaru</a:t>
            </a:r>
            <a:r>
              <a:rPr lang="en-US" sz="1800" dirty="0"/>
              <a:t>                      2133624</a:t>
            </a:r>
          </a:p>
          <a:p>
            <a:pPr indent="-228600" algn="ctr">
              <a:buFont typeface="Arial" panose="020B0604020202020204" pitchFamily="34" charset="0"/>
              <a:buChar char="•"/>
            </a:pPr>
            <a:endParaRPr lang="en-US" sz="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p:txBody>
          <a:bodyPr>
            <a:normAutofit/>
          </a:bodyPr>
          <a:lstStyle/>
          <a:p>
            <a:pPr marL="0" indent="0">
              <a:buClr>
                <a:srgbClr val="25C6E3"/>
              </a:buClr>
              <a:buNone/>
            </a:pPr>
            <a:r>
              <a:rPr lang="en-US" sz="3600" dirty="0"/>
              <a:t>       </a:t>
            </a:r>
            <a:r>
              <a:rPr lang="en-US" sz="3600" b="1" dirty="0"/>
              <a:t>Company Background</a:t>
            </a:r>
            <a:endParaRPr lang="en-US" altLang="en-GB" sz="2400" b="1" dirty="0">
              <a:latin typeface="Times New Roman" panose="02020603050405020304" pitchFamily="18" charset="0"/>
              <a:cs typeface="Times New Roman" panose="02020603050405020304" pitchFamily="18" charset="0"/>
              <a:sym typeface="+mn-ea"/>
            </a:endParaRPr>
          </a:p>
          <a:p>
            <a:pPr marL="0" indent="0">
              <a:buClr>
                <a:srgbClr val="25C6E3"/>
              </a:buClr>
              <a:buNone/>
            </a:pPr>
            <a:endParaRPr lang="en-US" sz="2000" dirty="0">
              <a:latin typeface="Times New Roman" panose="02020603050405020304" pitchFamily="18" charset="0"/>
              <a:cs typeface="Times New Roman" panose="02020603050405020304" pitchFamily="18" charset="0"/>
            </a:endParaRPr>
          </a:p>
        </p:txBody>
      </p:sp>
      <p:sp>
        <p:nvSpPr>
          <p:cNvPr id="6" name="Slide Number Placeholder 5"/>
          <p:cNvSpPr>
            <a:spLocks noGrp="1"/>
          </p:cNvSpPr>
          <p:nvPr>
            <p:ph type="sldNum" sz="quarter" idx="12"/>
          </p:nvPr>
        </p:nvSpPr>
        <p:spPr>
          <a:solidFill>
            <a:schemeClr val="tx1">
              <a:lumMod val="95000"/>
              <a:lumOff val="5000"/>
            </a:schemeClr>
          </a:solidFill>
        </p:spPr>
        <p:txBody>
          <a:bodyPr/>
          <a:lstStyle/>
          <a:p>
            <a:r>
              <a:rPr lang="en-US" sz="2000" dirty="0">
                <a:solidFill>
                  <a:schemeClr val="bg1"/>
                </a:solidFill>
                <a:latin typeface="Times New Roman" panose="02020603050405020304" pitchFamily="18" charset="0"/>
                <a:cs typeface="Times New Roman" panose="02020603050405020304" pitchFamily="18" charset="0"/>
              </a:rPr>
              <a:t>2</a:t>
            </a:r>
          </a:p>
        </p:txBody>
      </p:sp>
      <p:pic>
        <p:nvPicPr>
          <p:cNvPr id="5" name="Picture 4" descr="tesc"/>
          <p:cNvPicPr>
            <a:picLocks noChangeAspect="1"/>
          </p:cNvPicPr>
          <p:nvPr/>
        </p:nvPicPr>
        <p:blipFill>
          <a:blip r:embed="rId3"/>
          <a:stretch>
            <a:fillRect/>
          </a:stretch>
        </p:blipFill>
        <p:spPr>
          <a:xfrm>
            <a:off x="7551234" y="2120580"/>
            <a:ext cx="4107366" cy="1928586"/>
          </a:xfrm>
          <a:prstGeom prst="rect">
            <a:avLst/>
          </a:prstGeom>
        </p:spPr>
      </p:pic>
      <p:pic>
        <p:nvPicPr>
          <p:cNvPr id="9" name="Picture 8">
            <a:extLst>
              <a:ext uri="{FF2B5EF4-FFF2-40B4-BE49-F238E27FC236}">
                <a16:creationId xmlns:a16="http://schemas.microsoft.com/office/drawing/2014/main" id="{2777DB7C-8194-A862-886D-10F428D72E28}"/>
              </a:ext>
            </a:extLst>
          </p:cNvPr>
          <p:cNvPicPr>
            <a:picLocks noChangeAspect="1"/>
          </p:cNvPicPr>
          <p:nvPr/>
        </p:nvPicPr>
        <p:blipFill rotWithShape="1">
          <a:blip r:embed="rId4"/>
          <a:srcRect l="808" t="2655" r="-1401"/>
          <a:stretch/>
        </p:blipFill>
        <p:spPr>
          <a:xfrm>
            <a:off x="903248" y="1955031"/>
            <a:ext cx="6763999" cy="3977640"/>
          </a:xfrm>
          <a:prstGeom prst="rect">
            <a:avLst/>
          </a:prstGeom>
        </p:spPr>
      </p:pic>
      <p:cxnSp>
        <p:nvCxnSpPr>
          <p:cNvPr id="15" name="Straight Connector 14">
            <a:extLst>
              <a:ext uri="{FF2B5EF4-FFF2-40B4-BE49-F238E27FC236}">
                <a16:creationId xmlns:a16="http://schemas.microsoft.com/office/drawing/2014/main" id="{A00846D7-C4BF-0984-B748-C256A321B894}"/>
              </a:ext>
            </a:extLst>
          </p:cNvPr>
          <p:cNvCxnSpPr/>
          <p:nvPr/>
        </p:nvCxnSpPr>
        <p:spPr>
          <a:xfrm>
            <a:off x="702527" y="479502"/>
            <a:ext cx="0" cy="1296000"/>
          </a:xfrm>
          <a:prstGeom prst="line">
            <a:avLst/>
          </a:prstGeom>
          <a:ln w="28575">
            <a:solidFill>
              <a:srgbClr val="344A9D"/>
            </a:solidFill>
          </a:ln>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F3A0938D-D26F-EE62-7AB0-2E2D0C0C5467}"/>
              </a:ext>
            </a:extLst>
          </p:cNvPr>
          <p:cNvCxnSpPr>
            <a:cxnSpLocks/>
          </p:cNvCxnSpPr>
          <p:nvPr/>
        </p:nvCxnSpPr>
        <p:spPr>
          <a:xfrm>
            <a:off x="390293" y="1360449"/>
            <a:ext cx="3233853" cy="0"/>
          </a:xfrm>
          <a:prstGeom prst="line">
            <a:avLst/>
          </a:prstGeom>
          <a:ln w="38100">
            <a:solidFill>
              <a:srgbClr val="344A9D"/>
            </a:solidFill>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225BC316-603E-4EE3-989E-5F95069E44A3}"/>
              </a:ext>
            </a:extLst>
          </p:cNvPr>
          <p:cNvSpPr txBox="1"/>
          <p:nvPr/>
        </p:nvSpPr>
        <p:spPr>
          <a:xfrm>
            <a:off x="903248" y="903249"/>
            <a:ext cx="3233844" cy="369332"/>
          </a:xfrm>
          <a:prstGeom prst="rect">
            <a:avLst/>
          </a:prstGeom>
          <a:noFill/>
        </p:spPr>
        <p:txBody>
          <a:bodyPr wrap="square" rtlCol="0">
            <a:spAutoFit/>
          </a:bodyPr>
          <a:lstStyle/>
          <a:p>
            <a:r>
              <a:rPr lang="en-GB" dirty="0">
                <a:solidFill>
                  <a:srgbClr val="FF0000"/>
                </a:solidFill>
              </a:rPr>
              <a:t>BACKGROUND TESCO</a:t>
            </a:r>
            <a:endParaRPr lang="en-US" dirty="0">
              <a:solidFill>
                <a:srgbClr val="FF0000"/>
              </a:solidFill>
            </a:endParaRPr>
          </a:p>
        </p:txBody>
      </p:sp>
    </p:spTree>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Rectangle 9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1A7CF2AE-4F48-A95F-53F5-D9C6D8A472BE}"/>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2800" dirty="0">
                <a:solidFill>
                  <a:srgbClr val="FF0000"/>
                </a:solidFill>
                <a:latin typeface="Rockwell body"/>
              </a:rPr>
              <a:t>Tesco value</a:t>
            </a:r>
          </a:p>
        </p:txBody>
      </p:sp>
      <p:sp>
        <p:nvSpPr>
          <p:cNvPr id="9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4294967295"/>
          </p:nvPr>
        </p:nvSpPr>
        <p:spPr>
          <a:xfrm>
            <a:off x="5039686" y="0"/>
            <a:ext cx="7149266" cy="6858000"/>
          </a:xfrm>
        </p:spPr>
        <p:txBody>
          <a:bodyPr vert="horz" lIns="91440" tIns="45720" rIns="91440" bIns="45720" rtlCol="0" anchor="ctr">
            <a:normAutofit/>
          </a:bodyPr>
          <a:lstStyle/>
          <a:p>
            <a:pPr indent="-228600">
              <a:buClr>
                <a:srgbClr val="25C6E3"/>
              </a:buClr>
              <a:buFont typeface="Arial" panose="020B0604020202020204" pitchFamily="34" charset="0"/>
              <a:buChar char="•"/>
            </a:pPr>
            <a:endParaRPr lang="en-US" altLang="en-GB" sz="2200" dirty="0">
              <a:solidFill>
                <a:srgbClr val="FFFFFF"/>
              </a:solidFill>
              <a:sym typeface="+mn-ea"/>
            </a:endParaRPr>
          </a:p>
          <a:p>
            <a:pPr marL="0" indent="-228600">
              <a:buFont typeface="Arial" panose="020B0604020202020204" pitchFamily="34" charset="0"/>
              <a:buChar char="•"/>
            </a:pPr>
            <a:endParaRPr lang="en-US" sz="2200" dirty="0">
              <a:solidFill>
                <a:srgbClr val="FFFFFF"/>
              </a:solidFill>
            </a:endParaRPr>
          </a:p>
        </p:txBody>
      </p:sp>
      <p:sp>
        <p:nvSpPr>
          <p:cNvPr id="6" name="Slide Number Placeholder 5"/>
          <p:cNvSpPr>
            <a:spLocks noGrp="1"/>
          </p:cNvSpPr>
          <p:nvPr>
            <p:ph type="sldNum" sz="quarter" idx="12"/>
          </p:nvPr>
        </p:nvSpPr>
        <p:spPr>
          <a:xfrm>
            <a:off x="9168685" y="6314608"/>
            <a:ext cx="2743200" cy="365125"/>
          </a:xfrm>
        </p:spPr>
        <p:txBody>
          <a:bodyPr vert="horz" lIns="91440" tIns="45720" rIns="91440" bIns="45720" rtlCol="0" anchor="ctr">
            <a:normAutofit lnSpcReduction="10000"/>
          </a:bodyPr>
          <a:lstStyle/>
          <a:p>
            <a:pPr algn="r" defTabSz="914400">
              <a:spcAft>
                <a:spcPts val="600"/>
              </a:spcAft>
              <a:defRPr/>
            </a:pPr>
            <a:fld id="{19B51A1E-902D-48AF-9020-955120F399B6}" type="slidenum">
              <a:rPr lang="en-US" sz="1800" b="0">
                <a:solidFill>
                  <a:prstClr val="black">
                    <a:tint val="75000"/>
                  </a:prstClr>
                </a:solidFill>
                <a:latin typeface="Calibri" panose="020F0502020204030204"/>
              </a:rPr>
              <a:pPr algn="r" defTabSz="914400">
                <a:spcAft>
                  <a:spcPts val="600"/>
                </a:spcAft>
                <a:defRPr/>
              </a:pPr>
              <a:t>3</a:t>
            </a:fld>
            <a:endParaRPr lang="en-US" sz="1800" b="0" dirty="0">
              <a:solidFill>
                <a:prstClr val="black">
                  <a:tint val="75000"/>
                </a:prstClr>
              </a:solidFill>
              <a:latin typeface="Calibri" panose="020F0502020204030204"/>
            </a:endParaRPr>
          </a:p>
        </p:txBody>
      </p:sp>
      <p:pic>
        <p:nvPicPr>
          <p:cNvPr id="2" name="Picture 1" descr="tesc"/>
          <p:cNvPicPr>
            <a:picLocks noChangeAspect="1"/>
          </p:cNvPicPr>
          <p:nvPr/>
        </p:nvPicPr>
        <p:blipFill>
          <a:blip r:embed="rId3"/>
          <a:stretch>
            <a:fillRect/>
          </a:stretch>
        </p:blipFill>
        <p:spPr>
          <a:xfrm>
            <a:off x="10134600" y="136525"/>
            <a:ext cx="1777285" cy="1226957"/>
          </a:xfrm>
          <a:prstGeom prst="rect">
            <a:avLst/>
          </a:prstGeom>
          <a:pattFill prst="pct5">
            <a:fgClr>
              <a:srgbClr val="344A9D"/>
            </a:fgClr>
            <a:bgClr>
              <a:schemeClr val="bg1"/>
            </a:bgClr>
          </a:patt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effectLst>
            <a:outerShdw blurRad="50800" dist="50800" dir="7200000" algn="ctr" rotWithShape="0">
              <a:srgbClr val="344A9D"/>
            </a:outerShdw>
          </a:effectLst>
        </p:spPr>
      </p:pic>
      <p:graphicFrame>
        <p:nvGraphicFramePr>
          <p:cNvPr id="89" name="TextBox 27">
            <a:extLst>
              <a:ext uri="{FF2B5EF4-FFF2-40B4-BE49-F238E27FC236}">
                <a16:creationId xmlns:a16="http://schemas.microsoft.com/office/drawing/2014/main" id="{722114DE-601E-50BB-6D79-6FDA684E4FB6}"/>
              </a:ext>
            </a:extLst>
          </p:cNvPr>
          <p:cNvGraphicFramePr/>
          <p:nvPr>
            <p:extLst>
              <p:ext uri="{D42A27DB-BD31-4B8C-83A1-F6EECF244321}">
                <p14:modId xmlns:p14="http://schemas.microsoft.com/office/powerpoint/2010/main" val="1218182743"/>
              </p:ext>
            </p:extLst>
          </p:nvPr>
        </p:nvGraphicFramePr>
        <p:xfrm>
          <a:off x="646707" y="1055193"/>
          <a:ext cx="6713552" cy="56662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31" name="Straight Connector 30">
            <a:extLst>
              <a:ext uri="{FF2B5EF4-FFF2-40B4-BE49-F238E27FC236}">
                <a16:creationId xmlns:a16="http://schemas.microsoft.com/office/drawing/2014/main" id="{39045081-92CD-91F3-7029-4E675F3BEA63}"/>
              </a:ext>
            </a:extLst>
          </p:cNvPr>
          <p:cNvCxnSpPr>
            <a:cxnSpLocks/>
          </p:cNvCxnSpPr>
          <p:nvPr/>
        </p:nvCxnSpPr>
        <p:spPr>
          <a:xfrm>
            <a:off x="390293" y="1672954"/>
            <a:ext cx="11229214" cy="0"/>
          </a:xfrm>
          <a:prstGeom prst="line">
            <a:avLst/>
          </a:prstGeom>
          <a:ln w="98425">
            <a:solidFill>
              <a:srgbClr val="344A9D"/>
            </a:solidFill>
          </a:ln>
        </p:spPr>
        <p:style>
          <a:lnRef idx="1">
            <a:schemeClr val="dk1"/>
          </a:lnRef>
          <a:fillRef idx="0">
            <a:schemeClr val="dk1"/>
          </a:fillRef>
          <a:effectRef idx="0">
            <a:schemeClr val="dk1"/>
          </a:effectRef>
          <a:fontRef idx="minor">
            <a:schemeClr val="tx1"/>
          </a:fontRef>
        </p:style>
      </p:cxnSp>
      <p:pic>
        <p:nvPicPr>
          <p:cNvPr id="33" name="Picture 32">
            <a:extLst>
              <a:ext uri="{FF2B5EF4-FFF2-40B4-BE49-F238E27FC236}">
                <a16:creationId xmlns:a16="http://schemas.microsoft.com/office/drawing/2014/main" id="{90CBE54F-A8BE-3924-FAAC-89041E219439}"/>
              </a:ext>
            </a:extLst>
          </p:cNvPr>
          <p:cNvPicPr>
            <a:picLocks noChangeAspect="1"/>
          </p:cNvPicPr>
          <p:nvPr/>
        </p:nvPicPr>
        <p:blipFill>
          <a:blip r:embed="rId9"/>
          <a:stretch>
            <a:fillRect/>
          </a:stretch>
        </p:blipFill>
        <p:spPr>
          <a:xfrm>
            <a:off x="7670912" y="2554044"/>
            <a:ext cx="4156540" cy="3113393"/>
          </a:xfrm>
          <a:prstGeom prst="rect">
            <a:avLst/>
          </a:prstGeom>
        </p:spPr>
      </p:pic>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orient="vert"/>
          </p:nvPr>
        </p:nvSpPr>
        <p:spPr>
          <a:xfrm>
            <a:off x="6739128" y="638089"/>
            <a:ext cx="4818888" cy="1476801"/>
          </a:xfrm>
        </p:spPr>
        <p:txBody>
          <a:bodyPr vert="horz" lIns="91440" tIns="45720" rIns="91440" bIns="45720" rtlCol="0" anchor="b">
            <a:normAutofit/>
            <a:scene3d>
              <a:camera prst="orthographicFront"/>
              <a:lightRig rig="threePt" dir="t"/>
            </a:scene3d>
          </a:bodyPr>
          <a:lstStyle/>
          <a:p>
            <a:r>
              <a:rPr lang="en-US" altLang="en-GB" sz="5000" kern="1200" dirty="0">
                <a:solidFill>
                  <a:srgbClr val="FF0000"/>
                </a:solidFill>
                <a:latin typeface="+mj-lt"/>
                <a:ea typeface="+mj-ea"/>
                <a:cs typeface="+mj-cs"/>
                <a:sym typeface="+mn-ea"/>
              </a:rPr>
              <a:t>Tesco’s Performance</a:t>
            </a:r>
          </a:p>
        </p:txBody>
      </p:sp>
      <p:pic>
        <p:nvPicPr>
          <p:cNvPr id="41" name="Picture 40">
            <a:extLst>
              <a:ext uri="{FF2B5EF4-FFF2-40B4-BE49-F238E27FC236}">
                <a16:creationId xmlns:a16="http://schemas.microsoft.com/office/drawing/2014/main" id="{245EE078-81E0-F597-76A6-353EF8437D40}"/>
              </a:ext>
            </a:extLst>
          </p:cNvPr>
          <p:cNvPicPr>
            <a:picLocks noChangeAspect="1"/>
          </p:cNvPicPr>
          <p:nvPr/>
        </p:nvPicPr>
        <p:blipFill>
          <a:blip r:embed="rId3"/>
          <a:stretch>
            <a:fillRect/>
          </a:stretch>
        </p:blipFill>
        <p:spPr>
          <a:xfrm>
            <a:off x="630936" y="1384522"/>
            <a:ext cx="5458968" cy="4088956"/>
          </a:xfrm>
          <a:prstGeom prst="rect">
            <a:avLst/>
          </a:prstGeom>
        </p:spPr>
      </p:pic>
      <p:sp>
        <p:nvSpPr>
          <p:cNvPr id="4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solidFill>
                  <a:schemeClr val="tx1">
                    <a:tint val="75000"/>
                  </a:schemeClr>
                </a:solidFill>
                <a:latin typeface="+mn-lt"/>
              </a:rPr>
              <a:pPr algn="r" defTabSz="914400">
                <a:spcAft>
                  <a:spcPts val="600"/>
                </a:spcAft>
              </a:pPr>
              <a:t>4</a:t>
            </a:fld>
            <a:endParaRPr lang="en-US" sz="1200">
              <a:solidFill>
                <a:schemeClr val="tx1">
                  <a:tint val="75000"/>
                </a:schemeClr>
              </a:solidFill>
              <a:latin typeface="+mn-lt"/>
            </a:endParaRPr>
          </a:p>
        </p:txBody>
      </p:sp>
      <p:pic>
        <p:nvPicPr>
          <p:cNvPr id="14" name="Picture 13" descr="tesc"/>
          <p:cNvPicPr>
            <a:picLocks noChangeAspect="1"/>
          </p:cNvPicPr>
          <p:nvPr/>
        </p:nvPicPr>
        <p:blipFill>
          <a:blip r:embed="rId4"/>
          <a:stretch>
            <a:fillRect/>
          </a:stretch>
        </p:blipFill>
        <p:spPr>
          <a:xfrm>
            <a:off x="10690860" y="0"/>
            <a:ext cx="1501140" cy="704850"/>
          </a:xfrm>
          <a:prstGeom prst="rect">
            <a:avLst/>
          </a:prstGeom>
        </p:spPr>
      </p:pic>
      <p:graphicFrame>
        <p:nvGraphicFramePr>
          <p:cNvPr id="27" name="Diagram 26">
            <a:extLst>
              <a:ext uri="{FF2B5EF4-FFF2-40B4-BE49-F238E27FC236}">
                <a16:creationId xmlns:a16="http://schemas.microsoft.com/office/drawing/2014/main" id="{F07A9CDB-E225-C443-470E-334EB10F474E}"/>
              </a:ext>
            </a:extLst>
          </p:cNvPr>
          <p:cNvGraphicFramePr/>
          <p:nvPr>
            <p:extLst>
              <p:ext uri="{D42A27DB-BD31-4B8C-83A1-F6EECF244321}">
                <p14:modId xmlns:p14="http://schemas.microsoft.com/office/powerpoint/2010/main" val="929867224"/>
              </p:ext>
            </p:extLst>
          </p:nvPr>
        </p:nvGraphicFramePr>
        <p:xfrm>
          <a:off x="6739128" y="2664886"/>
          <a:ext cx="4818888" cy="355078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cxnSp>
        <p:nvCxnSpPr>
          <p:cNvPr id="43" name="Straight Connector 42">
            <a:extLst>
              <a:ext uri="{FF2B5EF4-FFF2-40B4-BE49-F238E27FC236}">
                <a16:creationId xmlns:a16="http://schemas.microsoft.com/office/drawing/2014/main" id="{8E56A6ED-DF86-6DB1-8C3F-1EFF8388E9DF}"/>
              </a:ext>
            </a:extLst>
          </p:cNvPr>
          <p:cNvCxnSpPr>
            <a:cxnSpLocks/>
          </p:cNvCxnSpPr>
          <p:nvPr/>
        </p:nvCxnSpPr>
        <p:spPr>
          <a:xfrm>
            <a:off x="6612673" y="2391156"/>
            <a:ext cx="3612995" cy="0"/>
          </a:xfrm>
          <a:prstGeom prst="line">
            <a:avLst/>
          </a:prstGeom>
          <a:ln w="76200">
            <a:solidFill>
              <a:srgbClr val="344A9D"/>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38881" y="457200"/>
            <a:ext cx="10909640" cy="1368614"/>
          </a:xfrm>
        </p:spPr>
        <p:txBody>
          <a:bodyPr vert="horz" lIns="91440" tIns="45720" rIns="91440" bIns="45720" rtlCol="0" anchor="ctr">
            <a:normAutofit/>
            <a:scene3d>
              <a:camera prst="orthographicFront"/>
              <a:lightRig rig="threePt" dir="t"/>
            </a:scene3d>
          </a:bodyPr>
          <a:lstStyle/>
          <a:p>
            <a:pPr algn="ctr"/>
            <a:r>
              <a:rPr lang="en-US" altLang="en-GB" sz="4400" dirty="0">
                <a:solidFill>
                  <a:srgbClr val="FF0000"/>
                </a:solidFill>
              </a:rPr>
              <a:t>Competition</a:t>
            </a:r>
          </a:p>
        </p:txBody>
      </p:sp>
      <p:sp>
        <p:nvSpPr>
          <p:cNvPr id="79"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defTabSz="914400">
              <a:spcAft>
                <a:spcPts val="600"/>
              </a:spcAft>
              <a:defRPr/>
            </a:pPr>
            <a:fld id="{19B51A1E-902D-48AF-9020-955120F399B6}" type="slidenum">
              <a:rPr lang="en-US" sz="1200" b="0">
                <a:solidFill>
                  <a:schemeClr val="tx1">
                    <a:tint val="75000"/>
                  </a:schemeClr>
                </a:solidFill>
                <a:latin typeface="+mn-lt"/>
              </a:rPr>
              <a:pPr algn="r" defTabSz="914400">
                <a:spcAft>
                  <a:spcPts val="600"/>
                </a:spcAft>
                <a:defRPr/>
              </a:pPr>
              <a:t>5</a:t>
            </a:fld>
            <a:endParaRPr lang="en-US" sz="1200" b="0" dirty="0">
              <a:solidFill>
                <a:schemeClr val="tx1">
                  <a:tint val="75000"/>
                </a:schemeClr>
              </a:solidFill>
              <a:latin typeface="+mn-lt"/>
            </a:endParaRPr>
          </a:p>
        </p:txBody>
      </p:sp>
      <p:pic>
        <p:nvPicPr>
          <p:cNvPr id="5" name="Picture 4" descr="tesc"/>
          <p:cNvPicPr>
            <a:picLocks noChangeAspect="1"/>
          </p:cNvPicPr>
          <p:nvPr/>
        </p:nvPicPr>
        <p:blipFill>
          <a:blip r:embed="rId3"/>
          <a:stretch>
            <a:fillRect/>
          </a:stretch>
        </p:blipFill>
        <p:spPr>
          <a:xfrm>
            <a:off x="10259800" y="409263"/>
            <a:ext cx="1501140" cy="704850"/>
          </a:xfrm>
          <a:prstGeom prst="rect">
            <a:avLst/>
          </a:prstGeom>
        </p:spPr>
      </p:pic>
      <p:pic>
        <p:nvPicPr>
          <p:cNvPr id="53" name="Picture 52">
            <a:extLst>
              <a:ext uri="{FF2B5EF4-FFF2-40B4-BE49-F238E27FC236}">
                <a16:creationId xmlns:a16="http://schemas.microsoft.com/office/drawing/2014/main" id="{8DCBEB66-02E9-7C1D-32A3-A6AA4E6B074F}"/>
              </a:ext>
            </a:extLst>
          </p:cNvPr>
          <p:cNvPicPr>
            <a:picLocks noChangeAspect="1"/>
          </p:cNvPicPr>
          <p:nvPr/>
        </p:nvPicPr>
        <p:blipFill rotWithShape="1">
          <a:blip r:embed="rId4"/>
          <a:srcRect l="1" r="-464" b="14098"/>
          <a:stretch/>
        </p:blipFill>
        <p:spPr>
          <a:xfrm>
            <a:off x="2564340" y="2055967"/>
            <a:ext cx="7058721" cy="4300383"/>
          </a:xfrm>
          <a:prstGeom prst="rect">
            <a:avLst/>
          </a:prstGeom>
        </p:spPr>
      </p:pic>
      <p:sp>
        <p:nvSpPr>
          <p:cNvPr id="54" name="TextBox 53">
            <a:extLst>
              <a:ext uri="{FF2B5EF4-FFF2-40B4-BE49-F238E27FC236}">
                <a16:creationId xmlns:a16="http://schemas.microsoft.com/office/drawing/2014/main" id="{3F5E0DA1-9D02-854E-6266-36966380006F}"/>
              </a:ext>
            </a:extLst>
          </p:cNvPr>
          <p:cNvSpPr txBox="1"/>
          <p:nvPr/>
        </p:nvSpPr>
        <p:spPr>
          <a:xfrm>
            <a:off x="7741920" y="6354247"/>
            <a:ext cx="2107581"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hlinkClick r:id="rId5"/>
              </a:rPr>
              <a:t>statista.com</a:t>
            </a:r>
            <a:r>
              <a:rPr lang="en-GB" dirty="0">
                <a:latin typeface="Calibri" panose="020F0502020204030204" pitchFamily="34" charset="0"/>
                <a:cs typeface="Calibri" panose="020F0502020204030204" pitchFamily="34" charset="0"/>
              </a:rPr>
              <a:t>,2019)</a:t>
            </a:r>
            <a:endParaRPr lang="en-US" dirty="0">
              <a:latin typeface="Calibri" panose="020F0502020204030204" pitchFamily="34" charset="0"/>
              <a:cs typeface="Calibri" panose="020F0502020204030204" pitchFamily="34" charset="0"/>
            </a:endParaRPr>
          </a:p>
        </p:txBody>
      </p:sp>
      <p:cxnSp>
        <p:nvCxnSpPr>
          <p:cNvPr id="57" name="Straight Connector 56">
            <a:extLst>
              <a:ext uri="{FF2B5EF4-FFF2-40B4-BE49-F238E27FC236}">
                <a16:creationId xmlns:a16="http://schemas.microsoft.com/office/drawing/2014/main" id="{B88A71E5-12AB-2FD8-6EB7-057683286449}"/>
              </a:ext>
            </a:extLst>
          </p:cNvPr>
          <p:cNvCxnSpPr>
            <a:cxnSpLocks/>
          </p:cNvCxnSpPr>
          <p:nvPr/>
        </p:nvCxnSpPr>
        <p:spPr>
          <a:xfrm>
            <a:off x="3865756" y="1850683"/>
            <a:ext cx="4460488" cy="0"/>
          </a:xfrm>
          <a:prstGeom prst="line">
            <a:avLst/>
          </a:prstGeom>
          <a:ln w="133350">
            <a:solidFill>
              <a:srgbClr val="344A9D"/>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72493" y="238539"/>
            <a:ext cx="11018520" cy="1434415"/>
          </a:xfrm>
        </p:spPr>
        <p:txBody>
          <a:bodyPr vert="horz" lIns="91440" tIns="45720" rIns="91440" bIns="45720" rtlCol="0" anchor="b">
            <a:normAutofit/>
            <a:scene3d>
              <a:camera prst="orthographicFront"/>
              <a:lightRig rig="threePt" dir="t"/>
            </a:scene3d>
          </a:bodyPr>
          <a:lstStyle/>
          <a:p>
            <a:pPr marL="0" indent="0"/>
            <a:r>
              <a:rPr lang="en-US" altLang="en-GB">
                <a:solidFill>
                  <a:schemeClr val="tx1"/>
                </a:solidFill>
              </a:rPr>
              <a:t>Organisational Structure</a:t>
            </a:r>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imagestrudtc"/>
          <p:cNvPicPr>
            <a:picLocks noGrp="1" noChangeAspect="1"/>
          </p:cNvPicPr>
          <p:nvPr>
            <p:ph sz="half" idx="1"/>
          </p:nvPr>
        </p:nvPicPr>
        <p:blipFill rotWithShape="1">
          <a:blip r:embed="rId3"/>
          <a:srcRect l="22523" r="23602"/>
          <a:stretch/>
        </p:blipFill>
        <p:spPr>
          <a:xfrm>
            <a:off x="7675658" y="2093976"/>
            <a:ext cx="3941064" cy="4096512"/>
          </a:xfrm>
          <a:prstGeom prst="rect">
            <a:avLst/>
          </a:prstGeom>
        </p:spPr>
      </p:pic>
      <p:sp>
        <p:nvSpPr>
          <p:cNvPr id="8" name="Slide Number Placeholder 7"/>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defTabSz="914400">
              <a:spcAft>
                <a:spcPts val="600"/>
              </a:spcAft>
              <a:defRPr/>
            </a:pPr>
            <a:fld id="{19B51A1E-902D-48AF-9020-955120F399B6}" type="slidenum">
              <a:rPr lang="en-US" sz="1200" b="0" smtClean="0">
                <a:solidFill>
                  <a:prstClr val="black">
                    <a:tint val="75000"/>
                  </a:prstClr>
                </a:solidFill>
                <a:latin typeface="Calibri" panose="020F0502020204030204"/>
              </a:rPr>
              <a:pPr algn="r" defTabSz="914400">
                <a:spcAft>
                  <a:spcPts val="600"/>
                </a:spcAft>
                <a:defRPr/>
              </a:pPr>
              <a:t>6</a:t>
            </a:fld>
            <a:endParaRPr lang="en-US" sz="1200" b="0">
              <a:solidFill>
                <a:prstClr val="black">
                  <a:tint val="75000"/>
                </a:prstClr>
              </a:solidFill>
              <a:latin typeface="Calibri" panose="020F0502020204030204"/>
            </a:endParaRPr>
          </a:p>
        </p:txBody>
      </p:sp>
      <p:pic>
        <p:nvPicPr>
          <p:cNvPr id="2" name="Picture 1" descr="tesc"/>
          <p:cNvPicPr>
            <a:picLocks noChangeAspect="1"/>
          </p:cNvPicPr>
          <p:nvPr/>
        </p:nvPicPr>
        <p:blipFill>
          <a:blip r:embed="rId4"/>
          <a:stretch>
            <a:fillRect/>
          </a:stretch>
        </p:blipFill>
        <p:spPr>
          <a:xfrm>
            <a:off x="10690860" y="0"/>
            <a:ext cx="1501140" cy="704850"/>
          </a:xfrm>
          <a:prstGeom prst="rect">
            <a:avLst/>
          </a:prstGeom>
        </p:spPr>
      </p:pic>
      <p:graphicFrame>
        <p:nvGraphicFramePr>
          <p:cNvPr id="16" name="Text Box 11">
            <a:extLst>
              <a:ext uri="{FF2B5EF4-FFF2-40B4-BE49-F238E27FC236}">
                <a16:creationId xmlns:a16="http://schemas.microsoft.com/office/drawing/2014/main" id="{2BB51464-370F-7241-1886-43F605D14BA3}"/>
              </a:ext>
            </a:extLst>
          </p:cNvPr>
          <p:cNvGraphicFramePr/>
          <p:nvPr>
            <p:extLst>
              <p:ext uri="{D42A27DB-BD31-4B8C-83A1-F6EECF244321}">
                <p14:modId xmlns:p14="http://schemas.microsoft.com/office/powerpoint/2010/main" val="2342657897"/>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643467" y="321734"/>
            <a:ext cx="10905066" cy="1135737"/>
          </a:xfrm>
        </p:spPr>
        <p:txBody>
          <a:bodyPr vert="horz" lIns="91440" tIns="45720" rIns="91440" bIns="45720" rtlCol="0" anchor="ctr">
            <a:normAutofit/>
            <a:scene3d>
              <a:camera prst="orthographicFront"/>
              <a:lightRig rig="threePt" dir="t"/>
            </a:scene3d>
          </a:bodyPr>
          <a:lstStyle/>
          <a:p>
            <a:r>
              <a:rPr lang="en-US" altLang="en-GB" sz="3600" kern="1200">
                <a:solidFill>
                  <a:schemeClr val="tx1"/>
                </a:solidFill>
                <a:latin typeface="+mj-lt"/>
                <a:ea typeface="+mj-ea"/>
                <a:cs typeface="+mj-cs"/>
              </a:rPr>
              <a:t>Impact of an organisational structure on performance</a:t>
            </a:r>
          </a:p>
        </p:txBody>
      </p:sp>
      <p:sp>
        <p:nvSpPr>
          <p:cNvPr id="39" name="Rectangle 3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Isosceles Triangle 4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Isosceles Triangle 4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solidFill>
                  <a:schemeClr val="tx1">
                    <a:tint val="75000"/>
                  </a:schemeClr>
                </a:solidFill>
                <a:latin typeface="+mn-lt"/>
              </a:rPr>
              <a:pPr algn="r" defTabSz="914400">
                <a:spcAft>
                  <a:spcPts val="600"/>
                </a:spcAft>
              </a:pPr>
              <a:t>7</a:t>
            </a:fld>
            <a:endParaRPr lang="en-US" sz="1200">
              <a:solidFill>
                <a:schemeClr val="tx1">
                  <a:tint val="75000"/>
                </a:schemeClr>
              </a:solidFill>
              <a:latin typeface="+mn-lt"/>
            </a:endParaRPr>
          </a:p>
        </p:txBody>
      </p:sp>
      <p:pic>
        <p:nvPicPr>
          <p:cNvPr id="2" name="Picture 1" descr="tesc"/>
          <p:cNvPicPr>
            <a:picLocks noChangeAspect="1"/>
          </p:cNvPicPr>
          <p:nvPr/>
        </p:nvPicPr>
        <p:blipFill>
          <a:blip r:embed="rId3"/>
          <a:stretch>
            <a:fillRect/>
          </a:stretch>
        </p:blipFill>
        <p:spPr>
          <a:xfrm>
            <a:off x="10690860" y="0"/>
            <a:ext cx="1501140" cy="704850"/>
          </a:xfrm>
          <a:prstGeom prst="rect">
            <a:avLst/>
          </a:prstGeom>
        </p:spPr>
      </p:pic>
      <p:graphicFrame>
        <p:nvGraphicFramePr>
          <p:cNvPr id="9" name="Text Box 3">
            <a:extLst>
              <a:ext uri="{FF2B5EF4-FFF2-40B4-BE49-F238E27FC236}">
                <a16:creationId xmlns:a16="http://schemas.microsoft.com/office/drawing/2014/main" id="{2273E692-C7F7-7BF2-C648-0CFAAA86C29F}"/>
              </a:ext>
            </a:extLst>
          </p:cNvPr>
          <p:cNvGraphicFramePr/>
          <p:nvPr>
            <p:extLst>
              <p:ext uri="{D42A27DB-BD31-4B8C-83A1-F6EECF244321}">
                <p14:modId xmlns:p14="http://schemas.microsoft.com/office/powerpoint/2010/main" val="5642250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289810" y="0"/>
            <a:ext cx="8210550" cy="1427163"/>
          </a:xfrm>
        </p:spPr>
        <p:txBody>
          <a:bodyPr>
            <a:normAutofit fontScale="90000"/>
            <a:scene3d>
              <a:camera prst="orthographicFront"/>
              <a:lightRig rig="threePt" dir="t"/>
            </a:scene3d>
          </a:bodyPr>
          <a:lstStyle/>
          <a:p>
            <a:pPr algn="ctr"/>
            <a:r>
              <a:rPr lang="en-US" altLang="en-GB" dirty="0"/>
              <a:t>Tesco Plc Organisational Structure</a:t>
            </a:r>
          </a:p>
        </p:txBody>
      </p:sp>
      <p:sp>
        <p:nvSpPr>
          <p:cNvPr id="8" name="Slide Number Placeholder 7"/>
          <p:cNvSpPr>
            <a:spLocks noGrp="1"/>
          </p:cNvSpPr>
          <p:nvPr>
            <p:ph type="sldNum" sz="quarter" idx="12"/>
          </p:nvPr>
        </p:nvSpPr>
        <p:spPr>
          <a:xfrm>
            <a:off x="11250387" y="6153152"/>
            <a:ext cx="653142" cy="574220"/>
          </a:xfrm>
          <a:solidFill>
            <a:schemeClr val="tx1">
              <a:lumMod val="95000"/>
              <a:lumOff val="5000"/>
            </a:schemeClr>
          </a:solidFill>
        </p:spPr>
        <p:txBody>
          <a:bodyPr/>
          <a:lstStyle/>
          <a:p>
            <a:fld id="{19B51A1E-902D-48AF-9020-955120F399B6}" type="slidenum">
              <a:rPr lang="en-US" sz="2000" smtClean="0">
                <a:solidFill>
                  <a:schemeClr val="bg1"/>
                </a:solidFill>
                <a:latin typeface="Times New Roman" panose="02020603050405020304" pitchFamily="18" charset="0"/>
                <a:cs typeface="Times New Roman" panose="02020603050405020304" pitchFamily="18" charset="0"/>
              </a:rPr>
              <a:t>8</a:t>
            </a:fld>
            <a:endParaRPr lang="en-US" sz="2000" dirty="0">
              <a:solidFill>
                <a:schemeClr val="bg1"/>
              </a:solidFill>
              <a:latin typeface="Times New Roman" panose="02020603050405020304" pitchFamily="18" charset="0"/>
              <a:cs typeface="Times New Roman" panose="02020603050405020304" pitchFamily="18" charset="0"/>
            </a:endParaRPr>
          </a:p>
        </p:txBody>
      </p:sp>
      <p:pic>
        <p:nvPicPr>
          <p:cNvPr id="2" name="Picture 1" descr="tesc"/>
          <p:cNvPicPr>
            <a:picLocks noChangeAspect="1"/>
          </p:cNvPicPr>
          <p:nvPr/>
        </p:nvPicPr>
        <p:blipFill>
          <a:blip r:embed="rId3"/>
          <a:stretch>
            <a:fillRect/>
          </a:stretch>
        </p:blipFill>
        <p:spPr>
          <a:xfrm>
            <a:off x="10690860" y="0"/>
            <a:ext cx="1501140" cy="704850"/>
          </a:xfrm>
          <a:prstGeom prst="rect">
            <a:avLst/>
          </a:prstGeom>
        </p:spPr>
      </p:pic>
      <p:pic>
        <p:nvPicPr>
          <p:cNvPr id="1027" name="Image1"/>
          <p:cNvPicPr/>
          <p:nvPr/>
        </p:nvPicPr>
        <p:blipFill>
          <a:blip r:embed="rId4" cstate="print"/>
          <a:srcRect/>
          <a:stretch>
            <a:fillRect/>
          </a:stretch>
        </p:blipFill>
        <p:spPr>
          <a:xfrm>
            <a:off x="3171553" y="1427163"/>
            <a:ext cx="6205220" cy="4330065"/>
          </a:xfrm>
          <a:prstGeom prst="rect">
            <a:avLst/>
          </a:prstGeom>
        </p:spPr>
      </p:pic>
      <p:sp>
        <p:nvSpPr>
          <p:cNvPr id="4" name="Text Box 3"/>
          <p:cNvSpPr txBox="1"/>
          <p:nvPr/>
        </p:nvSpPr>
        <p:spPr>
          <a:xfrm>
            <a:off x="2612571" y="5661660"/>
            <a:ext cx="7052129" cy="523220"/>
          </a:xfrm>
          <a:prstGeom prst="rect">
            <a:avLst/>
          </a:prstGeom>
          <a:noFill/>
        </p:spPr>
        <p:txBody>
          <a:bodyPr wrap="square" rtlCol="0">
            <a:spAutoFit/>
          </a:bodyPr>
          <a:lstStyle/>
          <a:p>
            <a:pPr algn="ctr"/>
            <a:r>
              <a:rPr lang="en-US" altLang="en-GB" sz="2800" dirty="0">
                <a:latin typeface="Rockwell Condensed" panose="02060603050405020104" pitchFamily="18" charset="0"/>
                <a:cs typeface="Times New Roman" panose="02020603050405020304" pitchFamily="18" charset="0"/>
              </a:rPr>
              <a:t>Organisational structure at the store level</a:t>
            </a:r>
          </a:p>
        </p:txBody>
      </p:sp>
    </p:spTree>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524741" y="620392"/>
            <a:ext cx="3808268" cy="5504688"/>
          </a:xfrm>
        </p:spPr>
        <p:txBody>
          <a:bodyPr vert="horz" lIns="91440" tIns="45720" rIns="91440" bIns="45720" rtlCol="0" anchor="ctr">
            <a:normAutofit/>
          </a:bodyPr>
          <a:lstStyle/>
          <a:p>
            <a:r>
              <a:rPr lang="en-US" altLang="en-GB" sz="4700" kern="1200">
                <a:solidFill>
                  <a:schemeClr val="bg1"/>
                </a:solidFill>
                <a:latin typeface="+mj-lt"/>
                <a:ea typeface="+mj-ea"/>
                <a:cs typeface="+mj-cs"/>
              </a:rPr>
              <a:t>How Tesco’s organisational structure influence its performance</a:t>
            </a:r>
          </a:p>
        </p:txBody>
      </p:sp>
      <p:sp>
        <p:nvSpPr>
          <p:cNvPr id="7" name="Slide Number Placeholder 6"/>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solidFill>
                  <a:schemeClr val="tx1">
                    <a:tint val="75000"/>
                  </a:schemeClr>
                </a:solidFill>
                <a:latin typeface="+mn-lt"/>
              </a:rPr>
              <a:pPr algn="r" defTabSz="914400">
                <a:spcAft>
                  <a:spcPts val="600"/>
                </a:spcAft>
              </a:pPr>
              <a:t>9</a:t>
            </a:fld>
            <a:endParaRPr lang="en-US" sz="1200">
              <a:solidFill>
                <a:schemeClr val="tx1">
                  <a:tint val="75000"/>
                </a:schemeClr>
              </a:solidFill>
              <a:latin typeface="+mn-lt"/>
            </a:endParaRPr>
          </a:p>
        </p:txBody>
      </p:sp>
      <p:pic>
        <p:nvPicPr>
          <p:cNvPr id="2" name="Picture 1" descr="tesc"/>
          <p:cNvPicPr>
            <a:picLocks noChangeAspect="1"/>
          </p:cNvPicPr>
          <p:nvPr/>
        </p:nvPicPr>
        <p:blipFill>
          <a:blip r:embed="rId3"/>
          <a:stretch>
            <a:fillRect/>
          </a:stretch>
        </p:blipFill>
        <p:spPr>
          <a:xfrm>
            <a:off x="10690860" y="0"/>
            <a:ext cx="1501140" cy="704850"/>
          </a:xfrm>
          <a:prstGeom prst="rect">
            <a:avLst/>
          </a:prstGeom>
        </p:spPr>
      </p:pic>
      <p:graphicFrame>
        <p:nvGraphicFramePr>
          <p:cNvPr id="16" name="Text Box 4">
            <a:extLst>
              <a:ext uri="{FF2B5EF4-FFF2-40B4-BE49-F238E27FC236}">
                <a16:creationId xmlns:a16="http://schemas.microsoft.com/office/drawing/2014/main" id="{B8D475F1-8913-DFA5-B83C-E3FF117FCB9E}"/>
              </a:ext>
            </a:extLst>
          </p:cNvPr>
          <p:cNvGraphicFramePr/>
          <p:nvPr>
            <p:extLst>
              <p:ext uri="{D42A27DB-BD31-4B8C-83A1-F6EECF244321}">
                <p14:modId xmlns:p14="http://schemas.microsoft.com/office/powerpoint/2010/main" val="84311794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05130" y="368762"/>
            <a:ext cx="9905998" cy="1101640"/>
          </a:xfrm>
        </p:spPr>
        <p:txBody>
          <a:bodyPr>
            <a:noAutofit/>
            <a:scene3d>
              <a:camera prst="orthographicFront"/>
              <a:lightRig rig="threePt" dir="t"/>
            </a:scene3d>
          </a:bodyPr>
          <a:lstStyle/>
          <a:p>
            <a:pPr algn="ctr"/>
            <a:r>
              <a:rPr lang="en-US" altLang="en-GB" dirty="0"/>
              <a:t>Tasks and Skills Adopted by Managers to Run an Organisation</a:t>
            </a:r>
          </a:p>
        </p:txBody>
      </p:sp>
      <p:pic>
        <p:nvPicPr>
          <p:cNvPr id="9" name="Content Placeholder 8" descr="manager"/>
          <p:cNvPicPr>
            <a:picLocks noGrp="1" noChangeAspect="1"/>
          </p:cNvPicPr>
          <p:nvPr>
            <p:ph sz="half" idx="1"/>
          </p:nvPr>
        </p:nvPicPr>
        <p:blipFill>
          <a:blip r:embed="rId3"/>
          <a:srcRect r="18203"/>
          <a:stretch>
            <a:fillRect/>
          </a:stretch>
        </p:blipFill>
        <p:spPr>
          <a:xfrm>
            <a:off x="187122" y="2498619"/>
            <a:ext cx="4695122" cy="3836867"/>
          </a:xfrm>
          <a:prstGeom prst="rect">
            <a:avLst/>
          </a:prstGeom>
        </p:spPr>
      </p:pic>
      <p:sp>
        <p:nvSpPr>
          <p:cNvPr id="7" name="Slide Number Placeholder 6"/>
          <p:cNvSpPr>
            <a:spLocks noGrp="1"/>
          </p:cNvSpPr>
          <p:nvPr>
            <p:ph type="sldNum" sz="quarter" idx="12"/>
          </p:nvPr>
        </p:nvSpPr>
        <p:spPr>
          <a:xfrm>
            <a:off x="11311128" y="6127750"/>
            <a:ext cx="640080" cy="583293"/>
          </a:xfrm>
          <a:solidFill>
            <a:schemeClr val="tx1">
              <a:lumMod val="95000"/>
              <a:lumOff val="5000"/>
            </a:schemeClr>
          </a:solidFill>
        </p:spPr>
        <p:txBody>
          <a:bodyPr/>
          <a:lstStyle/>
          <a:p>
            <a:fld id="{19B51A1E-902D-48AF-9020-955120F399B6}" type="slidenum">
              <a:rPr lang="en-US" sz="2000" smtClean="0">
                <a:solidFill>
                  <a:schemeClr val="bg1"/>
                </a:solidFill>
                <a:latin typeface="Times New Roman" panose="02020603050405020304" pitchFamily="18" charset="0"/>
                <a:cs typeface="Times New Roman" panose="02020603050405020304" pitchFamily="18" charset="0"/>
              </a:rPr>
              <a:t>10</a:t>
            </a:fld>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4" name="Text Box 3"/>
          <p:cNvSpPr txBox="1"/>
          <p:nvPr/>
        </p:nvSpPr>
        <p:spPr>
          <a:xfrm>
            <a:off x="3394728" y="1767885"/>
            <a:ext cx="6941258" cy="523220"/>
          </a:xfrm>
          <a:prstGeom prst="rect">
            <a:avLst/>
          </a:prstGeom>
          <a:noFill/>
        </p:spPr>
        <p:txBody>
          <a:bodyPr wrap="square" rtlCol="0">
            <a:spAutoFit/>
          </a:bodyPr>
          <a:lstStyle/>
          <a:p>
            <a:pPr indent="0">
              <a:buClr>
                <a:srgbClr val="25C6E3"/>
              </a:buClr>
              <a:buFont typeface="Wingdings" panose="05000000000000000000" charset="0"/>
              <a:buNone/>
            </a:pPr>
            <a:r>
              <a:rPr lang="en-US" altLang="en-GB" sz="2800" b="1" dirty="0">
                <a:latin typeface="Times New Roman" panose="02020603050405020304" pitchFamily="18" charset="0"/>
                <a:cs typeface="Times New Roman" panose="02020603050405020304" pitchFamily="18" charset="0"/>
              </a:rPr>
              <a:t>Functions of Managers in an Organisation</a:t>
            </a:r>
          </a:p>
        </p:txBody>
      </p:sp>
      <p:pic>
        <p:nvPicPr>
          <p:cNvPr id="8" name="Picture 7" descr="tesc"/>
          <p:cNvPicPr>
            <a:picLocks noChangeAspect="1"/>
          </p:cNvPicPr>
          <p:nvPr/>
        </p:nvPicPr>
        <p:blipFill>
          <a:blip r:embed="rId4"/>
          <a:stretch>
            <a:fillRect/>
          </a:stretch>
        </p:blipFill>
        <p:spPr>
          <a:xfrm>
            <a:off x="10690860" y="0"/>
            <a:ext cx="1501140" cy="704850"/>
          </a:xfrm>
          <a:prstGeom prst="rect">
            <a:avLst/>
          </a:prstGeom>
        </p:spPr>
      </p:pic>
      <p:graphicFrame>
        <p:nvGraphicFramePr>
          <p:cNvPr id="13" name="Text Box 1">
            <a:extLst>
              <a:ext uri="{FF2B5EF4-FFF2-40B4-BE49-F238E27FC236}">
                <a16:creationId xmlns:a16="http://schemas.microsoft.com/office/drawing/2014/main" id="{445D501F-41EA-824E-34B9-AC9C59451511}"/>
              </a:ext>
            </a:extLst>
          </p:cNvPr>
          <p:cNvGraphicFramePr/>
          <p:nvPr/>
        </p:nvGraphicFramePr>
        <p:xfrm>
          <a:off x="5453380" y="2171065"/>
          <a:ext cx="5857748" cy="30469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48929" y="629266"/>
            <a:ext cx="3667039" cy="5506358"/>
          </a:xfrm>
        </p:spPr>
        <p:txBody>
          <a:bodyPr vert="horz" lIns="91440" tIns="45720" rIns="91440" bIns="45720" rtlCol="0" anchor="ctr">
            <a:normAutofit/>
            <a:scene3d>
              <a:camera prst="orthographicFront"/>
              <a:lightRig rig="threePt" dir="t"/>
            </a:scene3d>
          </a:bodyPr>
          <a:lstStyle/>
          <a:p>
            <a:r>
              <a:rPr lang="en-US" altLang="en-GB" sz="4000" kern="1200">
                <a:solidFill>
                  <a:schemeClr val="tx1"/>
                </a:solidFill>
                <a:latin typeface="+mj-lt"/>
                <a:ea typeface="+mj-ea"/>
                <a:cs typeface="+mj-cs"/>
              </a:rPr>
              <a:t>Functions of Tesco Managers</a:t>
            </a:r>
          </a:p>
        </p:txBody>
      </p:sp>
      <p:sp>
        <p:nvSpPr>
          <p:cNvPr id="13" name="Rectangle 12">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p:cNvSpPr>
            <a:spLocks noGrp="1"/>
          </p:cNvSpPr>
          <p:nvPr>
            <p:ph type="sldNum" sz="quarter" idx="12"/>
          </p:nvPr>
        </p:nvSpPr>
        <p:spPr>
          <a:xfrm>
            <a:off x="292608" y="6356350"/>
            <a:ext cx="6858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solidFill>
                  <a:schemeClr val="tx1">
                    <a:tint val="75000"/>
                  </a:schemeClr>
                </a:solidFill>
                <a:latin typeface="+mn-lt"/>
              </a:rPr>
              <a:pPr algn="r" defTabSz="914400">
                <a:spcAft>
                  <a:spcPts val="600"/>
                </a:spcAft>
              </a:pPr>
              <a:t>11</a:t>
            </a:fld>
            <a:endParaRPr lang="en-US" sz="1200">
              <a:solidFill>
                <a:schemeClr val="tx1">
                  <a:tint val="75000"/>
                </a:schemeClr>
              </a:solidFill>
              <a:latin typeface="+mn-lt"/>
            </a:endParaRPr>
          </a:p>
        </p:txBody>
      </p:sp>
      <p:pic>
        <p:nvPicPr>
          <p:cNvPr id="4" name="Picture 3" descr="tesc"/>
          <p:cNvPicPr>
            <a:picLocks noChangeAspect="1"/>
          </p:cNvPicPr>
          <p:nvPr/>
        </p:nvPicPr>
        <p:blipFill>
          <a:blip r:embed="rId3"/>
          <a:stretch>
            <a:fillRect/>
          </a:stretch>
        </p:blipFill>
        <p:spPr>
          <a:xfrm>
            <a:off x="10690860" y="0"/>
            <a:ext cx="1501140" cy="704850"/>
          </a:xfrm>
          <a:prstGeom prst="rect">
            <a:avLst/>
          </a:prstGeom>
        </p:spPr>
      </p:pic>
      <p:graphicFrame>
        <p:nvGraphicFramePr>
          <p:cNvPr id="9" name="Text Box 5">
            <a:extLst>
              <a:ext uri="{FF2B5EF4-FFF2-40B4-BE49-F238E27FC236}">
                <a16:creationId xmlns:a16="http://schemas.microsoft.com/office/drawing/2014/main" id="{B020890A-26C0-26CB-8353-C9A9328B930A}"/>
              </a:ext>
            </a:extLst>
          </p:cNvPr>
          <p:cNvGraphicFramePr/>
          <p:nvPr>
            <p:extLst>
              <p:ext uri="{D42A27DB-BD31-4B8C-83A1-F6EECF244321}">
                <p14:modId xmlns:p14="http://schemas.microsoft.com/office/powerpoint/2010/main" val="1995613490"/>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643467" y="321734"/>
            <a:ext cx="10905066" cy="1135737"/>
          </a:xfrm>
        </p:spPr>
        <p:txBody>
          <a:bodyPr vert="horz" lIns="91440" tIns="45720" rIns="91440" bIns="45720" rtlCol="0" anchor="ctr">
            <a:normAutofit/>
            <a:scene3d>
              <a:camera prst="orthographicFront"/>
              <a:lightRig rig="threePt" dir="t"/>
            </a:scene3d>
          </a:bodyPr>
          <a:lstStyle/>
          <a:p>
            <a:r>
              <a:rPr lang="en-US" altLang="en-GB" sz="3600" kern="1200">
                <a:solidFill>
                  <a:schemeClr val="tx1"/>
                </a:solidFill>
                <a:latin typeface="+mj-lt"/>
                <a:ea typeface="+mj-ea"/>
                <a:cs typeface="+mj-cs"/>
              </a:rPr>
              <a:t>Skills Essential for Managers </a:t>
            </a:r>
          </a:p>
        </p:txBody>
      </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7"/>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solidFill>
                  <a:schemeClr val="tx1">
                    <a:tint val="75000"/>
                  </a:schemeClr>
                </a:solidFill>
                <a:latin typeface="+mn-lt"/>
              </a:rPr>
              <a:pPr algn="r" defTabSz="914400">
                <a:spcAft>
                  <a:spcPts val="600"/>
                </a:spcAft>
              </a:pPr>
              <a:t>12</a:t>
            </a:fld>
            <a:endParaRPr lang="en-US" sz="1200">
              <a:solidFill>
                <a:schemeClr val="tx1">
                  <a:tint val="75000"/>
                </a:schemeClr>
              </a:solidFill>
              <a:latin typeface="+mn-lt"/>
            </a:endParaRPr>
          </a:p>
        </p:txBody>
      </p:sp>
      <p:pic>
        <p:nvPicPr>
          <p:cNvPr id="5" name="Picture 4" descr="tesc"/>
          <p:cNvPicPr>
            <a:picLocks noChangeAspect="1"/>
          </p:cNvPicPr>
          <p:nvPr/>
        </p:nvPicPr>
        <p:blipFill>
          <a:blip r:embed="rId3"/>
          <a:stretch>
            <a:fillRect/>
          </a:stretch>
        </p:blipFill>
        <p:spPr>
          <a:xfrm>
            <a:off x="10690860" y="0"/>
            <a:ext cx="1501140" cy="704850"/>
          </a:xfrm>
          <a:prstGeom prst="rect">
            <a:avLst/>
          </a:prstGeom>
        </p:spPr>
      </p:pic>
      <p:graphicFrame>
        <p:nvGraphicFramePr>
          <p:cNvPr id="10" name="Text Box 3">
            <a:extLst>
              <a:ext uri="{FF2B5EF4-FFF2-40B4-BE49-F238E27FC236}">
                <a16:creationId xmlns:a16="http://schemas.microsoft.com/office/drawing/2014/main" id="{E5BBE4BE-A8D3-F9A8-B78D-A449F5F34D27}"/>
              </a:ext>
            </a:extLst>
          </p:cNvPr>
          <p:cNvGraphicFramePr/>
          <p:nvPr>
            <p:extLst>
              <p:ext uri="{D42A27DB-BD31-4B8C-83A1-F6EECF244321}">
                <p14:modId xmlns:p14="http://schemas.microsoft.com/office/powerpoint/2010/main" val="34111313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643467" y="321734"/>
            <a:ext cx="10905066" cy="1135737"/>
          </a:xfrm>
        </p:spPr>
        <p:txBody>
          <a:bodyPr vert="horz" lIns="91440" tIns="45720" rIns="91440" bIns="45720" rtlCol="0" anchor="ctr">
            <a:normAutofit/>
            <a:scene3d>
              <a:camera prst="orthographicFront"/>
              <a:lightRig rig="threePt" dir="t"/>
            </a:scene3d>
          </a:bodyPr>
          <a:lstStyle/>
          <a:p>
            <a:r>
              <a:rPr lang="en-US" altLang="en-GB" sz="3600" kern="1200">
                <a:solidFill>
                  <a:schemeClr val="tx1"/>
                </a:solidFill>
                <a:latin typeface="+mj-lt"/>
                <a:ea typeface="+mj-ea"/>
                <a:cs typeface="+mj-cs"/>
              </a:rPr>
              <a:t>Skills Essential Managers Cont’</a:t>
            </a:r>
          </a:p>
        </p:txBody>
      </p:sp>
      <p:grpSp>
        <p:nvGrpSpPr>
          <p:cNvPr id="14" name="Group 1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Placeholder 6" descr="robert katz">
            <a:extLst>
              <a:ext uri="{FF2B5EF4-FFF2-40B4-BE49-F238E27FC236}">
                <a16:creationId xmlns:a16="http://schemas.microsoft.com/office/drawing/2014/main" id="{BED63C52-1053-60B2-95B6-B69533C1E657}"/>
              </a:ext>
            </a:extLst>
          </p:cNvPr>
          <p:cNvPicPr>
            <a:picLocks noChangeAspect="1"/>
          </p:cNvPicPr>
          <p:nvPr/>
        </p:nvPicPr>
        <p:blipFill>
          <a:blip r:embed="rId3"/>
          <a:stretch>
            <a:fillRect/>
          </a:stretch>
        </p:blipFill>
        <p:spPr>
          <a:xfrm>
            <a:off x="5295320" y="2729049"/>
            <a:ext cx="6253212" cy="2469756"/>
          </a:xfrm>
          <a:prstGeom prst="rect">
            <a:avLst/>
          </a:prstGeom>
        </p:spPr>
      </p:pic>
      <p:grpSp>
        <p:nvGrpSpPr>
          <p:cNvPr id="18" name="Group 1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 name="Rectangle 1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Slide Number Placeholder 6"/>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solidFill>
                  <a:schemeClr val="tx1">
                    <a:tint val="75000"/>
                  </a:schemeClr>
                </a:solidFill>
                <a:latin typeface="+mn-lt"/>
              </a:rPr>
              <a:pPr algn="r" defTabSz="914400">
                <a:spcAft>
                  <a:spcPts val="600"/>
                </a:spcAft>
              </a:pPr>
              <a:t>13</a:t>
            </a:fld>
            <a:endParaRPr lang="en-US" sz="1200">
              <a:solidFill>
                <a:schemeClr val="tx1">
                  <a:tint val="75000"/>
                </a:schemeClr>
              </a:solidFill>
              <a:latin typeface="+mn-lt"/>
            </a:endParaRPr>
          </a:p>
        </p:txBody>
      </p:sp>
      <p:pic>
        <p:nvPicPr>
          <p:cNvPr id="4" name="Picture 3" descr="tesc"/>
          <p:cNvPicPr>
            <a:picLocks noChangeAspect="1"/>
          </p:cNvPicPr>
          <p:nvPr/>
        </p:nvPicPr>
        <p:blipFill>
          <a:blip r:embed="rId4"/>
          <a:stretch>
            <a:fillRect/>
          </a:stretch>
        </p:blipFill>
        <p:spPr>
          <a:xfrm>
            <a:off x="10690860" y="0"/>
            <a:ext cx="1501140" cy="704850"/>
          </a:xfrm>
          <a:prstGeom prst="rect">
            <a:avLst/>
          </a:prstGeom>
        </p:spPr>
      </p:pic>
      <p:graphicFrame>
        <p:nvGraphicFramePr>
          <p:cNvPr id="22" name="Text Box 1">
            <a:extLst>
              <a:ext uri="{FF2B5EF4-FFF2-40B4-BE49-F238E27FC236}">
                <a16:creationId xmlns:a16="http://schemas.microsoft.com/office/drawing/2014/main" id="{497C4DD6-D31B-5545-7D56-B2BE9C9B8DAC}"/>
              </a:ext>
            </a:extLst>
          </p:cNvPr>
          <p:cNvGraphicFramePr/>
          <p:nvPr/>
        </p:nvGraphicFramePr>
        <p:xfrm>
          <a:off x="643469" y="1782981"/>
          <a:ext cx="4008384" cy="4393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69848" y="484632"/>
            <a:ext cx="10058400" cy="1108641"/>
          </a:xfrm>
        </p:spPr>
        <p:txBody>
          <a:bodyPr>
            <a:normAutofit/>
            <a:scene3d>
              <a:camera prst="orthographicFront"/>
              <a:lightRig rig="threePt" dir="t"/>
            </a:scene3d>
          </a:bodyPr>
          <a:lstStyle/>
          <a:p>
            <a:pPr algn="ctr"/>
            <a:r>
              <a:rPr lang="en-US" altLang="en-GB">
                <a:sym typeface="+mn-ea"/>
              </a:rPr>
              <a:t> Leadership in an Organisation</a:t>
            </a:r>
            <a:endParaRPr lang="en-US" altLang="en-GB" dirty="0">
              <a:sym typeface="+mn-ea"/>
            </a:endParaRPr>
          </a:p>
        </p:txBody>
      </p:sp>
      <p:pic>
        <p:nvPicPr>
          <p:cNvPr id="10" name="Content Placeholder 9" descr="index lead"/>
          <p:cNvPicPr>
            <a:picLocks noGrp="1" noChangeAspect="1"/>
          </p:cNvPicPr>
          <p:nvPr>
            <p:ph sz="half" idx="1"/>
          </p:nvPr>
        </p:nvPicPr>
        <p:blipFill>
          <a:blip r:embed="rId3"/>
          <a:stretch>
            <a:fillRect/>
          </a:stretch>
        </p:blipFill>
        <p:spPr>
          <a:xfrm>
            <a:off x="7440426" y="1593273"/>
            <a:ext cx="4751574" cy="3539430"/>
          </a:xfrm>
          <a:prstGeom prst="rect">
            <a:avLst/>
          </a:prstGeom>
        </p:spPr>
      </p:pic>
      <p:sp>
        <p:nvSpPr>
          <p:cNvPr id="8" name="Slide Number Placeholder 7"/>
          <p:cNvSpPr>
            <a:spLocks noGrp="1"/>
          </p:cNvSpPr>
          <p:nvPr>
            <p:ph type="sldNum" sz="quarter" idx="12"/>
          </p:nvPr>
        </p:nvSpPr>
        <p:spPr>
          <a:xfrm>
            <a:off x="11280648" y="6188529"/>
            <a:ext cx="606552" cy="511345"/>
          </a:xfrm>
          <a:solidFill>
            <a:schemeClr val="tx1">
              <a:lumMod val="95000"/>
              <a:lumOff val="5000"/>
            </a:schemeClr>
          </a:solidFill>
        </p:spPr>
        <p:txBody>
          <a:bodyPr/>
          <a:lstStyle/>
          <a:p>
            <a:fld id="{19B51A1E-902D-48AF-9020-955120F399B6}" type="slidenum">
              <a:rPr lang="en-US" sz="2000" smtClean="0">
                <a:solidFill>
                  <a:schemeClr val="bg1"/>
                </a:solidFill>
                <a:latin typeface="Times New Roman" panose="02020603050405020304" pitchFamily="18" charset="0"/>
                <a:cs typeface="Times New Roman" panose="02020603050405020304" pitchFamily="18" charset="0"/>
              </a:rPr>
              <a:t>14</a:t>
            </a:fld>
            <a:endParaRPr lang="en-US" sz="2000" dirty="0">
              <a:solidFill>
                <a:schemeClr val="bg1"/>
              </a:solidFill>
              <a:latin typeface="Times New Roman" panose="02020603050405020304" pitchFamily="18" charset="0"/>
              <a:cs typeface="Times New Roman" panose="02020603050405020304" pitchFamily="18" charset="0"/>
            </a:endParaRPr>
          </a:p>
        </p:txBody>
      </p:sp>
      <p:pic>
        <p:nvPicPr>
          <p:cNvPr id="2" name="Picture 1" descr="tesc"/>
          <p:cNvPicPr>
            <a:picLocks noChangeAspect="1"/>
          </p:cNvPicPr>
          <p:nvPr/>
        </p:nvPicPr>
        <p:blipFill>
          <a:blip r:embed="rId4"/>
          <a:stretch>
            <a:fillRect/>
          </a:stretch>
        </p:blipFill>
        <p:spPr>
          <a:xfrm>
            <a:off x="10690860" y="0"/>
            <a:ext cx="1501140" cy="704850"/>
          </a:xfrm>
          <a:prstGeom prst="rect">
            <a:avLst/>
          </a:prstGeom>
        </p:spPr>
      </p:pic>
      <p:graphicFrame>
        <p:nvGraphicFramePr>
          <p:cNvPr id="12" name="Text Box 5">
            <a:extLst>
              <a:ext uri="{FF2B5EF4-FFF2-40B4-BE49-F238E27FC236}">
                <a16:creationId xmlns:a16="http://schemas.microsoft.com/office/drawing/2014/main" id="{C97D5B63-7FF5-3F78-CADA-2BF7ED6A1756}"/>
              </a:ext>
            </a:extLst>
          </p:cNvPr>
          <p:cNvGraphicFramePr/>
          <p:nvPr>
            <p:extLst>
              <p:ext uri="{D42A27DB-BD31-4B8C-83A1-F6EECF244321}">
                <p14:modId xmlns:p14="http://schemas.microsoft.com/office/powerpoint/2010/main" val="2262097103"/>
              </p:ext>
            </p:extLst>
          </p:nvPr>
        </p:nvGraphicFramePr>
        <p:xfrm>
          <a:off x="221672" y="1839943"/>
          <a:ext cx="7218754" cy="353943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7">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03775" y="1106007"/>
            <a:ext cx="10550025" cy="1182927"/>
          </a:xfrm>
        </p:spPr>
        <p:txBody>
          <a:bodyPr vert="horz" lIns="91440" tIns="45720" rIns="91440" bIns="45720" rtlCol="0" anchor="b">
            <a:normAutofit/>
            <a:scene3d>
              <a:camera prst="orthographicFront"/>
              <a:lightRig rig="threePt" dir="t"/>
            </a:scene3d>
          </a:bodyPr>
          <a:lstStyle/>
          <a:p>
            <a:r>
              <a:rPr lang="en-US" altLang="en-GB" sz="5600" kern="1200">
                <a:solidFill>
                  <a:schemeClr val="tx1"/>
                </a:solidFill>
                <a:latin typeface="+mj-lt"/>
                <a:ea typeface="+mj-ea"/>
                <a:cs typeface="+mj-cs"/>
              </a:rPr>
              <a:t>Leadership Styles</a:t>
            </a:r>
          </a:p>
        </p:txBody>
      </p:sp>
      <p:cxnSp>
        <p:nvCxnSpPr>
          <p:cNvPr id="45" name="Straight Connector 29">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46" name="Text Box 4"/>
          <p:cNvSpPr txBox="1"/>
          <p:nvPr/>
        </p:nvSpPr>
        <p:spPr>
          <a:xfrm>
            <a:off x="803775" y="2598947"/>
            <a:ext cx="10550025" cy="3677348"/>
          </a:xfrm>
          <a:prstGeom prst="rect">
            <a:avLst/>
          </a:prstGeom>
        </p:spPr>
        <p:txBody>
          <a:bodyPr vert="horz" lIns="91440" tIns="45720" rIns="91440" bIns="45720" rtlCol="0" anchor="t">
            <a:normAutofit/>
          </a:bodyPr>
          <a:lstStyle/>
          <a:p>
            <a:pPr marL="457200" indent="-228600" defTabSz="914400">
              <a:lnSpc>
                <a:spcPct val="90000"/>
              </a:lnSpc>
              <a:spcAft>
                <a:spcPts val="600"/>
              </a:spcAft>
              <a:buClr>
                <a:srgbClr val="7030A0"/>
              </a:buClr>
              <a:buFont typeface="Arial" panose="020B0604020202020204" pitchFamily="34" charset="0"/>
              <a:buChar char="•"/>
            </a:pPr>
            <a:r>
              <a:rPr lang="en-US" altLang="en-US" sz="2000" dirty="0">
                <a:solidFill>
                  <a:schemeClr val="tx1">
                    <a:alpha val="80000"/>
                  </a:schemeClr>
                </a:solidFill>
              </a:rPr>
              <a:t>Transactional leadership style</a:t>
            </a:r>
            <a:r>
              <a:rPr lang="en-US" altLang="en-GB" sz="2000" dirty="0">
                <a:solidFill>
                  <a:schemeClr val="tx1">
                    <a:alpha val="80000"/>
                  </a:schemeClr>
                </a:solidFill>
              </a:rPr>
              <a:t>: Extrinsic rewards are used  as a source of motivation</a:t>
            </a:r>
          </a:p>
          <a:p>
            <a:pPr marL="457200" indent="-228600" defTabSz="914400">
              <a:lnSpc>
                <a:spcPct val="90000"/>
              </a:lnSpc>
              <a:spcAft>
                <a:spcPts val="600"/>
              </a:spcAft>
              <a:buClr>
                <a:srgbClr val="7030A0"/>
              </a:buClr>
              <a:buFont typeface="Arial" panose="020B0604020202020204" pitchFamily="34" charset="0"/>
              <a:buChar char="•"/>
            </a:pPr>
            <a:r>
              <a:rPr lang="en-US" altLang="en-GB" sz="2000" dirty="0">
                <a:solidFill>
                  <a:schemeClr val="tx1">
                    <a:alpha val="80000"/>
                  </a:schemeClr>
                </a:solidFill>
              </a:rPr>
              <a:t>Transformational leadership:  The leader encourages followers to work towards achieving a common goal</a:t>
            </a:r>
          </a:p>
          <a:p>
            <a:pPr marL="457200" indent="-228600" defTabSz="914400">
              <a:lnSpc>
                <a:spcPct val="90000"/>
              </a:lnSpc>
              <a:spcAft>
                <a:spcPts val="600"/>
              </a:spcAft>
              <a:buClr>
                <a:srgbClr val="7030A0"/>
              </a:buClr>
              <a:buFont typeface="Arial" panose="020B0604020202020204" pitchFamily="34" charset="0"/>
              <a:buChar char="•"/>
            </a:pPr>
            <a:r>
              <a:rPr lang="en-US" altLang="en-GB" sz="2000" dirty="0">
                <a:solidFill>
                  <a:schemeClr val="tx1">
                    <a:alpha val="80000"/>
                  </a:schemeClr>
                </a:solidFill>
              </a:rPr>
              <a:t>A transformational leader demonstrates:</a:t>
            </a:r>
          </a:p>
          <a:p>
            <a:pPr marL="1371600" lvl="2" indent="-228600" defTabSz="914400">
              <a:lnSpc>
                <a:spcPct val="90000"/>
              </a:lnSpc>
              <a:spcAft>
                <a:spcPts val="600"/>
              </a:spcAft>
              <a:buClr>
                <a:srgbClr val="7030A0"/>
              </a:buClr>
              <a:buFont typeface="Arial" panose="020B0604020202020204" pitchFamily="34" charset="0"/>
              <a:buChar char="•"/>
            </a:pPr>
            <a:r>
              <a:rPr lang="en-US" altLang="en-GB" sz="2000" dirty="0" err="1">
                <a:solidFill>
                  <a:schemeClr val="tx1">
                    <a:alpha val="80000"/>
                  </a:schemeClr>
                </a:solidFill>
              </a:rPr>
              <a:t>Idealised</a:t>
            </a:r>
            <a:r>
              <a:rPr lang="en-US" altLang="en-GB" sz="2000" dirty="0">
                <a:solidFill>
                  <a:schemeClr val="tx1">
                    <a:alpha val="80000"/>
                  </a:schemeClr>
                </a:solidFill>
              </a:rPr>
              <a:t> influence</a:t>
            </a:r>
          </a:p>
          <a:p>
            <a:pPr marL="1371600" lvl="2" indent="-228600" defTabSz="914400">
              <a:lnSpc>
                <a:spcPct val="90000"/>
              </a:lnSpc>
              <a:spcAft>
                <a:spcPts val="600"/>
              </a:spcAft>
              <a:buClr>
                <a:srgbClr val="7030A0"/>
              </a:buClr>
              <a:buFont typeface="Arial" panose="020B0604020202020204" pitchFamily="34" charset="0"/>
              <a:buChar char="•"/>
            </a:pPr>
            <a:r>
              <a:rPr lang="en-US" altLang="en-GB" sz="2000" dirty="0">
                <a:solidFill>
                  <a:schemeClr val="tx1">
                    <a:alpha val="80000"/>
                  </a:schemeClr>
                </a:solidFill>
              </a:rPr>
              <a:t>Inspirational motivation</a:t>
            </a:r>
          </a:p>
          <a:p>
            <a:pPr marL="1371600" lvl="2" indent="-228600" defTabSz="914400">
              <a:lnSpc>
                <a:spcPct val="90000"/>
              </a:lnSpc>
              <a:spcAft>
                <a:spcPts val="600"/>
              </a:spcAft>
              <a:buClr>
                <a:srgbClr val="7030A0"/>
              </a:buClr>
              <a:buFont typeface="Arial" panose="020B0604020202020204" pitchFamily="34" charset="0"/>
              <a:buChar char="•"/>
            </a:pPr>
            <a:r>
              <a:rPr lang="en-US" altLang="en-GB" sz="2000" dirty="0">
                <a:solidFill>
                  <a:schemeClr val="tx1">
                    <a:alpha val="80000"/>
                  </a:schemeClr>
                </a:solidFill>
              </a:rPr>
              <a:t>Intellectual stimulation</a:t>
            </a:r>
          </a:p>
          <a:p>
            <a:pPr marL="1371600" lvl="2" indent="-228600" defTabSz="914400">
              <a:lnSpc>
                <a:spcPct val="90000"/>
              </a:lnSpc>
              <a:spcAft>
                <a:spcPts val="600"/>
              </a:spcAft>
              <a:buClr>
                <a:srgbClr val="7030A0"/>
              </a:buClr>
              <a:buFont typeface="Arial" panose="020B0604020202020204" pitchFamily="34" charset="0"/>
              <a:buChar char="•"/>
            </a:pPr>
            <a:r>
              <a:rPr lang="en-US" altLang="en-GB" sz="2000" dirty="0" err="1">
                <a:solidFill>
                  <a:schemeClr val="tx1">
                    <a:alpha val="80000"/>
                  </a:schemeClr>
                </a:solidFill>
              </a:rPr>
              <a:t>Individualised</a:t>
            </a:r>
            <a:r>
              <a:rPr lang="en-US" altLang="en-GB" sz="2000" dirty="0">
                <a:solidFill>
                  <a:schemeClr val="tx1">
                    <a:alpha val="80000"/>
                  </a:schemeClr>
                </a:solidFill>
              </a:rPr>
              <a:t> consideration</a:t>
            </a:r>
          </a:p>
        </p:txBody>
      </p:sp>
      <p:grpSp>
        <p:nvGrpSpPr>
          <p:cNvPr id="32" name="Group 31">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88224" y="2325422"/>
            <a:ext cx="465458" cy="872153"/>
            <a:chOff x="11388224" y="2325422"/>
            <a:chExt cx="465458" cy="872153"/>
          </a:xfrm>
        </p:grpSpPr>
        <p:sp>
          <p:nvSpPr>
            <p:cNvPr id="3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3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3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
        <p:nvSpPr>
          <p:cNvPr id="7" name="Slide Number Placeholder 6"/>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a:solidFill>
                  <a:schemeClr val="tx1">
                    <a:alpha val="60000"/>
                  </a:schemeClr>
                </a:solidFill>
                <a:latin typeface="+mn-lt"/>
              </a:rPr>
              <a:pPr algn="r" defTabSz="914400">
                <a:spcAft>
                  <a:spcPts val="600"/>
                </a:spcAft>
              </a:pPr>
              <a:t>15</a:t>
            </a:fld>
            <a:endParaRPr lang="en-US" sz="1200">
              <a:solidFill>
                <a:schemeClr val="tx1">
                  <a:alpha val="60000"/>
                </a:schemeClr>
              </a:solidFill>
              <a:latin typeface="+mn-lt"/>
            </a:endParaRPr>
          </a:p>
        </p:txBody>
      </p:sp>
      <p:pic>
        <p:nvPicPr>
          <p:cNvPr id="2" name="Picture 1" descr="tesc"/>
          <p:cNvPicPr>
            <a:picLocks noChangeAspect="1"/>
          </p:cNvPicPr>
          <p:nvPr/>
        </p:nvPicPr>
        <p:blipFill>
          <a:blip r:embed="rId3"/>
          <a:stretch>
            <a:fillRect/>
          </a:stretch>
        </p:blipFill>
        <p:spPr>
          <a:xfrm>
            <a:off x="10690860" y="0"/>
            <a:ext cx="1501140" cy="704850"/>
          </a:xfrm>
          <a:prstGeom prst="rect">
            <a:avLst/>
          </a:prstGeom>
        </p:spPr>
      </p:pic>
    </p:spTree>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67205" y="35560"/>
            <a:ext cx="8991600" cy="1186180"/>
          </a:xfrm>
        </p:spPr>
        <p:txBody>
          <a:bodyPr>
            <a:normAutofit/>
            <a:scene3d>
              <a:camera prst="orthographicFront"/>
              <a:lightRig rig="threePt" dir="t"/>
            </a:scene3d>
          </a:bodyPr>
          <a:lstStyle/>
          <a:p>
            <a:pPr algn="ctr"/>
            <a:r>
              <a:rPr lang="en-US" altLang="en-GB" dirty="0"/>
              <a:t>Leadership theories Cont’</a:t>
            </a:r>
          </a:p>
        </p:txBody>
      </p:sp>
      <p:sp>
        <p:nvSpPr>
          <p:cNvPr id="7" name="Slide Number Placeholder 6"/>
          <p:cNvSpPr>
            <a:spLocks noGrp="1"/>
          </p:cNvSpPr>
          <p:nvPr>
            <p:ph type="sldNum" sz="quarter" idx="12"/>
          </p:nvPr>
        </p:nvSpPr>
        <p:spPr>
          <a:xfrm>
            <a:off x="11311128" y="6155871"/>
            <a:ext cx="640080" cy="555171"/>
          </a:xfrm>
          <a:solidFill>
            <a:schemeClr val="tx1">
              <a:lumMod val="95000"/>
              <a:lumOff val="5000"/>
            </a:schemeClr>
          </a:solidFill>
        </p:spPr>
        <p:txBody>
          <a:bodyPr/>
          <a:lstStyle/>
          <a:p>
            <a:fld id="{19B51A1E-902D-48AF-9020-955120F399B6}" type="slidenum">
              <a:rPr lang="en-US" sz="2000" smtClean="0">
                <a:solidFill>
                  <a:schemeClr val="bg1"/>
                </a:solidFill>
                <a:latin typeface="Times New Roman" panose="02020603050405020304" pitchFamily="18" charset="0"/>
                <a:cs typeface="Times New Roman" panose="02020603050405020304" pitchFamily="18" charset="0"/>
              </a:rPr>
              <a:t>16</a:t>
            </a:fld>
            <a:endParaRPr lang="en-US" sz="2000" dirty="0">
              <a:solidFill>
                <a:schemeClr val="bg1"/>
              </a:solidFill>
              <a:latin typeface="Times New Roman" panose="02020603050405020304" pitchFamily="18" charset="0"/>
              <a:cs typeface="Times New Roman" panose="02020603050405020304" pitchFamily="18" charset="0"/>
            </a:endParaRPr>
          </a:p>
        </p:txBody>
      </p:sp>
      <p:pic>
        <p:nvPicPr>
          <p:cNvPr id="4" name="Picture 3" descr="tesc"/>
          <p:cNvPicPr>
            <a:picLocks noChangeAspect="1"/>
          </p:cNvPicPr>
          <p:nvPr/>
        </p:nvPicPr>
        <p:blipFill>
          <a:blip r:embed="rId3"/>
          <a:stretch>
            <a:fillRect/>
          </a:stretch>
        </p:blipFill>
        <p:spPr>
          <a:xfrm>
            <a:off x="10690860" y="0"/>
            <a:ext cx="1501140" cy="704850"/>
          </a:xfrm>
          <a:prstGeom prst="rect">
            <a:avLst/>
          </a:prstGeom>
        </p:spPr>
      </p:pic>
      <p:graphicFrame>
        <p:nvGraphicFramePr>
          <p:cNvPr id="9" name="Text Box 1">
            <a:extLst>
              <a:ext uri="{FF2B5EF4-FFF2-40B4-BE49-F238E27FC236}">
                <a16:creationId xmlns:a16="http://schemas.microsoft.com/office/drawing/2014/main" id="{04597D9F-7282-2F39-6F63-CEABA5AC081F}"/>
              </a:ext>
            </a:extLst>
          </p:cNvPr>
          <p:cNvGraphicFramePr/>
          <p:nvPr/>
        </p:nvGraphicFramePr>
        <p:xfrm>
          <a:off x="555171" y="1695269"/>
          <a:ext cx="10707824" cy="45391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1137034" y="609597"/>
            <a:ext cx="9392421" cy="1330841"/>
          </a:xfrm>
        </p:spPr>
        <p:txBody>
          <a:bodyPr vert="horz" lIns="91440" tIns="45720" rIns="91440" bIns="45720" rtlCol="0" anchor="ctr">
            <a:normAutofit/>
          </a:bodyPr>
          <a:lstStyle/>
          <a:p>
            <a:r>
              <a:rPr lang="en-US" altLang="en-GB" sz="4400" kern="1200">
                <a:solidFill>
                  <a:schemeClr val="tx1"/>
                </a:solidFill>
                <a:latin typeface="+mj-lt"/>
                <a:ea typeface="+mj-ea"/>
                <a:cs typeface="+mj-cs"/>
              </a:rPr>
              <a:t>Leadership Approaches Embraced at Tesco Plc.</a:t>
            </a:r>
          </a:p>
        </p:txBody>
      </p:sp>
      <p:sp>
        <p:nvSpPr>
          <p:cNvPr id="5" name="Text Box 4"/>
          <p:cNvSpPr txBox="1"/>
          <p:nvPr/>
        </p:nvSpPr>
        <p:spPr>
          <a:xfrm>
            <a:off x="1137034" y="2198362"/>
            <a:ext cx="4958966" cy="3917773"/>
          </a:xfrm>
          <a:prstGeom prst="rect">
            <a:avLst/>
          </a:prstGeom>
        </p:spPr>
        <p:txBody>
          <a:bodyPr vert="horz" lIns="91440" tIns="45720" rIns="91440" bIns="45720" rtlCol="0">
            <a:normAutofit/>
          </a:bodyPr>
          <a:lstStyle/>
          <a:p>
            <a:pPr marL="342900" indent="-228600" defTabSz="914400">
              <a:lnSpc>
                <a:spcPct val="90000"/>
              </a:lnSpc>
              <a:spcAft>
                <a:spcPts val="600"/>
              </a:spcAft>
              <a:buClr>
                <a:srgbClr val="7030A0"/>
              </a:buClr>
              <a:buFont typeface="Arial" panose="020B0604020202020204" pitchFamily="34" charset="0"/>
              <a:buChar char="•"/>
            </a:pPr>
            <a:r>
              <a:rPr lang="en-US" altLang="en-GB" sz="2000"/>
              <a:t>Predominant leadership styles used at Tesco are transformational and democratic</a:t>
            </a:r>
          </a:p>
          <a:p>
            <a:pPr marL="342900" indent="-228600" defTabSz="914400">
              <a:lnSpc>
                <a:spcPct val="90000"/>
              </a:lnSpc>
              <a:spcAft>
                <a:spcPts val="600"/>
              </a:spcAft>
              <a:buClr>
                <a:srgbClr val="7030A0"/>
              </a:buClr>
              <a:buFont typeface="Arial" panose="020B0604020202020204" pitchFamily="34" charset="0"/>
              <a:buChar char="•"/>
            </a:pPr>
            <a:r>
              <a:rPr lang="en-US" altLang="en-GB" sz="2000"/>
              <a:t>The Chief Executive embraces a transformational leadership approach</a:t>
            </a:r>
          </a:p>
          <a:p>
            <a:pPr marL="342900" indent="-228600" defTabSz="914400">
              <a:lnSpc>
                <a:spcPct val="90000"/>
              </a:lnSpc>
              <a:spcAft>
                <a:spcPts val="600"/>
              </a:spcAft>
              <a:buClr>
                <a:srgbClr val="7030A0"/>
              </a:buClr>
              <a:buFont typeface="Arial" panose="020B0604020202020204" pitchFamily="34" charset="0"/>
              <a:buChar char="•"/>
            </a:pPr>
            <a:r>
              <a:rPr lang="en-US" altLang="en-GB" sz="2000"/>
              <a:t>Managers apply democratic leadership - allow subordinates to give air opinions</a:t>
            </a:r>
          </a:p>
          <a:p>
            <a:pPr marL="342900" indent="-228600" defTabSz="914400">
              <a:lnSpc>
                <a:spcPct val="90000"/>
              </a:lnSpc>
              <a:spcAft>
                <a:spcPts val="600"/>
              </a:spcAft>
              <a:buClr>
                <a:srgbClr val="7030A0"/>
              </a:buClr>
              <a:buFont typeface="Arial" panose="020B0604020202020204" pitchFamily="34" charset="0"/>
              <a:buChar char="•"/>
            </a:pPr>
            <a:r>
              <a:rPr lang="en-US" altLang="en-GB" sz="2000"/>
              <a:t>Employees’ voices are taken into consideration (</a:t>
            </a:r>
            <a:r>
              <a:rPr lang="en-US" altLang="en-US" sz="2000">
                <a:sym typeface="+mn-ea"/>
              </a:rPr>
              <a:t>Ward Howell International (n.d</a:t>
            </a:r>
            <a:r>
              <a:rPr lang="en-US" altLang="en-GB" sz="2000"/>
              <a:t>.)</a:t>
            </a:r>
          </a:p>
          <a:p>
            <a:pPr marL="342900" indent="-228600" defTabSz="914400">
              <a:lnSpc>
                <a:spcPct val="90000"/>
              </a:lnSpc>
              <a:spcAft>
                <a:spcPts val="600"/>
              </a:spcAft>
              <a:buClr>
                <a:srgbClr val="25C6E3"/>
              </a:buClr>
              <a:buFont typeface="Arial" panose="020B0604020202020204" pitchFamily="34" charset="0"/>
              <a:buChar char="•"/>
            </a:pPr>
            <a:endParaRPr lang="en-US" altLang="en-GB" sz="2000"/>
          </a:p>
        </p:txBody>
      </p:sp>
      <p:pic>
        <p:nvPicPr>
          <p:cNvPr id="6" name="Picture 5"/>
          <p:cNvPicPr>
            <a:picLocks noChangeAspect="1"/>
          </p:cNvPicPr>
          <p:nvPr/>
        </p:nvPicPr>
        <p:blipFill>
          <a:blip r:embed="rId3"/>
          <a:stretch>
            <a:fillRect/>
          </a:stretch>
        </p:blipFill>
        <p:spPr>
          <a:xfrm>
            <a:off x="6719367" y="2572450"/>
            <a:ext cx="4788505" cy="2980843"/>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Slide Number Placeholder 6"/>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000">
                <a:solidFill>
                  <a:schemeClr val="tx1">
                    <a:tint val="75000"/>
                  </a:schemeClr>
                </a:solidFill>
                <a:latin typeface="+mn-lt"/>
              </a:rPr>
              <a:pPr algn="r" defTabSz="914400">
                <a:spcAft>
                  <a:spcPts val="600"/>
                </a:spcAft>
              </a:pPr>
              <a:t>17</a:t>
            </a:fld>
            <a:endParaRPr lang="en-US" sz="1000">
              <a:solidFill>
                <a:schemeClr val="tx1">
                  <a:tint val="75000"/>
                </a:schemeClr>
              </a:solidFill>
              <a:latin typeface="+mn-lt"/>
            </a:endParaRPr>
          </a:p>
        </p:txBody>
      </p:sp>
      <p:pic>
        <p:nvPicPr>
          <p:cNvPr id="2" name="Picture 1" descr="tesc"/>
          <p:cNvPicPr>
            <a:picLocks noChangeAspect="1"/>
          </p:cNvPicPr>
          <p:nvPr/>
        </p:nvPicPr>
        <p:blipFill>
          <a:blip r:embed="rId4"/>
          <a:stretch>
            <a:fillRect/>
          </a:stretch>
        </p:blipFill>
        <p:spPr>
          <a:xfrm>
            <a:off x="10690860" y="0"/>
            <a:ext cx="1501140" cy="704850"/>
          </a:xfrm>
          <a:prstGeom prst="rect">
            <a:avLst/>
          </a:prstGeom>
        </p:spPr>
      </p:pic>
    </p:spTree>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643467" y="321734"/>
            <a:ext cx="10905066" cy="1135737"/>
          </a:xfrm>
        </p:spPr>
        <p:txBody>
          <a:bodyPr vert="horz" lIns="91440" tIns="45720" rIns="91440" bIns="45720" rtlCol="0" anchor="ctr">
            <a:normAutofit/>
            <a:scene3d>
              <a:camera prst="orthographicFront"/>
              <a:lightRig rig="threePt" dir="t"/>
            </a:scene3d>
          </a:bodyPr>
          <a:lstStyle/>
          <a:p>
            <a:r>
              <a:rPr lang="en-US" altLang="en-GB" sz="3600">
                <a:solidFill>
                  <a:schemeClr val="tx1"/>
                </a:solidFill>
              </a:rPr>
              <a:t>Group and team behaviours in an organisation </a:t>
            </a:r>
          </a:p>
        </p:txBody>
      </p:sp>
      <p:pic>
        <p:nvPicPr>
          <p:cNvPr id="11" name="Content Placeholder 10" descr="images beh"/>
          <p:cNvPicPr>
            <a:picLocks noGrp="1" noChangeAspect="1"/>
          </p:cNvPicPr>
          <p:nvPr>
            <p:ph sz="half" idx="1"/>
          </p:nvPr>
        </p:nvPicPr>
        <p:blipFill rotWithShape="1">
          <a:blip r:embed="rId3"/>
          <a:srcRect l="21358" r="30110" b="-1"/>
          <a:stretch/>
        </p:blipFill>
        <p:spPr>
          <a:xfrm>
            <a:off x="7777393" y="1976277"/>
            <a:ext cx="4414606" cy="4881723"/>
          </a:xfrm>
          <a:custGeom>
            <a:avLst/>
            <a:gdLst/>
            <a:ahLst/>
            <a:cxnLst/>
            <a:rect l="l" t="t" r="r" b="b"/>
            <a:pathLst>
              <a:path w="4414606" h="4881723">
                <a:moveTo>
                  <a:pt x="3151661" y="0"/>
                </a:moveTo>
                <a:lnTo>
                  <a:pt x="4414606" y="1262946"/>
                </a:lnTo>
                <a:lnTo>
                  <a:pt x="4414606" y="4881723"/>
                </a:lnTo>
                <a:lnTo>
                  <a:pt x="1730061" y="4881723"/>
                </a:lnTo>
                <a:lnTo>
                  <a:pt x="0" y="3151662"/>
                </a:lnTo>
                <a:close/>
              </a:path>
            </a:pathLst>
          </a:custGeom>
        </p:spPr>
      </p:pic>
      <p:sp>
        <p:nvSpPr>
          <p:cNvPr id="36" name="Rectangle 3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3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lide Number Placeholder 14"/>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defRPr/>
            </a:pPr>
            <a:fld id="{19B51A1E-902D-48AF-9020-955120F399B6}" type="slidenum">
              <a:rPr lang="en-US" sz="1200" b="0">
                <a:latin typeface="Calibri" panose="020F0502020204030204"/>
              </a:rPr>
              <a:pPr algn="r" defTabSz="914400">
                <a:spcAft>
                  <a:spcPts val="600"/>
                </a:spcAft>
                <a:defRPr/>
              </a:pPr>
              <a:t>18</a:t>
            </a:fld>
            <a:endParaRPr lang="en-US" sz="1200" b="0">
              <a:latin typeface="Calibri" panose="020F0502020204030204"/>
            </a:endParaRPr>
          </a:p>
        </p:txBody>
      </p:sp>
      <p:pic>
        <p:nvPicPr>
          <p:cNvPr id="2" name="Picture 1" descr="tesc"/>
          <p:cNvPicPr>
            <a:picLocks noChangeAspect="1"/>
          </p:cNvPicPr>
          <p:nvPr/>
        </p:nvPicPr>
        <p:blipFill>
          <a:blip r:embed="rId4"/>
          <a:stretch>
            <a:fillRect/>
          </a:stretch>
        </p:blipFill>
        <p:spPr>
          <a:xfrm>
            <a:off x="10690860" y="0"/>
            <a:ext cx="1501140" cy="704850"/>
          </a:xfrm>
          <a:prstGeom prst="rect">
            <a:avLst/>
          </a:prstGeom>
        </p:spPr>
      </p:pic>
      <p:graphicFrame>
        <p:nvGraphicFramePr>
          <p:cNvPr id="29" name="Text Box 13">
            <a:extLst>
              <a:ext uri="{FF2B5EF4-FFF2-40B4-BE49-F238E27FC236}">
                <a16:creationId xmlns:a16="http://schemas.microsoft.com/office/drawing/2014/main" id="{BE4F7295-2CD1-9EB1-DD03-CE1BC3AB4992}"/>
              </a:ext>
            </a:extLst>
          </p:cNvPr>
          <p:cNvGraphicFramePr/>
          <p:nvPr>
            <p:extLst>
              <p:ext uri="{D42A27DB-BD31-4B8C-83A1-F6EECF244321}">
                <p14:modId xmlns:p14="http://schemas.microsoft.com/office/powerpoint/2010/main" val="3123218439"/>
              </p:ext>
            </p:extLst>
          </p:nvPr>
        </p:nvGraphicFramePr>
        <p:xfrm>
          <a:off x="643468" y="1782981"/>
          <a:ext cx="6891188" cy="4393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99260" y="440870"/>
            <a:ext cx="8991600" cy="1044711"/>
          </a:xfrm>
        </p:spPr>
        <p:txBody>
          <a:bodyPr>
            <a:normAutofit fontScale="90000"/>
            <a:scene3d>
              <a:camera prst="orthographicFront"/>
              <a:lightRig rig="threePt" dir="t"/>
            </a:scene3d>
          </a:bodyPr>
          <a:lstStyle/>
          <a:p>
            <a:pPr algn="ctr"/>
            <a:r>
              <a:rPr lang="en-US" altLang="en-GB" dirty="0"/>
              <a:t>Factors that Influence Group and Team </a:t>
            </a:r>
            <a:r>
              <a:rPr lang="en-GB" altLang="en-GB" dirty="0"/>
              <a:t>Behaviours</a:t>
            </a:r>
          </a:p>
        </p:txBody>
      </p:sp>
      <p:sp>
        <p:nvSpPr>
          <p:cNvPr id="2" name="Text Box 1"/>
          <p:cNvSpPr txBox="1"/>
          <p:nvPr/>
        </p:nvSpPr>
        <p:spPr>
          <a:xfrm>
            <a:off x="239666" y="1732761"/>
            <a:ext cx="7369447" cy="707886"/>
          </a:xfrm>
          <a:prstGeom prst="rect">
            <a:avLst/>
          </a:prstGeom>
          <a:noFill/>
        </p:spPr>
        <p:txBody>
          <a:bodyPr wrap="square" rtlCol="0">
            <a:spAutoFit/>
            <a:scene3d>
              <a:camera prst="orthographicFront"/>
              <a:lightRig rig="threePt" dir="t"/>
            </a:scene3d>
          </a:bodyPr>
          <a:lstStyle/>
          <a:p>
            <a:pPr algn="ctr"/>
            <a:r>
              <a:rPr lang="en-US" altLang="en-GB" sz="4000" dirty="0">
                <a:solidFill>
                  <a:schemeClr val="accent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At the organizational leve</a:t>
            </a:r>
            <a:r>
              <a:rPr lang="en-US" altLang="en-GB" sz="3200" dirty="0">
                <a:solidFill>
                  <a:schemeClr val="accent2"/>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l</a:t>
            </a:r>
          </a:p>
        </p:txBody>
      </p:sp>
      <p:pic>
        <p:nvPicPr>
          <p:cNvPr id="4" name="Picture 3" descr="tesc"/>
          <p:cNvPicPr>
            <a:picLocks noChangeAspect="1"/>
          </p:cNvPicPr>
          <p:nvPr/>
        </p:nvPicPr>
        <p:blipFill>
          <a:blip r:embed="rId3"/>
          <a:stretch>
            <a:fillRect/>
          </a:stretch>
        </p:blipFill>
        <p:spPr>
          <a:xfrm>
            <a:off x="10690860" y="0"/>
            <a:ext cx="1501140" cy="704850"/>
          </a:xfrm>
          <a:prstGeom prst="rect">
            <a:avLst/>
          </a:prstGeom>
        </p:spPr>
      </p:pic>
      <p:sp>
        <p:nvSpPr>
          <p:cNvPr id="8" name="Slide Number Placeholder 6"/>
          <p:cNvSpPr>
            <a:spLocks noGrp="1"/>
          </p:cNvSpPr>
          <p:nvPr/>
        </p:nvSpPr>
        <p:spPr>
          <a:xfrm>
            <a:off x="11217729" y="6143625"/>
            <a:ext cx="702127" cy="583746"/>
          </a:xfrm>
          <a:prstGeom prst="rect">
            <a:avLst/>
          </a:prstGeom>
          <a:solidFill>
            <a:schemeClr val="tx1">
              <a:lumMod val="95000"/>
              <a:lumOff val="5000"/>
            </a:schemeClr>
          </a:solidFill>
          <a:ln>
            <a:noFill/>
          </a:ln>
          <a:effectLst/>
        </p:spPr>
        <p:txBody>
          <a:bodyPr vert="horz" wrap="square" lIns="91440" tIns="45720" rIns="91440" bIns="45720" numCol="1" anchor="t" anchorCtr="0" compatLnSpc="1"/>
          <a:lstStyle>
            <a:defPPr>
              <a:defRPr lang="en-US"/>
            </a:defPPr>
            <a:lvl1pPr marL="0" algn="r" defTabSz="914400" rtl="0" eaLnBrk="1" latinLnBrk="0" hangingPunct="1">
              <a:defRPr sz="14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19B51A1E-902D-48AF-9020-955120F399B6}" type="slidenum">
              <a:rPr lang="en-US" sz="2000" smtClean="0">
                <a:solidFill>
                  <a:schemeClr val="bg1"/>
                </a:solidFill>
                <a:latin typeface="Times New Roman" panose="02020603050405020304" pitchFamily="18" charset="0"/>
                <a:cs typeface="Times New Roman" panose="02020603050405020304" pitchFamily="18" charset="0"/>
              </a:rPr>
              <a:pPr algn="ctr"/>
              <a:t>19</a:t>
            </a:fld>
            <a:endParaRPr lang="en-US" sz="2000" dirty="0">
              <a:solidFill>
                <a:schemeClr val="bg1"/>
              </a:solidFill>
              <a:latin typeface="Times New Roman" panose="02020603050405020304" pitchFamily="18" charset="0"/>
              <a:cs typeface="Times New Roman" panose="02020603050405020304" pitchFamily="18" charset="0"/>
            </a:endParaRPr>
          </a:p>
        </p:txBody>
      </p:sp>
      <p:graphicFrame>
        <p:nvGraphicFramePr>
          <p:cNvPr id="10" name="Text Box 6">
            <a:extLst>
              <a:ext uri="{FF2B5EF4-FFF2-40B4-BE49-F238E27FC236}">
                <a16:creationId xmlns:a16="http://schemas.microsoft.com/office/drawing/2014/main" id="{6DF25972-CE15-2DD4-3B9F-98DABC1CC3D6}"/>
              </a:ext>
            </a:extLst>
          </p:cNvPr>
          <p:cNvGraphicFramePr/>
          <p:nvPr>
            <p:extLst>
              <p:ext uri="{D42A27DB-BD31-4B8C-83A1-F6EECF244321}">
                <p14:modId xmlns:p14="http://schemas.microsoft.com/office/powerpoint/2010/main" val="3981865917"/>
              </p:ext>
            </p:extLst>
          </p:nvPr>
        </p:nvGraphicFramePr>
        <p:xfrm>
          <a:off x="239666" y="2687825"/>
          <a:ext cx="10192294" cy="37293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3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6" name="Picture 2" descr="Diversity and Inclusion | Tesco Careers">
            <a:extLst>
              <a:ext uri="{FF2B5EF4-FFF2-40B4-BE49-F238E27FC236}">
                <a16:creationId xmlns:a16="http://schemas.microsoft.com/office/drawing/2014/main" id="{9D4AF0CD-AE76-3351-ACF4-2AB9577422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707" r="14012"/>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5" name="Freeform: Shape 1039">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042" name="Freeform: Shape 1041">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044" name="Freeform: Shape 104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Text Box 3"/>
          <p:cNvSpPr txBox="1"/>
          <p:nvPr/>
        </p:nvSpPr>
        <p:spPr>
          <a:xfrm>
            <a:off x="8046720" y="1045597"/>
            <a:ext cx="3633746" cy="158842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altLang="en-GB" sz="3600">
                <a:latin typeface="+mj-lt"/>
                <a:ea typeface="+mj-ea"/>
                <a:cs typeface="+mj-cs"/>
              </a:rPr>
              <a:t>At the Group or Individual level</a:t>
            </a:r>
          </a:p>
        </p:txBody>
      </p:sp>
      <p:sp>
        <p:nvSpPr>
          <p:cNvPr id="5" name="Text Box 4"/>
          <p:cNvSpPr txBox="1"/>
          <p:nvPr/>
        </p:nvSpPr>
        <p:spPr>
          <a:xfrm>
            <a:off x="8046719" y="2722729"/>
            <a:ext cx="3633747" cy="2700062"/>
          </a:xfrm>
          <a:prstGeom prst="rect">
            <a:avLst/>
          </a:prstGeom>
        </p:spPr>
        <p:txBody>
          <a:bodyPr vert="horz" lIns="91440" tIns="45720" rIns="91440" bIns="45720" rtlCol="0">
            <a:normAutofit/>
          </a:bodyPr>
          <a:lstStyle/>
          <a:p>
            <a:pPr marL="457200" indent="-228600" defTabSz="914400">
              <a:lnSpc>
                <a:spcPct val="90000"/>
              </a:lnSpc>
              <a:spcAft>
                <a:spcPts val="600"/>
              </a:spcAft>
              <a:buClr>
                <a:srgbClr val="FF0000"/>
              </a:buClr>
              <a:buFont typeface="Arial" panose="020B0604020202020204" pitchFamily="34" charset="0"/>
              <a:buChar char="•"/>
            </a:pPr>
            <a:r>
              <a:rPr lang="en-US" altLang="en-GB" sz="2000"/>
              <a:t>Levels of conflict</a:t>
            </a:r>
          </a:p>
          <a:p>
            <a:pPr marL="457200" indent="-228600" defTabSz="914400">
              <a:lnSpc>
                <a:spcPct val="90000"/>
              </a:lnSpc>
              <a:spcAft>
                <a:spcPts val="600"/>
              </a:spcAft>
              <a:buClr>
                <a:srgbClr val="FF0000"/>
              </a:buClr>
              <a:buFont typeface="Arial" panose="020B0604020202020204" pitchFamily="34" charset="0"/>
              <a:buChar char="•"/>
            </a:pPr>
            <a:r>
              <a:rPr lang="en-US" altLang="en-GB" sz="2000"/>
              <a:t>Group norms</a:t>
            </a:r>
          </a:p>
          <a:p>
            <a:pPr marL="457200" indent="-228600" defTabSz="914400">
              <a:lnSpc>
                <a:spcPct val="90000"/>
              </a:lnSpc>
              <a:spcAft>
                <a:spcPts val="600"/>
              </a:spcAft>
              <a:buClr>
                <a:srgbClr val="FF0000"/>
              </a:buClr>
              <a:buFont typeface="Arial" panose="020B0604020202020204" pitchFamily="34" charset="0"/>
              <a:buChar char="•"/>
            </a:pPr>
            <a:r>
              <a:rPr lang="en-US" altLang="en-GB" sz="2000"/>
              <a:t>Cohesiveness</a:t>
            </a:r>
          </a:p>
          <a:p>
            <a:pPr marL="457200" indent="-228600" defTabSz="914400">
              <a:lnSpc>
                <a:spcPct val="90000"/>
              </a:lnSpc>
              <a:spcAft>
                <a:spcPts val="600"/>
              </a:spcAft>
              <a:buClr>
                <a:srgbClr val="FF0000"/>
              </a:buClr>
              <a:buFont typeface="Arial" panose="020B0604020202020204" pitchFamily="34" charset="0"/>
              <a:buChar char="•"/>
            </a:pPr>
            <a:r>
              <a:rPr lang="en-US" altLang="en-GB" sz="2000"/>
              <a:t>Power and politics</a:t>
            </a:r>
          </a:p>
          <a:p>
            <a:pPr marL="457200" indent="-228600" defTabSz="914400">
              <a:lnSpc>
                <a:spcPct val="90000"/>
              </a:lnSpc>
              <a:spcAft>
                <a:spcPts val="600"/>
              </a:spcAft>
              <a:buClr>
                <a:srgbClr val="FF0000"/>
              </a:buClr>
              <a:buFont typeface="Arial" panose="020B0604020202020204" pitchFamily="34" charset="0"/>
              <a:buChar char="•"/>
            </a:pPr>
            <a:r>
              <a:rPr lang="en-US" altLang="en-GB" sz="2000"/>
              <a:t>Individual attitudes</a:t>
            </a:r>
          </a:p>
        </p:txBody>
      </p:sp>
      <p:sp>
        <p:nvSpPr>
          <p:cNvPr id="7" name="Slide Number Placeholder 6"/>
          <p:cNvSpPr>
            <a:spLocks noGrp="1"/>
          </p:cNvSpPr>
          <p:nvPr>
            <p:ph type="sldNum" sz="quarter" idx="12"/>
          </p:nvPr>
        </p:nvSpPr>
        <p:spPr>
          <a:xfrm>
            <a:off x="10853928" y="6355080"/>
            <a:ext cx="1188720" cy="365760"/>
          </a:xfrm>
        </p:spPr>
        <p:txBody>
          <a:bodyPr vert="horz" lIns="91440" tIns="45720" rIns="91440" bIns="45720" rtlCol="0" anchor="ctr">
            <a:normAutofit/>
          </a:bodyPr>
          <a:lstStyle/>
          <a:p>
            <a:pPr algn="l" defTabSz="914400">
              <a:spcAft>
                <a:spcPts val="600"/>
              </a:spcAft>
              <a:defRPr/>
            </a:pPr>
            <a:fld id="{19B51A1E-902D-48AF-9020-955120F399B6}" type="slidenum">
              <a:rPr lang="en-US" sz="1600" b="0">
                <a:solidFill>
                  <a:schemeClr val="tx1">
                    <a:lumMod val="75000"/>
                    <a:lumOff val="25000"/>
                  </a:schemeClr>
                </a:solidFill>
                <a:latin typeface="Calibri" panose="020F0502020204030204"/>
              </a:rPr>
              <a:pPr algn="l" defTabSz="914400">
                <a:spcAft>
                  <a:spcPts val="600"/>
                </a:spcAft>
                <a:defRPr/>
              </a:pPr>
              <a:t>20</a:t>
            </a:fld>
            <a:endParaRPr lang="en-US" sz="1600" b="0">
              <a:solidFill>
                <a:schemeClr val="tx1">
                  <a:lumMod val="75000"/>
                  <a:lumOff val="25000"/>
                </a:schemeClr>
              </a:solidFill>
              <a:latin typeface="Calibri" panose="020F0502020204030204"/>
            </a:endParaRPr>
          </a:p>
        </p:txBody>
      </p:sp>
      <p:pic>
        <p:nvPicPr>
          <p:cNvPr id="2" name="Picture 1" descr="tesc"/>
          <p:cNvPicPr>
            <a:picLocks noChangeAspect="1"/>
          </p:cNvPicPr>
          <p:nvPr/>
        </p:nvPicPr>
        <p:blipFill>
          <a:blip r:embed="rId4"/>
          <a:stretch>
            <a:fillRect/>
          </a:stretch>
        </p:blipFill>
        <p:spPr>
          <a:xfrm>
            <a:off x="10690860" y="0"/>
            <a:ext cx="1501140" cy="704850"/>
          </a:xfrm>
          <a:prstGeom prst="rect">
            <a:avLst/>
          </a:prstGeom>
        </p:spPr>
      </p:pic>
    </p:spTree>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838200" y="365125"/>
            <a:ext cx="10515600" cy="1325563"/>
          </a:xfrm>
        </p:spPr>
        <p:txBody>
          <a:bodyPr vert="horz" lIns="91440" tIns="45720" rIns="91440" bIns="45720" rtlCol="0" anchor="ctr">
            <a:normAutofit/>
            <a:scene3d>
              <a:camera prst="orthographicFront"/>
              <a:lightRig rig="threePt" dir="t"/>
            </a:scene3d>
          </a:bodyPr>
          <a:lstStyle/>
          <a:p>
            <a:r>
              <a:rPr lang="en-US" altLang="en-GB" sz="4200" kern="1200" dirty="0">
                <a:solidFill>
                  <a:schemeClr val="tx1"/>
                </a:solidFill>
                <a:latin typeface="+mj-lt"/>
                <a:ea typeface="+mj-ea"/>
                <a:cs typeface="+mj-cs"/>
              </a:rPr>
              <a:t>Examples of factors that shape group and team </a:t>
            </a:r>
            <a:r>
              <a:rPr lang="en-US" altLang="en-GB" sz="4200" kern="1200" dirty="0" err="1">
                <a:solidFill>
                  <a:schemeClr val="tx1"/>
                </a:solidFill>
                <a:latin typeface="+mj-lt"/>
                <a:ea typeface="+mj-ea"/>
                <a:cs typeface="+mj-cs"/>
              </a:rPr>
              <a:t>behaviour</a:t>
            </a:r>
            <a:r>
              <a:rPr lang="en-US" altLang="en-GB" sz="4200" kern="1200" dirty="0">
                <a:solidFill>
                  <a:schemeClr val="tx1"/>
                </a:solidFill>
                <a:latin typeface="+mj-lt"/>
                <a:ea typeface="+mj-ea"/>
                <a:cs typeface="+mj-cs"/>
              </a:rPr>
              <a:t> at Tesco Plc are:</a:t>
            </a:r>
          </a:p>
        </p:txBody>
      </p:sp>
      <p:sp>
        <p:nvSpPr>
          <p:cNvPr id="15"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solidFill>
                  <a:schemeClr val="tx1">
                    <a:tint val="75000"/>
                  </a:schemeClr>
                </a:solidFill>
                <a:latin typeface="+mn-lt"/>
              </a:rPr>
              <a:pPr algn="r" defTabSz="914400">
                <a:spcAft>
                  <a:spcPts val="600"/>
                </a:spcAft>
              </a:pPr>
              <a:t>21</a:t>
            </a:fld>
            <a:endParaRPr lang="en-US" sz="1200">
              <a:solidFill>
                <a:schemeClr val="tx1">
                  <a:tint val="75000"/>
                </a:schemeClr>
              </a:solidFill>
              <a:latin typeface="+mn-lt"/>
            </a:endParaRPr>
          </a:p>
        </p:txBody>
      </p:sp>
      <p:pic>
        <p:nvPicPr>
          <p:cNvPr id="2" name="Picture 1" descr="tesc"/>
          <p:cNvPicPr>
            <a:picLocks noChangeAspect="1"/>
          </p:cNvPicPr>
          <p:nvPr/>
        </p:nvPicPr>
        <p:blipFill>
          <a:blip r:embed="rId3"/>
          <a:stretch>
            <a:fillRect/>
          </a:stretch>
        </p:blipFill>
        <p:spPr>
          <a:xfrm>
            <a:off x="10690860" y="0"/>
            <a:ext cx="1501140" cy="704850"/>
          </a:xfrm>
          <a:prstGeom prst="rect">
            <a:avLst/>
          </a:prstGeom>
        </p:spPr>
      </p:pic>
      <p:graphicFrame>
        <p:nvGraphicFramePr>
          <p:cNvPr id="17" name="Text Box 4">
            <a:extLst>
              <a:ext uri="{FF2B5EF4-FFF2-40B4-BE49-F238E27FC236}">
                <a16:creationId xmlns:a16="http://schemas.microsoft.com/office/drawing/2014/main" id="{0DD0E373-0BE3-ED71-4464-2946A237EAB0}"/>
              </a:ext>
            </a:extLst>
          </p:cNvPr>
          <p:cNvGraphicFramePr/>
          <p:nvPr>
            <p:extLst>
              <p:ext uri="{D42A27DB-BD31-4B8C-83A1-F6EECF244321}">
                <p14:modId xmlns:p14="http://schemas.microsoft.com/office/powerpoint/2010/main" val="324704478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71588" y="662400"/>
            <a:ext cx="10055721" cy="1325563"/>
          </a:xfrm>
        </p:spPr>
        <p:txBody>
          <a:bodyPr vert="horz" lIns="91440" tIns="45720" rIns="91440" bIns="45720" rtlCol="0" anchor="t">
            <a:normAutofit/>
          </a:bodyPr>
          <a:lstStyle/>
          <a:p>
            <a:r>
              <a:rPr lang="en-US" altLang="en-GB" sz="4400" kern="1200">
                <a:solidFill>
                  <a:schemeClr val="tx1"/>
                </a:solidFill>
                <a:latin typeface="+mj-lt"/>
                <a:ea typeface="+mj-ea"/>
                <a:cs typeface="+mj-cs"/>
                <a:sym typeface="+mn-ea"/>
              </a:rPr>
              <a:t>Conclusion</a:t>
            </a:r>
            <a:endParaRPr lang="en-US" altLang="en-GB" sz="4400" kern="1200">
              <a:solidFill>
                <a:schemeClr val="tx1"/>
              </a:solidFill>
              <a:latin typeface="+mj-lt"/>
              <a:ea typeface="+mj-ea"/>
              <a:cs typeface="+mj-cs"/>
            </a:endParaRPr>
          </a:p>
        </p:txBody>
      </p:sp>
      <p:grpSp>
        <p:nvGrpSpPr>
          <p:cNvPr id="39" name="Group 38">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40"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41"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4" name="Text Box 3"/>
          <p:cNvSpPr txBox="1"/>
          <p:nvPr/>
        </p:nvSpPr>
        <p:spPr>
          <a:xfrm>
            <a:off x="1251678" y="2286001"/>
            <a:ext cx="10089112" cy="3909599"/>
          </a:xfrm>
          <a:prstGeom prst="rect">
            <a:avLst/>
          </a:prstGeom>
        </p:spPr>
        <p:txBody>
          <a:bodyPr vert="horz" lIns="91440" tIns="45720" rIns="91440" bIns="45720" rtlCol="0">
            <a:normAutofit/>
          </a:bodyPr>
          <a:lstStyle/>
          <a:p>
            <a:pPr marL="742950" indent="-228600" defTabSz="914400">
              <a:lnSpc>
                <a:spcPct val="90000"/>
              </a:lnSpc>
              <a:spcAft>
                <a:spcPts val="600"/>
              </a:spcAft>
              <a:buFont typeface="Arial" panose="020B0604020202020204" pitchFamily="34" charset="0"/>
              <a:buChar char="•"/>
            </a:pPr>
            <a:r>
              <a:rPr lang="en-US" altLang="en-US" sz="1700">
                <a:solidFill>
                  <a:schemeClr val="tx1">
                    <a:alpha val="60000"/>
                  </a:schemeClr>
                </a:solidFill>
              </a:rPr>
              <a:t>The group presentation settled on Tesco PLC, a multinational retailer of general merchandise </a:t>
            </a:r>
          </a:p>
          <a:p>
            <a:pPr marL="742950" indent="-228600" defTabSz="914400">
              <a:lnSpc>
                <a:spcPct val="90000"/>
              </a:lnSpc>
              <a:spcAft>
                <a:spcPts val="600"/>
              </a:spcAft>
              <a:buFont typeface="Arial" panose="020B0604020202020204" pitchFamily="34" charset="0"/>
              <a:buChar char="•"/>
            </a:pPr>
            <a:r>
              <a:rPr lang="en-US" altLang="en-US" sz="1700">
                <a:solidFill>
                  <a:schemeClr val="tx1">
                    <a:alpha val="60000"/>
                  </a:schemeClr>
                </a:solidFill>
              </a:rPr>
              <a:t>The selection of Tesco was based on its growth; it is now the leading </a:t>
            </a:r>
            <a:r>
              <a:rPr lang="en-US" altLang="en-GB" sz="1700">
                <a:solidFill>
                  <a:schemeClr val="tx1">
                    <a:alpha val="60000"/>
                  </a:schemeClr>
                </a:solidFill>
              </a:rPr>
              <a:t>in the UK with a market share of 26.9%</a:t>
            </a:r>
          </a:p>
          <a:p>
            <a:pPr marL="742950" indent="-228600" defTabSz="914400">
              <a:lnSpc>
                <a:spcPct val="90000"/>
              </a:lnSpc>
              <a:spcAft>
                <a:spcPts val="600"/>
              </a:spcAft>
              <a:buFont typeface="Arial" panose="020B0604020202020204" pitchFamily="34" charset="0"/>
              <a:buChar char="•"/>
            </a:pPr>
            <a:r>
              <a:rPr lang="en-US" altLang="en-GB" sz="1700">
                <a:solidFill>
                  <a:schemeClr val="tx1">
                    <a:alpha val="60000"/>
                  </a:schemeClr>
                </a:solidFill>
                <a:sym typeface="+mn-ea"/>
              </a:rPr>
              <a:t>The retailer has 4,752 stores spread across the UK, Ireland, Hungary, Slovakia, and Czech Republic.</a:t>
            </a:r>
          </a:p>
          <a:p>
            <a:pPr marL="742950" indent="-228600" defTabSz="914400">
              <a:lnSpc>
                <a:spcPct val="90000"/>
              </a:lnSpc>
              <a:spcAft>
                <a:spcPts val="600"/>
              </a:spcAft>
              <a:buFont typeface="Arial" panose="020B0604020202020204" pitchFamily="34" charset="0"/>
              <a:buChar char="•"/>
            </a:pPr>
            <a:r>
              <a:rPr lang="en-US" altLang="en-GB" sz="1700">
                <a:solidFill>
                  <a:schemeClr val="tx1">
                    <a:alpha val="60000"/>
                  </a:schemeClr>
                </a:solidFill>
                <a:sym typeface="+mn-ea"/>
              </a:rPr>
              <a:t>Tesco has a hierarchical structure characterised by formal rules and regulations, division of labour, and a strong chain of command</a:t>
            </a:r>
          </a:p>
          <a:p>
            <a:pPr marL="742950" indent="-228600" defTabSz="914400">
              <a:lnSpc>
                <a:spcPct val="90000"/>
              </a:lnSpc>
              <a:spcAft>
                <a:spcPts val="600"/>
              </a:spcAft>
              <a:buFont typeface="Arial" panose="020B0604020202020204" pitchFamily="34" charset="0"/>
              <a:buChar char="•"/>
            </a:pPr>
            <a:r>
              <a:rPr lang="en-US" altLang="en-GB" sz="1700">
                <a:solidFill>
                  <a:schemeClr val="tx1">
                    <a:alpha val="60000"/>
                  </a:schemeClr>
                </a:solidFill>
                <a:sym typeface="+mn-ea"/>
              </a:rPr>
              <a:t>Managers are involved in planning, organising, directing, and controlling all resources and operations</a:t>
            </a:r>
          </a:p>
          <a:p>
            <a:pPr marL="742950" indent="-228600" defTabSz="914400">
              <a:lnSpc>
                <a:spcPct val="90000"/>
              </a:lnSpc>
              <a:spcAft>
                <a:spcPts val="600"/>
              </a:spcAft>
              <a:buFont typeface="Arial" panose="020B0604020202020204" pitchFamily="34" charset="0"/>
              <a:buChar char="•"/>
            </a:pPr>
            <a:r>
              <a:rPr lang="en-US" altLang="en-GB" sz="1700">
                <a:solidFill>
                  <a:schemeClr val="tx1">
                    <a:alpha val="60000"/>
                  </a:schemeClr>
                </a:solidFill>
                <a:sym typeface="+mn-ea"/>
              </a:rPr>
              <a:t>Common leadership approaches are transformational, autocratic, democratic, or Leissez-Faire styles. </a:t>
            </a:r>
          </a:p>
          <a:p>
            <a:pPr marL="742950" indent="-228600" defTabSz="914400">
              <a:lnSpc>
                <a:spcPct val="90000"/>
              </a:lnSpc>
              <a:spcAft>
                <a:spcPts val="600"/>
              </a:spcAft>
              <a:buFont typeface="Arial" panose="020B0604020202020204" pitchFamily="34" charset="0"/>
              <a:buChar char="•"/>
            </a:pPr>
            <a:r>
              <a:rPr lang="en-US" altLang="en-GB" sz="1700">
                <a:solidFill>
                  <a:schemeClr val="tx1">
                    <a:alpha val="60000"/>
                  </a:schemeClr>
                </a:solidFill>
                <a:sym typeface="+mn-ea"/>
              </a:rPr>
              <a:t>Tesco CEO and managers embrace transformational and democratic styles. </a:t>
            </a:r>
          </a:p>
          <a:p>
            <a:pPr marL="742950" indent="-228600" defTabSz="914400">
              <a:lnSpc>
                <a:spcPct val="90000"/>
              </a:lnSpc>
              <a:spcAft>
                <a:spcPts val="600"/>
              </a:spcAft>
              <a:buFont typeface="Arial" panose="020B0604020202020204" pitchFamily="34" charset="0"/>
              <a:buChar char="•"/>
            </a:pPr>
            <a:endParaRPr lang="en-US" altLang="en-GB" sz="1700">
              <a:solidFill>
                <a:schemeClr val="tx1">
                  <a:alpha val="60000"/>
                </a:schemeClr>
              </a:solidFill>
              <a:sym typeface="+mn-ea"/>
            </a:endParaRPr>
          </a:p>
          <a:p>
            <a:pPr marL="742950" indent="-228600" defTabSz="914400">
              <a:lnSpc>
                <a:spcPct val="90000"/>
              </a:lnSpc>
              <a:spcAft>
                <a:spcPts val="600"/>
              </a:spcAft>
              <a:buFont typeface="Arial" panose="020B0604020202020204" pitchFamily="34" charset="0"/>
              <a:buChar char="•"/>
            </a:pPr>
            <a:endParaRPr lang="en-US" altLang="en-GB" sz="1700">
              <a:solidFill>
                <a:schemeClr val="tx1">
                  <a:alpha val="60000"/>
                </a:schemeClr>
              </a:solidFill>
              <a:sym typeface="+mn-ea"/>
            </a:endParaRPr>
          </a:p>
          <a:p>
            <a:pPr marL="742950" indent="-228600" defTabSz="914400">
              <a:lnSpc>
                <a:spcPct val="90000"/>
              </a:lnSpc>
              <a:spcAft>
                <a:spcPts val="600"/>
              </a:spcAft>
              <a:buFont typeface="Arial" panose="020B0604020202020204" pitchFamily="34" charset="0"/>
              <a:buChar char="•"/>
            </a:pPr>
            <a:endParaRPr lang="en-US" altLang="en-US" sz="1700">
              <a:solidFill>
                <a:schemeClr val="tx1">
                  <a:alpha val="60000"/>
                </a:schemeClr>
              </a:solidFill>
            </a:endParaRPr>
          </a:p>
          <a:p>
            <a:pPr marL="285750" indent="-228600" defTabSz="914400">
              <a:lnSpc>
                <a:spcPct val="90000"/>
              </a:lnSpc>
              <a:spcAft>
                <a:spcPts val="600"/>
              </a:spcAft>
              <a:buFont typeface="Arial" panose="020B0604020202020204" pitchFamily="34" charset="0"/>
              <a:buChar char="•"/>
            </a:pPr>
            <a:endParaRPr lang="en-US" altLang="en-US" sz="1700">
              <a:solidFill>
                <a:schemeClr val="tx1">
                  <a:alpha val="60000"/>
                </a:schemeClr>
              </a:solidFill>
            </a:endParaRPr>
          </a:p>
        </p:txBody>
      </p:sp>
    </p:spTree>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Slide Number Placeholder 5"/>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defRPr/>
            </a:pPr>
            <a:fld id="{19B51A1E-902D-48AF-9020-955120F399B6}" type="slidenum">
              <a:rPr lang="en-US" sz="1200" b="0" smtClean="0">
                <a:solidFill>
                  <a:schemeClr val="tx1">
                    <a:tint val="75000"/>
                  </a:schemeClr>
                </a:solidFill>
                <a:latin typeface="+mn-lt"/>
              </a:rPr>
              <a:pPr algn="r" defTabSz="914400">
                <a:spcAft>
                  <a:spcPts val="600"/>
                </a:spcAft>
                <a:defRPr/>
              </a:pPr>
              <a:t>23</a:t>
            </a:fld>
            <a:endParaRPr lang="en-US" sz="1200" b="0" dirty="0">
              <a:solidFill>
                <a:schemeClr val="tx1">
                  <a:tint val="75000"/>
                </a:schemeClr>
              </a:solidFill>
              <a:latin typeface="+mn-lt"/>
            </a:endParaRPr>
          </a:p>
        </p:txBody>
      </p:sp>
      <p:sp>
        <p:nvSpPr>
          <p:cNvPr id="63" name="Isosceles Triangle 6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Isosceles Triangle 6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tesc"/>
          <p:cNvPicPr>
            <a:picLocks noChangeAspect="1"/>
          </p:cNvPicPr>
          <p:nvPr/>
        </p:nvPicPr>
        <p:blipFill>
          <a:blip r:embed="rId3"/>
          <a:stretch>
            <a:fillRect/>
          </a:stretch>
        </p:blipFill>
        <p:spPr>
          <a:xfrm>
            <a:off x="10690860" y="0"/>
            <a:ext cx="1501140" cy="704850"/>
          </a:xfrm>
          <a:prstGeom prst="rect">
            <a:avLst/>
          </a:prstGeom>
        </p:spPr>
      </p:pic>
      <p:sp>
        <p:nvSpPr>
          <p:cNvPr id="3" name="Title 2"/>
          <p:cNvSpPr>
            <a:spLocks noGrp="1"/>
          </p:cNvSpPr>
          <p:nvPr>
            <p:ph type="title"/>
          </p:nvPr>
        </p:nvSpPr>
        <p:spPr>
          <a:xfrm>
            <a:off x="838200" y="556995"/>
            <a:ext cx="10515600" cy="1133693"/>
          </a:xfrm>
        </p:spPr>
        <p:txBody>
          <a:bodyPr vert="horz" lIns="91440" tIns="45720" rIns="91440" bIns="45720" rtlCol="0" anchor="ctr">
            <a:normAutofit/>
            <a:scene3d>
              <a:camera prst="orthographicFront"/>
              <a:lightRig rig="threePt" dir="t"/>
            </a:scene3d>
          </a:bodyPr>
          <a:lstStyle/>
          <a:p>
            <a:r>
              <a:rPr lang="en-US" altLang="en-GB" sz="5200" kern="1200">
                <a:solidFill>
                  <a:schemeClr val="tx1"/>
                </a:solidFill>
                <a:latin typeface="+mj-lt"/>
                <a:ea typeface="+mj-ea"/>
                <a:cs typeface="+mj-cs"/>
              </a:rPr>
              <a:t>Reference list</a:t>
            </a:r>
          </a:p>
        </p:txBody>
      </p:sp>
      <p:graphicFrame>
        <p:nvGraphicFramePr>
          <p:cNvPr id="8" name="Text Box 4">
            <a:extLst>
              <a:ext uri="{FF2B5EF4-FFF2-40B4-BE49-F238E27FC236}">
                <a16:creationId xmlns:a16="http://schemas.microsoft.com/office/drawing/2014/main" id="{C5F971B4-C156-AC2F-EF07-C255658A024C}"/>
              </a:ext>
            </a:extLst>
          </p:cNvPr>
          <p:cNvGraphicFramePr/>
          <p:nvPr>
            <p:extLst>
              <p:ext uri="{D42A27DB-BD31-4B8C-83A1-F6EECF244321}">
                <p14:modId xmlns:p14="http://schemas.microsoft.com/office/powerpoint/2010/main" val="19554730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43467" y="321734"/>
            <a:ext cx="10905066" cy="1135737"/>
          </a:xfrm>
        </p:spPr>
        <p:txBody>
          <a:bodyPr vert="horz" lIns="91440" tIns="45720" rIns="91440" bIns="45720" rtlCol="0" anchor="ctr">
            <a:normAutofit/>
            <a:scene3d>
              <a:camera prst="orthographicFront"/>
              <a:lightRig rig="threePt" dir="t"/>
            </a:scene3d>
          </a:bodyPr>
          <a:lstStyle/>
          <a:p>
            <a:r>
              <a:rPr lang="en-US" altLang="en-GB" sz="3600" kern="1200">
                <a:solidFill>
                  <a:schemeClr val="tx1"/>
                </a:solidFill>
                <a:latin typeface="+mj-lt"/>
                <a:ea typeface="+mj-ea"/>
                <a:cs typeface="+mj-cs"/>
              </a:rPr>
              <a:t>Reference list</a:t>
            </a:r>
          </a:p>
        </p:txBody>
      </p:sp>
      <p:sp>
        <p:nvSpPr>
          <p:cNvPr id="52" name="Rectangle 3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Isosceles Triangle 3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Isosceles Triangle 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Rectangle 3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p:cNvSpPr>
            <a:spLocks noGrp="1"/>
          </p:cNvSpPr>
          <p:nvPr>
            <p:ph type="sldNum" sz="quarter" idx="12"/>
          </p:nvPr>
        </p:nvSpPr>
        <p:spPr>
          <a:xfrm>
            <a:off x="10760407" y="6197702"/>
            <a:ext cx="629565" cy="544512"/>
          </a:xfrm>
        </p:spPr>
        <p:txBody>
          <a:bodyPr vert="horz" lIns="91440" tIns="45720" rIns="91440" bIns="45720" rtlCol="0" anchor="ctr">
            <a:normAutofit/>
          </a:bodyPr>
          <a:lstStyle/>
          <a:p>
            <a:pPr algn="r" defTabSz="914400">
              <a:spcAft>
                <a:spcPts val="600"/>
              </a:spcAft>
            </a:pPr>
            <a:r>
              <a:rPr lang="en-US" sz="1800">
                <a:solidFill>
                  <a:schemeClr val="tx1">
                    <a:tint val="75000"/>
                  </a:schemeClr>
                </a:solidFill>
                <a:latin typeface="+mn-lt"/>
              </a:rPr>
              <a:t>28</a:t>
            </a:r>
            <a:endParaRPr lang="en-US" sz="1800" dirty="0">
              <a:solidFill>
                <a:schemeClr val="tx1">
                  <a:tint val="75000"/>
                </a:schemeClr>
              </a:solidFill>
              <a:latin typeface="+mn-lt"/>
            </a:endParaRPr>
          </a:p>
        </p:txBody>
      </p:sp>
      <p:pic>
        <p:nvPicPr>
          <p:cNvPr id="2" name="Picture 1" descr="tesc"/>
          <p:cNvPicPr>
            <a:picLocks noChangeAspect="1"/>
          </p:cNvPicPr>
          <p:nvPr/>
        </p:nvPicPr>
        <p:blipFill>
          <a:blip r:embed="rId3"/>
          <a:stretch>
            <a:fillRect/>
          </a:stretch>
        </p:blipFill>
        <p:spPr>
          <a:xfrm>
            <a:off x="10690860" y="0"/>
            <a:ext cx="1501140" cy="704850"/>
          </a:xfrm>
          <a:prstGeom prst="rect">
            <a:avLst/>
          </a:prstGeom>
        </p:spPr>
      </p:pic>
      <p:graphicFrame>
        <p:nvGraphicFramePr>
          <p:cNvPr id="41" name="TextBox 3">
            <a:extLst>
              <a:ext uri="{FF2B5EF4-FFF2-40B4-BE49-F238E27FC236}">
                <a16:creationId xmlns:a16="http://schemas.microsoft.com/office/drawing/2014/main" id="{72962F2D-2D25-F864-F286-7465D28BEF38}"/>
              </a:ext>
            </a:extLst>
          </p:cNvPr>
          <p:cNvGraphicFramePr/>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76713793"/>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643467" y="321734"/>
            <a:ext cx="10905066" cy="1135737"/>
          </a:xfrm>
        </p:spPr>
        <p:txBody>
          <a:bodyPr vert="horz" lIns="91440" tIns="45720" rIns="91440" bIns="45720" rtlCol="0" anchor="ctr">
            <a:normAutofit/>
            <a:scene3d>
              <a:camera prst="orthographicFront"/>
              <a:lightRig rig="threePt" dir="t"/>
            </a:scene3d>
          </a:bodyPr>
          <a:lstStyle/>
          <a:p>
            <a:r>
              <a:rPr lang="en-US" altLang="en-GB" sz="3600" kern="1200">
                <a:solidFill>
                  <a:schemeClr val="tx1"/>
                </a:solidFill>
                <a:latin typeface="+mj-lt"/>
                <a:ea typeface="+mj-ea"/>
                <a:cs typeface="+mj-cs"/>
              </a:rPr>
              <a:t>Reference list</a:t>
            </a:r>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solidFill>
                  <a:schemeClr val="tx1">
                    <a:tint val="75000"/>
                  </a:schemeClr>
                </a:solidFill>
                <a:latin typeface="+mn-lt"/>
              </a:rPr>
              <a:pPr algn="r" defTabSz="914400">
                <a:spcAft>
                  <a:spcPts val="600"/>
                </a:spcAft>
              </a:pPr>
              <a:t>25</a:t>
            </a:fld>
            <a:endParaRPr lang="en-US" sz="1200">
              <a:solidFill>
                <a:schemeClr val="tx1">
                  <a:tint val="75000"/>
                </a:schemeClr>
              </a:solidFill>
              <a:latin typeface="+mn-lt"/>
            </a:endParaRPr>
          </a:p>
        </p:txBody>
      </p:sp>
      <p:pic>
        <p:nvPicPr>
          <p:cNvPr id="2" name="Picture 1" descr="tesc"/>
          <p:cNvPicPr>
            <a:picLocks noChangeAspect="1"/>
          </p:cNvPicPr>
          <p:nvPr/>
        </p:nvPicPr>
        <p:blipFill>
          <a:blip r:embed="rId3"/>
          <a:stretch>
            <a:fillRect/>
          </a:stretch>
        </p:blipFill>
        <p:spPr>
          <a:xfrm>
            <a:off x="10690860" y="0"/>
            <a:ext cx="1501140" cy="704850"/>
          </a:xfrm>
          <a:prstGeom prst="rect">
            <a:avLst/>
          </a:prstGeom>
        </p:spPr>
      </p:pic>
      <p:graphicFrame>
        <p:nvGraphicFramePr>
          <p:cNvPr id="34" name="TextBox 3">
            <a:extLst>
              <a:ext uri="{FF2B5EF4-FFF2-40B4-BE49-F238E27FC236}">
                <a16:creationId xmlns:a16="http://schemas.microsoft.com/office/drawing/2014/main" id="{6D28080F-0A1E-EBDE-FB08-622CA3BE8550}"/>
              </a:ext>
            </a:extLst>
          </p:cNvPr>
          <p:cNvGraphicFramePr/>
          <p:nvPr>
            <p:extLst>
              <p:ext uri="{D42A27DB-BD31-4B8C-83A1-F6EECF244321}">
                <p14:modId xmlns:p14="http://schemas.microsoft.com/office/powerpoint/2010/main" val="3124327813"/>
              </p:ext>
            </p:extLst>
          </p:nvPr>
        </p:nvGraphicFramePr>
        <p:xfrm>
          <a:off x="643467" y="1457471"/>
          <a:ext cx="10905066" cy="52640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5326014"/>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Shape 1034">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llustration Of Two Hands Offering With The Text Thank You ...">
            <a:extLst>
              <a:ext uri="{FF2B5EF4-FFF2-40B4-BE49-F238E27FC236}">
                <a16:creationId xmlns:a16="http://schemas.microsoft.com/office/drawing/2014/main" id="{92D72442-E519-0ADA-19D0-8AA929CEF30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3464706" y="228600"/>
            <a:ext cx="5186387" cy="4953000"/>
          </a:xfrm>
          <a:prstGeom prst="rect">
            <a:avLst/>
          </a:prstGeom>
          <a:noFill/>
          <a:extLst>
            <a:ext uri="{909E8E84-426E-40DD-AFC4-6F175D3DCCD1}">
              <a14:hiddenFill xmlns:a14="http://schemas.microsoft.com/office/drawing/2010/main">
                <a:solidFill>
                  <a:srgbClr val="FFFFFF"/>
                </a:solidFill>
              </a14:hiddenFill>
            </a:ext>
          </a:extLst>
        </p:spPr>
      </p:pic>
      <p:sp>
        <p:nvSpPr>
          <p:cNvPr id="12" name="Slide Number Placeholder 11"/>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lgn="r" defTabSz="914400">
              <a:spcAft>
                <a:spcPts val="600"/>
              </a:spcAft>
            </a:pPr>
            <a:fld id="{19B51A1E-902D-48AF-9020-955120F399B6}" type="slidenum">
              <a:rPr lang="en-US" sz="1200" smtClean="0">
                <a:latin typeface="+mn-lt"/>
              </a:rPr>
              <a:pPr algn="r" defTabSz="914400">
                <a:spcAft>
                  <a:spcPts val="600"/>
                </a:spcAft>
              </a:pPr>
              <a:t>26</a:t>
            </a:fld>
            <a:endParaRPr lang="en-US" sz="1200">
              <a:latin typeface="+mn-lt"/>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sndAc>
          <p:stSnd>
            <p:snd r:embed="rId2" name="applause.wav"/>
          </p:stSnd>
        </p:sndAc>
      </p:transition>
    </mc:Choice>
    <mc:Fallback xmlns="">
      <p:transition spd="slow">
        <p:fade/>
        <p:sndAc>
          <p:stSnd>
            <p:snd r:embed="rId4" name="applause.wav"/>
          </p:stSnd>
        </p:sndAc>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481</TotalTime>
  <Words>4638</Words>
  <Application>Microsoft Office PowerPoint</Application>
  <PresentationFormat>Widescreen</PresentationFormat>
  <Paragraphs>233</Paragraphs>
  <Slides>26</Slides>
  <Notes>24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Meiryo</vt:lpstr>
      <vt:lpstr>Arial</vt:lpstr>
      <vt:lpstr>Calibri</vt:lpstr>
      <vt:lpstr>Rockwell</vt:lpstr>
      <vt:lpstr>Rockwell body</vt:lpstr>
      <vt:lpstr>Rockwell Condensed</vt:lpstr>
      <vt:lpstr>Times New Roman</vt:lpstr>
      <vt:lpstr>Wingdings</vt:lpstr>
      <vt:lpstr>Wood Type</vt:lpstr>
      <vt:lpstr>Organisational  Behaviour - Tesco Plc</vt:lpstr>
      <vt:lpstr>PowerPoint Presentation</vt:lpstr>
      <vt:lpstr>Tesco value</vt:lpstr>
      <vt:lpstr>Tesco’s Performance</vt:lpstr>
      <vt:lpstr>Competition</vt:lpstr>
      <vt:lpstr>Organisational Structure</vt:lpstr>
      <vt:lpstr>Impact of an organisational structure on performance</vt:lpstr>
      <vt:lpstr>Tesco Plc Organisational Structure</vt:lpstr>
      <vt:lpstr>How Tesco’s organisational structure influence its performance</vt:lpstr>
      <vt:lpstr>Tasks and Skills Adopted by Managers to Run an Organisation</vt:lpstr>
      <vt:lpstr>Functions of Tesco Managers</vt:lpstr>
      <vt:lpstr>Skills Essential for Managers </vt:lpstr>
      <vt:lpstr>Skills Essential Managers Cont’</vt:lpstr>
      <vt:lpstr> Leadership in an Organisation</vt:lpstr>
      <vt:lpstr>Leadership Styles</vt:lpstr>
      <vt:lpstr>Leadership theories Cont’</vt:lpstr>
      <vt:lpstr>Leadership Approaches Embraced at Tesco Plc.</vt:lpstr>
      <vt:lpstr>Group and team behaviours in an organisation </vt:lpstr>
      <vt:lpstr>Factors that Influence Group and Team Behaviours</vt:lpstr>
      <vt:lpstr>PowerPoint Presentation</vt:lpstr>
      <vt:lpstr>Examples of factors that shape group and team behaviour at Tesco Plc are:</vt:lpstr>
      <vt:lpstr>Conclusion</vt:lpstr>
      <vt:lpstr>Reference list</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Behaviour - Tesco Plc</dc:title>
  <dc:creator>Windows User</dc:creator>
  <cp:lastModifiedBy>cristina balaban</cp:lastModifiedBy>
  <cp:revision>33</cp:revision>
  <dcterms:created xsi:type="dcterms:W3CDTF">2022-11-15T12:46:00Z</dcterms:created>
  <dcterms:modified xsi:type="dcterms:W3CDTF">2022-11-21T20:32:35Z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68AD0EC1D2094022A3EE2F00C38D6457</vt:lpwstr>
  </property>
  <property fmtid="{D5CDD505-2E9C-101B-9397-08002B2CF9AE}" pid="3" name="KSOProductBuildVer">
    <vt:lpwstr>2057-11.2.0.11306</vt:lpwstr>
  </property>
</Properties>
</file>