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6"/>
  </p:notesMasterIdLst>
  <p:sldIdLst>
    <p:sldId id="256" r:id="rId5"/>
  </p:sldIdLst>
  <p:sldSz cx="13208000" cy="990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63DF9E-A899-4134-AC2F-0DC80C543276}" v="250" dt="2025-04-29T17:57:26.5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266" autoAdjust="0"/>
    <p:restoredTop sz="94660"/>
  </p:normalViewPr>
  <p:slideViewPr>
    <p:cSldViewPr snapToGrid="0">
      <p:cViewPr varScale="1">
        <p:scale>
          <a:sx n="41" d="100"/>
          <a:sy n="41" d="100"/>
        </p:scale>
        <p:origin x="17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FAC7BD-5EC8-4994-BF61-77712C5F9DE6}" type="datetimeFigureOut">
              <a:rPr lang="en-GB" smtClean="0"/>
              <a:t>29/04/2025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2A2F9-6178-46AC-89AF-213F8159D436}" type="slidenum">
              <a:rPr lang="en-GB" smtClean="0"/>
              <a:t>‹#›</a:t>
            </a:fld>
            <a:endParaRPr lang="en-GB"/>
          </a:p>
        </p:txBody>
      </p:sp>
    </p:spTree>
    <p:extLst>
      <p:ext uri="{BB962C8B-B14F-4D97-AF65-F5344CB8AC3E}">
        <p14:creationId xmlns:p14="http://schemas.microsoft.com/office/powerpoint/2010/main" val="3901476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42A2F9-6178-46AC-89AF-213F8159D436}" type="slidenum">
              <a:rPr lang="en-GB" smtClean="0"/>
              <a:t>1</a:t>
            </a:fld>
            <a:endParaRPr lang="en-GB"/>
          </a:p>
        </p:txBody>
      </p:sp>
    </p:spTree>
    <p:extLst>
      <p:ext uri="{BB962C8B-B14F-4D97-AF65-F5344CB8AC3E}">
        <p14:creationId xmlns:p14="http://schemas.microsoft.com/office/powerpoint/2010/main" val="2305846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90600" y="1621191"/>
            <a:ext cx="11226800" cy="3448756"/>
          </a:xfrm>
        </p:spPr>
        <p:txBody>
          <a:bodyPr anchor="b"/>
          <a:lstStyle>
            <a:lvl1pPr algn="ctr">
              <a:defRPr sz="8666"/>
            </a:lvl1pPr>
          </a:lstStyle>
          <a:p>
            <a:r>
              <a:rPr lang="en-US"/>
              <a:t>Click to edit Master title style</a:t>
            </a:r>
            <a:endParaRPr lang="en-US" dirty="0"/>
          </a:p>
        </p:txBody>
      </p:sp>
      <p:sp>
        <p:nvSpPr>
          <p:cNvPr id="3" name="Subtitle 2"/>
          <p:cNvSpPr>
            <a:spLocks noGrp="1"/>
          </p:cNvSpPr>
          <p:nvPr>
            <p:ph type="subTitle" idx="1"/>
          </p:nvPr>
        </p:nvSpPr>
        <p:spPr>
          <a:xfrm>
            <a:off x="1651000" y="5202944"/>
            <a:ext cx="9906000" cy="2391656"/>
          </a:xfrm>
        </p:spPr>
        <p:txBody>
          <a:bodyPr/>
          <a:lstStyle>
            <a:lvl1pPr marL="0" indent="0" algn="ctr">
              <a:buNone/>
              <a:defRPr sz="3467"/>
            </a:lvl1pPr>
            <a:lvl2pPr marL="660380" indent="0" algn="ctr">
              <a:buNone/>
              <a:defRPr sz="2889"/>
            </a:lvl2pPr>
            <a:lvl3pPr marL="1320759" indent="0" algn="ctr">
              <a:buNone/>
              <a:defRPr sz="2600"/>
            </a:lvl3pPr>
            <a:lvl4pPr marL="1981139" indent="0" algn="ctr">
              <a:buNone/>
              <a:defRPr sz="2311"/>
            </a:lvl4pPr>
            <a:lvl5pPr marL="2641519" indent="0" algn="ctr">
              <a:buNone/>
              <a:defRPr sz="2311"/>
            </a:lvl5pPr>
            <a:lvl6pPr marL="3301898" indent="0" algn="ctr">
              <a:buNone/>
              <a:defRPr sz="2311"/>
            </a:lvl6pPr>
            <a:lvl7pPr marL="3962278" indent="0" algn="ctr">
              <a:buNone/>
              <a:defRPr sz="2311"/>
            </a:lvl7pPr>
            <a:lvl8pPr marL="4622658" indent="0" algn="ctr">
              <a:buNone/>
              <a:defRPr sz="2311"/>
            </a:lvl8pPr>
            <a:lvl9pPr marL="5283037" indent="0" algn="ctr">
              <a:buNone/>
              <a:defRPr sz="231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B10D8F-AD36-4A4E-A8E3-A388C7E5EC9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388365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B10D8F-AD36-4A4E-A8E3-A388C7E5EC9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12240642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01172" y="2469624"/>
            <a:ext cx="11391900" cy="4120620"/>
          </a:xfrm>
        </p:spPr>
        <p:txBody>
          <a:bodyPr anchor="b"/>
          <a:lstStyle>
            <a:lvl1pPr>
              <a:defRPr sz="8666"/>
            </a:lvl1pPr>
          </a:lstStyle>
          <a:p>
            <a:r>
              <a:rPr lang="en-US"/>
              <a:t>Click to edit Master title style</a:t>
            </a:r>
            <a:endParaRPr lang="en-US" dirty="0"/>
          </a:p>
        </p:txBody>
      </p:sp>
      <p:sp>
        <p:nvSpPr>
          <p:cNvPr id="3" name="Text Placeholder 2"/>
          <p:cNvSpPr>
            <a:spLocks noGrp="1"/>
          </p:cNvSpPr>
          <p:nvPr>
            <p:ph type="body" idx="1"/>
          </p:nvPr>
        </p:nvSpPr>
        <p:spPr>
          <a:xfrm>
            <a:off x="901172" y="6629226"/>
            <a:ext cx="11391900" cy="2166937"/>
          </a:xfrm>
        </p:spPr>
        <p:txBody>
          <a:bodyPr/>
          <a:lstStyle>
            <a:lvl1pPr marL="0" indent="0">
              <a:buNone/>
              <a:defRPr sz="3467">
                <a:solidFill>
                  <a:schemeClr val="tx1">
                    <a:tint val="82000"/>
                  </a:schemeClr>
                </a:solidFill>
              </a:defRPr>
            </a:lvl1pPr>
            <a:lvl2pPr marL="660380" indent="0">
              <a:buNone/>
              <a:defRPr sz="2889">
                <a:solidFill>
                  <a:schemeClr val="tx1">
                    <a:tint val="82000"/>
                  </a:schemeClr>
                </a:solidFill>
              </a:defRPr>
            </a:lvl2pPr>
            <a:lvl3pPr marL="1320759" indent="0">
              <a:buNone/>
              <a:defRPr sz="2600">
                <a:solidFill>
                  <a:schemeClr val="tx1">
                    <a:tint val="82000"/>
                  </a:schemeClr>
                </a:solidFill>
              </a:defRPr>
            </a:lvl3pPr>
            <a:lvl4pPr marL="1981139" indent="0">
              <a:buNone/>
              <a:defRPr sz="2311">
                <a:solidFill>
                  <a:schemeClr val="tx1">
                    <a:tint val="82000"/>
                  </a:schemeClr>
                </a:solidFill>
              </a:defRPr>
            </a:lvl4pPr>
            <a:lvl5pPr marL="2641519" indent="0">
              <a:buNone/>
              <a:defRPr sz="2311">
                <a:solidFill>
                  <a:schemeClr val="tx1">
                    <a:tint val="82000"/>
                  </a:schemeClr>
                </a:solidFill>
              </a:defRPr>
            </a:lvl5pPr>
            <a:lvl6pPr marL="3301898" indent="0">
              <a:buNone/>
              <a:defRPr sz="2311">
                <a:solidFill>
                  <a:schemeClr val="tx1">
                    <a:tint val="82000"/>
                  </a:schemeClr>
                </a:solidFill>
              </a:defRPr>
            </a:lvl6pPr>
            <a:lvl7pPr marL="3962278" indent="0">
              <a:buNone/>
              <a:defRPr sz="2311">
                <a:solidFill>
                  <a:schemeClr val="tx1">
                    <a:tint val="82000"/>
                  </a:schemeClr>
                </a:solidFill>
              </a:defRPr>
            </a:lvl7pPr>
            <a:lvl8pPr marL="4622658" indent="0">
              <a:buNone/>
              <a:defRPr sz="2311">
                <a:solidFill>
                  <a:schemeClr val="tx1">
                    <a:tint val="82000"/>
                  </a:schemeClr>
                </a:solidFill>
              </a:defRPr>
            </a:lvl8pPr>
            <a:lvl9pPr marL="5283037" indent="0">
              <a:buNone/>
              <a:defRPr sz="2311">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0B10D8F-AD36-4A4E-A8E3-A388C7E5EC9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3443503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08050" y="2637014"/>
            <a:ext cx="561340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86550" y="2637014"/>
            <a:ext cx="561340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B10D8F-AD36-4A4E-A8E3-A388C7E5EC90}"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3496451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09770" y="527405"/>
            <a:ext cx="11391900"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9772" y="2428347"/>
            <a:ext cx="5587602" cy="1190095"/>
          </a:xfrm>
        </p:spPr>
        <p:txBody>
          <a:bodyPr anchor="b"/>
          <a:lstStyle>
            <a:lvl1pPr marL="0" indent="0">
              <a:buNone/>
              <a:defRPr sz="3467" b="1"/>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a:t>Click to edit Master text styles</a:t>
            </a:r>
          </a:p>
        </p:txBody>
      </p:sp>
      <p:sp>
        <p:nvSpPr>
          <p:cNvPr id="4" name="Content Placeholder 3"/>
          <p:cNvSpPr>
            <a:spLocks noGrp="1"/>
          </p:cNvSpPr>
          <p:nvPr>
            <p:ph sz="half" idx="2"/>
          </p:nvPr>
        </p:nvSpPr>
        <p:spPr>
          <a:xfrm>
            <a:off x="909772" y="3618442"/>
            <a:ext cx="5587602"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86551" y="2428347"/>
            <a:ext cx="5615120" cy="1190095"/>
          </a:xfrm>
        </p:spPr>
        <p:txBody>
          <a:bodyPr anchor="b"/>
          <a:lstStyle>
            <a:lvl1pPr marL="0" indent="0">
              <a:buNone/>
              <a:defRPr sz="3467" b="1"/>
            </a:lvl1pPr>
            <a:lvl2pPr marL="660380" indent="0">
              <a:buNone/>
              <a:defRPr sz="2889" b="1"/>
            </a:lvl2pPr>
            <a:lvl3pPr marL="1320759" indent="0">
              <a:buNone/>
              <a:defRPr sz="2600" b="1"/>
            </a:lvl3pPr>
            <a:lvl4pPr marL="1981139" indent="0">
              <a:buNone/>
              <a:defRPr sz="2311" b="1"/>
            </a:lvl4pPr>
            <a:lvl5pPr marL="2641519" indent="0">
              <a:buNone/>
              <a:defRPr sz="2311" b="1"/>
            </a:lvl5pPr>
            <a:lvl6pPr marL="3301898" indent="0">
              <a:buNone/>
              <a:defRPr sz="2311" b="1"/>
            </a:lvl6pPr>
            <a:lvl7pPr marL="3962278" indent="0">
              <a:buNone/>
              <a:defRPr sz="2311" b="1"/>
            </a:lvl7pPr>
            <a:lvl8pPr marL="4622658" indent="0">
              <a:buNone/>
              <a:defRPr sz="2311" b="1"/>
            </a:lvl8pPr>
            <a:lvl9pPr marL="5283037" indent="0">
              <a:buNone/>
              <a:defRPr sz="2311" b="1"/>
            </a:lvl9pPr>
          </a:lstStyle>
          <a:p>
            <a:pPr lvl="0"/>
            <a:r>
              <a:rPr lang="en-US"/>
              <a:t>Click to edit Master text styles</a:t>
            </a:r>
          </a:p>
        </p:txBody>
      </p:sp>
      <p:sp>
        <p:nvSpPr>
          <p:cNvPr id="6" name="Content Placeholder 5"/>
          <p:cNvSpPr>
            <a:spLocks noGrp="1"/>
          </p:cNvSpPr>
          <p:nvPr>
            <p:ph sz="quarter" idx="4"/>
          </p:nvPr>
        </p:nvSpPr>
        <p:spPr>
          <a:xfrm>
            <a:off x="6686551" y="3618442"/>
            <a:ext cx="5615120"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B10D8F-AD36-4A4E-A8E3-A388C7E5EC90}" type="datetimeFigureOut">
              <a:rPr lang="en-GB" smtClean="0"/>
              <a:t>29/04/2025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2276278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B10D8F-AD36-4A4E-A8E3-A388C7E5EC90}" type="datetimeFigureOut">
              <a:rPr lang="en-GB" smtClean="0"/>
              <a:t>29/04/2025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4156257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B10D8F-AD36-4A4E-A8E3-A388C7E5EC90}" type="datetimeFigureOut">
              <a:rPr lang="en-GB" smtClean="0"/>
              <a:t>29/04/2025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2758348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9770" y="660400"/>
            <a:ext cx="4259924" cy="2311400"/>
          </a:xfrm>
        </p:spPr>
        <p:txBody>
          <a:bodyPr anchor="b"/>
          <a:lstStyle>
            <a:lvl1pPr>
              <a:defRPr sz="4622"/>
            </a:lvl1pPr>
          </a:lstStyle>
          <a:p>
            <a:r>
              <a:rPr lang="en-US"/>
              <a:t>Click to edit Master title style</a:t>
            </a:r>
            <a:endParaRPr lang="en-US" dirty="0"/>
          </a:p>
        </p:txBody>
      </p:sp>
      <p:sp>
        <p:nvSpPr>
          <p:cNvPr id="3" name="Content Placeholder 2"/>
          <p:cNvSpPr>
            <a:spLocks noGrp="1"/>
          </p:cNvSpPr>
          <p:nvPr>
            <p:ph idx="1"/>
          </p:nvPr>
        </p:nvSpPr>
        <p:spPr>
          <a:xfrm>
            <a:off x="5615120" y="1426283"/>
            <a:ext cx="6686550" cy="7039681"/>
          </a:xfrm>
        </p:spPr>
        <p:txBody>
          <a:bodyPr/>
          <a:lstStyle>
            <a:lvl1pPr>
              <a:defRPr sz="4622"/>
            </a:lvl1pPr>
            <a:lvl2pPr>
              <a:defRPr sz="4044"/>
            </a:lvl2pPr>
            <a:lvl3pPr>
              <a:defRPr sz="3467"/>
            </a:lvl3pPr>
            <a:lvl4pPr>
              <a:defRPr sz="2889"/>
            </a:lvl4pPr>
            <a:lvl5pPr>
              <a:defRPr sz="2889"/>
            </a:lvl5pPr>
            <a:lvl6pPr>
              <a:defRPr sz="2889"/>
            </a:lvl6pPr>
            <a:lvl7pPr>
              <a:defRPr sz="2889"/>
            </a:lvl7pPr>
            <a:lvl8pPr>
              <a:defRPr sz="2889"/>
            </a:lvl8pPr>
            <a:lvl9pPr>
              <a:defRPr sz="288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09770" y="2971800"/>
            <a:ext cx="4259924" cy="5505627"/>
          </a:xfrm>
        </p:spPr>
        <p:txBody>
          <a:bodyPr/>
          <a:lstStyle>
            <a:lvl1pPr marL="0" indent="0">
              <a:buNone/>
              <a:defRPr sz="2311"/>
            </a:lvl1pPr>
            <a:lvl2pPr marL="660380" indent="0">
              <a:buNone/>
              <a:defRPr sz="2022"/>
            </a:lvl2pPr>
            <a:lvl3pPr marL="1320759" indent="0">
              <a:buNone/>
              <a:defRPr sz="1733"/>
            </a:lvl3pPr>
            <a:lvl4pPr marL="1981139" indent="0">
              <a:buNone/>
              <a:defRPr sz="1444"/>
            </a:lvl4pPr>
            <a:lvl5pPr marL="2641519" indent="0">
              <a:buNone/>
              <a:defRPr sz="1444"/>
            </a:lvl5pPr>
            <a:lvl6pPr marL="3301898" indent="0">
              <a:buNone/>
              <a:defRPr sz="1444"/>
            </a:lvl6pPr>
            <a:lvl7pPr marL="3962278" indent="0">
              <a:buNone/>
              <a:defRPr sz="1444"/>
            </a:lvl7pPr>
            <a:lvl8pPr marL="4622658" indent="0">
              <a:buNone/>
              <a:defRPr sz="1444"/>
            </a:lvl8pPr>
            <a:lvl9pPr marL="5283037" indent="0">
              <a:buNone/>
              <a:defRPr sz="1444"/>
            </a:lvl9pPr>
          </a:lstStyle>
          <a:p>
            <a:pPr lvl="0"/>
            <a:r>
              <a:rPr lang="en-US"/>
              <a:t>Click to edit Master text styles</a:t>
            </a:r>
          </a:p>
        </p:txBody>
      </p:sp>
      <p:sp>
        <p:nvSpPr>
          <p:cNvPr id="5" name="Date Placeholder 4"/>
          <p:cNvSpPr>
            <a:spLocks noGrp="1"/>
          </p:cNvSpPr>
          <p:nvPr>
            <p:ph type="dt" sz="half" idx="10"/>
          </p:nvPr>
        </p:nvSpPr>
        <p:spPr/>
        <p:txBody>
          <a:bodyPr/>
          <a:lstStyle/>
          <a:p>
            <a:fld id="{D0B10D8F-AD36-4A4E-A8E3-A388C7E5EC90}"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3689377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9770" y="660400"/>
            <a:ext cx="4259924" cy="2311400"/>
          </a:xfrm>
        </p:spPr>
        <p:txBody>
          <a:bodyPr anchor="b"/>
          <a:lstStyle>
            <a:lvl1pPr>
              <a:defRPr sz="4622"/>
            </a:lvl1pPr>
          </a:lstStyle>
          <a:p>
            <a:r>
              <a:rPr lang="en-US"/>
              <a:t>Click to edit Master title style</a:t>
            </a:r>
            <a:endParaRPr lang="en-US" dirty="0"/>
          </a:p>
        </p:txBody>
      </p:sp>
      <p:sp>
        <p:nvSpPr>
          <p:cNvPr id="3" name="Picture Placeholder 2"/>
          <p:cNvSpPr>
            <a:spLocks noGrp="1" noChangeAspect="1"/>
          </p:cNvSpPr>
          <p:nvPr>
            <p:ph type="pic" idx="1"/>
          </p:nvPr>
        </p:nvSpPr>
        <p:spPr>
          <a:xfrm>
            <a:off x="5615120" y="1426283"/>
            <a:ext cx="6686550" cy="7039681"/>
          </a:xfrm>
        </p:spPr>
        <p:txBody>
          <a:bodyPr anchor="t"/>
          <a:lstStyle>
            <a:lvl1pPr marL="0" indent="0">
              <a:buNone/>
              <a:defRPr sz="4622"/>
            </a:lvl1pPr>
            <a:lvl2pPr marL="660380" indent="0">
              <a:buNone/>
              <a:defRPr sz="4044"/>
            </a:lvl2pPr>
            <a:lvl3pPr marL="1320759" indent="0">
              <a:buNone/>
              <a:defRPr sz="3467"/>
            </a:lvl3pPr>
            <a:lvl4pPr marL="1981139" indent="0">
              <a:buNone/>
              <a:defRPr sz="2889"/>
            </a:lvl4pPr>
            <a:lvl5pPr marL="2641519" indent="0">
              <a:buNone/>
              <a:defRPr sz="2889"/>
            </a:lvl5pPr>
            <a:lvl6pPr marL="3301898" indent="0">
              <a:buNone/>
              <a:defRPr sz="2889"/>
            </a:lvl6pPr>
            <a:lvl7pPr marL="3962278" indent="0">
              <a:buNone/>
              <a:defRPr sz="2889"/>
            </a:lvl7pPr>
            <a:lvl8pPr marL="4622658" indent="0">
              <a:buNone/>
              <a:defRPr sz="2889"/>
            </a:lvl8pPr>
            <a:lvl9pPr marL="5283037" indent="0">
              <a:buNone/>
              <a:defRPr sz="2889"/>
            </a:lvl9pPr>
          </a:lstStyle>
          <a:p>
            <a:r>
              <a:rPr lang="en-US"/>
              <a:t>Click icon to add picture</a:t>
            </a:r>
            <a:endParaRPr lang="en-US" dirty="0"/>
          </a:p>
        </p:txBody>
      </p:sp>
      <p:sp>
        <p:nvSpPr>
          <p:cNvPr id="4" name="Text Placeholder 3"/>
          <p:cNvSpPr>
            <a:spLocks noGrp="1"/>
          </p:cNvSpPr>
          <p:nvPr>
            <p:ph type="body" sz="half" idx="2"/>
          </p:nvPr>
        </p:nvSpPr>
        <p:spPr>
          <a:xfrm>
            <a:off x="909770" y="2971800"/>
            <a:ext cx="4259924" cy="5505627"/>
          </a:xfrm>
        </p:spPr>
        <p:txBody>
          <a:bodyPr/>
          <a:lstStyle>
            <a:lvl1pPr marL="0" indent="0">
              <a:buNone/>
              <a:defRPr sz="2311"/>
            </a:lvl1pPr>
            <a:lvl2pPr marL="660380" indent="0">
              <a:buNone/>
              <a:defRPr sz="2022"/>
            </a:lvl2pPr>
            <a:lvl3pPr marL="1320759" indent="0">
              <a:buNone/>
              <a:defRPr sz="1733"/>
            </a:lvl3pPr>
            <a:lvl4pPr marL="1981139" indent="0">
              <a:buNone/>
              <a:defRPr sz="1444"/>
            </a:lvl4pPr>
            <a:lvl5pPr marL="2641519" indent="0">
              <a:buNone/>
              <a:defRPr sz="1444"/>
            </a:lvl5pPr>
            <a:lvl6pPr marL="3301898" indent="0">
              <a:buNone/>
              <a:defRPr sz="1444"/>
            </a:lvl6pPr>
            <a:lvl7pPr marL="3962278" indent="0">
              <a:buNone/>
              <a:defRPr sz="1444"/>
            </a:lvl7pPr>
            <a:lvl8pPr marL="4622658" indent="0">
              <a:buNone/>
              <a:defRPr sz="1444"/>
            </a:lvl8pPr>
            <a:lvl9pPr marL="5283037" indent="0">
              <a:buNone/>
              <a:defRPr sz="1444"/>
            </a:lvl9pPr>
          </a:lstStyle>
          <a:p>
            <a:pPr lvl="0"/>
            <a:r>
              <a:rPr lang="en-US"/>
              <a:t>Click to edit Master text styles</a:t>
            </a:r>
          </a:p>
        </p:txBody>
      </p:sp>
      <p:sp>
        <p:nvSpPr>
          <p:cNvPr id="5" name="Date Placeholder 4"/>
          <p:cNvSpPr>
            <a:spLocks noGrp="1"/>
          </p:cNvSpPr>
          <p:nvPr>
            <p:ph type="dt" sz="half" idx="10"/>
          </p:nvPr>
        </p:nvSpPr>
        <p:spPr/>
        <p:txBody>
          <a:bodyPr/>
          <a:lstStyle/>
          <a:p>
            <a:fld id="{D0B10D8F-AD36-4A4E-A8E3-A388C7E5EC90}" type="datetimeFigureOut">
              <a:rPr lang="en-GB" smtClean="0"/>
              <a:t>29/04/2025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4238761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B10D8F-AD36-4A4E-A8E3-A388C7E5EC9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3830009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51976" y="527403"/>
            <a:ext cx="2847975"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08051" y="527403"/>
            <a:ext cx="8378825"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B10D8F-AD36-4A4E-A8E3-A388C7E5EC90}" type="datetimeFigureOut">
              <a:rPr lang="en-GB" smtClean="0"/>
              <a:t>29/04/2025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8866B8-5F1E-4638-A44B-3BE4A63521C4}" type="slidenum">
              <a:rPr lang="en-GB" smtClean="0"/>
              <a:t>‹#›</a:t>
            </a:fld>
            <a:endParaRPr lang="en-GB"/>
          </a:p>
        </p:txBody>
      </p:sp>
    </p:spTree>
    <p:extLst>
      <p:ext uri="{BB962C8B-B14F-4D97-AF65-F5344CB8AC3E}">
        <p14:creationId xmlns:p14="http://schemas.microsoft.com/office/powerpoint/2010/main" val="1233758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08050" y="527405"/>
            <a:ext cx="11391900"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08050" y="2637014"/>
            <a:ext cx="11391900"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08050" y="9181397"/>
            <a:ext cx="2971800" cy="527403"/>
          </a:xfrm>
          <a:prstGeom prst="rect">
            <a:avLst/>
          </a:prstGeom>
        </p:spPr>
        <p:txBody>
          <a:bodyPr vert="horz" lIns="91440" tIns="45720" rIns="91440" bIns="45720" rtlCol="0" anchor="ctr"/>
          <a:lstStyle>
            <a:lvl1pPr algn="l">
              <a:defRPr sz="1733">
                <a:solidFill>
                  <a:schemeClr val="tx1">
                    <a:tint val="82000"/>
                  </a:schemeClr>
                </a:solidFill>
              </a:defRPr>
            </a:lvl1pPr>
          </a:lstStyle>
          <a:p>
            <a:fld id="{D0B10D8F-AD36-4A4E-A8E3-A388C7E5EC90}" type="datetimeFigureOut">
              <a:rPr lang="en-GB" smtClean="0"/>
              <a:t>29/04/2025</a:t>
            </a:fld>
            <a:endParaRPr lang="en-GB"/>
          </a:p>
        </p:txBody>
      </p:sp>
      <p:sp>
        <p:nvSpPr>
          <p:cNvPr id="5" name="Footer Placeholder 4"/>
          <p:cNvSpPr>
            <a:spLocks noGrp="1"/>
          </p:cNvSpPr>
          <p:nvPr>
            <p:ph type="ftr" sz="quarter" idx="3"/>
          </p:nvPr>
        </p:nvSpPr>
        <p:spPr>
          <a:xfrm>
            <a:off x="4375150" y="9181397"/>
            <a:ext cx="4457700" cy="527403"/>
          </a:xfrm>
          <a:prstGeom prst="rect">
            <a:avLst/>
          </a:prstGeom>
        </p:spPr>
        <p:txBody>
          <a:bodyPr vert="horz" lIns="91440" tIns="45720" rIns="91440" bIns="45720" rtlCol="0" anchor="ctr"/>
          <a:lstStyle>
            <a:lvl1pPr algn="ctr">
              <a:defRPr sz="1733">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9328150" y="9181397"/>
            <a:ext cx="2971800" cy="527403"/>
          </a:xfrm>
          <a:prstGeom prst="rect">
            <a:avLst/>
          </a:prstGeom>
        </p:spPr>
        <p:txBody>
          <a:bodyPr vert="horz" lIns="91440" tIns="45720" rIns="91440" bIns="45720" rtlCol="0" anchor="ctr"/>
          <a:lstStyle>
            <a:lvl1pPr algn="r">
              <a:defRPr sz="1733">
                <a:solidFill>
                  <a:schemeClr val="tx1">
                    <a:tint val="82000"/>
                  </a:schemeClr>
                </a:solidFill>
              </a:defRPr>
            </a:lvl1pPr>
          </a:lstStyle>
          <a:p>
            <a:fld id="{B68866B8-5F1E-4638-A44B-3BE4A63521C4}" type="slidenum">
              <a:rPr lang="en-GB" smtClean="0"/>
              <a:t>‹#›</a:t>
            </a:fld>
            <a:endParaRPr lang="en-GB"/>
          </a:p>
        </p:txBody>
      </p:sp>
    </p:spTree>
    <p:extLst>
      <p:ext uri="{BB962C8B-B14F-4D97-AF65-F5344CB8AC3E}">
        <p14:creationId xmlns:p14="http://schemas.microsoft.com/office/powerpoint/2010/main" val="26988683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320759" rtl="0" eaLnBrk="1" latinLnBrk="0" hangingPunct="1">
        <a:lnSpc>
          <a:spcPct val="90000"/>
        </a:lnSpc>
        <a:spcBef>
          <a:spcPct val="0"/>
        </a:spcBef>
        <a:buNone/>
        <a:defRPr sz="6355" kern="1200">
          <a:solidFill>
            <a:schemeClr val="tx1"/>
          </a:solidFill>
          <a:latin typeface="+mj-lt"/>
          <a:ea typeface="+mj-ea"/>
          <a:cs typeface="+mj-cs"/>
        </a:defRPr>
      </a:lvl1pPr>
    </p:titleStyle>
    <p:bodyStyle>
      <a:lvl1pPr marL="330190" indent="-330190" algn="l" defTabSz="1320759" rtl="0" eaLnBrk="1" latinLnBrk="0" hangingPunct="1">
        <a:lnSpc>
          <a:spcPct val="90000"/>
        </a:lnSpc>
        <a:spcBef>
          <a:spcPts val="1444"/>
        </a:spcBef>
        <a:buFont typeface="Arial" panose="020B0604020202020204" pitchFamily="34" charset="0"/>
        <a:buChar char="•"/>
        <a:defRPr sz="4044" kern="1200">
          <a:solidFill>
            <a:schemeClr val="tx1"/>
          </a:solidFill>
          <a:latin typeface="+mn-lt"/>
          <a:ea typeface="+mn-ea"/>
          <a:cs typeface="+mn-cs"/>
        </a:defRPr>
      </a:lvl1pPr>
      <a:lvl2pPr marL="990570" indent="-330190" algn="l" defTabSz="1320759" rtl="0" eaLnBrk="1" latinLnBrk="0" hangingPunct="1">
        <a:lnSpc>
          <a:spcPct val="90000"/>
        </a:lnSpc>
        <a:spcBef>
          <a:spcPts val="722"/>
        </a:spcBef>
        <a:buFont typeface="Arial" panose="020B0604020202020204" pitchFamily="34" charset="0"/>
        <a:buChar char="•"/>
        <a:defRPr sz="3467" kern="1200">
          <a:solidFill>
            <a:schemeClr val="tx1"/>
          </a:solidFill>
          <a:latin typeface="+mn-lt"/>
          <a:ea typeface="+mn-ea"/>
          <a:cs typeface="+mn-cs"/>
        </a:defRPr>
      </a:lvl2pPr>
      <a:lvl3pPr marL="1650949" indent="-330190" algn="l" defTabSz="1320759" rtl="0" eaLnBrk="1" latinLnBrk="0" hangingPunct="1">
        <a:lnSpc>
          <a:spcPct val="90000"/>
        </a:lnSpc>
        <a:spcBef>
          <a:spcPts val="722"/>
        </a:spcBef>
        <a:buFont typeface="Arial" panose="020B0604020202020204" pitchFamily="34" charset="0"/>
        <a:buChar char="•"/>
        <a:defRPr sz="2889" kern="1200">
          <a:solidFill>
            <a:schemeClr val="tx1"/>
          </a:solidFill>
          <a:latin typeface="+mn-lt"/>
          <a:ea typeface="+mn-ea"/>
          <a:cs typeface="+mn-cs"/>
        </a:defRPr>
      </a:lvl3pPr>
      <a:lvl4pPr marL="2311329" indent="-330190" algn="l" defTabSz="1320759" rtl="0" eaLnBrk="1" latinLnBrk="0" hangingPunct="1">
        <a:lnSpc>
          <a:spcPct val="90000"/>
        </a:lnSpc>
        <a:spcBef>
          <a:spcPts val="722"/>
        </a:spcBef>
        <a:buFont typeface="Arial" panose="020B0604020202020204" pitchFamily="34" charset="0"/>
        <a:buChar char="•"/>
        <a:defRPr sz="2600" kern="1200">
          <a:solidFill>
            <a:schemeClr val="tx1"/>
          </a:solidFill>
          <a:latin typeface="+mn-lt"/>
          <a:ea typeface="+mn-ea"/>
          <a:cs typeface="+mn-cs"/>
        </a:defRPr>
      </a:lvl4pPr>
      <a:lvl5pPr marL="2971709" indent="-330190" algn="l" defTabSz="1320759" rtl="0" eaLnBrk="1" latinLnBrk="0" hangingPunct="1">
        <a:lnSpc>
          <a:spcPct val="90000"/>
        </a:lnSpc>
        <a:spcBef>
          <a:spcPts val="722"/>
        </a:spcBef>
        <a:buFont typeface="Arial" panose="020B0604020202020204" pitchFamily="34" charset="0"/>
        <a:buChar char="•"/>
        <a:defRPr sz="2600" kern="1200">
          <a:solidFill>
            <a:schemeClr val="tx1"/>
          </a:solidFill>
          <a:latin typeface="+mn-lt"/>
          <a:ea typeface="+mn-ea"/>
          <a:cs typeface="+mn-cs"/>
        </a:defRPr>
      </a:lvl5pPr>
      <a:lvl6pPr marL="3632088" indent="-330190" algn="l" defTabSz="1320759" rtl="0" eaLnBrk="1" latinLnBrk="0" hangingPunct="1">
        <a:lnSpc>
          <a:spcPct val="90000"/>
        </a:lnSpc>
        <a:spcBef>
          <a:spcPts val="722"/>
        </a:spcBef>
        <a:buFont typeface="Arial" panose="020B0604020202020204" pitchFamily="34" charset="0"/>
        <a:buChar char="•"/>
        <a:defRPr sz="2600" kern="1200">
          <a:solidFill>
            <a:schemeClr val="tx1"/>
          </a:solidFill>
          <a:latin typeface="+mn-lt"/>
          <a:ea typeface="+mn-ea"/>
          <a:cs typeface="+mn-cs"/>
        </a:defRPr>
      </a:lvl6pPr>
      <a:lvl7pPr marL="4292468" indent="-330190" algn="l" defTabSz="1320759" rtl="0" eaLnBrk="1" latinLnBrk="0" hangingPunct="1">
        <a:lnSpc>
          <a:spcPct val="90000"/>
        </a:lnSpc>
        <a:spcBef>
          <a:spcPts val="722"/>
        </a:spcBef>
        <a:buFont typeface="Arial" panose="020B0604020202020204" pitchFamily="34" charset="0"/>
        <a:buChar char="•"/>
        <a:defRPr sz="2600" kern="1200">
          <a:solidFill>
            <a:schemeClr val="tx1"/>
          </a:solidFill>
          <a:latin typeface="+mn-lt"/>
          <a:ea typeface="+mn-ea"/>
          <a:cs typeface="+mn-cs"/>
        </a:defRPr>
      </a:lvl7pPr>
      <a:lvl8pPr marL="4952848" indent="-330190" algn="l" defTabSz="1320759" rtl="0" eaLnBrk="1" latinLnBrk="0" hangingPunct="1">
        <a:lnSpc>
          <a:spcPct val="90000"/>
        </a:lnSpc>
        <a:spcBef>
          <a:spcPts val="722"/>
        </a:spcBef>
        <a:buFont typeface="Arial" panose="020B0604020202020204" pitchFamily="34" charset="0"/>
        <a:buChar char="•"/>
        <a:defRPr sz="2600" kern="1200">
          <a:solidFill>
            <a:schemeClr val="tx1"/>
          </a:solidFill>
          <a:latin typeface="+mn-lt"/>
          <a:ea typeface="+mn-ea"/>
          <a:cs typeface="+mn-cs"/>
        </a:defRPr>
      </a:lvl8pPr>
      <a:lvl9pPr marL="5613227" indent="-330190" algn="l" defTabSz="1320759" rtl="0" eaLnBrk="1" latinLnBrk="0" hangingPunct="1">
        <a:lnSpc>
          <a:spcPct val="90000"/>
        </a:lnSpc>
        <a:spcBef>
          <a:spcPts val="722"/>
        </a:spcBef>
        <a:buFont typeface="Arial" panose="020B0604020202020204" pitchFamily="34" charset="0"/>
        <a:buChar char="•"/>
        <a:defRPr sz="2600" kern="1200">
          <a:solidFill>
            <a:schemeClr val="tx1"/>
          </a:solidFill>
          <a:latin typeface="+mn-lt"/>
          <a:ea typeface="+mn-ea"/>
          <a:cs typeface="+mn-cs"/>
        </a:defRPr>
      </a:lvl9pPr>
    </p:bodyStyle>
    <p:otherStyle>
      <a:defPPr>
        <a:defRPr lang="en-US"/>
      </a:defPPr>
      <a:lvl1pPr marL="0" algn="l" defTabSz="1320759" rtl="0" eaLnBrk="1" latinLnBrk="0" hangingPunct="1">
        <a:defRPr sz="2600" kern="1200">
          <a:solidFill>
            <a:schemeClr val="tx1"/>
          </a:solidFill>
          <a:latin typeface="+mn-lt"/>
          <a:ea typeface="+mn-ea"/>
          <a:cs typeface="+mn-cs"/>
        </a:defRPr>
      </a:lvl1pPr>
      <a:lvl2pPr marL="660380" algn="l" defTabSz="1320759" rtl="0" eaLnBrk="1" latinLnBrk="0" hangingPunct="1">
        <a:defRPr sz="2600" kern="1200">
          <a:solidFill>
            <a:schemeClr val="tx1"/>
          </a:solidFill>
          <a:latin typeface="+mn-lt"/>
          <a:ea typeface="+mn-ea"/>
          <a:cs typeface="+mn-cs"/>
        </a:defRPr>
      </a:lvl2pPr>
      <a:lvl3pPr marL="1320759" algn="l" defTabSz="1320759" rtl="0" eaLnBrk="1" latinLnBrk="0" hangingPunct="1">
        <a:defRPr sz="2600" kern="1200">
          <a:solidFill>
            <a:schemeClr val="tx1"/>
          </a:solidFill>
          <a:latin typeface="+mn-lt"/>
          <a:ea typeface="+mn-ea"/>
          <a:cs typeface="+mn-cs"/>
        </a:defRPr>
      </a:lvl3pPr>
      <a:lvl4pPr marL="1981139" algn="l" defTabSz="1320759" rtl="0" eaLnBrk="1" latinLnBrk="0" hangingPunct="1">
        <a:defRPr sz="2600" kern="1200">
          <a:solidFill>
            <a:schemeClr val="tx1"/>
          </a:solidFill>
          <a:latin typeface="+mn-lt"/>
          <a:ea typeface="+mn-ea"/>
          <a:cs typeface="+mn-cs"/>
        </a:defRPr>
      </a:lvl4pPr>
      <a:lvl5pPr marL="2641519" algn="l" defTabSz="1320759" rtl="0" eaLnBrk="1" latinLnBrk="0" hangingPunct="1">
        <a:defRPr sz="2600" kern="1200">
          <a:solidFill>
            <a:schemeClr val="tx1"/>
          </a:solidFill>
          <a:latin typeface="+mn-lt"/>
          <a:ea typeface="+mn-ea"/>
          <a:cs typeface="+mn-cs"/>
        </a:defRPr>
      </a:lvl5pPr>
      <a:lvl6pPr marL="3301898" algn="l" defTabSz="1320759" rtl="0" eaLnBrk="1" latinLnBrk="0" hangingPunct="1">
        <a:defRPr sz="2600" kern="1200">
          <a:solidFill>
            <a:schemeClr val="tx1"/>
          </a:solidFill>
          <a:latin typeface="+mn-lt"/>
          <a:ea typeface="+mn-ea"/>
          <a:cs typeface="+mn-cs"/>
        </a:defRPr>
      </a:lvl6pPr>
      <a:lvl7pPr marL="3962278" algn="l" defTabSz="1320759" rtl="0" eaLnBrk="1" latinLnBrk="0" hangingPunct="1">
        <a:defRPr sz="2600" kern="1200">
          <a:solidFill>
            <a:schemeClr val="tx1"/>
          </a:solidFill>
          <a:latin typeface="+mn-lt"/>
          <a:ea typeface="+mn-ea"/>
          <a:cs typeface="+mn-cs"/>
        </a:defRPr>
      </a:lvl7pPr>
      <a:lvl8pPr marL="4622658" algn="l" defTabSz="1320759" rtl="0" eaLnBrk="1" latinLnBrk="0" hangingPunct="1">
        <a:defRPr sz="2600" kern="1200">
          <a:solidFill>
            <a:schemeClr val="tx1"/>
          </a:solidFill>
          <a:latin typeface="+mn-lt"/>
          <a:ea typeface="+mn-ea"/>
          <a:cs typeface="+mn-cs"/>
        </a:defRPr>
      </a:lvl8pPr>
      <a:lvl9pPr marL="5283037" algn="l" defTabSz="1320759" rtl="0" eaLnBrk="1" latinLnBrk="0" hangingPunct="1">
        <a:defRPr sz="2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jpe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9.jpe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jpeg"/><Relationship Id="rId9" Type="http://schemas.openxmlformats.org/officeDocument/2006/relationships/image" Target="../media/image7.jpe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20000"/>
                <a:lumOff val="80000"/>
              </a:schemeClr>
            </a:gs>
            <a:gs pos="100000">
              <a:schemeClr val="accent2">
                <a:lumMod val="40000"/>
                <a:lumOff val="60000"/>
              </a:schemeClr>
            </a:gs>
          </a:gsLst>
          <a:lin ang="5400000" scaled="1"/>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B99268-6B3B-C2D2-C1B7-20AEA362F0F6}"/>
              </a:ext>
            </a:extLst>
          </p:cNvPr>
          <p:cNvSpPr txBox="1"/>
          <p:nvPr/>
        </p:nvSpPr>
        <p:spPr>
          <a:xfrm>
            <a:off x="284639" y="1041385"/>
            <a:ext cx="3868246" cy="1107996"/>
          </a:xfrm>
          <a:prstGeom prst="rect">
            <a:avLst/>
          </a:prstGeom>
          <a:noFill/>
        </p:spPr>
        <p:txBody>
          <a:bodyPr wrap="square" rtlCol="0">
            <a:spAutoFit/>
          </a:bodyPr>
          <a:lstStyle/>
          <a:p>
            <a:r>
              <a:rPr lang="en-GB" sz="1100" b="1" dirty="0"/>
              <a:t>Introduction</a:t>
            </a:r>
          </a:p>
          <a:p>
            <a:r>
              <a:rPr lang="en-US" sz="1100" dirty="0"/>
              <a:t>The Welsh healthcare system is heavily reliant on Welsh culture and language, which reflects the country's dedication to bilingualism and cultural identity. From the execution of policies to patient care and medical education, this integration is visible in many areas of healthcare.</a:t>
            </a:r>
            <a:endParaRPr lang="en-GB" sz="1100" dirty="0"/>
          </a:p>
        </p:txBody>
      </p:sp>
      <p:sp>
        <p:nvSpPr>
          <p:cNvPr id="7" name="TextBox 6">
            <a:extLst>
              <a:ext uri="{FF2B5EF4-FFF2-40B4-BE49-F238E27FC236}">
                <a16:creationId xmlns:a16="http://schemas.microsoft.com/office/drawing/2014/main" id="{54FBEF24-17A3-D435-B0CE-EE204D423B9C}"/>
              </a:ext>
            </a:extLst>
          </p:cNvPr>
          <p:cNvSpPr txBox="1"/>
          <p:nvPr/>
        </p:nvSpPr>
        <p:spPr>
          <a:xfrm>
            <a:off x="1702691" y="-64736"/>
            <a:ext cx="9801860" cy="584775"/>
          </a:xfrm>
          <a:prstGeom prst="rect">
            <a:avLst/>
          </a:prstGeom>
          <a:noFill/>
        </p:spPr>
        <p:txBody>
          <a:bodyPr wrap="square" rtlCol="0">
            <a:spAutoFit/>
          </a:bodyPr>
          <a:lstStyle/>
          <a:p>
            <a:r>
              <a:rPr lang="en-GB" sz="3200" dirty="0"/>
              <a:t>Practising Healthcare in Welsh culture and language</a:t>
            </a:r>
          </a:p>
        </p:txBody>
      </p:sp>
      <p:sp>
        <p:nvSpPr>
          <p:cNvPr id="16" name="TextBox 15">
            <a:extLst>
              <a:ext uri="{FF2B5EF4-FFF2-40B4-BE49-F238E27FC236}">
                <a16:creationId xmlns:a16="http://schemas.microsoft.com/office/drawing/2014/main" id="{066A1A3A-E722-BF64-4D1F-FFD2EB2A6C1F}"/>
              </a:ext>
            </a:extLst>
          </p:cNvPr>
          <p:cNvSpPr txBox="1"/>
          <p:nvPr/>
        </p:nvSpPr>
        <p:spPr>
          <a:xfrm>
            <a:off x="186089" y="3029850"/>
            <a:ext cx="9186605" cy="2996526"/>
          </a:xfrm>
          <a:prstGeom prst="rect">
            <a:avLst/>
          </a:prstGeom>
          <a:noFill/>
        </p:spPr>
        <p:txBody>
          <a:bodyPr wrap="square">
            <a:spAutoFit/>
          </a:bodyPr>
          <a:lstStyle/>
          <a:p>
            <a:r>
              <a:rPr lang="en-GB" sz="1100" b="1" kern="100" dirty="0">
                <a:ea typeface="Aptos" panose="020B0004020202020204" pitchFamily="34" charset="0"/>
                <a:cs typeface="Times New Roman" panose="02020603050405020304" pitchFamily="18" charset="0"/>
              </a:rPr>
              <a:t>Welsh Language in Healthcare: Policy and Standards</a:t>
            </a:r>
            <a:endParaRPr lang="en-GB" sz="1100" dirty="0"/>
          </a:p>
          <a:p>
            <a:pPr>
              <a:lnSpc>
                <a:spcPct val="107000"/>
              </a:lnSpc>
              <a:spcAft>
                <a:spcPts val="800"/>
              </a:spcAft>
            </a:pPr>
            <a:r>
              <a:rPr lang="en-GB" sz="1100" kern="100" dirty="0">
                <a:ea typeface="Aptos" panose="020B0004020202020204" pitchFamily="34" charset="0"/>
                <a:cs typeface="Arial" panose="020B0604020202020204" pitchFamily="34" charset="0"/>
              </a:rPr>
              <a:t>Welsh Government has designed a comprehensive structure to guarantee Welsh speakers' access to health services in their preferred language. The Welsh Language Commissioner under the Welsh Language (Wales) Measure 2011 establishes legally binding standards that are followed by public bodies, including the health service, to adopt. These are service delivery, policymaking, working practices, and positive promotion of the Welsh language in all areas of practice (Welsh Government, 2016).</a:t>
            </a:r>
            <a:endParaRPr lang="en-GB" sz="1100" kern="100" dirty="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a typeface="Aptos" panose="020B0004020202020204" pitchFamily="34" charset="0"/>
                <a:cs typeface="Arial" panose="020B0604020202020204" pitchFamily="34" charset="0"/>
              </a:rPr>
              <a:t>Under the health service, these expectations charge NHS organizations with the responsibility of putting in place the "active offer" policy whereby Welsh language services are actively presented to patients without expectation of a patient-initiated request. The purpose in this case is to acquaint the practice of utilizing Welsh in healthcare with making it unnecessary to have to ask for the same in the patient's mother tongue. In addition, NHS organizations must also produce and work on five-year strategic plans to consider and enhance their capacity to provide services bilingually, with progress continually under review and adjusted accordingly (NHS Wales, n.d.-a). This includes the development of staff training, the recruitment of Welsh-speaking staff, and making the language more accessible through bilingual signage, publications, and online communications (Betsi Cadwaladr University Health Board, n.d.).</a:t>
            </a:r>
            <a:endParaRPr lang="en-GB" sz="1100" kern="100" dirty="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a typeface="Aptos" panose="020B0004020202020204" pitchFamily="34" charset="0"/>
                <a:cs typeface="Arial" panose="020B0604020202020204" pitchFamily="34" charset="0"/>
              </a:rPr>
              <a:t>These projects are all part of a larger cultural shift spearheaded by the More than just words initiative to instil language awareness into the values and routine practices of health services in Wales (Welsh Government, 2016). Through the incorporation of linguistic rights into the core of healthcare policy and practice, the Welsh Government wants to improve outcomes for patients, enhance satisfaction, and reduce inequalities in access to care.</a:t>
            </a:r>
            <a:endParaRPr lang="en-GB" sz="1100" kern="100" dirty="0">
              <a:ea typeface="Aptos" panose="020B000402020202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26AFF1B8-1ED8-6069-2CDC-8914314A1BFD}"/>
              </a:ext>
            </a:extLst>
          </p:cNvPr>
          <p:cNvSpPr txBox="1"/>
          <p:nvPr/>
        </p:nvSpPr>
        <p:spPr>
          <a:xfrm>
            <a:off x="159540" y="6243572"/>
            <a:ext cx="8913340" cy="3002617"/>
          </a:xfrm>
          <a:prstGeom prst="rect">
            <a:avLst/>
          </a:prstGeom>
          <a:noFill/>
        </p:spPr>
        <p:txBody>
          <a:bodyPr wrap="square" rtlCol="0">
            <a:spAutoFit/>
          </a:bodyPr>
          <a:lstStyle/>
          <a:p>
            <a:pPr>
              <a:lnSpc>
                <a:spcPct val="150000"/>
              </a:lnSpc>
            </a:pPr>
            <a:r>
              <a:rPr lang="en-GB" sz="1100" b="1" kern="100" dirty="0">
                <a:ea typeface="Aptos" panose="020B0004020202020204" pitchFamily="34" charset="0"/>
                <a:cs typeface="Times New Roman" panose="02020603050405020304" pitchFamily="18" charset="0"/>
              </a:rPr>
              <a:t>Medical Education and Workforce Development</a:t>
            </a:r>
            <a:endParaRPr lang="en-US" sz="1100" dirty="0"/>
          </a:p>
          <a:p>
            <a:pPr>
              <a:lnSpc>
                <a:spcPct val="107000"/>
              </a:lnSpc>
              <a:spcAft>
                <a:spcPts val="800"/>
              </a:spcAft>
            </a:pPr>
            <a:r>
              <a:rPr lang="en-GB" sz="1100" kern="100" dirty="0">
                <a:ea typeface="Aptos" panose="020B0004020202020204" pitchFamily="34" charset="0"/>
                <a:cs typeface="Arial" panose="020B0604020202020204" pitchFamily="34" charset="0"/>
              </a:rPr>
              <a:t>To make a bilingual healthcare system possible, Welsh medical schools have integrated Welsh language courses into their curriculum. Cardiff University, for instance, offers medical students the chance to study at least 30% of their degree in Welsh, and scholarships are offered to those who pursue this option. In 2021, 71 students were studying medicine in Welsh.</a:t>
            </a:r>
          </a:p>
          <a:p>
            <a:pPr>
              <a:lnSpc>
                <a:spcPct val="107000"/>
              </a:lnSpc>
              <a:spcAft>
                <a:spcPts val="800"/>
              </a:spcAft>
            </a:pPr>
            <a:r>
              <a:rPr lang="en-GB" sz="1100" kern="100" dirty="0">
                <a:ea typeface="Aptos" panose="020B0004020202020204" pitchFamily="34" charset="0"/>
                <a:cs typeface="Arial" panose="020B0604020202020204" pitchFamily="34" charset="0"/>
              </a:rPr>
              <a:t>In addition, as of 2023, compulsory Welsh language courses are now mandatory for all second-year medical students at Cardiff Medical School. Through this policy, the intention is to have students well-prepared to work with their patients in the Welsh-speaking areas, maximizing patient care and patient satisfaction.</a:t>
            </a:r>
            <a:endParaRPr lang="en-GB" sz="1100" kern="100" dirty="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a typeface="Aptos" panose="020B0004020202020204" pitchFamily="34" charset="0"/>
                <a:cs typeface="Arial" panose="020B0604020202020204" pitchFamily="34" charset="0"/>
              </a:rPr>
              <a:t>Welsh language and culture integration in patient care is also necessary in order to bring comfort and easy communication. Training in Welsh language for the staff is provided by health boards in Wales, such as Betsi Cadwaladr University Health Board, in order to prepare the staff to address the needs of Welsh-speaking patients. Training includes giving bilingual signs, papers, and encouraging staff to wear badges to indicate their level of Welsh language ability.</a:t>
            </a:r>
            <a:endParaRPr lang="en-GB" sz="1100" kern="100" dirty="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a typeface="Aptos" panose="020B0004020202020204" pitchFamily="34" charset="0"/>
                <a:cs typeface="Arial" panose="020B0604020202020204" pitchFamily="34" charset="0"/>
              </a:rPr>
              <a:t>It is indicated by evidence that patients receiving care in their own language experience better outcomes as well as increased satisfaction levels. Thus, making active provision for the Welsh language service is not just a required element of legal rules but an approach to improve the quality of care.</a:t>
            </a:r>
            <a:endParaRPr lang="en-GB" sz="1100" kern="100" dirty="0">
              <a:ea typeface="Aptos" panose="020B0004020202020204" pitchFamily="34" charset="0"/>
              <a:cs typeface="Times New Roman" panose="02020603050405020304" pitchFamily="18" charset="0"/>
            </a:endParaRPr>
          </a:p>
        </p:txBody>
      </p:sp>
      <p:pic>
        <p:nvPicPr>
          <p:cNvPr id="1032" name="Picture 8" descr="Flag of Wales - Wikipedia">
            <a:extLst>
              <a:ext uri="{FF2B5EF4-FFF2-40B4-BE49-F238E27FC236}">
                <a16:creationId xmlns:a16="http://schemas.microsoft.com/office/drawing/2014/main" id="{925B1F84-273F-B029-E43E-9F678E7EC8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68124" y="32466"/>
            <a:ext cx="611505" cy="366903"/>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8" descr="Flag of Wales - Wikipedia">
            <a:extLst>
              <a:ext uri="{FF2B5EF4-FFF2-40B4-BE49-F238E27FC236}">
                <a16:creationId xmlns:a16="http://schemas.microsoft.com/office/drawing/2014/main" id="{79F952E0-1CED-D70A-1D53-F5D6110325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1186" y="32467"/>
            <a:ext cx="611505" cy="36690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ADB89407-57E7-512B-E86A-F0208BC010A3}"/>
              </a:ext>
            </a:extLst>
          </p:cNvPr>
          <p:cNvSpPr txBox="1"/>
          <p:nvPr/>
        </p:nvSpPr>
        <p:spPr>
          <a:xfrm>
            <a:off x="4300531" y="1495632"/>
            <a:ext cx="4606180" cy="1446550"/>
          </a:xfrm>
          <a:prstGeom prst="rect">
            <a:avLst/>
          </a:prstGeom>
          <a:noFill/>
        </p:spPr>
        <p:txBody>
          <a:bodyPr wrap="square" rtlCol="0">
            <a:spAutoFit/>
          </a:bodyPr>
          <a:lstStyle/>
          <a:p>
            <a:r>
              <a:rPr lang="en-GB" sz="1100" b="1" kern="100" dirty="0">
                <a:ea typeface="Aptos" panose="020B0004020202020204" pitchFamily="34" charset="0"/>
                <a:cs typeface="Times New Roman" panose="02020603050405020304" pitchFamily="18" charset="0"/>
              </a:rPr>
              <a:t>Patient Care and Cultural Sensitivity</a:t>
            </a:r>
            <a:endParaRPr lang="en-US" sz="1100" dirty="0"/>
          </a:p>
          <a:p>
            <a:r>
              <a:rPr lang="en-US" sz="1100" dirty="0"/>
              <a:t>Patient comfort and communication are enhanced when Welsh language and culture are incorporated into care. In addition to providing bilingual signage, paperwork, and badges demonstrating language proficiency, health boards such as Betsi Cadwaladr teach workers in Welsh. The active offer is both a legal requirement and a means of enhancing the quality of care because research indicates that patients fare better when served in their mother tongue.</a:t>
            </a:r>
            <a:endParaRPr lang="en-GB" sz="1100" dirty="0"/>
          </a:p>
        </p:txBody>
      </p:sp>
      <p:sp>
        <p:nvSpPr>
          <p:cNvPr id="21" name="TextBox 20">
            <a:extLst>
              <a:ext uri="{FF2B5EF4-FFF2-40B4-BE49-F238E27FC236}">
                <a16:creationId xmlns:a16="http://schemas.microsoft.com/office/drawing/2014/main" id="{1A53B2DC-04C1-BF2F-E939-C1F4DCEB1AF2}"/>
              </a:ext>
            </a:extLst>
          </p:cNvPr>
          <p:cNvSpPr txBox="1"/>
          <p:nvPr/>
        </p:nvSpPr>
        <p:spPr>
          <a:xfrm>
            <a:off x="9339754" y="578264"/>
            <a:ext cx="3868246" cy="4602735"/>
          </a:xfrm>
          <a:prstGeom prst="rect">
            <a:avLst/>
          </a:prstGeom>
          <a:noFill/>
        </p:spPr>
        <p:txBody>
          <a:bodyPr wrap="square" rtlCol="0">
            <a:spAutoFit/>
          </a:bodyPr>
          <a:lstStyle/>
          <a:p>
            <a:r>
              <a:rPr lang="en-GB" sz="1100" b="1" kern="100" dirty="0">
                <a:ea typeface="Aptos" panose="020B0004020202020204" pitchFamily="34" charset="0"/>
                <a:cs typeface="Times New Roman" panose="02020603050405020304" pitchFamily="18" charset="0"/>
              </a:rPr>
              <a:t>Regulatory Bodies and Professional Standards</a:t>
            </a:r>
            <a:endParaRPr lang="en-US" sz="1100" dirty="0"/>
          </a:p>
          <a:p>
            <a:pPr>
              <a:lnSpc>
                <a:spcPct val="107000"/>
              </a:lnSpc>
              <a:spcAft>
                <a:spcPts val="800"/>
              </a:spcAft>
            </a:pPr>
            <a:r>
              <a:rPr lang="en-GB" sz="1100" kern="100" dirty="0">
                <a:ea typeface="Aptos" panose="020B0004020202020204" pitchFamily="34" charset="0"/>
                <a:cs typeface="Arial" panose="020B0604020202020204" pitchFamily="34" charset="0"/>
              </a:rPr>
              <a:t>In December 2023, the Welsh Language Commissioner applied Welsh language standards to nine health professional regulatory bodies, including the General Medical Council and the Nursing and Midwifery Council. These standards ensure that Welsh speakers can register, communicate, and participate in proceedings through the medium of Welsh and benefit from inclusivity and equal treatment in the healthcare profession (Welsh Government, 2016). This extension is an important step in the integration of linguistic rights into the regulatory framework of UK healthcare, as part of broader policy aims set out in the More than just words strategy. It also reinforces the principle that the right to Welsh use should not be limited to frontline care but must be applied to professional governance and development. However, successful implementation will require regulatory bodies investing in bilingual resources, staff training, and internet access to allow equal access. Without adequate infrastructure and monitoring, there is a risk of these standards being symbolic instead of actual (NHS Wales, n.d.-a). Finally, consistency between professional bodies and health environments is essential in order not to have a splintered experience for Welsh-speaking patients and professionals (Betsi Cadwaladr University Health Board, n.d.).</a:t>
            </a:r>
            <a:endParaRPr lang="en-GB" sz="1100" kern="100" dirty="0">
              <a:ea typeface="Aptos" panose="020B0004020202020204" pitchFamily="34" charset="0"/>
              <a:cs typeface="Times New Roman" panose="02020603050405020304" pitchFamily="18" charset="0"/>
            </a:endParaRPr>
          </a:p>
        </p:txBody>
      </p:sp>
      <p:sp>
        <p:nvSpPr>
          <p:cNvPr id="22" name="TextBox 21">
            <a:extLst>
              <a:ext uri="{FF2B5EF4-FFF2-40B4-BE49-F238E27FC236}">
                <a16:creationId xmlns:a16="http://schemas.microsoft.com/office/drawing/2014/main" id="{6F604EC1-54B2-5AE7-CB0E-346EBDFEA220}"/>
              </a:ext>
            </a:extLst>
          </p:cNvPr>
          <p:cNvSpPr txBox="1"/>
          <p:nvPr/>
        </p:nvSpPr>
        <p:spPr>
          <a:xfrm>
            <a:off x="9346206" y="5797858"/>
            <a:ext cx="3702254" cy="3697038"/>
          </a:xfrm>
          <a:prstGeom prst="rect">
            <a:avLst/>
          </a:prstGeom>
          <a:noFill/>
        </p:spPr>
        <p:txBody>
          <a:bodyPr wrap="square" rtlCol="0">
            <a:spAutoFit/>
          </a:bodyPr>
          <a:lstStyle/>
          <a:p>
            <a:r>
              <a:rPr lang="en-GB" sz="1100" b="1" kern="100" dirty="0">
                <a:ea typeface="Aptos" panose="020B0004020202020204" pitchFamily="34" charset="0"/>
                <a:cs typeface="Times New Roman" panose="02020603050405020304" pitchFamily="18" charset="0"/>
              </a:rPr>
              <a:t>Challenges and Future Directions</a:t>
            </a:r>
            <a:endParaRPr lang="en-US" sz="1100" dirty="0"/>
          </a:p>
          <a:p>
            <a:pPr>
              <a:lnSpc>
                <a:spcPct val="107000"/>
              </a:lnSpc>
              <a:spcAft>
                <a:spcPts val="800"/>
              </a:spcAft>
            </a:pPr>
            <a:r>
              <a:rPr lang="en-GB" sz="1100" kern="100" dirty="0">
                <a:ea typeface="Aptos" panose="020B0004020202020204" pitchFamily="34" charset="0"/>
                <a:cs typeface="Arial" panose="020B0604020202020204" pitchFamily="34" charset="0"/>
              </a:rPr>
              <a:t>Despite these developments, challenges remain to complete integration of Welsh language and culture in healthcare. Budget cuts have impacted cultural institutions and language provision, raising questions over the sustainability of bilingual schemes in the long term (Welsh Government, 2016). Staff shortages and limited access to fluent Welsh-language professionals continue to hinder the consistent provision of services (NHS Wales, n.d.-a). Furthermore, while Welsh language training programs are in place, their effectiveness and patient outcome benefit in the long run have to be tracked and reviewed on an ongoing basis (NHS Wales, n.d.-b). Health boards must also make sure that the "active offer" is continuously delivered for all services and supported by clear leadership, resources, and feedback from the Welsh-speaking communities in a bid to maintain progression and close gaps (Betsi Cadwaladr University Health Board, n.d.). Without long-term investment and dedication, such initiatives can remain symbolic, not transformative.</a:t>
            </a:r>
            <a:endParaRPr lang="en-GB" sz="1100" kern="100" dirty="0">
              <a:ea typeface="Aptos" panose="020B0004020202020204" pitchFamily="34" charset="0"/>
              <a:cs typeface="Times New Roman" panose="02020603050405020304" pitchFamily="18" charset="0"/>
            </a:endParaRPr>
          </a:p>
        </p:txBody>
      </p:sp>
      <p:sp>
        <p:nvSpPr>
          <p:cNvPr id="23" name="TextBox 22">
            <a:extLst>
              <a:ext uri="{FF2B5EF4-FFF2-40B4-BE49-F238E27FC236}">
                <a16:creationId xmlns:a16="http://schemas.microsoft.com/office/drawing/2014/main" id="{A015C5A3-1D15-97A5-09DF-7FF4628EB49D}"/>
              </a:ext>
            </a:extLst>
          </p:cNvPr>
          <p:cNvSpPr txBox="1"/>
          <p:nvPr/>
        </p:nvSpPr>
        <p:spPr>
          <a:xfrm>
            <a:off x="2042161" y="8940898"/>
            <a:ext cx="7297594" cy="938719"/>
          </a:xfrm>
          <a:prstGeom prst="rect">
            <a:avLst/>
          </a:prstGeom>
          <a:noFill/>
        </p:spPr>
        <p:txBody>
          <a:bodyPr wrap="square" rtlCol="0">
            <a:spAutoFit/>
          </a:bodyPr>
          <a:lstStyle/>
          <a:p>
            <a:r>
              <a:rPr lang="en-US" sz="1100" b="1" dirty="0"/>
              <a:t>Conclusion</a:t>
            </a:r>
          </a:p>
          <a:p>
            <a:r>
              <a:rPr lang="en-US" sz="1100" dirty="0"/>
              <a:t>The Welsh healthcare system is deeply rooted in Welsh culture and language, which has an impact on patient treatment, education, and policy. Even though bilingualism has advanced significantly, ongoing work is required to overcome obstacles and guarantee that Welsh language services continue to be available and efficient. Wales shows its dedication to cultural identity and universal access to quality healthcare by maintaining these standards.</a:t>
            </a:r>
            <a:endParaRPr lang="en-GB" sz="1100" dirty="0"/>
          </a:p>
        </p:txBody>
      </p:sp>
      <p:pic>
        <p:nvPicPr>
          <p:cNvPr id="1040" name="Picture 16" descr="Daffodil flower on transparent ...">
            <a:extLst>
              <a:ext uri="{FF2B5EF4-FFF2-40B4-BE49-F238E27FC236}">
                <a16:creationId xmlns:a16="http://schemas.microsoft.com/office/drawing/2014/main" id="{F1D77F9E-B958-6759-FE2B-A9A7A39364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03621" y="568599"/>
            <a:ext cx="1528178" cy="908709"/>
          </a:xfrm>
          <a:prstGeom prst="rect">
            <a:avLst/>
          </a:prstGeom>
          <a:noFill/>
          <a:extLst>
            <a:ext uri="{909E8E84-426E-40DD-AFC4-6F175D3DCCD1}">
              <a14:hiddenFill xmlns:a14="http://schemas.microsoft.com/office/drawing/2010/main">
                <a:solidFill>
                  <a:srgbClr val="FFFFFF"/>
                </a:solidFill>
              </a14:hiddenFill>
            </a:ext>
          </a:extLst>
        </p:spPr>
      </p:pic>
      <p:pic>
        <p:nvPicPr>
          <p:cNvPr id="1042" name="Picture 18" descr="Patient care - Free people icons">
            <a:extLst>
              <a:ext uri="{FF2B5EF4-FFF2-40B4-BE49-F238E27FC236}">
                <a16:creationId xmlns:a16="http://schemas.microsoft.com/office/drawing/2014/main" id="{2DDA582D-1B93-9723-EB22-F62FF0600A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79391" y="560987"/>
            <a:ext cx="1528178" cy="923934"/>
          </a:xfrm>
          <a:prstGeom prst="rect">
            <a:avLst/>
          </a:prstGeom>
          <a:noFill/>
          <a:extLst>
            <a:ext uri="{909E8E84-426E-40DD-AFC4-6F175D3DCCD1}">
              <a14:hiddenFill xmlns:a14="http://schemas.microsoft.com/office/drawing/2010/main">
                <a:solidFill>
                  <a:srgbClr val="FFFFFF"/>
                </a:solidFill>
              </a14:hiddenFill>
            </a:ext>
          </a:extLst>
        </p:spPr>
      </p:pic>
      <p:pic>
        <p:nvPicPr>
          <p:cNvPr id="1048" name="Picture 24" descr="Welsh for Welcome: Welcome to Wales ...">
            <a:extLst>
              <a:ext uri="{FF2B5EF4-FFF2-40B4-BE49-F238E27FC236}">
                <a16:creationId xmlns:a16="http://schemas.microsoft.com/office/drawing/2014/main" id="{D1394B13-71F7-6378-66C6-A91493AA439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4016" y="496572"/>
            <a:ext cx="1976299" cy="506572"/>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descr="Using Welsh at work - HEIW">
            <a:extLst>
              <a:ext uri="{FF2B5EF4-FFF2-40B4-BE49-F238E27FC236}">
                <a16:creationId xmlns:a16="http://schemas.microsoft.com/office/drawing/2014/main" id="{C6551604-0CFC-1C0E-8542-68EE61F7B64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6929" y="2158414"/>
            <a:ext cx="2643844" cy="822108"/>
          </a:xfrm>
          <a:prstGeom prst="rect">
            <a:avLst/>
          </a:prstGeom>
          <a:noFill/>
          <a:extLst>
            <a:ext uri="{909E8E84-426E-40DD-AFC4-6F175D3DCCD1}">
              <a14:hiddenFill xmlns:a14="http://schemas.microsoft.com/office/drawing/2010/main">
                <a:solidFill>
                  <a:srgbClr val="FFFFFF"/>
                </a:solidFill>
              </a14:hiddenFill>
            </a:ext>
          </a:extLst>
        </p:spPr>
      </p:pic>
      <p:pic>
        <p:nvPicPr>
          <p:cNvPr id="1052" name="Picture 28" descr="Healthcare Education Stock Photos ...">
            <a:extLst>
              <a:ext uri="{FF2B5EF4-FFF2-40B4-BE49-F238E27FC236}">
                <a16:creationId xmlns:a16="http://schemas.microsoft.com/office/drawing/2014/main" id="{1E9A5CF5-0A68-EBA6-9045-AC5FC1F3EA0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36714" y="5957282"/>
            <a:ext cx="1974185" cy="572580"/>
          </a:xfrm>
          <a:prstGeom prst="rect">
            <a:avLst/>
          </a:prstGeom>
          <a:noFill/>
          <a:extLst>
            <a:ext uri="{909E8E84-426E-40DD-AFC4-6F175D3DCCD1}">
              <a14:hiddenFill xmlns:a14="http://schemas.microsoft.com/office/drawing/2010/main">
                <a:solidFill>
                  <a:srgbClr val="FFFFFF"/>
                </a:solidFill>
              </a14:hiddenFill>
            </a:ext>
          </a:extLst>
        </p:spPr>
      </p:pic>
      <p:pic>
        <p:nvPicPr>
          <p:cNvPr id="1054" name="Picture 30" descr="Workforce Development Stock Photos ...">
            <a:extLst>
              <a:ext uri="{FF2B5EF4-FFF2-40B4-BE49-F238E27FC236}">
                <a16:creationId xmlns:a16="http://schemas.microsoft.com/office/drawing/2014/main" id="{64C0A6F6-BC7B-8556-C0E0-B8111BB180C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07569" y="5957282"/>
            <a:ext cx="1686098" cy="572579"/>
          </a:xfrm>
          <a:prstGeom prst="rect">
            <a:avLst/>
          </a:prstGeom>
          <a:noFill/>
          <a:extLst>
            <a:ext uri="{909E8E84-426E-40DD-AFC4-6F175D3DCCD1}">
              <a14:hiddenFill xmlns:a14="http://schemas.microsoft.com/office/drawing/2010/main">
                <a:solidFill>
                  <a:srgbClr val="FFFFFF"/>
                </a:solidFill>
              </a14:hiddenFill>
            </a:ext>
          </a:extLst>
        </p:spPr>
      </p:pic>
      <p:pic>
        <p:nvPicPr>
          <p:cNvPr id="1056" name="Picture 32" descr="effective compliance management ...">
            <a:extLst>
              <a:ext uri="{FF2B5EF4-FFF2-40B4-BE49-F238E27FC236}">
                <a16:creationId xmlns:a16="http://schemas.microsoft.com/office/drawing/2014/main" id="{FF8756E0-E842-77EB-4385-9D75CD713CA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891576" y="5136819"/>
            <a:ext cx="1178013" cy="589007"/>
          </a:xfrm>
          <a:prstGeom prst="rect">
            <a:avLst/>
          </a:prstGeom>
          <a:noFill/>
          <a:extLst>
            <a:ext uri="{909E8E84-426E-40DD-AFC4-6F175D3DCCD1}">
              <a14:hiddenFill xmlns:a14="http://schemas.microsoft.com/office/drawing/2010/main">
                <a:solidFill>
                  <a:srgbClr val="FFFFFF"/>
                </a:solidFill>
              </a14:hiddenFill>
            </a:ext>
          </a:extLst>
        </p:spPr>
      </p:pic>
      <p:pic>
        <p:nvPicPr>
          <p:cNvPr id="1058" name="Picture 34" descr="Download Direction, Path, Decision ...">
            <a:extLst>
              <a:ext uri="{FF2B5EF4-FFF2-40B4-BE49-F238E27FC236}">
                <a16:creationId xmlns:a16="http://schemas.microsoft.com/office/drawing/2014/main" id="{9BEFCB6F-F543-50CC-CA33-B5B1717FCD67}"/>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1734589" y="5123920"/>
            <a:ext cx="1287321" cy="601906"/>
          </a:xfrm>
          <a:prstGeom prst="rect">
            <a:avLst/>
          </a:prstGeom>
          <a:noFill/>
          <a:extLst>
            <a:ext uri="{909E8E84-426E-40DD-AFC4-6F175D3DCCD1}">
              <a14:hiddenFill xmlns:a14="http://schemas.microsoft.com/office/drawing/2010/main">
                <a:solidFill>
                  <a:srgbClr val="FFFFFF"/>
                </a:solidFill>
              </a14:hiddenFill>
            </a:ext>
          </a:extLst>
        </p:spPr>
      </p:pic>
      <p:pic>
        <p:nvPicPr>
          <p:cNvPr id="1060" name="Picture 36" descr="Conclusion Stock Illustrations – 16,098 ...">
            <a:extLst>
              <a:ext uri="{FF2B5EF4-FFF2-40B4-BE49-F238E27FC236}">
                <a16:creationId xmlns:a16="http://schemas.microsoft.com/office/drawing/2014/main" id="{29E9F8D7-DC48-D41B-5962-66CC5E03CC4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84640" y="9235370"/>
            <a:ext cx="1637134" cy="5827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62216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D41CBF5268544DB1BA7B7BE213E1E1" ma:contentTypeVersion="16" ma:contentTypeDescription="Create a new document." ma:contentTypeScope="" ma:versionID="e53dc824374a3026c19226577e35d452">
  <xsd:schema xmlns:xsd="http://www.w3.org/2001/XMLSchema" xmlns:xs="http://www.w3.org/2001/XMLSchema" xmlns:p="http://schemas.microsoft.com/office/2006/metadata/properties" xmlns:ns3="4a1c9107-289e-4666-9631-faa94c61874f" xmlns:ns4="1ac1421e-9399-4156-9398-26bf27bd12b3" targetNamespace="http://schemas.microsoft.com/office/2006/metadata/properties" ma:root="true" ma:fieldsID="e607b8974034fa346ae6af8962526014" ns3:_="" ns4:_="">
    <xsd:import namespace="4a1c9107-289e-4666-9631-faa94c61874f"/>
    <xsd:import namespace="1ac1421e-9399-4156-9398-26bf27bd12b3"/>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LengthInSeconds" minOccurs="0"/>
                <xsd:element ref="ns3:MediaServiceObjectDetectorVersions" minOccurs="0"/>
                <xsd:element ref="ns3:MediaServiceSearchPropertie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1c9107-289e-4666-9631-faa94c61874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ac1421e-9399-4156-9398-26bf27bd12b3"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B12F135-3796-4306-87F9-D83CB8B38F02}">
  <ds:schemaRefs>
    <ds:schemaRef ds:uri="http://purl.org/dc/dcmitype/"/>
    <ds:schemaRef ds:uri="http://schemas.microsoft.com/office/infopath/2007/PartnerControls"/>
    <ds:schemaRef ds:uri="http://schemas.microsoft.com/office/2006/documentManagement/types"/>
    <ds:schemaRef ds:uri="4a1c9107-289e-4666-9631-faa94c61874f"/>
    <ds:schemaRef ds:uri="http://www.w3.org/XML/1998/namespace"/>
    <ds:schemaRef ds:uri="http://purl.org/dc/terms/"/>
    <ds:schemaRef ds:uri="http://purl.org/dc/elements/1.1/"/>
    <ds:schemaRef ds:uri="http://schemas.openxmlformats.org/package/2006/metadata/core-properties"/>
    <ds:schemaRef ds:uri="1ac1421e-9399-4156-9398-26bf27bd12b3"/>
    <ds:schemaRef ds:uri="http://schemas.microsoft.com/office/2006/metadata/properties"/>
  </ds:schemaRefs>
</ds:datastoreItem>
</file>

<file path=customXml/itemProps2.xml><?xml version="1.0" encoding="utf-8"?>
<ds:datastoreItem xmlns:ds="http://schemas.openxmlformats.org/officeDocument/2006/customXml" ds:itemID="{55436E61-13F5-4F03-BE5A-5F32B633B2A0}">
  <ds:schemaRefs>
    <ds:schemaRef ds:uri="http://schemas.microsoft.com/sharepoint/v3/contenttype/forms"/>
  </ds:schemaRefs>
</ds:datastoreItem>
</file>

<file path=customXml/itemProps3.xml><?xml version="1.0" encoding="utf-8"?>
<ds:datastoreItem xmlns:ds="http://schemas.openxmlformats.org/officeDocument/2006/customXml" ds:itemID="{7C811720-2CDE-496B-9E04-67F9E0CBD0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1c9107-289e-4666-9631-faa94c61874f"/>
    <ds:schemaRef ds:uri="1ac1421e-9399-4156-9398-26bf27bd12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117</TotalTime>
  <Words>1185</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SANI-CAMARA R. (2127136)</dc:creator>
  <cp:lastModifiedBy>Sia Theresa komba</cp:lastModifiedBy>
  <cp:revision>5</cp:revision>
  <dcterms:created xsi:type="dcterms:W3CDTF">2025-04-29T16:11:23Z</dcterms:created>
  <dcterms:modified xsi:type="dcterms:W3CDTF">2025-04-29T18:52:11Z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0x0101009ED41CBF5268544DB1BA7B7BE213E1E1</vt:lpwstr>
  </property>
</Properties>
</file>