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63BE0-9579-E44D-50FA-EAFF59F4F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64AB6D-9355-75E2-7071-E1EF8B593A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B7014-C766-FD42-DE6B-1F112A702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6CFA3-A7A9-7532-1730-04D230FC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2C216-A98E-E55C-4383-955E2F8A9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4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915E-A3ED-E1F9-719F-A466219D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80849-6E7C-5D6C-3A77-18030AEF4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B5F2C-612C-B7EB-5A8F-3779B38B6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7EDC2-D86A-F60D-16C0-C3BA51CCD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0E82B-B2D3-A8A2-61A7-57B46B699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895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0DBBC-7A59-5B23-F0F4-3406C0649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74F15-F7DC-1B09-179B-89DC74C25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6E7FB-A0E0-74C7-7F8C-72A4E162E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E3277-8D90-44E9-35CA-50557F3E3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78A21-77E9-9F40-8A4E-5497E42E8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8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2C6E5-1338-DC74-E4C5-6DA6DEDEB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C236-F047-FCBD-51AF-2F5287EA60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229338-1DBD-3E18-9103-801DE10CE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960223-41EE-0D7C-C54C-996780346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3F87A-F4F1-7528-1A84-FFB3349CA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B4A91-5A6D-8862-AA02-D0845099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7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C275-34B0-08AA-9317-240D41D5C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A3E3F0-E661-8822-E646-9E4879CCB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FC453-A72E-AF26-FDDA-A754805DE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339AB7-209A-4A6D-BB45-311A766E5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67130A-7D3C-BC0C-E66E-E9D7BD6BC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C0FAC7-1E5D-C872-1C6F-B1F18BBD1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7A67C8-1902-9A06-A453-05745639F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A18C61-0C18-5A04-A39B-60C4E899D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80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47DE7-F16E-4DEC-83D3-FCB8086EC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440F6-E4CF-8CCD-C444-BE8A5A92D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FE076F-275B-F33F-52B9-608892AA8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09FEEE-19CE-8A4C-9A2F-D2858D008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952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66070C-99F0-C952-5872-6473FD7FA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6FD16D-5F9F-9C25-F5A2-F54930CE5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58917-29BE-89E6-3AC8-529CD307E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71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06958-61E4-5D70-DE3A-EE588D26A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A2B86-942C-B825-7639-35F01ABB7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2C3AA1-DD4F-8CA1-DB64-C5BFC8BD0A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4DAB8-3ACB-66FA-C32C-369A5E9B2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634F4A-A27D-C2BB-A5F3-94A3E6F60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D23B03-D0A6-93E3-D782-8169BC5F3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81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529AD-AAC6-10F9-F2EB-DE9BA4BD8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8A5F7F-CED1-4BD7-1A05-6A77B2FBAF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E7D7D-72C9-58B2-251B-A29F090296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10CA35-900A-D29A-AB86-8104D208F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7AC45-E9B8-4E2B-17E0-F90F3E368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B3743-097C-E0F8-A411-5865C3E83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9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E447A-3CAB-7FF5-4B97-B2BC21A8E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9DDCC3-D791-2D19-6EF6-2BE7A72DA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BD5D9-3A12-5B15-0ACA-2BE1AA8EB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98D33-6E86-4DAD-A994-CC23530C9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D8EC6-6E12-1069-A3AE-4BD172E64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4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427C6F-1033-34C3-A051-333D276B0E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B812D4-332F-9801-1374-AD82009EA2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AA8FF-9BD0-B250-283E-C4E531EB8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E1838-C448-F051-903E-16F729E70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634B5B-2810-14CD-807F-AD3313CC1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792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23E64A-26AF-E1F4-6B11-2A33C38F7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71797-9A08-6E3C-02F8-F5C3F83B4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C203C-7EE7-D96B-5B04-B10036AB24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6C997-4600-4931-AFB1-2603F548ED0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405F8-1E25-A278-3240-DCE4309848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B7E30-4C87-1E80-A7F8-BA9C4C079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28AB1-2436-4A76-A259-9BE4063CF7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304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.uk/conditions/osteopathy/" TargetMode="External"/><Relationship Id="rId3" Type="http://schemas.openxmlformats.org/officeDocument/2006/relationships/hyperlink" Target="http://www.bupa.co.uk/health-information/muscles-bones-joints/osteopathy-lower-back-pain" TargetMode="External"/><Relationship Id="rId7" Type="http://schemas.openxmlformats.org/officeDocument/2006/relationships/hyperlink" Target="http://www.ncor.org.uk/what-can-osteopaths-help-with/" TargetMode="External"/><Relationship Id="rId2" Type="http://schemas.openxmlformats.org/officeDocument/2006/relationships/hyperlink" Target="http://www.ncbi.nim.nih.gov/books/NBK57452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steopathy.org.uk/standards/standards-of-education-and-training/" TargetMode="External"/><Relationship Id="rId5" Type="http://schemas.openxmlformats.org/officeDocument/2006/relationships/hyperlink" Target="http://www.concordiaclinic.com/osteopathy/" TargetMode="External"/><Relationship Id="rId4" Type="http://schemas.openxmlformats.org/officeDocument/2006/relationships/hyperlink" Target="http://www.camosteopathy.co.uk/migraine-osteopath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134706B-150F-487B-B4FB-34C10219C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FD23E7-C75D-4AFA-A4D4-BE55581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628A93-C0BC-4710-4D35-917B5DD96601}"/>
              </a:ext>
            </a:extLst>
          </p:cNvPr>
          <p:cNvSpPr/>
          <p:nvPr/>
        </p:nvSpPr>
        <p:spPr>
          <a:xfrm>
            <a:off x="7964793" y="2771555"/>
            <a:ext cx="988247" cy="779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Anatomy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F5E519-A931-EFEE-227F-AE7CD6F56D8D}"/>
              </a:ext>
            </a:extLst>
          </p:cNvPr>
          <p:cNvSpPr/>
          <p:nvPr/>
        </p:nvSpPr>
        <p:spPr>
          <a:xfrm>
            <a:off x="10871090" y="2743282"/>
            <a:ext cx="1226308" cy="779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Physiology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C60D25-AD48-CDDE-1D7B-591CB318244F}"/>
              </a:ext>
            </a:extLst>
          </p:cNvPr>
          <p:cNvSpPr/>
          <p:nvPr/>
        </p:nvSpPr>
        <p:spPr>
          <a:xfrm>
            <a:off x="9247920" y="3848877"/>
            <a:ext cx="1293405" cy="779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Pharmacology</a:t>
            </a:r>
            <a:r>
              <a:rPr lang="en-GB" sz="1000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41ACAB-1599-5AC3-E4F5-EB87C122E709}"/>
              </a:ext>
            </a:extLst>
          </p:cNvPr>
          <p:cNvSpPr/>
          <p:nvPr/>
        </p:nvSpPr>
        <p:spPr>
          <a:xfrm>
            <a:off x="7964793" y="3848877"/>
            <a:ext cx="1072518" cy="779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Nutrition</a:t>
            </a:r>
          </a:p>
          <a:p>
            <a:pPr algn="ctr"/>
            <a:r>
              <a:rPr lang="en-GB" sz="10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B4D8689-EC62-F56D-6219-14A10A80073E}"/>
              </a:ext>
            </a:extLst>
          </p:cNvPr>
          <p:cNvSpPr/>
          <p:nvPr/>
        </p:nvSpPr>
        <p:spPr>
          <a:xfrm>
            <a:off x="9195960" y="2750302"/>
            <a:ext cx="1350766" cy="8217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Biomechanics</a:t>
            </a:r>
            <a:r>
              <a:rPr lang="en-GB" sz="1000" dirty="0"/>
              <a:t> </a:t>
            </a:r>
          </a:p>
          <a:p>
            <a:pPr algn="ctr"/>
            <a:r>
              <a:rPr lang="en-GB" sz="1000" dirty="0"/>
              <a:t>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5CBA5E9-7F61-16EC-A282-722D7901F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296" y="145624"/>
            <a:ext cx="3344092" cy="2051043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53487CD-7980-B0C2-5995-771E307ECADE}"/>
              </a:ext>
            </a:extLst>
          </p:cNvPr>
          <p:cNvSpPr/>
          <p:nvPr/>
        </p:nvSpPr>
        <p:spPr>
          <a:xfrm>
            <a:off x="70940" y="1634419"/>
            <a:ext cx="3344092" cy="32263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Osteopaths</a:t>
            </a:r>
          </a:p>
          <a:p>
            <a:pPr algn="ctr"/>
            <a:r>
              <a:rPr lang="en-GB" dirty="0"/>
              <a:t>Can treat many medical conditions by working with the structure and function of a person’s body to ensure their well-being through their skeleton, muscles and soft tissues working cohesively together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853264A-D81D-E459-D4EF-787E97DC7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3940" y="4876724"/>
            <a:ext cx="2731719" cy="1866674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CEEE34B-DC91-B773-282B-FD49BC9E46E2}"/>
              </a:ext>
            </a:extLst>
          </p:cNvPr>
          <p:cNvSpPr/>
          <p:nvPr/>
        </p:nvSpPr>
        <p:spPr>
          <a:xfrm>
            <a:off x="3932838" y="2403657"/>
            <a:ext cx="3047135" cy="42727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Using touch, manipulation, massage and stretching osteopaths can help with a variety of medical conditions including: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Back and neck pain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Joint pain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Headaches and migraines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Muscle strains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Digestive problems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Postural issues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Sciatica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Circulatory Problems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Arthritic pain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A93248D-9235-003E-B188-EE1F23D8E9E7}"/>
              </a:ext>
            </a:extLst>
          </p:cNvPr>
          <p:cNvSpPr/>
          <p:nvPr/>
        </p:nvSpPr>
        <p:spPr>
          <a:xfrm>
            <a:off x="8660497" y="114602"/>
            <a:ext cx="2468252" cy="24256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Osteopathy is a life science which involves biology, chemistry and physics. Osteopaths study these areas of medicine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904581-4986-5B09-6692-5DE5BCBD6A8F}"/>
              </a:ext>
            </a:extLst>
          </p:cNvPr>
          <p:cNvSpPr txBox="1"/>
          <p:nvPr/>
        </p:nvSpPr>
        <p:spPr>
          <a:xfrm>
            <a:off x="266459" y="5229854"/>
            <a:ext cx="295305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err="1"/>
              <a:t>Lapelusa</a:t>
            </a:r>
            <a:r>
              <a:rPr lang="en-GB" sz="1100" dirty="0"/>
              <a:t>, </a:t>
            </a:r>
            <a:r>
              <a:rPr lang="en-GB" sz="1100" dirty="0" err="1"/>
              <a:t>Bordani</a:t>
            </a:r>
            <a:r>
              <a:rPr lang="en-GB" sz="1100" dirty="0"/>
              <a:t>, 2023</a:t>
            </a:r>
          </a:p>
          <a:p>
            <a:r>
              <a:rPr lang="en-GB" sz="1100" dirty="0"/>
              <a:t>Concordia Clinic Liverpool, 2024</a:t>
            </a:r>
          </a:p>
          <a:p>
            <a:r>
              <a:rPr lang="en-GB" sz="1100" dirty="0"/>
              <a:t>General Osteopathic Council, 2024</a:t>
            </a:r>
          </a:p>
          <a:p>
            <a:r>
              <a:rPr lang="en-GB" sz="1100" dirty="0"/>
              <a:t>National Council for Osteopathic Research, 2024</a:t>
            </a:r>
          </a:p>
          <a:p>
            <a:r>
              <a:rPr lang="en-GB" sz="1100" dirty="0"/>
              <a:t>National Health Service, 2024</a:t>
            </a:r>
          </a:p>
          <a:p>
            <a:r>
              <a:rPr lang="en-GB" sz="1100" dirty="0"/>
              <a:t>Cam Osteopathy, 2024</a:t>
            </a:r>
          </a:p>
          <a:p>
            <a:r>
              <a:rPr lang="en-GB" sz="1100" dirty="0"/>
              <a:t>Bupa, 2023</a:t>
            </a:r>
          </a:p>
          <a:p>
            <a:endParaRPr lang="en-GB" sz="11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2A3FFE7-7BC3-BF45-387B-8E086E182A8B}"/>
              </a:ext>
            </a:extLst>
          </p:cNvPr>
          <p:cNvSpPr/>
          <p:nvPr/>
        </p:nvSpPr>
        <p:spPr>
          <a:xfrm>
            <a:off x="10835659" y="3848877"/>
            <a:ext cx="1204325" cy="7792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Pathology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0030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349490-A346-B468-D32A-7847DB7BE61C}"/>
              </a:ext>
            </a:extLst>
          </p:cNvPr>
          <p:cNvSpPr txBox="1"/>
          <p:nvPr/>
        </p:nvSpPr>
        <p:spPr>
          <a:xfrm>
            <a:off x="640080" y="509451"/>
            <a:ext cx="10071463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 List:</a:t>
            </a:r>
          </a:p>
          <a:p>
            <a:endParaRPr lang="en-GB" sz="1600" dirty="0"/>
          </a:p>
          <a:p>
            <a:r>
              <a:rPr lang="en-GB" sz="1600" dirty="0" err="1"/>
              <a:t>Bordoni</a:t>
            </a:r>
            <a:r>
              <a:rPr lang="en-GB" sz="1600" dirty="0"/>
              <a:t>, B. and </a:t>
            </a:r>
            <a:r>
              <a:rPr lang="en-GB" sz="1600" dirty="0" err="1"/>
              <a:t>Lapelusa</a:t>
            </a:r>
            <a:r>
              <a:rPr lang="en-GB" sz="1600" dirty="0"/>
              <a:t>, A (2023) ‘High-Velocity Low-Amplitude Manipulation Techniques’, </a:t>
            </a:r>
            <a:r>
              <a:rPr lang="en-GB" sz="1600" i="1" dirty="0"/>
              <a:t>National Library of Medicine,</a:t>
            </a:r>
            <a:r>
              <a:rPr lang="en-GB" sz="1600" dirty="0"/>
              <a:t> pp 1-3. Available at: </a:t>
            </a:r>
            <a:r>
              <a:rPr lang="en-GB" sz="1600" dirty="0">
                <a:hlinkClick r:id="rId2"/>
              </a:rPr>
              <a:t>http://www.ncbi.nim.nih.gov/books/NBK574527</a:t>
            </a:r>
            <a:r>
              <a:rPr lang="en-GB" sz="1600" dirty="0"/>
              <a:t> (Accessed: 10 October 2024).</a:t>
            </a:r>
          </a:p>
          <a:p>
            <a:endParaRPr lang="en-GB" sz="1600" dirty="0"/>
          </a:p>
          <a:p>
            <a:r>
              <a:rPr lang="en-GB" sz="1600" dirty="0"/>
              <a:t>BUPA (2023) </a:t>
            </a:r>
            <a:r>
              <a:rPr lang="en-GB" sz="1600" i="1" dirty="0"/>
              <a:t>Osteopathy for Lower Back Pain.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http://www.bupa.co.uk/health-information/muscles-bones-joints/osteopathy-lower-back-pain</a:t>
            </a:r>
            <a:r>
              <a:rPr lang="en-GB" sz="1600" dirty="0"/>
              <a:t> (Accessed: 10 October 2024).</a:t>
            </a:r>
          </a:p>
          <a:p>
            <a:endParaRPr lang="en-GB" sz="1600" dirty="0"/>
          </a:p>
          <a:p>
            <a:r>
              <a:rPr lang="en-GB" sz="1600" dirty="0"/>
              <a:t>Cam Osteopathy (2024) ‘</a:t>
            </a:r>
            <a:r>
              <a:rPr lang="en-GB" sz="16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Guide to Migraine Treatment with Osteopathy by Osteopaths’. </a:t>
            </a:r>
            <a:r>
              <a:rPr lang="en-GB" sz="16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endParaRPr lang="en-GB" sz="1600" b="0" i="1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hlinkClick r:id="rId4"/>
              </a:rPr>
              <a:t>http://www.camosteopathy.co.uk/migraine-osteopathy/</a:t>
            </a:r>
            <a:r>
              <a:rPr lang="en-GB" sz="1600" dirty="0"/>
              <a:t> (Accessed: 10 October 2024).</a:t>
            </a:r>
          </a:p>
          <a:p>
            <a:endParaRPr lang="en-GB" sz="1600" dirty="0"/>
          </a:p>
          <a:p>
            <a:r>
              <a:rPr lang="en-GB" sz="1600" dirty="0"/>
              <a:t>Concordia Clinic Liverpool (2024) </a:t>
            </a:r>
            <a:r>
              <a:rPr lang="en-GB" sz="1600" i="1" dirty="0"/>
              <a:t>Treatments Osteopathy. </a:t>
            </a:r>
            <a:r>
              <a:rPr lang="en-GB" sz="1600" dirty="0"/>
              <a:t>Available at: </a:t>
            </a:r>
          </a:p>
          <a:p>
            <a:r>
              <a:rPr lang="en-GB" sz="1600" dirty="0">
                <a:hlinkClick r:id="rId5"/>
              </a:rPr>
              <a:t>http://www.concordiaclinic.com/osteopathy/</a:t>
            </a:r>
            <a:r>
              <a:rPr lang="en-GB" sz="1600" dirty="0"/>
              <a:t>   (Accessed 03 October 2024).</a:t>
            </a:r>
          </a:p>
          <a:p>
            <a:endParaRPr lang="en-GB" sz="1600" dirty="0"/>
          </a:p>
          <a:p>
            <a:r>
              <a:rPr lang="en-GB" sz="1600" dirty="0"/>
              <a:t>General Osteopathic Council (2024) </a:t>
            </a:r>
            <a:r>
              <a:rPr lang="en-GB" sz="1600" i="1" dirty="0"/>
              <a:t>General Osteopathic Council: Standards of Education and Training.</a:t>
            </a:r>
          </a:p>
          <a:p>
            <a:r>
              <a:rPr lang="en-GB" sz="1600" dirty="0"/>
              <a:t>Available at: </a:t>
            </a:r>
            <a:r>
              <a:rPr lang="en-GB" sz="1600" dirty="0">
                <a:hlinkClick r:id="rId6"/>
              </a:rPr>
              <a:t>http://www.osteopathy.org.uk/standards/standards-of-education-and-training/</a:t>
            </a:r>
            <a:endParaRPr lang="en-GB" sz="1600" dirty="0"/>
          </a:p>
          <a:p>
            <a:r>
              <a:rPr lang="en-GB" sz="1600" dirty="0"/>
              <a:t> (Accessed: 03 October 2024).</a:t>
            </a:r>
          </a:p>
          <a:p>
            <a:endParaRPr lang="en-GB" sz="1600" dirty="0"/>
          </a:p>
          <a:p>
            <a:r>
              <a:rPr lang="en-GB" sz="1600" dirty="0"/>
              <a:t>National Council for Osteopathic Research (2024) </a:t>
            </a:r>
            <a:r>
              <a:rPr lang="en-GB" sz="1600" i="1" dirty="0"/>
              <a:t>What can Osteopaths Help With? </a:t>
            </a:r>
          </a:p>
          <a:p>
            <a:r>
              <a:rPr lang="en-GB" sz="1600" dirty="0"/>
              <a:t>Available at: </a:t>
            </a:r>
            <a:r>
              <a:rPr lang="en-GB" sz="1600" dirty="0">
                <a:hlinkClick r:id="rId7"/>
              </a:rPr>
              <a:t>http://www.ncor.org.uk/what-can-osteopaths-help-with/</a:t>
            </a:r>
            <a:r>
              <a:rPr lang="en-GB" sz="1600" dirty="0"/>
              <a:t>  (Accessed: 03 October2024).</a:t>
            </a:r>
          </a:p>
          <a:p>
            <a:endParaRPr lang="en-GB" sz="1600" dirty="0"/>
          </a:p>
          <a:p>
            <a:r>
              <a:rPr lang="en-GB" sz="1600" dirty="0"/>
              <a:t>National Health Service (2024) </a:t>
            </a:r>
            <a:r>
              <a:rPr lang="en-GB" sz="1600" i="1" dirty="0"/>
              <a:t>Health A – Z  Conditions Osteopathy Overview. </a:t>
            </a:r>
          </a:p>
          <a:p>
            <a:r>
              <a:rPr lang="en-GB" sz="1600" dirty="0"/>
              <a:t>Available at: http:// </a:t>
            </a:r>
            <a:r>
              <a:rPr lang="en-GB" sz="1600" dirty="0">
                <a:hlinkClick r:id="rId8"/>
              </a:rPr>
              <a:t>www.nhs.uk/conditions/osteopathy/</a:t>
            </a:r>
            <a:r>
              <a:rPr lang="en-GB" sz="1600" dirty="0"/>
              <a:t> (Accessed: 03 October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867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397</Words>
  <Application>Microsoft Office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Marshalsey (Hywel Dda UHB - Communication Officer)</dc:creator>
  <cp:lastModifiedBy>Melanie Marshalsey (Hywel Dda UHB - Communication Officer)</cp:lastModifiedBy>
  <cp:revision>6</cp:revision>
  <dcterms:created xsi:type="dcterms:W3CDTF">2024-09-26T13:46:06Z</dcterms:created>
  <dcterms:modified xsi:type="dcterms:W3CDTF">2024-10-10T11:41:31Z</dcterms:modified>
</cp:coreProperties>
</file>