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77" r:id="rId3"/>
    <p:sldId id="267" r:id="rId4"/>
    <p:sldId id="268" r:id="rId5"/>
    <p:sldId id="269" r:id="rId6"/>
    <p:sldId id="270" r:id="rId7"/>
    <p:sldId id="271" r:id="rId8"/>
    <p:sldId id="272" r:id="rId9"/>
    <p:sldId id="27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84930" autoAdjust="0"/>
  </p:normalViewPr>
  <p:slideViewPr>
    <p:cSldViewPr snapToGrid="0">
      <p:cViewPr varScale="1">
        <p:scale>
          <a:sx n="94" d="100"/>
          <a:sy n="94" d="100"/>
        </p:scale>
        <p:origin x="131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MY"/>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37304C-BD65-43CD-8932-545E3152076D}" type="datetimeFigureOut">
              <a:rPr lang="en-MY" smtClean="0"/>
              <a:t>27/03/2023</a:t>
            </a:fld>
            <a:endParaRPr lang="en-MY"/>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MY"/>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MY"/>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E54D7F-BC6D-4FC9-90D1-2003DB5EE031}" type="slidenum">
              <a:rPr lang="en-MY" smtClean="0"/>
              <a:t>‹#›</a:t>
            </a:fld>
            <a:endParaRPr lang="en-MY"/>
          </a:p>
        </p:txBody>
      </p:sp>
    </p:spTree>
    <p:extLst>
      <p:ext uri="{BB962C8B-B14F-4D97-AF65-F5344CB8AC3E}">
        <p14:creationId xmlns:p14="http://schemas.microsoft.com/office/powerpoint/2010/main" val="3562168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Targeting specific audiences: Marriott UK uses data from social media platforms to target specific audiences with its ads. This helps to ensure that the company's ads are seen by people who are most likely to be interested in its hotels and resorts.</a:t>
            </a:r>
          </a:p>
          <a:p>
            <a:r>
              <a:rPr lang="en-US" sz="1200" b="0" i="0" kern="1200" dirty="0">
                <a:solidFill>
                  <a:schemeClr val="tx1"/>
                </a:solidFill>
                <a:effectLst/>
                <a:latin typeface="+mn-lt"/>
                <a:ea typeface="+mn-ea"/>
                <a:cs typeface="+mn-cs"/>
              </a:rPr>
              <a:t>Promoting offers and deals: Marriott UK uses paid social media advertising to promote special offers, deals, and promotions. Brand awareness campaigns: Marriott UK also uses paid social media advertising to build brand awareness and promote its hotels and resorts. This can include sponsored posts on Instagram featuring photos and videos of its properties, as well as Facebook ads that highlight the unique features and amenities of its hotels.</a:t>
            </a:r>
          </a:p>
          <a:p>
            <a:r>
              <a:rPr lang="en-US" sz="1200" b="0" i="0" kern="1200" dirty="0">
                <a:solidFill>
                  <a:schemeClr val="tx1"/>
                </a:solidFill>
                <a:effectLst/>
                <a:latin typeface="+mn-lt"/>
                <a:ea typeface="+mn-ea"/>
                <a:cs typeface="+mn-cs"/>
              </a:rPr>
              <a:t>Measuring and </a:t>
            </a:r>
            <a:r>
              <a:rPr lang="en-GB" sz="1200" b="0" i="0" kern="1200" noProof="0" dirty="0">
                <a:solidFill>
                  <a:schemeClr val="tx1"/>
                </a:solidFill>
                <a:effectLst/>
                <a:latin typeface="+mn-lt"/>
                <a:ea typeface="+mn-ea"/>
                <a:cs typeface="+mn-cs"/>
              </a:rPr>
              <a:t>optimising</a:t>
            </a:r>
            <a:r>
              <a:rPr lang="en-US" sz="1200" b="0" i="0" kern="1200" dirty="0">
                <a:solidFill>
                  <a:schemeClr val="tx1"/>
                </a:solidFill>
                <a:effectLst/>
                <a:latin typeface="+mn-lt"/>
                <a:ea typeface="+mn-ea"/>
                <a:cs typeface="+mn-cs"/>
              </a:rPr>
              <a:t> results: Marriott UK uses data from social media platforms to measure the effectiveness of its paid advertising campaigns. This helps the company to </a:t>
            </a:r>
            <a:r>
              <a:rPr lang="en-US" sz="1200" b="0" i="0" kern="1200" dirty="0" err="1">
                <a:solidFill>
                  <a:schemeClr val="tx1"/>
                </a:solidFill>
                <a:effectLst/>
                <a:latin typeface="+mn-lt"/>
                <a:ea typeface="+mn-ea"/>
                <a:cs typeface="+mn-cs"/>
              </a:rPr>
              <a:t>optimise</a:t>
            </a:r>
            <a:r>
              <a:rPr lang="en-US" sz="1200" b="0" i="0" kern="1200" dirty="0">
                <a:solidFill>
                  <a:schemeClr val="tx1"/>
                </a:solidFill>
                <a:effectLst/>
                <a:latin typeface="+mn-lt"/>
                <a:ea typeface="+mn-ea"/>
                <a:cs typeface="+mn-cs"/>
              </a:rPr>
              <a:t> its ads and targeting to achieve better results and a higher return on investment.</a:t>
            </a:r>
          </a:p>
          <a:p>
            <a:r>
              <a:rPr lang="en-US" sz="1200" b="0" i="0" kern="1200" dirty="0">
                <a:solidFill>
                  <a:schemeClr val="tx1"/>
                </a:solidFill>
                <a:effectLst/>
                <a:latin typeface="+mn-lt"/>
                <a:ea typeface="+mn-ea"/>
                <a:cs typeface="+mn-cs"/>
              </a:rPr>
              <a:t>Overall, Marriott UK's use of paid social media advertising is focused on targeting specific audiences, promoting special offers and deals, building brand awareness, and measuring and </a:t>
            </a:r>
            <a:r>
              <a:rPr lang="en-US" sz="1200" b="0" i="0" kern="1200" dirty="0" err="1">
                <a:solidFill>
                  <a:schemeClr val="tx1"/>
                </a:solidFill>
                <a:effectLst/>
                <a:latin typeface="+mn-lt"/>
                <a:ea typeface="+mn-ea"/>
                <a:cs typeface="+mn-cs"/>
              </a:rPr>
              <a:t>optimising</a:t>
            </a:r>
            <a:r>
              <a:rPr lang="en-US" sz="1200" b="0" i="0" kern="1200" dirty="0">
                <a:solidFill>
                  <a:schemeClr val="tx1"/>
                </a:solidFill>
                <a:effectLst/>
                <a:latin typeface="+mn-lt"/>
                <a:ea typeface="+mn-ea"/>
                <a:cs typeface="+mn-cs"/>
              </a:rPr>
              <a:t> results. By using paid social media advertising as part of its marketing strategy, Marriott UK aims to reach a wider audience and drive more bookings to its hotels and resorts.</a:t>
            </a:r>
          </a:p>
          <a:p>
            <a:endParaRPr lang="en-MY" dirty="0"/>
          </a:p>
        </p:txBody>
      </p:sp>
      <p:sp>
        <p:nvSpPr>
          <p:cNvPr id="4" name="Slide Number Placeholder 3"/>
          <p:cNvSpPr>
            <a:spLocks noGrp="1"/>
          </p:cNvSpPr>
          <p:nvPr>
            <p:ph type="sldNum" sz="quarter" idx="10"/>
          </p:nvPr>
        </p:nvSpPr>
        <p:spPr/>
        <p:txBody>
          <a:bodyPr/>
          <a:lstStyle/>
          <a:p>
            <a:fld id="{E5E54D7F-BC6D-4FC9-90D1-2003DB5EE031}" type="slidenum">
              <a:rPr lang="en-MY" smtClean="0"/>
              <a:t>3</a:t>
            </a:fld>
            <a:endParaRPr lang="en-MY"/>
          </a:p>
        </p:txBody>
      </p:sp>
    </p:spTree>
    <p:extLst>
      <p:ext uri="{BB962C8B-B14F-4D97-AF65-F5344CB8AC3E}">
        <p14:creationId xmlns:p14="http://schemas.microsoft.com/office/powerpoint/2010/main" val="1002792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Algorithm changes: Social media platforms often change their algorithms, which can impact the reach and engagement of Marriott UK's content. This means that the company needs to continually adapt its social media strategy to ensure that its content is seen by its target audience.</a:t>
            </a:r>
          </a:p>
          <a:p>
            <a:r>
              <a:rPr lang="en-US" sz="1200" b="0" i="0" kern="1200" dirty="0">
                <a:solidFill>
                  <a:schemeClr val="tx1"/>
                </a:solidFill>
                <a:effectLst/>
                <a:latin typeface="+mn-lt"/>
                <a:ea typeface="+mn-ea"/>
                <a:cs typeface="+mn-cs"/>
              </a:rPr>
              <a:t>Increased competition: As more and more companies use social media for marketing, Marriott UK faces increased competition for the attention of its target audience. This means that the company needs to continually create high-quality content that stands out from the crowd.</a:t>
            </a:r>
          </a:p>
          <a:p>
            <a:r>
              <a:rPr lang="en-US" sz="1200" b="0" i="0" kern="1200" dirty="0">
                <a:solidFill>
                  <a:schemeClr val="tx1"/>
                </a:solidFill>
                <a:effectLst/>
                <a:latin typeface="+mn-lt"/>
                <a:ea typeface="+mn-ea"/>
                <a:cs typeface="+mn-cs"/>
              </a:rPr>
              <a:t>Maintaining authenticity: With the rise of influencer marketing and paid social media advertising, Marriott UK needs to ensure that its content remains authentic and aligned with its brand values. This means that the company needs to carefully choose its partners and create content that resonates with its target audience.</a:t>
            </a:r>
          </a:p>
          <a:p>
            <a:endParaRPr lang="en-MY" dirty="0"/>
          </a:p>
        </p:txBody>
      </p:sp>
      <p:sp>
        <p:nvSpPr>
          <p:cNvPr id="4" name="Slide Number Placeholder 3"/>
          <p:cNvSpPr>
            <a:spLocks noGrp="1"/>
          </p:cNvSpPr>
          <p:nvPr>
            <p:ph type="sldNum" sz="quarter" idx="10"/>
          </p:nvPr>
        </p:nvSpPr>
        <p:spPr/>
        <p:txBody>
          <a:bodyPr/>
          <a:lstStyle/>
          <a:p>
            <a:fld id="{E5E54D7F-BC6D-4FC9-90D1-2003DB5EE031}" type="slidenum">
              <a:rPr lang="en-MY" smtClean="0"/>
              <a:t>4</a:t>
            </a:fld>
            <a:endParaRPr lang="en-MY"/>
          </a:p>
        </p:txBody>
      </p:sp>
    </p:spTree>
    <p:extLst>
      <p:ext uri="{BB962C8B-B14F-4D97-AF65-F5344CB8AC3E}">
        <p14:creationId xmlns:p14="http://schemas.microsoft.com/office/powerpoint/2010/main" val="461840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Rise of video content: Video content is becoming increasingly popular on social media platforms, and Marriott UK may want to explore creating more video content to engage with its target audience. This can include virtual tours of its hotels and resorts, guest testimonials, and behind-the-scenes footage.</a:t>
            </a:r>
          </a:p>
          <a:p>
            <a:r>
              <a:rPr lang="en-US" sz="1200" b="0" i="0" kern="1200" dirty="0">
                <a:solidFill>
                  <a:schemeClr val="tx1"/>
                </a:solidFill>
                <a:effectLst/>
                <a:latin typeface="+mn-lt"/>
                <a:ea typeface="+mn-ea"/>
                <a:cs typeface="+mn-cs"/>
              </a:rPr>
              <a:t>Use of chatbots: Chatbots are becoming increasingly popular on social media platforms, and Marriott UK may want to consider using chatbots to answer customer inquiries and provide personalized recommendations. This can help to improve the customer experience and drive bookings.</a:t>
            </a:r>
          </a:p>
          <a:p>
            <a:r>
              <a:rPr lang="en-US" sz="1200" b="0" i="0" kern="1200" dirty="0">
                <a:solidFill>
                  <a:schemeClr val="tx1"/>
                </a:solidFill>
                <a:effectLst/>
                <a:latin typeface="+mn-lt"/>
                <a:ea typeface="+mn-ea"/>
                <a:cs typeface="+mn-cs"/>
              </a:rPr>
              <a:t>Importance of social media listening: Social media listening involves monitoring social media platforms for mentions of Marriott UK and its competitors. This can help the company to identify trends and potential issues, and to respond to customer inquiries and feedback in a timely manner.</a:t>
            </a:r>
          </a:p>
          <a:p>
            <a:r>
              <a:rPr lang="en-US" sz="1200" b="0" i="0" kern="1200" dirty="0">
                <a:solidFill>
                  <a:schemeClr val="tx1"/>
                </a:solidFill>
                <a:effectLst/>
                <a:latin typeface="+mn-lt"/>
                <a:ea typeface="+mn-ea"/>
                <a:cs typeface="+mn-cs"/>
              </a:rPr>
              <a:t>Overall, Marriott UK faces challenges in using social media as a marketing platform, such as algorithm changes and increased competition, but there are also many opportunities for the company to stay ahead of the curve by embracing future developments in social media marketing. By continually adapting its social media strategy and staying up-to-date with the latest trends and developments, Marriott UK can maintain a strong online presence and engage with its target audience</a:t>
            </a:r>
          </a:p>
          <a:p>
            <a:endParaRPr lang="en-MY" dirty="0"/>
          </a:p>
        </p:txBody>
      </p:sp>
      <p:sp>
        <p:nvSpPr>
          <p:cNvPr id="4" name="Slide Number Placeholder 3"/>
          <p:cNvSpPr>
            <a:spLocks noGrp="1"/>
          </p:cNvSpPr>
          <p:nvPr>
            <p:ph type="sldNum" sz="quarter" idx="10"/>
          </p:nvPr>
        </p:nvSpPr>
        <p:spPr/>
        <p:txBody>
          <a:bodyPr/>
          <a:lstStyle/>
          <a:p>
            <a:fld id="{E5E54D7F-BC6D-4FC9-90D1-2003DB5EE031}" type="slidenum">
              <a:rPr lang="en-MY" smtClean="0"/>
              <a:t>5</a:t>
            </a:fld>
            <a:endParaRPr lang="en-MY"/>
          </a:p>
        </p:txBody>
      </p:sp>
    </p:spTree>
    <p:extLst>
      <p:ext uri="{BB962C8B-B14F-4D97-AF65-F5344CB8AC3E}">
        <p14:creationId xmlns:p14="http://schemas.microsoft.com/office/powerpoint/2010/main" val="556541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Overall, social media is a critical marketing platform for Marriott UK, and by continuing to adapt its social media strategy and stay up-to-date with the latest trends and developments, the company can maintain a strong online presence and engage with its target audience effectively.</a:t>
            </a:r>
            <a:endParaRPr lang="en-MY" dirty="0"/>
          </a:p>
        </p:txBody>
      </p:sp>
      <p:sp>
        <p:nvSpPr>
          <p:cNvPr id="4" name="Slide Number Placeholder 3"/>
          <p:cNvSpPr>
            <a:spLocks noGrp="1"/>
          </p:cNvSpPr>
          <p:nvPr>
            <p:ph type="sldNum" sz="quarter" idx="10"/>
          </p:nvPr>
        </p:nvSpPr>
        <p:spPr/>
        <p:txBody>
          <a:bodyPr/>
          <a:lstStyle/>
          <a:p>
            <a:fld id="{E5E54D7F-BC6D-4FC9-90D1-2003DB5EE031}" type="slidenum">
              <a:rPr lang="en-MY" smtClean="0"/>
              <a:t>6</a:t>
            </a:fld>
            <a:endParaRPr lang="en-MY"/>
          </a:p>
        </p:txBody>
      </p:sp>
    </p:spTree>
    <p:extLst>
      <p:ext uri="{BB962C8B-B14F-4D97-AF65-F5344CB8AC3E}">
        <p14:creationId xmlns:p14="http://schemas.microsoft.com/office/powerpoint/2010/main" val="57824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3/27/23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3/27/23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3/27/23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3/27/23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3/27/23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5286" y="414202"/>
            <a:ext cx="8825658" cy="3014798"/>
          </a:xfrm>
        </p:spPr>
        <p:txBody>
          <a:bodyPr/>
          <a:lstStyle/>
          <a:p>
            <a:r>
              <a:rPr lang="en-US" dirty="0"/>
              <a:t>Planning for Contemporary Issues in Marketing</a:t>
            </a:r>
            <a:endParaRPr lang="en-MY" dirty="0"/>
          </a:p>
        </p:txBody>
      </p:sp>
      <p:sp>
        <p:nvSpPr>
          <p:cNvPr id="3" name="Subtitle 2"/>
          <p:cNvSpPr>
            <a:spLocks noGrp="1"/>
          </p:cNvSpPr>
          <p:nvPr>
            <p:ph type="subTitle" idx="1"/>
          </p:nvPr>
        </p:nvSpPr>
        <p:spPr>
          <a:xfrm>
            <a:off x="1085286" y="4089402"/>
            <a:ext cx="8825658" cy="1930398"/>
          </a:xfrm>
        </p:spPr>
        <p:txBody>
          <a:bodyPr>
            <a:normAutofit/>
          </a:bodyPr>
          <a:lstStyle/>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400" b="0" i="0" u="none" strike="noStrike" kern="1200" cap="all" spc="0" normalizeH="0" baseline="0" noProof="0" dirty="0">
                <a:ln>
                  <a:noFill/>
                </a:ln>
                <a:solidFill>
                  <a:srgbClr val="ACD433"/>
                </a:solidFill>
                <a:effectLst/>
                <a:uLnTx/>
                <a:uFillTx/>
                <a:latin typeface="Century Gothic" panose="020B0502020202020204"/>
                <a:ea typeface="+mj-ea"/>
                <a:cs typeface="+mj-cs"/>
              </a:rPr>
              <a:t>Student name: Corina chiticaru( 1907441), Razvan chiticaru (1907442), Loredana bartos(1815991), Silvia stancu(1906421)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400" b="0" i="0" u="none" strike="noStrike" kern="1200" cap="all" spc="0" normalizeH="0" baseline="0" noProof="0" dirty="0">
                <a:ln>
                  <a:noFill/>
                </a:ln>
                <a:solidFill>
                  <a:srgbClr val="ACD433"/>
                </a:solidFill>
                <a:effectLst/>
                <a:uLnTx/>
                <a:uFillTx/>
                <a:latin typeface="Century Gothic" panose="020B0502020202020204"/>
                <a:ea typeface="+mj-ea"/>
                <a:cs typeface="+mj-cs"/>
              </a:rPr>
              <a:t>University of Wales trinity st David</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400" b="0" i="0" u="none" strike="noStrike" kern="1200" cap="all" spc="0" normalizeH="0" baseline="0" noProof="0" dirty="0">
                <a:ln>
                  <a:noFill/>
                </a:ln>
                <a:solidFill>
                  <a:srgbClr val="ACD433"/>
                </a:solidFill>
                <a:effectLst/>
                <a:uLnTx/>
                <a:uFillTx/>
                <a:latin typeface="Century Gothic" panose="020B0502020202020204"/>
                <a:ea typeface="+mj-ea"/>
                <a:cs typeface="+mj-cs"/>
              </a:rPr>
              <a:t>Module: MBA marketing management (bmmb7012)</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400" b="0" i="0" u="none" strike="noStrike" kern="1200" cap="all" spc="0" normalizeH="0" baseline="0" noProof="0" dirty="0">
                <a:ln>
                  <a:noFill/>
                </a:ln>
                <a:solidFill>
                  <a:srgbClr val="ACD433"/>
                </a:solidFill>
                <a:effectLst/>
                <a:uLnTx/>
                <a:uFillTx/>
                <a:latin typeface="Century Gothic" panose="020B0502020202020204"/>
                <a:ea typeface="+mj-ea"/>
                <a:cs typeface="+mj-cs"/>
              </a:rPr>
              <a:t>Lecturer: Christopher  Wilkin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400" b="0" i="0" u="none" strike="noStrike" kern="1200" cap="all" spc="0" normalizeH="0" baseline="0" noProof="0" dirty="0">
                <a:ln>
                  <a:noFill/>
                </a:ln>
                <a:solidFill>
                  <a:srgbClr val="ACD433"/>
                </a:solidFill>
                <a:effectLst/>
                <a:uLnTx/>
                <a:uFillTx/>
                <a:latin typeface="Century Gothic" panose="020B0502020202020204"/>
                <a:ea typeface="+mj-ea"/>
                <a:cs typeface="+mj-cs"/>
              </a:rPr>
              <a:t>Date:12/03/2023</a:t>
            </a:r>
            <a:endParaRPr kumimoji="0" lang="en-MY" sz="1400" b="0" i="0" u="none" strike="noStrike" kern="1200" cap="all" spc="0" normalizeH="0" baseline="0" noProof="0" dirty="0">
              <a:ln>
                <a:noFill/>
              </a:ln>
              <a:solidFill>
                <a:srgbClr val="ACD433"/>
              </a:solidFill>
              <a:effectLst/>
              <a:uLnTx/>
              <a:uFillTx/>
              <a:latin typeface="Century Gothic" panose="020B0502020202020204"/>
              <a:ea typeface="+mj-ea"/>
              <a:cs typeface="+mj-cs"/>
            </a:endParaRPr>
          </a:p>
          <a:p>
            <a:endParaRPr lang="en-MY" dirty="0"/>
          </a:p>
        </p:txBody>
      </p:sp>
    </p:spTree>
    <p:extLst>
      <p:ext uri="{BB962C8B-B14F-4D97-AF65-F5344CB8AC3E}">
        <p14:creationId xmlns:p14="http://schemas.microsoft.com/office/powerpoint/2010/main" val="718286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F9C17-338B-8F7A-A90C-38ECB9CDD101}"/>
              </a:ext>
            </a:extLst>
          </p:cNvPr>
          <p:cNvSpPr>
            <a:spLocks noGrp="1"/>
          </p:cNvSpPr>
          <p:nvPr>
            <p:ph type="title"/>
          </p:nvPr>
        </p:nvSpPr>
        <p:spPr/>
        <p:txBody>
          <a:bodyPr/>
          <a:lstStyle/>
          <a:p>
            <a:r>
              <a:rPr lang="en-GB" dirty="0"/>
              <a:t>Silvia Stancu </a:t>
            </a:r>
          </a:p>
        </p:txBody>
      </p:sp>
      <p:sp>
        <p:nvSpPr>
          <p:cNvPr id="3" name="Content Placeholder 2">
            <a:extLst>
              <a:ext uri="{FF2B5EF4-FFF2-40B4-BE49-F238E27FC236}">
                <a16:creationId xmlns:a16="http://schemas.microsoft.com/office/drawing/2014/main" id="{33BE9F37-6B3E-9A84-E0FF-E9E7221CFB0B}"/>
              </a:ext>
            </a:extLst>
          </p:cNvPr>
          <p:cNvSpPr>
            <a:spLocks noGrp="1"/>
          </p:cNvSpPr>
          <p:nvPr>
            <p:ph idx="1"/>
          </p:nvPr>
        </p:nvSpPr>
        <p:spPr/>
        <p:txBody>
          <a:bodyPr/>
          <a:lstStyle/>
          <a:p>
            <a:r>
              <a:rPr lang="en-GB" dirty="0"/>
              <a:t>The next slides will be recorded separately by our college Silvia Stancu. </a:t>
            </a:r>
          </a:p>
        </p:txBody>
      </p:sp>
    </p:spTree>
    <p:extLst>
      <p:ext uri="{BB962C8B-B14F-4D97-AF65-F5344CB8AC3E}">
        <p14:creationId xmlns:p14="http://schemas.microsoft.com/office/powerpoint/2010/main" val="2014443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Paid Social Media Advertising</a:t>
            </a:r>
            <a:endParaRPr lang="en-MY" dirty="0"/>
          </a:p>
        </p:txBody>
      </p:sp>
      <p:sp>
        <p:nvSpPr>
          <p:cNvPr id="3" name="Content Placeholder 2"/>
          <p:cNvSpPr>
            <a:spLocks noGrp="1"/>
          </p:cNvSpPr>
          <p:nvPr>
            <p:ph idx="1"/>
          </p:nvPr>
        </p:nvSpPr>
        <p:spPr/>
        <p:txBody>
          <a:bodyPr/>
          <a:lstStyle/>
          <a:p>
            <a:r>
              <a:rPr lang="en-US" dirty="0"/>
              <a:t>Marriott UK uses paid social media advertising as part of its marketing strategy to reach its target audience and promote its brand and hotels. Some key elements of Marriott UK's paid social media advertising strategy include:</a:t>
            </a:r>
          </a:p>
          <a:p>
            <a:r>
              <a:rPr lang="en-MY" dirty="0"/>
              <a:t>Targeting specific audiences </a:t>
            </a:r>
            <a:r>
              <a:rPr lang="en-US" dirty="0"/>
              <a:t>(Puthussery, 2020)</a:t>
            </a:r>
            <a:endParaRPr lang="en-MY" dirty="0"/>
          </a:p>
          <a:p>
            <a:r>
              <a:rPr lang="en-MY" dirty="0"/>
              <a:t>Promoting offers and deals </a:t>
            </a:r>
            <a:r>
              <a:rPr lang="en-US" dirty="0"/>
              <a:t>(Gupta, 2019)</a:t>
            </a:r>
            <a:endParaRPr lang="en-MY" dirty="0"/>
          </a:p>
          <a:p>
            <a:r>
              <a:rPr lang="en-MY" dirty="0"/>
              <a:t>Brand awareness campaigns</a:t>
            </a:r>
          </a:p>
          <a:p>
            <a:r>
              <a:rPr lang="en-MY" dirty="0"/>
              <a:t>Measuring and optimizing results</a:t>
            </a:r>
          </a:p>
        </p:txBody>
      </p:sp>
    </p:spTree>
    <p:extLst>
      <p:ext uri="{BB962C8B-B14F-4D97-AF65-F5344CB8AC3E}">
        <p14:creationId xmlns:p14="http://schemas.microsoft.com/office/powerpoint/2010/main" val="3776895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Challenges and Future Developments</a:t>
            </a:r>
            <a:endParaRPr lang="en-MY" dirty="0"/>
          </a:p>
        </p:txBody>
      </p:sp>
      <p:sp>
        <p:nvSpPr>
          <p:cNvPr id="3" name="Content Placeholder 2"/>
          <p:cNvSpPr>
            <a:spLocks noGrp="1"/>
          </p:cNvSpPr>
          <p:nvPr>
            <p:ph idx="1"/>
          </p:nvPr>
        </p:nvSpPr>
        <p:spPr/>
        <p:txBody>
          <a:bodyPr>
            <a:normAutofit/>
          </a:bodyPr>
          <a:lstStyle/>
          <a:p>
            <a:pPr>
              <a:lnSpc>
                <a:spcPct val="200000"/>
              </a:lnSpc>
            </a:pPr>
            <a:r>
              <a:rPr lang="en-US" dirty="0"/>
              <a:t>Marriott UK, like any other company, faces challenges in using social media as a marketing platform. Here are some of the challenges that Marriott UK faces:</a:t>
            </a:r>
          </a:p>
          <a:p>
            <a:pPr>
              <a:lnSpc>
                <a:spcPct val="200000"/>
              </a:lnSpc>
            </a:pPr>
            <a:r>
              <a:rPr lang="en-MY" dirty="0"/>
              <a:t>Algorithm changes </a:t>
            </a:r>
            <a:r>
              <a:rPr lang="en-US" dirty="0"/>
              <a:t>(Hair &amp; </a:t>
            </a:r>
            <a:r>
              <a:rPr lang="en-US" dirty="0" err="1"/>
              <a:t>Sarstedt</a:t>
            </a:r>
            <a:r>
              <a:rPr lang="en-US" dirty="0"/>
              <a:t>, 2021)</a:t>
            </a:r>
            <a:endParaRPr lang="en-MY" dirty="0"/>
          </a:p>
          <a:p>
            <a:pPr>
              <a:lnSpc>
                <a:spcPct val="200000"/>
              </a:lnSpc>
            </a:pPr>
            <a:r>
              <a:rPr lang="en-MY" dirty="0"/>
              <a:t>Increased competition</a:t>
            </a:r>
          </a:p>
          <a:p>
            <a:pPr>
              <a:lnSpc>
                <a:spcPct val="200000"/>
              </a:lnSpc>
            </a:pPr>
            <a:r>
              <a:rPr lang="en-MY" dirty="0"/>
              <a:t>Maintaining authenticity</a:t>
            </a:r>
          </a:p>
        </p:txBody>
      </p:sp>
    </p:spTree>
    <p:extLst>
      <p:ext uri="{BB962C8B-B14F-4D97-AF65-F5344CB8AC3E}">
        <p14:creationId xmlns:p14="http://schemas.microsoft.com/office/powerpoint/2010/main" val="2860277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Contd.</a:t>
            </a:r>
            <a:endParaRPr lang="en-MY" dirty="0"/>
          </a:p>
        </p:txBody>
      </p:sp>
      <p:sp>
        <p:nvSpPr>
          <p:cNvPr id="3" name="Content Placeholder 2"/>
          <p:cNvSpPr>
            <a:spLocks noGrp="1"/>
          </p:cNvSpPr>
          <p:nvPr>
            <p:ph idx="1"/>
          </p:nvPr>
        </p:nvSpPr>
        <p:spPr/>
        <p:txBody>
          <a:bodyPr/>
          <a:lstStyle/>
          <a:p>
            <a:r>
              <a:rPr lang="en-US" dirty="0"/>
              <a:t>As for future developments in social media marketing, here are some trends that Marriott UK may want to consider  </a:t>
            </a:r>
            <a:endParaRPr lang="en-MY" dirty="0"/>
          </a:p>
          <a:p>
            <a:r>
              <a:rPr lang="en-US" dirty="0"/>
              <a:t>(Appel et al., 2020):</a:t>
            </a:r>
          </a:p>
          <a:p>
            <a:pPr>
              <a:lnSpc>
                <a:spcPct val="200000"/>
              </a:lnSpc>
            </a:pPr>
            <a:r>
              <a:rPr lang="en-MY" dirty="0"/>
              <a:t>Rise of video content</a:t>
            </a:r>
          </a:p>
          <a:p>
            <a:pPr>
              <a:lnSpc>
                <a:spcPct val="200000"/>
              </a:lnSpc>
            </a:pPr>
            <a:r>
              <a:rPr lang="en-MY" dirty="0"/>
              <a:t>Use of chatbots</a:t>
            </a:r>
          </a:p>
          <a:p>
            <a:pPr>
              <a:lnSpc>
                <a:spcPct val="200000"/>
              </a:lnSpc>
            </a:pPr>
            <a:r>
              <a:rPr lang="en-US" dirty="0"/>
              <a:t>Importance of social media listening</a:t>
            </a:r>
            <a:endParaRPr lang="en-MY" dirty="0"/>
          </a:p>
        </p:txBody>
      </p:sp>
    </p:spTree>
    <p:extLst>
      <p:ext uri="{BB962C8B-B14F-4D97-AF65-F5344CB8AC3E}">
        <p14:creationId xmlns:p14="http://schemas.microsoft.com/office/powerpoint/2010/main" val="1564728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MY" dirty="0"/>
          </a:p>
        </p:txBody>
      </p:sp>
      <p:sp>
        <p:nvSpPr>
          <p:cNvPr id="3" name="Content Placeholder 2"/>
          <p:cNvSpPr>
            <a:spLocks noGrp="1"/>
          </p:cNvSpPr>
          <p:nvPr>
            <p:ph idx="1"/>
          </p:nvPr>
        </p:nvSpPr>
        <p:spPr/>
        <p:txBody>
          <a:bodyPr>
            <a:normAutofit lnSpcReduction="10000"/>
          </a:bodyPr>
          <a:lstStyle/>
          <a:p>
            <a:r>
              <a:rPr lang="en-US" dirty="0"/>
              <a:t>In conclusion, Marriott UK has a strong social media presence across various platforms, and it has developed a comprehensive social media marketing strategy that is focused on building brand awareness, driving engagement, and promoting offers.</a:t>
            </a:r>
          </a:p>
          <a:p>
            <a:r>
              <a:rPr lang="en-US" dirty="0"/>
              <a:t>The company's content strategy includes showcasing its hotels and resorts, highlighting sustainability efforts, and sharing guest stories, and it also uses influencer marketing and paid social media advertising to reach its target audience. </a:t>
            </a:r>
          </a:p>
          <a:p>
            <a:r>
              <a:rPr lang="en-US" dirty="0"/>
              <a:t>While Marriott UK faces challenges such as algorithm changes and increased competition, there are also many opportunities for the company to stay ahead of the curve by embracing future developments in social media marketing, such as the rise of video content and the use of chatbots. </a:t>
            </a:r>
            <a:endParaRPr lang="en-MY" dirty="0"/>
          </a:p>
        </p:txBody>
      </p:sp>
    </p:spTree>
    <p:extLst>
      <p:ext uri="{BB962C8B-B14F-4D97-AF65-F5344CB8AC3E}">
        <p14:creationId xmlns:p14="http://schemas.microsoft.com/office/powerpoint/2010/main" val="57810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MY" dirty="0"/>
          </a:p>
        </p:txBody>
      </p:sp>
      <p:sp>
        <p:nvSpPr>
          <p:cNvPr id="3" name="Content Placeholder 2"/>
          <p:cNvSpPr>
            <a:spLocks noGrp="1"/>
          </p:cNvSpPr>
          <p:nvPr>
            <p:ph idx="1"/>
          </p:nvPr>
        </p:nvSpPr>
        <p:spPr/>
        <p:txBody>
          <a:bodyPr>
            <a:normAutofit fontScale="77500" lnSpcReduction="20000"/>
          </a:bodyPr>
          <a:lstStyle/>
          <a:p>
            <a:r>
              <a:rPr lang="en-US" dirty="0"/>
              <a:t>Ansari, S., Ansari, G., </a:t>
            </a:r>
            <a:r>
              <a:rPr lang="en-US" dirty="0" err="1"/>
              <a:t>Ghori</a:t>
            </a:r>
            <a:r>
              <a:rPr lang="en-US" dirty="0"/>
              <a:t>, M. U., &amp; </a:t>
            </a:r>
            <a:r>
              <a:rPr lang="en-US" dirty="0" err="1"/>
              <a:t>Kazi</a:t>
            </a:r>
            <a:r>
              <a:rPr lang="en-US" dirty="0"/>
              <a:t>, A. G. (2019). Impact of Brand Awareness and Social Media Content Marketing on Consumer Purchase Decision. </a:t>
            </a:r>
            <a:r>
              <a:rPr lang="en-US" i="1" dirty="0"/>
              <a:t>Journal of Public Value and Administrative Insight</a:t>
            </a:r>
            <a:r>
              <a:rPr lang="en-US" dirty="0"/>
              <a:t>, </a:t>
            </a:r>
            <a:r>
              <a:rPr lang="en-US" i="1" dirty="0"/>
              <a:t>2</a:t>
            </a:r>
            <a:r>
              <a:rPr lang="en-US" dirty="0"/>
              <a:t>(2), Article 2. https://doi.org/10.31580/jpvai.v2i2.896</a:t>
            </a:r>
            <a:endParaRPr lang="en-MY" dirty="0"/>
          </a:p>
          <a:p>
            <a:r>
              <a:rPr lang="en-US" dirty="0"/>
              <a:t>Appel, G., Grewal, L., </a:t>
            </a:r>
            <a:r>
              <a:rPr lang="en-US" dirty="0" err="1"/>
              <a:t>Hadi</a:t>
            </a:r>
            <a:r>
              <a:rPr lang="en-US" dirty="0"/>
              <a:t>, R., &amp; Stephen, A. T. (2020). The future of social media in marketing. </a:t>
            </a:r>
            <a:r>
              <a:rPr lang="en-US" i="1" dirty="0"/>
              <a:t>Journal of the Academy of Marketing Science</a:t>
            </a:r>
            <a:r>
              <a:rPr lang="en-US" dirty="0"/>
              <a:t>, </a:t>
            </a:r>
            <a:r>
              <a:rPr lang="en-US" i="1" dirty="0"/>
              <a:t>48</a:t>
            </a:r>
            <a:r>
              <a:rPr lang="en-US" dirty="0"/>
              <a:t>(1), 79–95. https://doi.org/10.1007/s11747-019-00695-1</a:t>
            </a:r>
            <a:endParaRPr lang="en-MY" dirty="0"/>
          </a:p>
          <a:p>
            <a:r>
              <a:rPr lang="en-US" dirty="0" err="1"/>
              <a:t>Bi̇lgi̇n</a:t>
            </a:r>
            <a:r>
              <a:rPr lang="en-US" dirty="0"/>
              <a:t>, Y. (2018). THE EFFECT OF SOCIAL MEDIA MARKETING ACTIVITIES ON BRAND AWARENESS, BRAND IMAGE AND BRAND LOYALTY. </a:t>
            </a:r>
            <a:r>
              <a:rPr lang="en-US" i="1" dirty="0"/>
              <a:t>Business &amp; Management Studies: An International Journal</a:t>
            </a:r>
            <a:r>
              <a:rPr lang="en-US" dirty="0"/>
              <a:t>, </a:t>
            </a:r>
            <a:r>
              <a:rPr lang="en-US" i="1" dirty="0"/>
              <a:t>6</a:t>
            </a:r>
            <a:r>
              <a:rPr lang="en-US" dirty="0"/>
              <a:t>(1), Article 1. https://doi.org/10.15295/bmij.v6i1.229</a:t>
            </a:r>
            <a:endParaRPr lang="en-MY" dirty="0"/>
          </a:p>
          <a:p>
            <a:r>
              <a:rPr lang="en-US" dirty="0" err="1"/>
              <a:t>Dolega</a:t>
            </a:r>
            <a:r>
              <a:rPr lang="en-US" dirty="0"/>
              <a:t>, L., Rowe, F., &amp; </a:t>
            </a:r>
            <a:r>
              <a:rPr lang="en-US" dirty="0" err="1"/>
              <a:t>Branagan</a:t>
            </a:r>
            <a:r>
              <a:rPr lang="en-US" dirty="0"/>
              <a:t>, E. (2021). Going digital? The impact of social media marketing on retail website traffic, orders and sales. </a:t>
            </a:r>
            <a:r>
              <a:rPr lang="en-US" i="1" dirty="0"/>
              <a:t>Journal of Retailing and Consumer Services</a:t>
            </a:r>
            <a:r>
              <a:rPr lang="en-US" dirty="0"/>
              <a:t>, </a:t>
            </a:r>
            <a:r>
              <a:rPr lang="en-US" i="1" dirty="0"/>
              <a:t>60</a:t>
            </a:r>
            <a:r>
              <a:rPr lang="en-US" dirty="0"/>
              <a:t>, 102501. https://doi.org/10.1016/j.jretconser.2021.102501</a:t>
            </a:r>
            <a:endParaRPr lang="en-MY" dirty="0"/>
          </a:p>
          <a:p>
            <a:r>
              <a:rPr lang="en-US" dirty="0"/>
              <a:t>Gupta, G. (2019). Inclusive Use of Digital Marketing in Tourism Industry. In S. C. </a:t>
            </a:r>
            <a:r>
              <a:rPr lang="en-US" dirty="0" err="1"/>
              <a:t>Satapathy</a:t>
            </a:r>
            <a:r>
              <a:rPr lang="en-US" dirty="0"/>
              <a:t>, V. </a:t>
            </a:r>
            <a:r>
              <a:rPr lang="en-US" dirty="0" err="1"/>
              <a:t>Bhateja</a:t>
            </a:r>
            <a:r>
              <a:rPr lang="en-US" dirty="0"/>
              <a:t>, R. </a:t>
            </a:r>
            <a:r>
              <a:rPr lang="en-US" dirty="0" err="1"/>
              <a:t>Somanah</a:t>
            </a:r>
            <a:r>
              <a:rPr lang="en-US" dirty="0"/>
              <a:t>, X.-S. Yang, &amp; R. </a:t>
            </a:r>
            <a:r>
              <a:rPr lang="en-US" dirty="0" err="1"/>
              <a:t>Senkerik</a:t>
            </a:r>
            <a:r>
              <a:rPr lang="en-US" dirty="0"/>
              <a:t> (Eds.), </a:t>
            </a:r>
            <a:r>
              <a:rPr lang="en-US" i="1" dirty="0"/>
              <a:t>Information Systems Design and Intelligent Applications</a:t>
            </a:r>
            <a:r>
              <a:rPr lang="en-US" dirty="0"/>
              <a:t> (pp. 411–419). Springer. https://doi.org/10.1007/978-981-13-3329-3_38</a:t>
            </a:r>
            <a:endParaRPr lang="en-MY" dirty="0"/>
          </a:p>
          <a:p>
            <a:endParaRPr lang="en-MY" dirty="0"/>
          </a:p>
        </p:txBody>
      </p:sp>
    </p:spTree>
    <p:extLst>
      <p:ext uri="{BB962C8B-B14F-4D97-AF65-F5344CB8AC3E}">
        <p14:creationId xmlns:p14="http://schemas.microsoft.com/office/powerpoint/2010/main" val="2974276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MY" dirty="0"/>
          </a:p>
        </p:txBody>
      </p:sp>
      <p:sp>
        <p:nvSpPr>
          <p:cNvPr id="3" name="Content Placeholder 2"/>
          <p:cNvSpPr>
            <a:spLocks noGrp="1"/>
          </p:cNvSpPr>
          <p:nvPr>
            <p:ph idx="1"/>
          </p:nvPr>
        </p:nvSpPr>
        <p:spPr/>
        <p:txBody>
          <a:bodyPr>
            <a:normAutofit fontScale="85000" lnSpcReduction="20000"/>
          </a:bodyPr>
          <a:lstStyle/>
          <a:p>
            <a:r>
              <a:rPr lang="en-US" dirty="0"/>
              <a:t>Hair, J. F., &amp; </a:t>
            </a:r>
            <a:r>
              <a:rPr lang="en-US" dirty="0" err="1"/>
              <a:t>Sarstedt</a:t>
            </a:r>
            <a:r>
              <a:rPr lang="en-US" dirty="0"/>
              <a:t>, M. (2021). Data, measurement, and causal inferences in machine learning: Opportunities and challenges for marketing. </a:t>
            </a:r>
            <a:r>
              <a:rPr lang="en-US" i="1" dirty="0"/>
              <a:t>Journal of Marketing Theory and Practice</a:t>
            </a:r>
            <a:r>
              <a:rPr lang="en-US" dirty="0"/>
              <a:t>, </a:t>
            </a:r>
            <a:r>
              <a:rPr lang="en-US" i="1" dirty="0"/>
              <a:t>29</a:t>
            </a:r>
            <a:r>
              <a:rPr lang="en-US" dirty="0"/>
              <a:t>(1), 65–77. https://doi.org/10.1080/10696679.2020.1860683</a:t>
            </a:r>
            <a:endParaRPr lang="en-MY" dirty="0"/>
          </a:p>
          <a:p>
            <a:r>
              <a:rPr lang="en-US" dirty="0" err="1"/>
              <a:t>Hamzah</a:t>
            </a:r>
            <a:r>
              <a:rPr lang="en-US" dirty="0"/>
              <a:t>, Z. L., Abdul </a:t>
            </a:r>
            <a:r>
              <a:rPr lang="en-US" dirty="0" err="1"/>
              <a:t>Wahab</a:t>
            </a:r>
            <a:r>
              <a:rPr lang="en-US" dirty="0"/>
              <a:t>, H., &amp; </a:t>
            </a:r>
            <a:r>
              <a:rPr lang="en-US" dirty="0" err="1"/>
              <a:t>Waqas</a:t>
            </a:r>
            <a:r>
              <a:rPr lang="en-US" dirty="0"/>
              <a:t>, M. (2021). Unveiling drivers and brand relationship implications of consumer engagement with social media brand posts. </a:t>
            </a:r>
            <a:r>
              <a:rPr lang="en-US" i="1" dirty="0"/>
              <a:t>Journal of Research in Interactive Marketing</a:t>
            </a:r>
            <a:r>
              <a:rPr lang="en-US" dirty="0"/>
              <a:t>, </a:t>
            </a:r>
            <a:r>
              <a:rPr lang="en-US" i="1" dirty="0"/>
              <a:t>15</a:t>
            </a:r>
            <a:r>
              <a:rPr lang="en-US" dirty="0"/>
              <a:t>(2), 336–358. https://doi.org/10.1108/JRIM-05-2020-0113</a:t>
            </a:r>
            <a:endParaRPr lang="en-MY" dirty="0"/>
          </a:p>
          <a:p>
            <a:r>
              <a:rPr lang="en-US" dirty="0"/>
              <a:t>Marriott.UK. (</a:t>
            </a:r>
            <a:r>
              <a:rPr lang="en-US" dirty="0" err="1"/>
              <a:t>n.d.</a:t>
            </a:r>
            <a:r>
              <a:rPr lang="en-US" dirty="0"/>
              <a:t>). </a:t>
            </a:r>
            <a:r>
              <a:rPr lang="en-US" i="1" dirty="0"/>
              <a:t>We Are Marriott International</a:t>
            </a:r>
            <a:r>
              <a:rPr lang="en-US" dirty="0"/>
              <a:t>. Marriott International. Retrieved February 27, 2023, from https://www.marriott.co.uk/marriott/aboutmarriott.mi</a:t>
            </a:r>
            <a:endParaRPr lang="en-MY" dirty="0"/>
          </a:p>
          <a:p>
            <a:r>
              <a:rPr lang="en-US" dirty="0"/>
              <a:t>MI. (</a:t>
            </a:r>
            <a:r>
              <a:rPr lang="en-US" dirty="0" err="1"/>
              <a:t>n.d.</a:t>
            </a:r>
            <a:r>
              <a:rPr lang="en-US" dirty="0"/>
              <a:t>). </a:t>
            </a:r>
            <a:r>
              <a:rPr lang="en-US" i="1" dirty="0"/>
              <a:t>(4) Marriott International: Overview | LinkedIn</a:t>
            </a:r>
            <a:r>
              <a:rPr lang="en-US" dirty="0"/>
              <a:t>. Retrieved February 27, 2023, from https://www.linkedin.com/company/marriott-international/</a:t>
            </a:r>
            <a:endParaRPr lang="en-MY" dirty="0"/>
          </a:p>
          <a:p>
            <a:r>
              <a:rPr lang="en-US" dirty="0" err="1"/>
              <a:t>Nyangwe</a:t>
            </a:r>
            <a:r>
              <a:rPr lang="en-US" dirty="0"/>
              <a:t>, S., &amp; </a:t>
            </a:r>
            <a:r>
              <a:rPr lang="en-US" dirty="0" err="1"/>
              <a:t>Buhalis</a:t>
            </a:r>
            <a:r>
              <a:rPr lang="en-US" dirty="0"/>
              <a:t>, D. (2018). Branding Transformation Through Social Media and Co-creation: Lessons from Marriott International. In B. </a:t>
            </a:r>
            <a:r>
              <a:rPr lang="en-US" dirty="0" err="1"/>
              <a:t>Stangl</a:t>
            </a:r>
            <a:r>
              <a:rPr lang="en-US" dirty="0"/>
              <a:t> &amp; J. </a:t>
            </a:r>
            <a:r>
              <a:rPr lang="en-US" dirty="0" err="1"/>
              <a:t>Pesonen</a:t>
            </a:r>
            <a:r>
              <a:rPr lang="en-US" dirty="0"/>
              <a:t> (Eds.), </a:t>
            </a:r>
            <a:r>
              <a:rPr lang="en-US" i="1" dirty="0"/>
              <a:t>Information and Communication Technologies in Tourism 2018</a:t>
            </a:r>
            <a:r>
              <a:rPr lang="en-US" dirty="0"/>
              <a:t> (pp. 257–269). Springer International Publishing. https://doi.org/10.1007/978-3-319-72923-7_20</a:t>
            </a:r>
            <a:endParaRPr lang="en-MY" dirty="0"/>
          </a:p>
          <a:p>
            <a:endParaRPr lang="en-MY" dirty="0"/>
          </a:p>
        </p:txBody>
      </p:sp>
    </p:spTree>
    <p:extLst>
      <p:ext uri="{BB962C8B-B14F-4D97-AF65-F5344CB8AC3E}">
        <p14:creationId xmlns:p14="http://schemas.microsoft.com/office/powerpoint/2010/main" val="4221489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MY" dirty="0"/>
          </a:p>
        </p:txBody>
      </p:sp>
      <p:sp>
        <p:nvSpPr>
          <p:cNvPr id="3" name="Content Placeholder 2"/>
          <p:cNvSpPr>
            <a:spLocks noGrp="1"/>
          </p:cNvSpPr>
          <p:nvPr>
            <p:ph idx="1"/>
          </p:nvPr>
        </p:nvSpPr>
        <p:spPr/>
        <p:txBody>
          <a:bodyPr>
            <a:normAutofit fontScale="92500" lnSpcReduction="20000"/>
          </a:bodyPr>
          <a:lstStyle/>
          <a:p>
            <a:r>
              <a:rPr lang="en-US" dirty="0"/>
              <a:t>Pearce, W., </a:t>
            </a:r>
            <a:r>
              <a:rPr lang="en-US" dirty="0" err="1"/>
              <a:t>Niederer</a:t>
            </a:r>
            <a:r>
              <a:rPr lang="en-US" dirty="0"/>
              <a:t>, S., </a:t>
            </a:r>
            <a:r>
              <a:rPr lang="en-US" dirty="0" err="1"/>
              <a:t>Özkula</a:t>
            </a:r>
            <a:r>
              <a:rPr lang="en-US" dirty="0"/>
              <a:t>, S. M., &amp; Sánchez </a:t>
            </a:r>
            <a:r>
              <a:rPr lang="en-US" dirty="0" err="1"/>
              <a:t>Querubín</a:t>
            </a:r>
            <a:r>
              <a:rPr lang="en-US" dirty="0"/>
              <a:t>, N. (2019). The social media life of climate change: Platforms, publics, and future imaginaries. </a:t>
            </a:r>
            <a:r>
              <a:rPr lang="en-US" i="1" dirty="0"/>
              <a:t>WIREs Climate Change</a:t>
            </a:r>
            <a:r>
              <a:rPr lang="en-US" dirty="0"/>
              <a:t>, </a:t>
            </a:r>
            <a:r>
              <a:rPr lang="en-US" i="1" dirty="0"/>
              <a:t>10</a:t>
            </a:r>
            <a:r>
              <a:rPr lang="en-US" dirty="0"/>
              <a:t>(2), e569. https://doi.org/10.1002/wcc.569</a:t>
            </a:r>
            <a:endParaRPr lang="en-MY" dirty="0"/>
          </a:p>
          <a:p>
            <a:r>
              <a:rPr lang="en-US" dirty="0"/>
              <a:t>Puthussery, D. A. (2020). </a:t>
            </a:r>
            <a:r>
              <a:rPr lang="en-US" i="1" dirty="0"/>
              <a:t>Digital Marketing: An Overview</a:t>
            </a:r>
            <a:r>
              <a:rPr lang="en-US" dirty="0"/>
              <a:t>. Notion Press.</a:t>
            </a:r>
            <a:endParaRPr lang="en-MY" dirty="0"/>
          </a:p>
          <a:p>
            <a:r>
              <a:rPr lang="en-US" dirty="0" err="1"/>
              <a:t>Quesenberry</a:t>
            </a:r>
            <a:r>
              <a:rPr lang="en-US" dirty="0"/>
              <a:t>, K. A. (2020). </a:t>
            </a:r>
            <a:r>
              <a:rPr lang="en-US" i="1" dirty="0"/>
              <a:t>Social Media Strategy: Marketing, Advertising, and Public Relations in the Consumer Revolution</a:t>
            </a:r>
            <a:r>
              <a:rPr lang="en-US" dirty="0"/>
              <a:t>. </a:t>
            </a:r>
            <a:r>
              <a:rPr lang="en-US" dirty="0" err="1"/>
              <a:t>Rowman</a:t>
            </a:r>
            <a:r>
              <a:rPr lang="en-US" dirty="0"/>
              <a:t> &amp; Littlefield.</a:t>
            </a:r>
            <a:endParaRPr lang="en-MY" dirty="0"/>
          </a:p>
          <a:p>
            <a:r>
              <a:rPr lang="en-US" dirty="0" err="1"/>
              <a:t>Vrontis</a:t>
            </a:r>
            <a:r>
              <a:rPr lang="en-US" dirty="0"/>
              <a:t>, D., </a:t>
            </a:r>
            <a:r>
              <a:rPr lang="en-US" dirty="0" err="1"/>
              <a:t>Makrides</a:t>
            </a:r>
            <a:r>
              <a:rPr lang="en-US" dirty="0"/>
              <a:t>, A., </a:t>
            </a:r>
            <a:r>
              <a:rPr lang="en-US" dirty="0" err="1"/>
              <a:t>Christofi</a:t>
            </a:r>
            <a:r>
              <a:rPr lang="en-US" dirty="0"/>
              <a:t>, M., &amp; </a:t>
            </a:r>
            <a:r>
              <a:rPr lang="en-US" dirty="0" err="1"/>
              <a:t>Thrassou</a:t>
            </a:r>
            <a:r>
              <a:rPr lang="en-US" dirty="0"/>
              <a:t>, A. (2021). Social media influencer marketing: A systematic review, integrative framework and future research agenda. </a:t>
            </a:r>
            <a:r>
              <a:rPr lang="en-US" i="1" dirty="0"/>
              <a:t>International Journal of Consumer Studies</a:t>
            </a:r>
            <a:r>
              <a:rPr lang="en-US" dirty="0"/>
              <a:t>, </a:t>
            </a:r>
            <a:r>
              <a:rPr lang="en-US" i="1" dirty="0"/>
              <a:t>45</a:t>
            </a:r>
            <a:r>
              <a:rPr lang="en-US" dirty="0"/>
              <a:t>(4), 617–644. https://doi.org/10.1111/ijcs.12647</a:t>
            </a:r>
            <a:endParaRPr lang="en-MY" dirty="0"/>
          </a:p>
          <a:p>
            <a:r>
              <a:rPr lang="en-US" dirty="0"/>
              <a:t>Zhang, T. (2021). </a:t>
            </a:r>
            <a:r>
              <a:rPr lang="en-US" i="1" dirty="0"/>
              <a:t>Creative Digital Marketing Campaigns for Hospitality and Tourism Organizations</a:t>
            </a:r>
            <a:r>
              <a:rPr lang="en-US" dirty="0"/>
              <a:t>. https://doi.org/10.4135/9781529798937</a:t>
            </a:r>
            <a:endParaRPr lang="en-MY" dirty="0"/>
          </a:p>
          <a:p>
            <a:endParaRPr lang="en-MY" dirty="0"/>
          </a:p>
        </p:txBody>
      </p:sp>
    </p:spTree>
    <p:extLst>
      <p:ext uri="{BB962C8B-B14F-4D97-AF65-F5344CB8AC3E}">
        <p14:creationId xmlns:p14="http://schemas.microsoft.com/office/powerpoint/2010/main" val="978854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453</TotalTime>
  <Words>1709</Words>
  <Application>Microsoft Macintosh PowerPoint</Application>
  <PresentationFormat>Widescreen</PresentationFormat>
  <Paragraphs>63</Paragraphs>
  <Slides>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Ion</vt:lpstr>
      <vt:lpstr>Planning for Contemporary Issues in Marketing</vt:lpstr>
      <vt:lpstr>Silvia Stancu </vt:lpstr>
      <vt:lpstr>Paid Social Media Advertising</vt:lpstr>
      <vt:lpstr>Challenges and Future Developments</vt:lpstr>
      <vt:lpstr>Contd.</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for Contemporary Issues in Marketing</dc:title>
  <dc:creator>Burninglegion</dc:creator>
  <cp:lastModifiedBy>Silvia Stancu (1906421)</cp:lastModifiedBy>
  <cp:revision>15</cp:revision>
  <dcterms:created xsi:type="dcterms:W3CDTF">2023-02-26T20:32:22Z</dcterms:created>
  <dcterms:modified xsi:type="dcterms:W3CDTF">2023-03-27T09:20:51Z</dcterms:modified>
</cp:coreProperties>
</file>