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8"/>
  </p:notesMasterIdLst>
  <p:handoutMasterIdLst>
    <p:handoutMasterId r:id="rId19"/>
  </p:handoutMasterIdLst>
  <p:sldIdLst>
    <p:sldId id="352" r:id="rId2"/>
    <p:sldId id="354" r:id="rId3"/>
    <p:sldId id="353" r:id="rId4"/>
    <p:sldId id="337" r:id="rId5"/>
    <p:sldId id="342" r:id="rId6"/>
    <p:sldId id="356" r:id="rId7"/>
    <p:sldId id="301" r:id="rId8"/>
    <p:sldId id="332" r:id="rId9"/>
    <p:sldId id="347" r:id="rId10"/>
    <p:sldId id="338" r:id="rId11"/>
    <p:sldId id="343" r:id="rId12"/>
    <p:sldId id="333" r:id="rId13"/>
    <p:sldId id="348" r:id="rId14"/>
    <p:sldId id="357" r:id="rId15"/>
    <p:sldId id="355" r:id="rId16"/>
    <p:sldId id="358" r:id="rId17"/>
  </p:sldIdLst>
  <p:sldSz cx="12192000" cy="6858000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>
      <p:cViewPr varScale="1">
        <p:scale>
          <a:sx n="108" d="100"/>
          <a:sy n="108" d="100"/>
        </p:scale>
        <p:origin x="63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16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9350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988" y="744538"/>
            <a:ext cx="6615112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74835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26988" y="744538"/>
            <a:ext cx="6615112" cy="3722687"/>
          </a:xfrm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1C605CA1-AD92-45A9-B23B-85AB1B9CC2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A3FECC-C512-47B7-A25A-9D3DAB105245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8060C8F0-69EF-42AB-8BC1-0887E5308A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650" y="869950"/>
            <a:ext cx="6172200" cy="3473450"/>
          </a:xfrm>
          <a:ln w="12700" cap="flat">
            <a:solidFill>
              <a:schemeClr val="tx1"/>
            </a:solidFill>
          </a:ln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44F86CA1-0F68-4F57-B8C5-68BFFA91C3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C4F5EFBB-C767-4F15-9BDB-72C38C1AD0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F0B34C-DE82-4852-828F-5A55C56D9B89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2E4C2965-3CEE-452D-883C-C23CFE55F8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650" y="869950"/>
            <a:ext cx="6172200" cy="3473450"/>
          </a:xfrm>
          <a:ln w="12700" cap="flat">
            <a:solidFill>
              <a:schemeClr val="tx1"/>
            </a:solidFill>
          </a:ln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E9491BF-B372-4295-A3AF-4B66B5EE2F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8B8E10F0-E465-43E4-A32F-DDAA32D099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0B010E-AE8B-440C-96C0-7CCF89EA9CCE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CE26B575-DB16-4ED7-BF99-A566BDC7F0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650" y="869950"/>
            <a:ext cx="6172200" cy="3473450"/>
          </a:xfrm>
          <a:ln w="12700" cap="flat">
            <a:solidFill>
              <a:schemeClr val="tx1"/>
            </a:solidFill>
          </a:ln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BC0D64C1-0188-40DA-9580-1CAA03C886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93DDD892-AD0E-425D-8531-D100ED6C26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72E6352-24A4-426E-B33D-5F6FE696B49C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D3BC28F-3838-4428-9E76-CA6EC4F492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650" y="869950"/>
            <a:ext cx="6172200" cy="3473450"/>
          </a:xfrm>
          <a:ln w="12700" cap="flat">
            <a:solidFill>
              <a:schemeClr val="tx1"/>
            </a:solidFill>
          </a:ln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A01D0A6D-0DCA-4D7B-8176-2D5E7DEA78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67940B6B-44B1-4579-B04B-CB1B309818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535E7A-C3C6-464B-B4A6-10B59EB9707C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16ABB423-2161-4124-BA38-6C55CEC20F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47650" y="869950"/>
            <a:ext cx="6172200" cy="3473450"/>
          </a:xfrm>
          <a:ln w="12700" cap="flat">
            <a:solidFill>
              <a:schemeClr val="tx1"/>
            </a:solidFill>
          </a:ln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CED2A3B7-0AEE-4F88-B202-0490126688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pPr>
              <a:defRPr/>
            </a:pPr>
            <a:fld id="{FADA9D79-F992-44CC-A0C3-5DA94B185A01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E85F9D-62CB-4AF3-9942-E4A1FABDFC11}" type="datetime1">
              <a:rPr lang="en-GB" smtClean="0"/>
              <a:t>27/06/2026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790EB5-5A4F-4B62-9803-456A00283FFB}" type="datetime1">
              <a:rPr lang="en-GB" smtClean="0"/>
              <a:t>27/06/2026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8AACAE-C40D-4977-A809-FF98033325E9}" type="datetime1">
              <a:rPr lang="en-GB" smtClean="0"/>
              <a:t>27/06/2026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97E504-63FD-4720-8977-4083FB9619F2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E99AD8-EBE2-4344-8DBD-6BD782BFFD78}" type="datetime1">
              <a:rPr lang="en-GB" smtClean="0"/>
              <a:t>27/06/2026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16329F-20DA-4C02-BF13-0C289B4ED0A4}" type="datetime1">
              <a:rPr lang="en-GB" smtClean="0"/>
              <a:t>27/06/2026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0078BD-51BD-48B2-A949-3AF09A284E04}" type="datetime1">
              <a:rPr lang="en-GB" smtClean="0"/>
              <a:t>27/06/2026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33A97-5FA8-4FD7-9CEB-6DFB571AE87E}" type="datetime1">
              <a:rPr lang="en-GB" smtClean="0"/>
              <a:t>27/06/2026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E8746-3369-46DF-A920-871048461A78}" type="datetime1">
              <a:rPr lang="en-GB" smtClean="0"/>
              <a:t>27/06/2026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8498DB7-6229-4FB9-813C-4D9B3344B747}" type="datetime1">
              <a:rPr lang="en-GB" smtClean="0"/>
              <a:t>27/06/2026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hdr="0" ftr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3.emf"/><Relationship Id="rId7" Type="http://schemas.openxmlformats.org/officeDocument/2006/relationships/image" Target="../media/image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7.emf"/><Relationship Id="rId5" Type="http://schemas.openxmlformats.org/officeDocument/2006/relationships/image" Target="../media/image4.e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disorderofthings.com/2015/01/10/governing-through-resilience-implications-for-solidarity-and-political-action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ournal.media-culture.org.au/index.php/mcjournal/issue/view/resilient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9ulQvQdBQ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7568" y="1988842"/>
            <a:ext cx="7772400" cy="180019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LCLM6003 Leading and Implementing Change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7 Session 1 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3368" y="4221088"/>
            <a:ext cx="6400800" cy="1276127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>
                    <a:lumMod val="95000"/>
                  </a:schemeClr>
                </a:solidFill>
              </a:rPr>
              <a:t>Week 7 – The Journey through change.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813FE-A922-4603-960E-715A71BBA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11E5B7-0C6A-4432-AEFB-13CF70529674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22A566-3619-4777-833F-9B33E9DFD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DCF4-A3A0-4860-9541-2B68C21A7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3B360-4A48-48E6-B98C-8D74C810A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, you should be able to:</a:t>
            </a:r>
          </a:p>
          <a:p>
            <a:endParaRPr lang="en-US" dirty="0"/>
          </a:p>
          <a:p>
            <a:r>
              <a:rPr lang="en-US" dirty="0"/>
              <a:t>Identify the stages that people experience within change processes</a:t>
            </a:r>
          </a:p>
          <a:p>
            <a:endParaRPr lang="en-GB" dirty="0"/>
          </a:p>
          <a:p>
            <a:r>
              <a:rPr lang="en-GB" dirty="0"/>
              <a:t>Develop individual strategies for managing change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46D02-BB1C-4752-B9CC-0CE932970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56726-705D-40C9-A4BA-D4E55CB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83439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38E6C188-3DAE-4062-92C6-28C6E1FBC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560" y="-171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/>
              <a:t>The Journey Through Change (Russell 2003)</a:t>
            </a:r>
          </a:p>
        </p:txBody>
      </p:sp>
      <p:graphicFrame>
        <p:nvGraphicFramePr>
          <p:cNvPr id="146435" name="Object 3">
            <a:extLst>
              <a:ext uri="{FF2B5EF4-FFF2-40B4-BE49-F238E27FC236}">
                <a16:creationId xmlns:a16="http://schemas.microsoft.com/office/drawing/2014/main" id="{13C42D0C-249D-4ABA-B037-B0D0710CFFC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8861612"/>
              </p:ext>
            </p:extLst>
          </p:nvPr>
        </p:nvGraphicFramePr>
        <p:xfrm>
          <a:off x="3071665" y="764705"/>
          <a:ext cx="6196013" cy="4866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6196680" imgH="5367960" progId="Visio.Drawing.6">
                  <p:embed/>
                </p:oleObj>
              </mc:Choice>
              <mc:Fallback>
                <p:oleObj name="VISIO" r:id="rId2" imgW="6196680" imgH="5367960" progId="Visio.Drawing.6">
                  <p:embed/>
                  <p:pic>
                    <p:nvPicPr>
                      <p:cNvPr id="146435" name="Object 3">
                        <a:extLst>
                          <a:ext uri="{FF2B5EF4-FFF2-40B4-BE49-F238E27FC236}">
                            <a16:creationId xmlns:a16="http://schemas.microsoft.com/office/drawing/2014/main" id="{13C42D0C-249D-4ABA-B037-B0D0710CFFC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665" y="764705"/>
                        <a:ext cx="6196013" cy="4866481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7" name="Object 5">
            <a:extLst>
              <a:ext uri="{FF2B5EF4-FFF2-40B4-BE49-F238E27FC236}">
                <a16:creationId xmlns:a16="http://schemas.microsoft.com/office/drawing/2014/main" id="{8BED4CEF-7098-4265-BA9C-97C10DF8C7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2766589"/>
              </p:ext>
            </p:extLst>
          </p:nvPr>
        </p:nvGraphicFramePr>
        <p:xfrm>
          <a:off x="6164932" y="3139557"/>
          <a:ext cx="2932113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3103626" imgH="2711577" progId="Visio.Drawing.6">
                  <p:embed/>
                </p:oleObj>
              </mc:Choice>
              <mc:Fallback>
                <p:oleObj name="Visio" r:id="rId4" imgW="3103626" imgH="2711577" progId="Visio.Drawing.6">
                  <p:embed/>
                  <p:pic>
                    <p:nvPicPr>
                      <p:cNvPr id="146437" name="Object 5">
                        <a:extLst>
                          <a:ext uri="{FF2B5EF4-FFF2-40B4-BE49-F238E27FC236}">
                            <a16:creationId xmlns:a16="http://schemas.microsoft.com/office/drawing/2014/main" id="{8BED4CEF-7098-4265-BA9C-97C10DF8C7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64932" y="3139557"/>
                        <a:ext cx="2932113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9" name="Object 7">
            <a:extLst>
              <a:ext uri="{FF2B5EF4-FFF2-40B4-BE49-F238E27FC236}">
                <a16:creationId xmlns:a16="http://schemas.microsoft.com/office/drawing/2014/main" id="{A2DAFCDA-452C-44C9-A312-0D3541C869F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8768058"/>
              </p:ext>
            </p:extLst>
          </p:nvPr>
        </p:nvGraphicFramePr>
        <p:xfrm>
          <a:off x="3602706" y="3119064"/>
          <a:ext cx="2595562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2746629" imgH="2711577" progId="Visio.Drawing.6">
                  <p:embed/>
                </p:oleObj>
              </mc:Choice>
              <mc:Fallback>
                <p:oleObj name="Visio" r:id="rId6" imgW="2746629" imgH="2711577" progId="Visio.Drawing.6">
                  <p:embed/>
                  <p:pic>
                    <p:nvPicPr>
                      <p:cNvPr id="146439" name="Object 7">
                        <a:extLst>
                          <a:ext uri="{FF2B5EF4-FFF2-40B4-BE49-F238E27FC236}">
                            <a16:creationId xmlns:a16="http://schemas.microsoft.com/office/drawing/2014/main" id="{A2DAFCDA-452C-44C9-A312-0D3541C86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6" y="3119064"/>
                        <a:ext cx="2595562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6" name="Object 4">
            <a:extLst>
              <a:ext uri="{FF2B5EF4-FFF2-40B4-BE49-F238E27FC236}">
                <a16:creationId xmlns:a16="http://schemas.microsoft.com/office/drawing/2014/main" id="{562CD046-F1C0-44E8-BFF2-7275C33432E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1478443"/>
              </p:ext>
            </p:extLst>
          </p:nvPr>
        </p:nvGraphicFramePr>
        <p:xfrm>
          <a:off x="3602707" y="748610"/>
          <a:ext cx="2562225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2562480" imgH="2562480" progId="Visio.Drawing.6">
                  <p:embed/>
                </p:oleObj>
              </mc:Choice>
              <mc:Fallback>
                <p:oleObj name="VISIO" r:id="rId8" imgW="2562480" imgH="2562480" progId="Visio.Drawing.6">
                  <p:embed/>
                  <p:pic>
                    <p:nvPicPr>
                      <p:cNvPr id="146436" name="Object 4">
                        <a:extLst>
                          <a:ext uri="{FF2B5EF4-FFF2-40B4-BE49-F238E27FC236}">
                            <a16:creationId xmlns:a16="http://schemas.microsoft.com/office/drawing/2014/main" id="{562CD046-F1C0-44E8-BFF2-7275C33432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7" y="748610"/>
                        <a:ext cx="2562225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8" name="Object 6">
            <a:extLst>
              <a:ext uri="{FF2B5EF4-FFF2-40B4-BE49-F238E27FC236}">
                <a16:creationId xmlns:a16="http://schemas.microsoft.com/office/drawing/2014/main" id="{61368C97-A211-4D45-83C1-C06DFC9760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6761260"/>
              </p:ext>
            </p:extLst>
          </p:nvPr>
        </p:nvGraphicFramePr>
        <p:xfrm>
          <a:off x="6193528" y="796923"/>
          <a:ext cx="2802610" cy="248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3052191" imgH="2711577" progId="Visio.Drawing.6">
                  <p:embed/>
                </p:oleObj>
              </mc:Choice>
              <mc:Fallback>
                <p:oleObj name="Visio" r:id="rId10" imgW="3052191" imgH="2711577" progId="Visio.Drawing.6">
                  <p:embed/>
                  <p:pic>
                    <p:nvPicPr>
                      <p:cNvPr id="146438" name="Object 6">
                        <a:extLst>
                          <a:ext uri="{FF2B5EF4-FFF2-40B4-BE49-F238E27FC236}">
                            <a16:creationId xmlns:a16="http://schemas.microsoft.com/office/drawing/2014/main" id="{61368C97-A211-4D45-83C1-C06DFC9760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3528" y="796923"/>
                        <a:ext cx="2802610" cy="24894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A421B-D7BA-4104-A04C-14D0DCADA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47D3AB-3D00-4373-A754-1050892CD7EB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273F4F-3DF2-4167-B9B5-5D9AF73D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3148B7CD-2201-43E5-BFCA-F84067AA69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27312" y="116632"/>
            <a:ext cx="8583488" cy="990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 anchor="ctr">
            <a:normAutofit fontScale="90000"/>
          </a:bodyPr>
          <a:lstStyle/>
          <a:p>
            <a:pPr algn="r">
              <a:defRPr/>
            </a:pPr>
            <a:r>
              <a:rPr lang="en-US" altLang="en-US" sz="4000" dirty="0"/>
              <a:t>Characteristics of </a:t>
            </a:r>
            <a:r>
              <a:rPr lang="en-US" altLang="en-US" sz="4000" i="1" dirty="0"/>
              <a:t>Comfort and Control</a:t>
            </a:r>
            <a:endParaRPr lang="en-US" altLang="en-US" sz="5400" dirty="0"/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47B26A79-BC11-4FF9-93B7-02C2C1E4A9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28800" y="1107232"/>
            <a:ext cx="7772400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>
            <a:normAutofit lnSpcReduction="10000"/>
          </a:bodyPr>
          <a:lstStyle/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Comfortable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Safe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Everything’s fine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Happy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Satisfied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No problems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Positive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Rewarding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In control</a:t>
            </a:r>
          </a:p>
          <a:p>
            <a:pPr marL="317500" indent="-317500" defTabSz="847725">
              <a:defRPr/>
            </a:pPr>
            <a:r>
              <a:rPr lang="en-US" altLang="en-US" b="1" dirty="0">
                <a:latin typeface="+mj-lt"/>
                <a:cs typeface="Times New Roman" panose="02020603050405020304" pitchFamily="18" charset="0"/>
              </a:rPr>
              <a:t>I’m okay, you’re okay!</a:t>
            </a:r>
          </a:p>
          <a:p>
            <a:pPr marL="317500" indent="-317500" defTabSz="847725">
              <a:defRPr/>
            </a:pPr>
            <a:endParaRPr lang="en-US" altLang="en-US" dirty="0"/>
          </a:p>
        </p:txBody>
      </p:sp>
      <p:sp>
        <p:nvSpPr>
          <p:cNvPr id="122884" name="Rectangle 4">
            <a:extLst>
              <a:ext uri="{FF2B5EF4-FFF2-40B4-BE49-F238E27FC236}">
                <a16:creationId xmlns:a16="http://schemas.microsoft.com/office/drawing/2014/main" id="{88CFE79A-E2FC-4FD3-9D99-5B3F10EF1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7000" y="2097832"/>
            <a:ext cx="4191000" cy="144780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</a:pPr>
            <a:r>
              <a:rPr lang="en-US" altLang="en-US" sz="2200" b="1" i="1">
                <a:solidFill>
                  <a:schemeClr val="folHlink"/>
                </a:solidFill>
                <a:latin typeface="Trebuchet MS" panose="020B0603020202020204" pitchFamily="34" charset="0"/>
              </a:rPr>
              <a:t>People feel comfortable, safe and in control. They are working hard — but often on the wrong things.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B7334A-098D-46AD-9DFF-32E217361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3A6A94-0511-40C5-8EF8-FADA2C15F674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989086-A6BA-419B-8854-2093D5B7C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2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2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 autoUpdateAnimBg="0"/>
      <p:bldP spid="122883" grpId="0" autoUpdateAnimBg="0"/>
      <p:bldP spid="122884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>
            <a:extLst>
              <a:ext uri="{FF2B5EF4-FFF2-40B4-BE49-F238E27FC236}">
                <a16:creationId xmlns:a16="http://schemas.microsoft.com/office/drawing/2014/main" id="{E9CDA6FE-A580-4083-AA81-CED9CE53D4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1504" y="139285"/>
            <a:ext cx="81534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 anchor="ctr">
            <a:normAutofit/>
          </a:bodyPr>
          <a:lstStyle/>
          <a:p>
            <a:pPr algn="r" eaLnBrk="1" hangingPunct="1"/>
            <a:r>
              <a:rPr lang="en-US" altLang="en-US" sz="3600" dirty="0"/>
              <a:t>Actions for </a:t>
            </a:r>
            <a:r>
              <a:rPr lang="en-US" altLang="en-US" sz="3600" i="1" dirty="0"/>
              <a:t>Comfort and Control</a:t>
            </a:r>
            <a:endParaRPr lang="en-US" altLang="en-US" sz="4000" i="1" dirty="0"/>
          </a:p>
        </p:txBody>
      </p:sp>
      <p:sp>
        <p:nvSpPr>
          <p:cNvPr id="132099" name="Rectangle 3">
            <a:extLst>
              <a:ext uri="{FF2B5EF4-FFF2-40B4-BE49-F238E27FC236}">
                <a16:creationId xmlns:a16="http://schemas.microsoft.com/office/drawing/2014/main" id="{440CABA0-89EA-4169-A529-5A3D0FBF9F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052736"/>
            <a:ext cx="8784976" cy="4536504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>
            <a:normAutofit/>
          </a:bodyPr>
          <a:lstStyle/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Acknowledge their successful past.</a:t>
            </a:r>
          </a:p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Get people’s attention!</a:t>
            </a:r>
          </a:p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Sell the need for change . . . sell the pain and the consequences of </a:t>
            </a:r>
            <a:r>
              <a:rPr lang="en-US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changing.</a:t>
            </a:r>
          </a:p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Immerse people in information about the change . . . customer complaints, budget data, increasing costs, competitive pressures.</a:t>
            </a:r>
          </a:p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Let people know it will happen — one way or another!</a:t>
            </a:r>
          </a:p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Give people time to let the ideas sink in.</a:t>
            </a:r>
          </a:p>
          <a:p>
            <a:pPr marL="317500" indent="-317500" defTabSz="847725">
              <a:spcBef>
                <a:spcPct val="15000"/>
              </a:spcBef>
              <a:spcAft>
                <a:spcPct val="5000"/>
              </a:spcAft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Don’t sell the solutions . . . sell the </a:t>
            </a:r>
            <a:r>
              <a:rPr lang="en-US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C4650-ABBA-4AD4-90A7-D7CBBD985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3E8D05-59BB-4A45-9E7F-A97DAB4CE757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319810-66EB-4495-87F2-1F23CFDA7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2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2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2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2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2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2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098" grpId="0" autoUpdateAnimBg="0"/>
      <p:bldP spid="13209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9CD0-B0CF-82CE-2A05-DAB74977B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RESISTANCE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D0B0F5-B653-9BCC-1601-2798A977FA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705" b="-1"/>
          <a:stretch>
            <a:fillRect/>
          </a:stretch>
        </p:blipFill>
        <p:spPr>
          <a:xfrm>
            <a:off x="453799" y="1484784"/>
            <a:ext cx="5540601" cy="4104457"/>
          </a:xfrm>
          <a:prstGeom prst="rect">
            <a:avLst/>
          </a:prstGeom>
          <a:noFill/>
        </p:spPr>
      </p:pic>
      <p:sp>
        <p:nvSpPr>
          <p:cNvPr id="1031" name="Content Placeholder 3">
            <a:extLst>
              <a:ext uri="{FF2B5EF4-FFF2-40B4-BE49-F238E27FC236}">
                <a16:creationId xmlns:a16="http://schemas.microsoft.com/office/drawing/2014/main" id="{EFEAC4D2-166F-E0F1-6BC0-616533E0CC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US" b="1"/>
              <a:t>Do you notice the resistance at workplace ? </a:t>
            </a:r>
          </a:p>
          <a:p>
            <a:pPr marL="0" indent="0">
              <a:buNone/>
            </a:pPr>
            <a:endParaRPr lang="en-US" b="1"/>
          </a:p>
          <a:p>
            <a:r>
              <a:rPr lang="en-US" b="1"/>
              <a:t>Discuss the most seen cycle of acceptance</a:t>
            </a:r>
          </a:p>
          <a:p>
            <a:pPr marL="0" indent="0">
              <a:buNone/>
            </a:pPr>
            <a:endParaRPr lang="en-US" b="1"/>
          </a:p>
          <a:p>
            <a:r>
              <a:rPr lang="en-US" b="1"/>
              <a:t>How can Managers help and support to mange this resistance ??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816C6-E380-C811-39D7-2A48F5CC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360" y="6525344"/>
            <a:ext cx="1294837" cy="21852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04AD5FF-8DC7-47E3-A324-FB99D0D9BA70}" type="datetime1">
              <a:rPr lang="en-GB" smtClean="0"/>
              <a:pPr>
                <a:spcAft>
                  <a:spcPts val="600"/>
                </a:spcAft>
                <a:defRPr/>
              </a:pPr>
              <a:t>27/06/2026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F76A-40CA-826B-285A-8F91341C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5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175CF9A-0E49-4888-AFF1-B0955BB55AD4}" type="slidenum">
              <a:rPr lang="en-GB" smtClean="0"/>
              <a:pPr>
                <a:spcAft>
                  <a:spcPts val="600"/>
                </a:spcAft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077356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026">
            <a:extLst>
              <a:ext uri="{FF2B5EF4-FFF2-40B4-BE49-F238E27FC236}">
                <a16:creationId xmlns:a16="http://schemas.microsoft.com/office/drawing/2014/main" id="{9E02CE5D-E08A-44F0-9AC5-7C84BE85EA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The Origins of Resistance . . .</a:t>
            </a:r>
            <a:endParaRPr lang="en-US" altLang="en-US"/>
          </a:p>
        </p:txBody>
      </p:sp>
      <p:sp>
        <p:nvSpPr>
          <p:cNvPr id="65539" name="Rectangle 1027">
            <a:extLst>
              <a:ext uri="{FF2B5EF4-FFF2-40B4-BE49-F238E27FC236}">
                <a16:creationId xmlns:a16="http://schemas.microsoft.com/office/drawing/2014/main" id="{B417EE64-02BC-4546-86A6-C7675FF7AB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417638"/>
            <a:ext cx="4546848" cy="4114800"/>
          </a:xfrm>
        </p:spPr>
        <p:txBody>
          <a:bodyPr/>
          <a:lstStyle/>
          <a:p>
            <a:pPr marL="0" indent="0">
              <a:spcAft>
                <a:spcPct val="55000"/>
              </a:spcAft>
              <a:buClr>
                <a:srgbClr val="FFFF66"/>
              </a:buClr>
              <a:buNone/>
            </a:pPr>
            <a:r>
              <a:rPr lang="en-US" altLang="en-US" dirty="0">
                <a:latin typeface="Calibri Light" panose="020F0302020204030204" pitchFamily="34" charset="0"/>
              </a:rPr>
              <a:t>1.	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Some people fear loss.</a:t>
            </a:r>
          </a:p>
          <a:p>
            <a:pPr marL="0" indent="0">
              <a:spcAft>
                <a:spcPct val="55000"/>
              </a:spcAft>
              <a:buClr>
                <a:srgbClr val="FFFF66"/>
              </a:buClr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2.	Some people mistrust those who 	lead.</a:t>
            </a:r>
          </a:p>
          <a:p>
            <a:pPr marL="0" indent="0">
              <a:spcAft>
                <a:spcPct val="55000"/>
              </a:spcAft>
              <a:buClr>
                <a:srgbClr val="FFFF66"/>
              </a:buClr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3.	Some people disagree on the 	change.</a:t>
            </a:r>
          </a:p>
          <a:p>
            <a:pPr marL="0" indent="0">
              <a:spcAft>
                <a:spcPct val="55000"/>
              </a:spcAft>
              <a:buClr>
                <a:srgbClr val="FFFF66"/>
              </a:buClr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4.	Some people don’t tolerate change 	well.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E3DA27-888E-4EE0-B40C-131920C63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7075E5-10E0-4609-8BCE-365CF28A1D7F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92207A-2679-4578-9723-CB1B9ED7D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05652-3896-8D0F-FF99-E43A61AD0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4073" y="1556792"/>
            <a:ext cx="3538339" cy="36004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 autoUpdateAnimBg="0"/>
      <p:bldP spid="6553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>
            <a:extLst>
              <a:ext uri="{FF2B5EF4-FFF2-40B4-BE49-F238E27FC236}">
                <a16:creationId xmlns:a16="http://schemas.microsoft.com/office/drawing/2014/main" id="{9657FEA3-32D1-4D07-A4A2-650A4C2C9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3651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Human Nature . . .</a:t>
            </a:r>
          </a:p>
        </p:txBody>
      </p:sp>
      <p:sp>
        <p:nvSpPr>
          <p:cNvPr id="117763" name="Rectangle 3">
            <a:extLst>
              <a:ext uri="{FF2B5EF4-FFF2-40B4-BE49-F238E27FC236}">
                <a16:creationId xmlns:a16="http://schemas.microsoft.com/office/drawing/2014/main" id="{06E5F877-1143-434E-B561-8CAABF9936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10272" y="1233736"/>
            <a:ext cx="6934200" cy="4114800"/>
          </a:xfrm>
        </p:spPr>
        <p:txBody>
          <a:bodyPr>
            <a:normAutofit fontScale="92500"/>
          </a:bodyPr>
          <a:lstStyle/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People want to maintain control over their lives.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People develop self-confidence and psychological health by building stable and effective relationships with others.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Our sense of control, comfort and well-being results from the degree of certainty we have about our life and our future.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Change disrupts our ability to predict what’s in store for us.</a:t>
            </a:r>
          </a:p>
          <a:p>
            <a:pPr eaLnBrk="1" hangingPunct="1"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The more a change disrupts our ability to envision our future, the greater our confusion, fear, anxiety and self-doubt.</a:t>
            </a:r>
            <a:endParaRPr lang="en-US" altLang="en-US" sz="2200" dirty="0"/>
          </a:p>
        </p:txBody>
      </p:sp>
      <p:pic>
        <p:nvPicPr>
          <p:cNvPr id="117765" name="Picture 5" descr="pe01622_">
            <a:extLst>
              <a:ext uri="{FF2B5EF4-FFF2-40B4-BE49-F238E27FC236}">
                <a16:creationId xmlns:a16="http://schemas.microsoft.com/office/drawing/2014/main" id="{3F0AF93E-0EF2-48EF-9219-EBD777BA4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529" y="1556792"/>
            <a:ext cx="1408113" cy="346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54E730-626E-4551-9A41-C44E8A7DB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027C50-8FF1-49F9-AC59-6DE2B2F89F91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9EF6A9-5EF5-45B5-9CFA-E0FABA63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66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2" grpId="0" autoUpdateAnimBg="0"/>
      <p:bldP spid="117763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>
            <a:extLst>
              <a:ext uri="{FF2B5EF4-FFF2-40B4-BE49-F238E27FC236}">
                <a16:creationId xmlns:a16="http://schemas.microsoft.com/office/drawing/2014/main" id="{07180442-7CB2-4C87-A414-696B8C742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0"/>
            <a:ext cx="8458200" cy="1143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The PERCEIVED Losses . . .</a:t>
            </a:r>
            <a:endParaRPr lang="en-US" altLang="en-US" dirty="0"/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7DADD991-FD14-4040-BFCA-8B4035192F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5093" y="1371600"/>
            <a:ext cx="3276600" cy="4114800"/>
          </a:xfrm>
        </p:spPr>
        <p:txBody>
          <a:bodyPr/>
          <a:lstStyle/>
          <a:p>
            <a:pPr eaLnBrk="1" hangingPunct="1">
              <a:spcAft>
                <a:spcPct val="35000"/>
              </a:spcAft>
            </a:pP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Job Security 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Psychological Comfort and Security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Control over </a:t>
            </a:r>
            <a:b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</a:b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One’s Future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Purpose/Meaning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Competence </a:t>
            </a:r>
          </a:p>
          <a:p>
            <a:pPr eaLnBrk="1" hangingPunct="1">
              <a:spcAft>
                <a:spcPct val="35000"/>
              </a:spcAft>
            </a:pPr>
            <a:r>
              <a:rPr lang="en-US" altLang="en-US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Social Connections</a:t>
            </a:r>
          </a:p>
        </p:txBody>
      </p:sp>
      <p:sp>
        <p:nvSpPr>
          <p:cNvPr id="141316" name="Rectangle 4">
            <a:extLst>
              <a:ext uri="{FF2B5EF4-FFF2-40B4-BE49-F238E27FC236}">
                <a16:creationId xmlns:a16="http://schemas.microsoft.com/office/drawing/2014/main" id="{D55CEAD1-968C-40A7-9759-CF38DB421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3880" y="1841500"/>
            <a:ext cx="2286000" cy="1330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1600" b="1" i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rebuchet MS" panose="020B0603020202020204" pitchFamily="34" charset="0"/>
              </a:rPr>
              <a:t>Of these potential losses, which are people most likely to experience from the coming changes?</a:t>
            </a:r>
          </a:p>
        </p:txBody>
      </p:sp>
      <p:sp>
        <p:nvSpPr>
          <p:cNvPr id="141317" name="Rectangle 5">
            <a:extLst>
              <a:ext uri="{FF2B5EF4-FFF2-40B4-BE49-F238E27FC236}">
                <a16:creationId xmlns:a16="http://schemas.microsoft.com/office/drawing/2014/main" id="{4DA15056-F63D-4041-81E7-F2C8DBD0AE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3872978"/>
            <a:ext cx="2286000" cy="838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16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Trebuchet MS" panose="020B0603020202020204" pitchFamily="34" charset="0"/>
              </a:rPr>
              <a:t>What can we do to reduce or eliminate these losses?</a:t>
            </a:r>
          </a:p>
        </p:txBody>
      </p:sp>
      <p:sp>
        <p:nvSpPr>
          <p:cNvPr id="141318" name="Rectangle 6">
            <a:extLst>
              <a:ext uri="{FF2B5EF4-FFF2-40B4-BE49-F238E27FC236}">
                <a16:creationId xmlns:a16="http://schemas.microsoft.com/office/drawing/2014/main" id="{13F5C4DB-D6B3-43CC-A5E9-4E8FD8CAE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880" y="1484784"/>
            <a:ext cx="30480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C00000"/>
                </a:solidFill>
                <a:effectLst/>
                <a:latin typeface="+mj-lt"/>
                <a:cs typeface="Times New Roman" panose="02020603050405020304" pitchFamily="18" charset="0"/>
              </a:rPr>
              <a:t>Territory 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00B050"/>
                </a:solidFill>
                <a:effectLst/>
                <a:latin typeface="+mj-lt"/>
                <a:cs typeface="Times New Roman" panose="02020603050405020304" pitchFamily="18" charset="0"/>
              </a:rPr>
              <a:t>Future Opportunities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0000FF"/>
                </a:solidFill>
                <a:effectLst/>
                <a:latin typeface="+mj-lt"/>
                <a:cs typeface="Times New Roman" panose="02020603050405020304" pitchFamily="18" charset="0"/>
              </a:rPr>
              <a:t>Power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CC3300"/>
                </a:solidFill>
                <a:effectLst/>
                <a:latin typeface="+mj-lt"/>
                <a:cs typeface="Times New Roman" panose="02020603050405020304" pitchFamily="18" charset="0"/>
              </a:rPr>
              <a:t>Social Status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FF00FF"/>
                </a:solidFill>
                <a:effectLst/>
                <a:latin typeface="+mj-lt"/>
                <a:cs typeface="Times New Roman" panose="02020603050405020304" pitchFamily="18" charset="0"/>
              </a:rPr>
              <a:t>Trust in Others </a:t>
            </a:r>
          </a:p>
          <a:p>
            <a:pPr eaLnBrk="1" hangingPunct="1">
              <a:spcAft>
                <a:spcPct val="35000"/>
              </a:spcAft>
              <a:defRPr/>
            </a:pPr>
            <a:r>
              <a:rPr lang="en-US" altLang="en-US" sz="2400" b="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Independence and Autonomy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627120-0F25-43D1-809A-AAF72FEED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9856F7-946F-4E14-A84C-48A3AB88B9C1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839A37-8D22-4741-AD42-0D1A2F282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1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1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1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1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1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4" grpId="0" autoUpdateAnimBg="0"/>
      <p:bldP spid="141315" grpId="0" autoUpdateAnimBg="0"/>
      <p:bldP spid="141316" grpId="0" animBg="1" autoUpdateAnimBg="0"/>
      <p:bldP spid="141317" grpId="0" animBg="1" autoUpdateAnimBg="0"/>
      <p:bldP spid="14131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AF8AEA6D-B502-4874-8E67-B641E87E9B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152400"/>
            <a:ext cx="8568952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 anchor="ctr">
            <a:normAutofit/>
          </a:bodyPr>
          <a:lstStyle/>
          <a:p>
            <a:pPr algn="l" eaLnBrk="1" hangingPunct="1"/>
            <a:r>
              <a:rPr lang="en-US" altLang="en-US" sz="3200" dirty="0"/>
              <a:t>Characteristics of </a:t>
            </a:r>
            <a:r>
              <a:rPr lang="en-US" altLang="en-US" sz="3200" i="1" u="sng" dirty="0"/>
              <a:t>Fear, Anger and Resistance</a:t>
            </a:r>
            <a:endParaRPr lang="en-US" altLang="en-US" sz="3200" dirty="0"/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396916FE-753C-4EDE-82FF-87A73D2080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89844"/>
            <a:ext cx="3352800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>
            <a:normAutofit/>
          </a:bodyPr>
          <a:lstStyle/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Frustration</a:t>
            </a:r>
          </a:p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Anger</a:t>
            </a:r>
          </a:p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Fearful</a:t>
            </a:r>
          </a:p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Betrayed</a:t>
            </a:r>
          </a:p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Upset</a:t>
            </a:r>
          </a:p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Confused</a:t>
            </a:r>
          </a:p>
          <a:p>
            <a:pPr marL="317500" indent="-317500" defTabSz="847725"/>
            <a:r>
              <a:rPr lang="en-US" altLang="en-US" sz="2800" b="1" dirty="0">
                <a:latin typeface="Calibri Light" panose="020F0302020204030204" pitchFamily="34" charset="0"/>
                <a:cs typeface="Times New Roman" panose="02020603050405020304" pitchFamily="18" charset="0"/>
              </a:rPr>
              <a:t>Challenged</a:t>
            </a:r>
          </a:p>
          <a:p>
            <a:pPr marL="317500" indent="-317500" defTabSz="847725">
              <a:buNone/>
            </a:pPr>
            <a:endParaRPr lang="en-US" altLang="en-US" dirty="0"/>
          </a:p>
        </p:txBody>
      </p:sp>
      <p:sp>
        <p:nvSpPr>
          <p:cNvPr id="124932" name="Rectangle 4">
            <a:extLst>
              <a:ext uri="{FF2B5EF4-FFF2-40B4-BE49-F238E27FC236}">
                <a16:creationId xmlns:a16="http://schemas.microsoft.com/office/drawing/2014/main" id="{550553BB-2920-4DA3-9FEF-C2D337B385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0017" y="4470975"/>
            <a:ext cx="4344441" cy="1112838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81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</a:pPr>
            <a:r>
              <a:rPr lang="en-US" altLang="en-US" sz="2200" b="1" i="1">
                <a:solidFill>
                  <a:schemeClr val="folHlink"/>
                </a:solidFill>
                <a:latin typeface="Trebuchet MS" panose="020B0603020202020204" pitchFamily="34" charset="0"/>
              </a:rPr>
              <a:t>People feel frustrated, angry and fearful about the change. Performance deteriorates.</a:t>
            </a:r>
          </a:p>
        </p:txBody>
      </p:sp>
      <p:sp>
        <p:nvSpPr>
          <p:cNvPr id="124933" name="Rectangle 5">
            <a:extLst>
              <a:ext uri="{FF2B5EF4-FFF2-40B4-BE49-F238E27FC236}">
                <a16:creationId xmlns:a16="http://schemas.microsoft.com/office/drawing/2014/main" id="{9EDD84DC-4181-4D8A-9479-ABD7773CDB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3832" y="1124744"/>
            <a:ext cx="33528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>
            <a:lvl1pPr marL="317500" indent="-317500" defTabSz="847725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685800" indent="-254000" defTabSz="847725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058863" indent="-211138" defTabSz="847725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481138" indent="-211138" defTabSz="847725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1903413" indent="-211138" defTabSz="847725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3606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8178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2750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7322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Hostility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Anxiety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Self-doubt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Lost</a:t>
            </a:r>
          </a:p>
          <a:p>
            <a:pPr eaLnBrk="1" hangingPunct="1">
              <a:defRPr/>
            </a:pPr>
            <a:r>
              <a:rPr lang="en-US" altLang="en-US" sz="2800" dirty="0">
                <a:solidFill>
                  <a:srgbClr val="FF0000"/>
                </a:solidFill>
                <a:effectLst/>
                <a:latin typeface="+mj-lt"/>
                <a:cs typeface="Times New Roman" panose="02020603050405020304" pitchFamily="18" charset="0"/>
              </a:rPr>
              <a:t>Dazed</a:t>
            </a:r>
          </a:p>
          <a:p>
            <a:pPr eaLnBrk="1" hangingPunct="1">
              <a:defRPr/>
            </a:pPr>
            <a:endParaRPr lang="en-US" altLang="en-US" sz="2800" dirty="0">
              <a:solidFill>
                <a:srgbClr val="FF0000"/>
              </a:solidFill>
              <a:cs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73A326-5D98-4311-8AA7-BAA244A99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7417D8-CF7D-47EF-A6D3-436B5EDFE13D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A79E0A-8D4F-434E-8FB5-B0B4CF127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4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0" grpId="0" autoUpdateAnimBg="0"/>
      <p:bldP spid="124931" grpId="0" autoUpdateAnimBg="0"/>
      <p:bldP spid="124932" grpId="0" animBg="1" autoUpdateAnimBg="0"/>
      <p:bldP spid="12493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1026">
            <a:extLst>
              <a:ext uri="{FF2B5EF4-FFF2-40B4-BE49-F238E27FC236}">
                <a16:creationId xmlns:a16="http://schemas.microsoft.com/office/drawing/2014/main" id="{E9EB2B9C-F87D-44A6-A703-2E81285ABE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2" y="117351"/>
            <a:ext cx="82296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 anchor="ctr">
            <a:normAutofit fontScale="90000"/>
          </a:bodyPr>
          <a:lstStyle/>
          <a:p>
            <a:pPr algn="r" eaLnBrk="1" hangingPunct="1"/>
            <a:r>
              <a:rPr lang="en-US" altLang="en-US" sz="4000" dirty="0"/>
              <a:t>Actions for </a:t>
            </a:r>
            <a:r>
              <a:rPr lang="en-US" altLang="en-US" sz="4000" i="1" dirty="0"/>
              <a:t>Fear, Anger and</a:t>
            </a:r>
            <a:r>
              <a:rPr lang="en-US" altLang="en-US" sz="4000" dirty="0"/>
              <a:t> </a:t>
            </a:r>
            <a:r>
              <a:rPr lang="en-US" altLang="en-US" sz="4000" i="1" dirty="0"/>
              <a:t>Resistance</a:t>
            </a:r>
          </a:p>
        </p:txBody>
      </p:sp>
      <p:sp>
        <p:nvSpPr>
          <p:cNvPr id="134147" name="Rectangle 1027">
            <a:extLst>
              <a:ext uri="{FF2B5EF4-FFF2-40B4-BE49-F238E27FC236}">
                <a16:creationId xmlns:a16="http://schemas.microsoft.com/office/drawing/2014/main" id="{87A3A3DD-A2F6-4491-950B-C2CDC191D6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9" y="1628800"/>
            <a:ext cx="8231187" cy="39624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>
            <a:normAutofit/>
          </a:bodyPr>
          <a:lstStyle/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Co-create the vision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Listen, listen, listen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Acknowledge people’s pain, perceived losses and anger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Strive to address their perceived losses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Tell people what you know — and what you </a:t>
            </a:r>
            <a:r>
              <a:rPr lang="en-US" altLang="en-US" sz="2200" u="sng" dirty="0">
                <a:cs typeface="Times New Roman" panose="02020603050405020304" pitchFamily="18" charset="0"/>
              </a:rPr>
              <a:t>don’t</a:t>
            </a:r>
            <a:r>
              <a:rPr lang="en-US" altLang="en-US" sz="2200" dirty="0">
                <a:cs typeface="Times New Roman" panose="02020603050405020304" pitchFamily="18" charset="0"/>
              </a:rPr>
              <a:t> know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Don’t try to talk people out of their feelings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Discuss ways to </a:t>
            </a:r>
            <a:r>
              <a:rPr lang="en-US" altLang="en-US" sz="2200" i="1" u="sng" dirty="0">
                <a:cs typeface="Times New Roman" panose="02020603050405020304" pitchFamily="18" charset="0"/>
              </a:rPr>
              <a:t>solve</a:t>
            </a:r>
            <a:r>
              <a:rPr lang="en-US" altLang="en-US" sz="2200" dirty="0">
                <a:cs typeface="Times New Roman" panose="02020603050405020304" pitchFamily="18" charset="0"/>
              </a:rPr>
              <a:t> the problems people see with </a:t>
            </a:r>
            <a:br>
              <a:rPr lang="en-US" altLang="en-US" sz="2200" dirty="0">
                <a:cs typeface="Times New Roman" panose="02020603050405020304" pitchFamily="18" charset="0"/>
              </a:rPr>
            </a:br>
            <a:r>
              <a:rPr lang="en-US" altLang="en-US" sz="2200" dirty="0">
                <a:cs typeface="Times New Roman" panose="02020603050405020304" pitchFamily="18" charset="0"/>
              </a:rPr>
              <a:t>the change</a:t>
            </a:r>
          </a:p>
          <a:p>
            <a:pPr marL="317500" indent="-317500" defTabSz="847725">
              <a:spcBef>
                <a:spcPct val="5000"/>
              </a:spcBef>
            </a:pPr>
            <a:r>
              <a:rPr lang="en-US" altLang="en-US" sz="2200" dirty="0">
                <a:cs typeface="Times New Roman" panose="02020603050405020304" pitchFamily="18" charset="0"/>
              </a:rPr>
              <a:t>Encourage discussion, dissent, disagreement, </a:t>
            </a:r>
            <a:br>
              <a:rPr lang="en-US" altLang="en-US" sz="2200" dirty="0">
                <a:cs typeface="Times New Roman" panose="02020603050405020304" pitchFamily="18" charset="0"/>
              </a:rPr>
            </a:br>
            <a:r>
              <a:rPr lang="en-US" altLang="en-US" sz="2200" dirty="0">
                <a:cs typeface="Times New Roman" panose="02020603050405020304" pitchFamily="18" charset="0"/>
              </a:rPr>
              <a:t>debate . . . keep people talking</a:t>
            </a:r>
            <a:endParaRPr lang="en-US" altLang="en-US" sz="22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18C81F-A5A3-4863-8D27-E618DF16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FF633E-A5BC-404E-8B0D-36E2324BF459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44CAA2-4598-44ED-A638-EC42EA05C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34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34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4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34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 autoUpdateAnimBg="0"/>
      <p:bldP spid="13414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7D2AE492-6611-46A3-99AD-ED38379834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14947" y="25177"/>
            <a:ext cx="5976664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Resilience is . . .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B89102B6-79FF-4CA4-930B-58F6703947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14948" y="1700808"/>
            <a:ext cx="5173141" cy="2952328"/>
          </a:xfrm>
        </p:spPr>
        <p:txBody>
          <a:bodyPr>
            <a:normAutofit lnSpcReduction="10000"/>
          </a:bodyPr>
          <a:lstStyle/>
          <a:p>
            <a:pPr marL="346075" indent="-346075">
              <a:defRPr/>
            </a:pPr>
            <a:r>
              <a:rPr lang="en-US" altLang="en-US" dirty="0">
                <a:latin typeface="+mj-lt"/>
                <a:cs typeface="Times New Roman" panose="02020603050405020304" pitchFamily="18" charset="0"/>
              </a:rPr>
              <a:t>The ability to recover from, or adjust easily to, misfortune or change.</a:t>
            </a:r>
          </a:p>
          <a:p>
            <a:pPr marL="346075" indent="-346075">
              <a:defRPr/>
            </a:pPr>
            <a:endParaRPr lang="en-US" altLang="en-US" dirty="0">
              <a:latin typeface="+mj-lt"/>
              <a:cs typeface="Times New Roman" panose="02020603050405020304" pitchFamily="18" charset="0"/>
            </a:endParaRPr>
          </a:p>
          <a:p>
            <a:pPr marL="346075" indent="-346075">
              <a:defRPr/>
            </a:pPr>
            <a:r>
              <a:rPr lang="en-US" altLang="en-US" dirty="0">
                <a:latin typeface="+mj-lt"/>
                <a:cs typeface="Times New Roman" panose="02020603050405020304" pitchFamily="18" charset="0"/>
              </a:rPr>
              <a:t>The capability of a strained body to recover its size and shape after being subjected to adversity or stress.</a:t>
            </a:r>
            <a:endParaRPr lang="en-US" altLang="en-US" dirty="0">
              <a:latin typeface="+mj-lt"/>
            </a:endParaRPr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6AFDB1A-0B9B-4A75-B794-50541EBE34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24192" y="2067835"/>
            <a:ext cx="3514658" cy="2585301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3F498B-7615-4194-8E8A-3612B9979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F61CE9-DC42-45B3-A869-37834265A47F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215A8E-8C3D-4594-B1A0-5C46E789A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30C57ED8-524E-4F21-846A-5881BE331A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 anchor="ctr">
            <a:normAutofit/>
          </a:bodyPr>
          <a:lstStyle/>
          <a:p>
            <a:pPr eaLnBrk="1" hangingPunct="1"/>
            <a:r>
              <a:rPr lang="en-US" altLang="en-US" sz="4000"/>
              <a:t>Develop Your </a:t>
            </a:r>
            <a:r>
              <a:rPr lang="en-US" altLang="en-US" sz="4000" i="1"/>
              <a:t>Resilience</a:t>
            </a:r>
            <a:endParaRPr lang="en-US" altLang="en-US"/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C0781971-8AB4-47E1-B90D-A9614CD48E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2026" tIns="46012" rIns="92026" bIns="46012" rtlCol="0">
            <a:normAutofit/>
          </a:bodyPr>
          <a:lstStyle/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Self-Assured</a:t>
            </a:r>
          </a:p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Clarity of Personal Vision</a:t>
            </a:r>
          </a:p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Flexible</a:t>
            </a:r>
          </a:p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Organized</a:t>
            </a:r>
          </a:p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Problem Solver</a:t>
            </a:r>
          </a:p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Interpersonal Competence</a:t>
            </a:r>
          </a:p>
          <a:p>
            <a:pPr marL="457200" indent="-457200" defTabSz="847725"/>
            <a:r>
              <a:rPr lang="en-US" altLang="en-US" dirty="0">
                <a:latin typeface="Calibri Light" panose="020F0302020204030204" pitchFamily="34" charset="0"/>
              </a:rPr>
              <a:t>Socially Connected</a:t>
            </a:r>
          </a:p>
          <a:p>
            <a:pPr marL="457200" indent="-457200" defTabSz="847725"/>
            <a:r>
              <a:rPr lang="en-US" altLang="en-US" b="1" i="1" dirty="0">
                <a:latin typeface="Calibri Light" panose="020F0302020204030204" pitchFamily="34" charset="0"/>
              </a:rPr>
              <a:t>Proactive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2EB218-7487-4243-86BC-DA0D155246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08314" y="2226647"/>
            <a:ext cx="4774093" cy="246404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A887EE-9A27-47BF-A565-CEC562274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A97E13-2B21-4D96-9FE9-35B880AC11BF}" type="datetime1">
              <a:rPr lang="en-GB" smtClean="0"/>
              <a:t>27/06/2026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5135E4-6586-4000-A766-446219BC9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42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8" grpId="0" autoUpdateAnimBg="0"/>
      <p:bldP spid="142339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A3DCC-CB82-8C00-9BD1-269BEFC09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496" y="274638"/>
            <a:ext cx="8928992" cy="2866330"/>
          </a:xfrm>
        </p:spPr>
        <p:txBody>
          <a:bodyPr>
            <a:normAutofit/>
          </a:bodyPr>
          <a:lstStyle/>
          <a:p>
            <a:r>
              <a:rPr lang="en-GB" sz="2800" dirty="0"/>
              <a:t>Watch the Video on Managing Resistance to change </a:t>
            </a:r>
            <a:br>
              <a:rPr lang="en-GB" dirty="0"/>
            </a:br>
            <a:r>
              <a:rPr lang="en-GB" dirty="0"/>
              <a:t>And </a:t>
            </a:r>
            <a:br>
              <a:rPr lang="en-GB" dirty="0"/>
            </a:br>
            <a:r>
              <a:rPr lang="en-GB" dirty="0"/>
              <a:t>present your findings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Class Activity : 15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704DE-5C75-4206-33D9-CB9C5BBA1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996952"/>
            <a:ext cx="8229600" cy="2520281"/>
          </a:xfrm>
        </p:spPr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https://www.youtube.com/watch?v=o9ulQvQdBQY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BE82A-B65D-F781-FDC5-B33836E91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741596-3945-9433-F329-BD95BB860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365527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913-8F96-4242-9D29-C806E8390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28EF-0BF6-440F-980C-EDC22990E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should now be able to:</a:t>
            </a:r>
          </a:p>
          <a:p>
            <a:endParaRPr lang="en-US" dirty="0"/>
          </a:p>
          <a:p>
            <a:r>
              <a:rPr lang="en-US" dirty="0"/>
              <a:t>Demonstrate that you understand that individuals experience and react to change in different ways </a:t>
            </a:r>
          </a:p>
          <a:p>
            <a:endParaRPr lang="en-US" dirty="0"/>
          </a:p>
          <a:p>
            <a:r>
              <a:rPr lang="en-US" dirty="0"/>
              <a:t>Develop some individual strategies for managing change in your lives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FE803-FF26-4068-B973-07E7D4BAA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E62AE-C37D-471E-BF5A-42133BC8D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6290"/>
      </p:ext>
    </p:extLst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8C5E1-76A0-4AC7-C579-C979D006F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9947A-8A4E-F90F-78D8-76498F5E6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dirty="0"/>
          </a:p>
          <a:p>
            <a:r>
              <a:rPr lang="en-GB" dirty="0"/>
              <a:t>Kotter, J.P. (2012) Leading change [electronic resource] . Boston, Massachusetts :, Harvard Business Review Press.</a:t>
            </a:r>
          </a:p>
          <a:p>
            <a:endParaRPr lang="en-GB" dirty="0"/>
          </a:p>
          <a:p>
            <a:r>
              <a:rPr lang="en-GB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  <a:p>
            <a:r>
              <a:rPr lang="en-GB" dirty="0"/>
              <a:t>https://www.strategy-business.com/article/rr00006</a:t>
            </a:r>
          </a:p>
          <a:p>
            <a:endParaRPr lang="en-GB" dirty="0"/>
          </a:p>
          <a:p>
            <a:r>
              <a:rPr lang="en-GB" dirty="0"/>
              <a:t>https://hbr.org/1995/05/leading-change-why-transformation-efforts-fail-2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29E5-9984-28D4-0314-A79FB225C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27/06/2026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F81F9-DD4F-44B1-DA75-97AC84CE0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099894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4</TotalTime>
  <Words>798</Words>
  <Application>Microsoft Office PowerPoint</Application>
  <PresentationFormat>Widescreen</PresentationFormat>
  <Paragraphs>154</Paragraphs>
  <Slides>16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Myriad Pro</vt:lpstr>
      <vt:lpstr>Arial</vt:lpstr>
      <vt:lpstr>Calibri Light</vt:lpstr>
      <vt:lpstr>Times New Roman</vt:lpstr>
      <vt:lpstr>Trebuchet MS</vt:lpstr>
      <vt:lpstr>Wingdings</vt:lpstr>
      <vt:lpstr>1_Default Theme</vt:lpstr>
      <vt:lpstr>VISIO</vt:lpstr>
      <vt:lpstr>Visio</vt:lpstr>
      <vt:lpstr>LCLM6003 Leading and Implementing Change  Week 7 Session 1 </vt:lpstr>
      <vt:lpstr>Session Aims</vt:lpstr>
      <vt:lpstr>The Journey Through Change (Russell 2003)</vt:lpstr>
      <vt:lpstr>Characteristics of Comfort and Control</vt:lpstr>
      <vt:lpstr>Actions for Comfort and Control</vt:lpstr>
      <vt:lpstr>RESISTANCE</vt:lpstr>
      <vt:lpstr>The Origins of Resistance . . .</vt:lpstr>
      <vt:lpstr>Human Nature . . .</vt:lpstr>
      <vt:lpstr>The PERCEIVED Losses . . .</vt:lpstr>
      <vt:lpstr>Characteristics of Fear, Anger and Resistance</vt:lpstr>
      <vt:lpstr>Actions for Fear, Anger and Resistance</vt:lpstr>
      <vt:lpstr>Resilience is . . .</vt:lpstr>
      <vt:lpstr>Develop Your Resilience</vt:lpstr>
      <vt:lpstr>Watch the Video on Managing Resistance to change  And  present your findings   Class Activity : 15 Minutes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Eric Osei</cp:lastModifiedBy>
  <cp:revision>12</cp:revision>
  <cp:lastPrinted>2015-05-08T17:50:00Z</cp:lastPrinted>
  <dcterms:created xsi:type="dcterms:W3CDTF">2018-06-14T10:40:44Z</dcterms:created>
  <dcterms:modified xsi:type="dcterms:W3CDTF">2026-06-27T08:00:19Z</dcterms:modified>
</cp:coreProperties>
</file>