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80" r:id="rId4"/>
  </p:sldMasterIdLst>
  <p:notesMasterIdLst>
    <p:notesMasterId r:id="rId19"/>
  </p:notesMasterIdLst>
  <p:sldIdLst>
    <p:sldId id="256" r:id="rId5"/>
    <p:sldId id="257" r:id="rId6"/>
    <p:sldId id="258" r:id="rId7"/>
    <p:sldId id="274" r:id="rId8"/>
    <p:sldId id="273" r:id="rId9"/>
    <p:sldId id="269" r:id="rId10"/>
    <p:sldId id="260" r:id="rId11"/>
    <p:sldId id="271" r:id="rId12"/>
    <p:sldId id="268" r:id="rId13"/>
    <p:sldId id="270" r:id="rId14"/>
    <p:sldId id="262" r:id="rId15"/>
    <p:sldId id="261" r:id="rId16"/>
    <p:sldId id="263" r:id="rId17"/>
    <p:sldId id="27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905283-550D-4E14-96F6-27977FE18BFB}" v="15" dt="2020-08-17T10:06:08.019"/>
    <p1510:client id="{16C6D177-DDF0-40A9-BAEE-97F7EBCB34E8}" v="1765" dt="2020-08-17T15:22:14.007"/>
    <p1510:client id="{1C0FFDB0-9452-4661-B98A-6424A6F210AE}" v="1240" dt="2020-08-17T16:34:46.445"/>
    <p1510:client id="{3762E7B3-18BA-4ECA-BB49-BD37FD70C75E}" v="4" dt="2020-08-17T14:21:07.633"/>
    <p1510:client id="{3C104D5F-ED61-4BF2-9092-07D26CFDD76C}" v="1" dt="2020-08-17T10:23:50.096"/>
    <p1510:client id="{3CE2C380-1442-4B69-B6B8-5E2DD31501C8}" v="32" dt="2020-08-17T13:54:50.718"/>
    <p1510:client id="{4E985D81-8655-4209-BB42-A4E1C7A7749D}" v="257" dt="2020-08-17T02:39:43.252"/>
    <p1510:client id="{5BE9267E-3F06-454B-A796-A6AEE56DAAF9}" v="707" dt="2020-08-17T11:57:45.417"/>
    <p1510:client id="{65B822EB-4F66-4882-89E3-EA26B15A96FF}" v="319" dt="2020-08-17T15:59:48.612"/>
    <p1510:client id="{740A2974-9002-45B9-8C21-CD8812F730D2}" v="294" dt="2020-08-17T03:20:48.263"/>
    <p1510:client id="{7726CE7A-8C1D-4689-953B-844F97C2C587}" v="2" dt="2020-08-17T10:37:44.513"/>
    <p1510:client id="{9957E317-A4E9-4F7E-8854-A78A5B455D2C}" v="647" dt="2020-08-17T16:53:18.686"/>
    <p1510:client id="{A4B0325D-AEBC-46B2-8EAA-BD63C0067208}" v="6" dt="2020-08-17T10:19:50.865"/>
    <p1510:client id="{A879A4D0-7504-49C2-B2FB-C808E6B5C2CB}" v="544" dt="2020-08-17T01:45:36.070"/>
    <p1510:client id="{ADB920E5-1D05-4FF6-9418-5A8932E085C0}" v="572" dt="2020-08-17T16:51:54.077"/>
    <p1510:client id="{B4ACE48C-1516-400F-9AB8-F9F89D784B64}" v="126" dt="2020-08-17T13:13:15.527"/>
    <p1510:client id="{B7BA196C-4B6E-447C-8032-85403B1093BE}" v="27" dt="2020-08-17T14:03:40.256"/>
    <p1510:client id="{D0670C2E-778B-49A0-8F92-12C79FEAD1BD}" v="17" dt="2020-08-17T13:33:44.393"/>
    <p1510:client id="{ED5BA9D8-DC06-4F8E-8A3F-CF3246A64415}" v="2" dt="2020-08-17T10:09:43.990"/>
    <p1510:client id="{ED7BBDF8-67D1-4C00-A48E-D74F364851BF}" v="32" dt="2020-08-17T11:57:48.913"/>
    <p1510:client id="{FA989AA5-3E10-486E-8828-569F86CC716A}" v="199" dt="2020-08-17T16:13:17.2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7CA10F-E7D6-457A-80A2-ACE1A837489A}" type="datetimeFigureOut">
              <a:rPr lang="en-GB" smtClean="0"/>
              <a:t>17/08/2020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63791-8D7A-428A-A3D1-E27589558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8062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944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416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202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598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164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590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160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337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120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466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272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951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81" r:id="rId1"/>
    <p:sldLayoutId id="2147484482" r:id="rId2"/>
    <p:sldLayoutId id="2147484483" r:id="rId3"/>
    <p:sldLayoutId id="2147484484" r:id="rId4"/>
    <p:sldLayoutId id="2147484485" r:id="rId5"/>
    <p:sldLayoutId id="2147484486" r:id="rId6"/>
    <p:sldLayoutId id="2147484487" r:id="rId7"/>
    <p:sldLayoutId id="2147484488" r:id="rId8"/>
    <p:sldLayoutId id="2147484489" r:id="rId9"/>
    <p:sldLayoutId id="2147484490" r:id="rId10"/>
    <p:sldLayoutId id="21474844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eastcanceruk.org.uk/about-breast-cancer/facts-figures-and-q-as/facts-and-figures/" TargetMode="External"/><Relationship Id="rId2" Type="http://schemas.openxmlformats.org/officeDocument/2006/relationships/hyperlink" Target="https://www.who.int/westernpacific/health-topics/cance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FA85F-1C2A-40FD-9DB3-B2D1B8CE6A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321734"/>
            <a:ext cx="4970877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Cancer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BA7F70-DB38-48EB-B39E-49737D98F4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8" y="1782981"/>
            <a:ext cx="4970877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/>
              <a:t>Public Health Policy</a:t>
            </a:r>
            <a:endParaRPr lang="en-US"/>
          </a:p>
          <a:p>
            <a:pPr algn="l"/>
            <a:r>
              <a:rPr lang="en-US" sz="2000"/>
              <a:t>BMHP5013</a:t>
            </a:r>
            <a:endParaRPr lang="en-US" sz="2000">
              <a:cs typeface="Calibri" panose="020F0502020204030204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Celestina Okyere-Boateng 1813886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Eniola </a:t>
            </a:r>
            <a:r>
              <a:rPr lang="en-US" sz="2000" err="1"/>
              <a:t>Adubi</a:t>
            </a:r>
            <a:r>
              <a:rPr lang="en-US" sz="2000"/>
              <a:t> 1812277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Gladys Appiah-</a:t>
            </a:r>
            <a:r>
              <a:rPr lang="en-US" sz="2000" err="1"/>
              <a:t>Kubi</a:t>
            </a:r>
            <a:r>
              <a:rPr lang="en-US" sz="2000"/>
              <a:t> 1813887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Nordia Baker 1813361</a:t>
            </a:r>
            <a:endParaRPr lang="en-US" sz="2000">
              <a:cs typeface="Calibri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F19C8D45-8B57-4CF6-8BF6-7E4459AF6F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17" r="54298"/>
          <a:stretch/>
        </p:blipFill>
        <p:spPr bwMode="auto">
          <a:xfrm>
            <a:off x="7583310" y="2793455"/>
            <a:ext cx="3473201" cy="3473202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8" descr="A close up&#10;&#10;Description automatically generated">
            <a:extLst>
              <a:ext uri="{FF2B5EF4-FFF2-40B4-BE49-F238E27FC236}">
                <a16:creationId xmlns:a16="http://schemas.microsoft.com/office/drawing/2014/main" id="{040A80D0-29A4-41CC-B728-C284B6FC35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138" r="18316" b="-1"/>
          <a:stretch/>
        </p:blipFill>
        <p:spPr>
          <a:xfrm>
            <a:off x="6257810" y="439729"/>
            <a:ext cx="3473201" cy="3473202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C53D2B3C-1952-4260-B956-29B0CED74A82}"/>
              </a:ext>
            </a:extLst>
          </p:cNvPr>
          <p:cNvSpPr txBox="1"/>
          <p:nvPr/>
        </p:nvSpPr>
        <p:spPr>
          <a:xfrm>
            <a:off x="7583310" y="5919337"/>
            <a:ext cx="3473201" cy="34732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b="1">
                <a:solidFill>
                  <a:srgbClr val="FFFFFF"/>
                </a:solidFill>
              </a:rPr>
              <a:t>Welf et al., 2016, Developmental </a:t>
            </a:r>
            <a:endParaRPr lang="en-US" sz="13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298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07558-19EA-4790-B34A-F7A8A44D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4000" b="1">
                <a:latin typeface="Calibri"/>
                <a:cs typeface="Calibri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27864-FD75-493C-8967-32B89C8A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1782981"/>
            <a:ext cx="11125900" cy="44596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/>
              <a:t>In this presentation we will be discussing cancer in general as a public health issue. </a:t>
            </a:r>
          </a:p>
          <a:p>
            <a:r>
              <a:rPr lang="en-US" sz="2000">
                <a:cs typeface="Segoe UI"/>
              </a:rPr>
              <a:t>What is the cause of cancer.</a:t>
            </a:r>
            <a:endParaRPr lang="en-GB" sz="2000"/>
          </a:p>
          <a:p>
            <a:r>
              <a:rPr lang="en-US" sz="2000"/>
              <a:t>Identifying diseases and the role of the public health.</a:t>
            </a:r>
            <a:endParaRPr lang="en-GB" sz="2000"/>
          </a:p>
          <a:p>
            <a:r>
              <a:rPr lang="en-US" sz="2000">
                <a:cs typeface="Segoe UI"/>
              </a:rPr>
              <a:t>Where cancer is prevalent geographical distribution, incidence rates and trends</a:t>
            </a:r>
          </a:p>
          <a:p>
            <a:r>
              <a:rPr lang="en-US" sz="2000">
                <a:cs typeface="Segoe UI"/>
              </a:rPr>
              <a:t>Who are the vulnerable groups to getting cancer.​</a:t>
            </a:r>
          </a:p>
          <a:p>
            <a:r>
              <a:rPr lang="en-US" sz="2000">
                <a:cs typeface="Segoe UI"/>
              </a:rPr>
              <a:t>How cancer spreads.</a:t>
            </a:r>
          </a:p>
          <a:p>
            <a:r>
              <a:rPr lang="en-US" sz="2000"/>
              <a:t>We will also explore roles of different agencies like PHE, WHO and the NHS.</a:t>
            </a:r>
            <a:endParaRPr lang="en-GB" sz="2000"/>
          </a:p>
        </p:txBody>
      </p:sp>
      <p:pic>
        <p:nvPicPr>
          <p:cNvPr id="6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C2320047-985B-4726-A7DA-6C5C063DE4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850" y="76201"/>
            <a:ext cx="3143250" cy="96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5442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07558-19EA-4790-B34A-F7A8A44D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24"/>
            <a:ext cx="10905066" cy="1135737"/>
          </a:xfrm>
        </p:spPr>
        <p:txBody>
          <a:bodyPr>
            <a:normAutofit/>
          </a:bodyPr>
          <a:lstStyle/>
          <a:p>
            <a:r>
              <a:rPr lang="en-GB" sz="4000">
                <a:latin typeface="Calibri"/>
                <a:cs typeface="Calibri"/>
              </a:rPr>
              <a:t>Cancer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27864-FD75-493C-8967-32B89C8A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260" y="1325780"/>
            <a:ext cx="10897763" cy="5210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/>
              <a:t>Cancer is a disease caused by abnormal cells that grows in the body.</a:t>
            </a:r>
            <a:endParaRPr lang="en-GB" sz="2000">
              <a:cs typeface="Calibri"/>
            </a:endParaRPr>
          </a:p>
          <a:p>
            <a:pPr marL="0" indent="0">
              <a:buNone/>
            </a:pPr>
            <a:r>
              <a:rPr lang="en-GB" sz="2000"/>
              <a:t> Cancer </a:t>
            </a:r>
            <a:r>
              <a:rPr lang="en-GB" sz="2000" b="0" i="0">
                <a:effectLst/>
              </a:rPr>
              <a:t>is a large group of diseases that can start in almost any organ or tissue of the body when </a:t>
            </a:r>
            <a:r>
              <a:rPr lang="en-GB" sz="2000" b="1" i="0">
                <a:effectLst/>
              </a:rPr>
              <a:t>abnormal cells grow uncontrollably, </a:t>
            </a:r>
            <a:r>
              <a:rPr lang="en-GB" sz="2000" b="0" i="0">
                <a:effectLst/>
              </a:rPr>
              <a:t>go beyond their usual boundaries to invade adjoining parts of the body and</a:t>
            </a:r>
            <a:r>
              <a:rPr lang="en-GB" sz="2000"/>
              <a:t> </a:t>
            </a:r>
            <a:r>
              <a:rPr lang="en-GB" sz="2000" b="1" i="0">
                <a:effectLst/>
              </a:rPr>
              <a:t>spread to other </a:t>
            </a:r>
            <a:r>
              <a:rPr lang="en-GB" sz="2000" b="1" i="0">
                <a:effectLst/>
                <a:latin typeface="Calibri"/>
                <a:cs typeface="arial"/>
              </a:rPr>
              <a:t>organs</a:t>
            </a:r>
            <a:r>
              <a:rPr lang="en-GB" sz="2000" b="0" i="0">
                <a:effectLst/>
                <a:latin typeface="Calibri"/>
                <a:cs typeface="arial"/>
              </a:rPr>
              <a:t>. </a:t>
            </a:r>
            <a:r>
              <a:rPr lang="en-GB" sz="2000">
                <a:effectLst/>
                <a:latin typeface="Calibri"/>
                <a:ea typeface="Calibri" panose="020F0502020204030204" pitchFamily="34" charset="0"/>
                <a:cs typeface="Calibri"/>
              </a:rPr>
              <a:t>(World Health Organization, 2020).</a:t>
            </a:r>
            <a:endParaRPr lang="en-GB" sz="2000">
              <a:latin typeface="Calibri"/>
              <a:ea typeface="Calibri" panose="020F0502020204030204" pitchFamily="34" charset="0"/>
              <a:cs typeface="Calibri"/>
            </a:endParaRPr>
          </a:p>
          <a:p>
            <a:pPr marL="0" indent="0">
              <a:buNone/>
            </a:pPr>
            <a:r>
              <a:rPr lang="en-GB" sz="2000"/>
              <a:t>NHS 2017 defines “</a:t>
            </a:r>
            <a:r>
              <a:rPr lang="en-GB" sz="2000" i="0">
                <a:effectLst/>
              </a:rPr>
              <a:t>Cancer as a condition where cells in a specific part of the body grow and reproduce uncontrollably. The cancerous cells can </a:t>
            </a:r>
            <a:r>
              <a:rPr lang="en-GB" sz="2000" b="1" i="0">
                <a:effectLst/>
              </a:rPr>
              <a:t>invade and destroy surrounding healthy tissue, including organs.” </a:t>
            </a:r>
            <a:r>
              <a:rPr lang="en-GB" sz="2000">
                <a:effectLst/>
                <a:latin typeface="Calibri"/>
                <a:ea typeface="Calibri" panose="020F0502020204030204" pitchFamily="34" charset="0"/>
                <a:cs typeface="Calibri"/>
              </a:rPr>
              <a:t>(NHS, 2017)</a:t>
            </a:r>
          </a:p>
          <a:p>
            <a:pPr marL="0" indent="0">
              <a:buNone/>
            </a:pPr>
            <a:r>
              <a:rPr lang="en-GB" sz="2000"/>
              <a:t>Different kind of cancer: </a:t>
            </a:r>
            <a:endParaRPr lang="en-GB" sz="2000">
              <a:cs typeface="Calibri"/>
            </a:endParaRPr>
          </a:p>
          <a:p>
            <a:r>
              <a:rPr lang="en-GB" sz="2000"/>
              <a:t>There are more than 100 type of cancer including breast cancer both male and female </a:t>
            </a:r>
            <a:r>
              <a:rPr lang="en-GB" sz="2000">
                <a:effectLst/>
                <a:latin typeface="Calibri"/>
                <a:ea typeface="Calibri" panose="020F0502020204030204" pitchFamily="34" charset="0"/>
                <a:cs typeface="Times New Roman"/>
              </a:rPr>
              <a:t>(</a:t>
            </a:r>
            <a:r>
              <a:rPr lang="en-GB" sz="2000" err="1">
                <a:effectLst/>
                <a:latin typeface="Calibri"/>
                <a:ea typeface="Calibri" panose="020F0502020204030204" pitchFamily="34" charset="0"/>
                <a:cs typeface="Times New Roman"/>
              </a:rPr>
              <a:t>webmd</a:t>
            </a:r>
            <a:r>
              <a:rPr lang="en-GB" sz="2000">
                <a:effectLst/>
                <a:latin typeface="Calibri"/>
                <a:ea typeface="Calibri" panose="020F0502020204030204" pitchFamily="34" charset="0"/>
                <a:cs typeface="Times New Roman"/>
              </a:rPr>
              <a:t>, 2019).</a:t>
            </a:r>
            <a:endParaRPr lang="en-GB" sz="2000">
              <a:latin typeface="Calibri"/>
              <a:cs typeface="Times New Roman"/>
            </a:endParaRPr>
          </a:p>
          <a:p>
            <a:r>
              <a:rPr lang="en-GB" sz="2000"/>
              <a:t>Cervical cancer </a:t>
            </a:r>
            <a:endParaRPr lang="en-GB" sz="2000">
              <a:cs typeface="Calibri"/>
            </a:endParaRPr>
          </a:p>
          <a:p>
            <a:r>
              <a:rPr lang="en-GB" sz="2000"/>
              <a:t>Prostate </a:t>
            </a:r>
            <a:r>
              <a:rPr lang="en-GB" sz="2000" err="1"/>
              <a:t>cancer,among</a:t>
            </a:r>
            <a:r>
              <a:rPr lang="en-GB" sz="2000"/>
              <a:t> others.</a:t>
            </a:r>
            <a:endParaRPr lang="en-GB" sz="2000">
              <a:cs typeface="Calibri"/>
            </a:endParaRPr>
          </a:p>
          <a:p>
            <a:endParaRPr lang="en-GB" sz="1700"/>
          </a:p>
          <a:p>
            <a:endParaRPr lang="en-GB" sz="170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289524F5-D901-4EAF-919C-A8B31430C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850" y="76201"/>
            <a:ext cx="3143250" cy="96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6229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A257C-0AB0-44C7-AB88-4A5C13F06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419047"/>
          </a:xfrm>
        </p:spPr>
        <p:txBody>
          <a:bodyPr>
            <a:noAutofit/>
          </a:bodyPr>
          <a:lstStyle/>
          <a:p>
            <a:r>
              <a:rPr lang="en-GB" sz="4000" b="1">
                <a:latin typeface="Calibri"/>
                <a:ea typeface="+mj-lt"/>
                <a:cs typeface="+mj-lt"/>
              </a:rPr>
              <a:t>Cancer statistics in UK</a:t>
            </a:r>
            <a:endParaRPr lang="en-US" sz="4000" b="1">
              <a:latin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81E00-94A1-4A1B-8F05-CE51E76AD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154" y="1332242"/>
            <a:ext cx="10974175" cy="51059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Cervical cancer</a:t>
            </a:r>
            <a:r>
              <a:rPr lang="en-GB" sz="2000">
                <a:ea typeface="+mn-lt"/>
                <a:cs typeface="+mn-lt"/>
              </a:rPr>
              <a:t> </a:t>
            </a:r>
            <a:endParaRPr lang="en-US" sz="2000">
              <a:ea typeface="+mn-lt"/>
              <a:cs typeface="+mn-lt"/>
            </a:endParaRPr>
          </a:p>
          <a:p>
            <a:pPr>
              <a:buFont typeface="Arial,Sans-Serif" panose="020B0604020202020204" pitchFamily="34" charset="0"/>
            </a:pPr>
            <a:r>
              <a:rPr lang="en-GB" sz="2000">
                <a:ea typeface="+mn-lt"/>
                <a:cs typeface="+mn-lt"/>
              </a:rPr>
              <a:t>3152 cases of cancer in 2015-2017 in UK</a:t>
            </a:r>
            <a:endParaRPr lang="en-US" sz="2000">
              <a:ea typeface="+mn-lt"/>
              <a:cs typeface="+mn-lt"/>
            </a:endParaRPr>
          </a:p>
          <a:p>
            <a:pPr>
              <a:buFont typeface="Arial,Sans-Serif" panose="020B0604020202020204" pitchFamily="34" charset="0"/>
            </a:pPr>
            <a:r>
              <a:rPr lang="en-GB" sz="2000">
                <a:ea typeface="+mn-lt"/>
                <a:cs typeface="+mn-lt"/>
              </a:rPr>
              <a:t>852 death 2015-2017 in UK</a:t>
            </a:r>
            <a:endParaRPr lang="en-US" sz="2000">
              <a:ea typeface="+mn-lt"/>
              <a:cs typeface="+mn-lt"/>
            </a:endParaRPr>
          </a:p>
          <a:p>
            <a:pPr>
              <a:buFont typeface="Arial,Sans-Serif" panose="020B0604020202020204" pitchFamily="34" charset="0"/>
            </a:pPr>
            <a:r>
              <a:rPr lang="en-GB" sz="2000">
                <a:ea typeface="+mn-lt"/>
                <a:cs typeface="+mn-lt"/>
              </a:rPr>
              <a:t>51% survived in England</a:t>
            </a:r>
            <a:endParaRPr lang="en-US" sz="2000">
              <a:ea typeface="+mn-lt"/>
              <a:cs typeface="+mn-lt"/>
            </a:endParaRPr>
          </a:p>
          <a:p>
            <a:pPr>
              <a:buFont typeface="Arial,Sans-Serif" panose="020B0604020202020204" pitchFamily="34" charset="0"/>
            </a:pPr>
            <a:r>
              <a:rPr lang="en-GB" sz="2000">
                <a:ea typeface="+mn-lt"/>
                <a:cs typeface="+mn-lt"/>
              </a:rPr>
              <a:t>99.8% preventable cases in 2015 UK</a:t>
            </a: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(Breast cancer statistics, 2020)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2000" b="1">
                <a:cs typeface="Calibri" panose="020F0502020204030204"/>
              </a:rPr>
              <a:t>Male breast cancer in UK</a:t>
            </a:r>
            <a:endParaRPr lang="en-US" sz="2000">
              <a:ea typeface="+mn-lt"/>
              <a:cs typeface="+mn-lt"/>
            </a:endParaRPr>
          </a:p>
          <a:p>
            <a:r>
              <a:rPr lang="en-US" sz="2000">
                <a:cs typeface="Calibri" panose="020F0502020204030204"/>
              </a:rPr>
              <a:t>390 new cases 2017 </a:t>
            </a:r>
          </a:p>
          <a:p>
            <a:r>
              <a:rPr lang="en-US" sz="2000">
                <a:cs typeface="Calibri" panose="020F0502020204030204"/>
              </a:rPr>
              <a:t>1 in 870 develop breast cancer</a:t>
            </a:r>
          </a:p>
          <a:p>
            <a:pPr marL="0" indent="0">
              <a:buNone/>
            </a:pPr>
            <a:r>
              <a:rPr lang="en-US" sz="2000">
                <a:cs typeface="Calibri" panose="020F0502020204030204"/>
              </a:rPr>
              <a:t>(UK Breast Cancer Statistics/ Breast Cancer UK 2020)</a:t>
            </a:r>
          </a:p>
        </p:txBody>
      </p:sp>
      <p:pic>
        <p:nvPicPr>
          <p:cNvPr id="6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A7AB48FD-3A9A-444A-8C33-46F31291CF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850" y="76201"/>
            <a:ext cx="3143250" cy="96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1723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520FB-1E6B-4B78-BAEC-CDE9AA777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621" y="70558"/>
            <a:ext cx="10515600" cy="786909"/>
          </a:xfrm>
        </p:spPr>
        <p:txBody>
          <a:bodyPr>
            <a:normAutofit/>
          </a:bodyPr>
          <a:lstStyle/>
          <a:p>
            <a:r>
              <a:rPr lang="en-GB" sz="4000" b="1">
                <a:latin typeface="Calibri"/>
                <a:ea typeface="+mj-lt"/>
                <a:cs typeface="+mj-lt"/>
              </a:rPr>
              <a:t>Cancer statistics cont'd </a:t>
            </a:r>
            <a:endParaRPr lang="en-US" sz="4000" b="1">
              <a:latin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9F711E-76DF-49DF-ACB7-1C930F724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875" y="1221051"/>
            <a:ext cx="11007926" cy="514652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Woman breast cancer UK </a:t>
            </a:r>
          </a:p>
          <a:p>
            <a:pPr marL="342900" indent="-342900"/>
            <a:r>
              <a:rPr lang="en-US" sz="2000">
                <a:ea typeface="+mn-lt"/>
                <a:cs typeface="+mn-lt"/>
              </a:rPr>
              <a:t>54,700 newly Diagnosed case of breast cancer in women in 2017.</a:t>
            </a:r>
          </a:p>
          <a:p>
            <a:r>
              <a:rPr lang="en-US" sz="2000">
                <a:ea typeface="+mn-lt"/>
                <a:cs typeface="+mn-lt"/>
              </a:rPr>
              <a:t>16% survived between 2013-2017.</a:t>
            </a:r>
          </a:p>
          <a:p>
            <a:r>
              <a:rPr lang="en-US" sz="2000">
                <a:ea typeface="+mn-lt"/>
                <a:cs typeface="+mn-lt"/>
              </a:rPr>
              <a:t>23% preventable cases of cancer.</a:t>
            </a:r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Prostate cancer</a:t>
            </a:r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48,487 new case in UK</a:t>
            </a:r>
          </a:p>
          <a:p>
            <a:r>
              <a:rPr lang="en-US" sz="2000">
                <a:ea typeface="+mn-lt"/>
                <a:cs typeface="+mn-lt"/>
              </a:rPr>
              <a:t>11714 died 2015-2017 UK</a:t>
            </a:r>
          </a:p>
          <a:p>
            <a:r>
              <a:rPr lang="en-US" sz="2000">
                <a:ea typeface="+mn-lt"/>
                <a:cs typeface="+mn-lt"/>
              </a:rPr>
              <a:t>78% survived England and Wales</a:t>
            </a:r>
          </a:p>
          <a:p>
            <a:r>
              <a:rPr lang="en-US" sz="2000">
                <a:ea typeface="+mn-lt"/>
                <a:cs typeface="+mn-lt"/>
              </a:rPr>
              <a:t>Prevention is not linked </a:t>
            </a: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(Breast cancer statistics, 2020)</a:t>
            </a:r>
            <a:endParaRPr lang="en-US" sz="2000">
              <a:cs typeface="Calibri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3FDAFD7A-7BD2-43CC-BD41-40C0C803BB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850" y="76201"/>
            <a:ext cx="3143250" cy="96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152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D7128-14C4-41C2-BAC3-71F4B8FD2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530" y="211332"/>
            <a:ext cx="6345902" cy="654008"/>
          </a:xfrm>
        </p:spPr>
        <p:txBody>
          <a:bodyPr>
            <a:normAutofit/>
          </a:bodyPr>
          <a:lstStyle/>
          <a:p>
            <a:r>
              <a:rPr lang="en-GB" sz="4000" b="1">
                <a:latin typeface="Calibri"/>
                <a:cs typeface="Calibri Light"/>
              </a:rPr>
              <a:t>Causes of cancer</a:t>
            </a:r>
            <a:endParaRPr lang="en-GB" sz="4000" b="1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045E3-B2A4-474D-A2A3-D6524D577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80" y="1014021"/>
            <a:ext cx="11217509" cy="584563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/>
            <a:r>
              <a:rPr lang="en-GB" sz="2000">
                <a:cs typeface="Calibri"/>
              </a:rPr>
              <a:t>It can be biological such as age and gender, exposure to UV radiation, lifestyle with factors as alcohol, nitrite from BBQ food. 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Who are the vulnerable groups</a:t>
            </a:r>
            <a:endParaRPr lang="en-US" sz="2000" b="1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Children, pregnant women, elderly people, malnourished, ill, might be vulnerable. (WHO 2020).</a:t>
            </a:r>
            <a:endParaRPr lang="en-US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 b="1">
                <a:cs typeface="Calibri"/>
              </a:rPr>
              <a:t>Treatment of cancer</a:t>
            </a:r>
          </a:p>
          <a:p>
            <a:pPr marL="342900" indent="-342900"/>
            <a:r>
              <a:rPr lang="en-GB" sz="2000">
                <a:cs typeface="Calibri"/>
              </a:rPr>
              <a:t>Male breast cancer can be treated using chemotherapy and or radiation therapy.</a:t>
            </a:r>
          </a:p>
          <a:p>
            <a:pPr marL="342900" indent="-342900"/>
            <a:r>
              <a:rPr lang="en-GB" sz="2000">
                <a:cs typeface="Calibri"/>
              </a:rPr>
              <a:t>Female breast cancer can be surgery, chemotherapy, radiation, hormone or targeted therapy.</a:t>
            </a:r>
          </a:p>
          <a:p>
            <a:r>
              <a:rPr lang="en-GB" sz="2000">
                <a:cs typeface="Calibri"/>
              </a:rPr>
              <a:t>Cervical cancer main treatment is surgery. Radiotherapy and chemotherapy is sometimes used.</a:t>
            </a:r>
            <a:endParaRPr lang="en-US" sz="2000">
              <a:ea typeface="+mn-lt"/>
              <a:cs typeface="+mn-lt"/>
            </a:endParaRPr>
          </a:p>
          <a:p>
            <a:r>
              <a:rPr lang="en-GB" sz="2000">
                <a:cs typeface="Calibri"/>
              </a:rPr>
              <a:t>Prostate </a:t>
            </a:r>
          </a:p>
          <a:p>
            <a:r>
              <a:rPr lang="en-GB" sz="2000" b="1">
                <a:cs typeface="Calibri"/>
              </a:rPr>
              <a:t>How can cancer spread</a:t>
            </a:r>
            <a:endParaRPr lang="en-US" sz="2000">
              <a:ea typeface="+mn-lt"/>
              <a:cs typeface="+mn-lt"/>
            </a:endParaRPr>
          </a:p>
          <a:p>
            <a:r>
              <a:rPr lang="en-GB" sz="2000">
                <a:cs typeface="Calibri"/>
              </a:rPr>
              <a:t>Cervical, prostate, Breast (men and women)</a:t>
            </a:r>
            <a:r>
              <a:rPr lang="en-GB" sz="2000">
                <a:ea typeface="+mn-lt"/>
                <a:cs typeface="+mn-lt"/>
              </a:rPr>
              <a:t>Cancer can spread in the body from the original tumour in the blood stream or lymph.</a:t>
            </a:r>
            <a:endParaRPr lang="en-US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It is not infectious, as it does not spread from one person to the other. The only way that cancer can spread is in the case of organ or tissue transplant.</a:t>
            </a:r>
            <a:endParaRPr lang="en-GB" sz="2000">
              <a:cs typeface="Calibri"/>
            </a:endParaRPr>
          </a:p>
        </p:txBody>
      </p:sp>
      <p:pic>
        <p:nvPicPr>
          <p:cNvPr id="4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2A981A55-E5BE-459E-9824-A001C89EB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917" y="138112"/>
            <a:ext cx="3143250" cy="949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079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07558-19EA-4790-B34A-F7A8A44D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0026"/>
            <a:ext cx="10515600" cy="481012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Calibri"/>
                <a:cs typeface="Calibri"/>
              </a:rPr>
              <a:t>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27864-FD75-493C-8967-32B89C8A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313" y="742952"/>
            <a:ext cx="11672887" cy="59150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>
                <a:cs typeface="Calibri"/>
              </a:rPr>
              <a:t>PHE Policies</a:t>
            </a:r>
          </a:p>
          <a:p>
            <a:r>
              <a:rPr lang="en-US" sz="2000">
                <a:cs typeface="Calibri"/>
              </a:rPr>
              <a:t>(2010-2015) Government Policy: Cancer research and treatment</a:t>
            </a:r>
          </a:p>
          <a:p>
            <a:r>
              <a:rPr lang="en-US" sz="2000">
                <a:cs typeface="Calibri"/>
              </a:rPr>
              <a:t>Cancer Act 1939</a:t>
            </a:r>
          </a:p>
          <a:p>
            <a:r>
              <a:rPr lang="en-US" sz="2000">
                <a:cs typeface="Calibri"/>
              </a:rPr>
              <a:t>Cancer research institute</a:t>
            </a:r>
          </a:p>
          <a:p>
            <a:r>
              <a:rPr lang="en-US" sz="2000">
                <a:cs typeface="Calibri"/>
              </a:rPr>
              <a:t>World Health Organization (WHO)</a:t>
            </a:r>
          </a:p>
          <a:p>
            <a:r>
              <a:rPr lang="en-US" sz="2000">
                <a:cs typeface="Calibri"/>
              </a:rPr>
              <a:t>World health Assembly (WHA 2007)</a:t>
            </a:r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 Global Policies</a:t>
            </a: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cs typeface="Calibri"/>
              </a:rPr>
              <a:t>Prevention of oral cancer through risk factors of intervention, reducing intake of heavy alcohol and tobacco and  HPV can also prevent papilloma virous.</a:t>
            </a:r>
            <a:endParaRPr lang="en-US" sz="2000">
              <a:ea typeface="+mn-lt"/>
              <a:cs typeface="+mn-lt"/>
            </a:endParaRPr>
          </a:p>
          <a:p>
            <a:r>
              <a:rPr lang="en-US" sz="2000">
                <a:cs typeface="Calibri"/>
              </a:rPr>
              <a:t>Nutrition, obesity, health promotion, air pollution</a:t>
            </a:r>
            <a:endParaRPr lang="en-US" sz="2000">
              <a:ea typeface="+mn-lt"/>
              <a:cs typeface="+mn-lt"/>
            </a:endParaRPr>
          </a:p>
          <a:p>
            <a:r>
              <a:rPr lang="en-US" sz="2000">
                <a:cs typeface="Calibri"/>
              </a:rPr>
              <a:t> Early detection- primary health personnel to put on relevant training in oral health in detection and early diagnosis.</a:t>
            </a:r>
            <a:endParaRPr lang="en-US" sz="2000">
              <a:ea typeface="+mn-lt"/>
              <a:cs typeface="+mn-lt"/>
            </a:endParaRPr>
          </a:p>
          <a:p>
            <a:r>
              <a:rPr lang="en-US" sz="2000">
                <a:cs typeface="Calibri"/>
              </a:rPr>
              <a:t> Diagnosis- Treatment can be done as soon as possible.</a:t>
            </a:r>
            <a:endParaRPr lang="en-GB" sz="200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09CCDAE-4D5E-402A-8A0A-AA19247D87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052" y="138112"/>
            <a:ext cx="314325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5047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82ECE-FB0D-44D5-9278-BFE04DB85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44246"/>
          </a:xfrm>
        </p:spPr>
        <p:txBody>
          <a:bodyPr>
            <a:normAutofit fontScale="90000"/>
          </a:bodyPr>
          <a:lstStyle/>
          <a:p>
            <a:r>
              <a:rPr lang="en-GB" b="1">
                <a:ea typeface="+mj-lt"/>
                <a:cs typeface="+mj-lt"/>
              </a:rPr>
              <a:t>Policies - WHO</a:t>
            </a:r>
            <a:endParaRPr lang="en-US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C95B3-F242-4EC6-BE0F-BE57D17933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358" y="1016757"/>
            <a:ext cx="10836442" cy="51602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/>
            <a:r>
              <a:rPr lang="en-US" sz="2000">
                <a:ea typeface="+mn-lt"/>
                <a:cs typeface="+mn-lt"/>
              </a:rPr>
              <a:t> Treatment and palliative care - is an urgent need worldwide for people living with advanced stage of cancer and to improve the quality life for individuals who are suffering from severe illnesses</a:t>
            </a:r>
            <a:endParaRPr lang="en-US" sz="2000" b="1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Strategies to reduce multiple risk factors of cancer in long term incidence such as breast, liver etc. Peterson (2009).</a:t>
            </a:r>
          </a:p>
          <a:p>
            <a:r>
              <a:rPr lang="en-US" sz="2000">
                <a:ea typeface="+mn-lt"/>
                <a:cs typeface="+mn-lt"/>
              </a:rPr>
              <a:t>Bringing more effective treatment to cancer patients.</a:t>
            </a:r>
          </a:p>
          <a:p>
            <a:r>
              <a:rPr lang="en-US" sz="2000">
                <a:ea typeface="+mn-lt"/>
                <a:cs typeface="+mn-lt"/>
              </a:rPr>
              <a:t>Funding revolutionary breakthrough to cure all types of cancer.</a:t>
            </a:r>
          </a:p>
          <a:p>
            <a:r>
              <a:rPr lang="en-US" sz="2000">
                <a:ea typeface="+mn-lt"/>
                <a:cs typeface="+mn-lt"/>
              </a:rPr>
              <a:t>To protect patients and the public from being bombarded with adverts for cancer treatment from any source.</a:t>
            </a:r>
          </a:p>
          <a:p>
            <a:r>
              <a:rPr lang="en-US" sz="2000">
                <a:ea typeface="+mn-lt"/>
                <a:cs typeface="+mn-lt"/>
              </a:rPr>
              <a:t>Local council must provide treatment and other services for cancer patients.</a:t>
            </a:r>
            <a:endParaRPr lang="en-GB" sz="2000">
              <a:cs typeface="Calibri"/>
            </a:endParaRPr>
          </a:p>
        </p:txBody>
      </p:sp>
      <p:pic>
        <p:nvPicPr>
          <p:cNvPr id="5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7AB0E0FF-6619-4CB9-9FBB-48000AA17E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052" y="138112"/>
            <a:ext cx="314325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983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3337F-28F6-4491-82F7-2CDB69DDD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68363"/>
          </a:xfrm>
        </p:spPr>
        <p:txBody>
          <a:bodyPr anchor="t">
            <a:normAutofit/>
          </a:bodyPr>
          <a:lstStyle/>
          <a:p>
            <a:r>
              <a:rPr lang="en-GB" sz="4000" b="1">
                <a:latin typeface="Calibri"/>
                <a:cs typeface="Calibri Light"/>
              </a:rPr>
              <a:t>Impact of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19658-5490-4475-88E5-1317FB8C4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055" y="1299978"/>
            <a:ext cx="8435132" cy="508204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Impact on the different groups who experience cancer.</a:t>
            </a: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 Spouse/partners-degree of emotions such as sadness, anxiety, anger to hopelessness.</a:t>
            </a:r>
            <a:endParaRPr lang="en-US" sz="200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Helps strengthen relationship but varies from couples to couples.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Feels guilty as all the responsibilities falls onto the other partner.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Emotional problem lower sex drive or makes intercourse painful.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Treatment can make erectile dysfunction, vaginal dryness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b="1">
                <a:ea typeface="+mn-lt"/>
                <a:cs typeface="+mn-lt"/>
              </a:rPr>
              <a:t>Children/Adolescents-emotionally devastating for a child.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They become more depressed because of the atmosphere at the hospital.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Very stressful process in the life of a child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Cancer becomes a huge burden for the child.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Different degrees of sadness and worry is express in all the children.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Treatment made them fatigue, nauseous and frequent lack of appetite</a:t>
            </a:r>
          </a:p>
          <a:p>
            <a:pPr>
              <a:lnSpc>
                <a:spcPct val="90000"/>
              </a:lnSpc>
            </a:pPr>
            <a:endParaRPr lang="en-US" sz="1100" b="1">
              <a:cs typeface="Calibri"/>
            </a:endParaRPr>
          </a:p>
          <a:p>
            <a:pPr>
              <a:lnSpc>
                <a:spcPct val="90000"/>
              </a:lnSpc>
            </a:pPr>
            <a:endParaRPr lang="en-GB" sz="1100">
              <a:cs typeface="Calibri"/>
            </a:endParaRPr>
          </a:p>
        </p:txBody>
      </p:sp>
      <p:pic>
        <p:nvPicPr>
          <p:cNvPr id="5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FDA4D037-046E-47ED-9E62-AD37538DC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32632" y="-6353"/>
            <a:ext cx="2915973" cy="112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6715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0C851-A961-4D44-A156-89591BCFC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099" y="134505"/>
            <a:ext cx="7474172" cy="518740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Calibri"/>
                <a:cs typeface="Calibri Light"/>
              </a:rPr>
              <a:t>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49791-87C7-452E-8BA2-5A08AD2DF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88" y="661001"/>
            <a:ext cx="11120549" cy="605390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Female breast cancer- </a:t>
            </a:r>
          </a:p>
          <a:p>
            <a:r>
              <a:rPr lang="en-US" sz="2000">
                <a:ea typeface="+mn-lt"/>
                <a:cs typeface="+mn-lt"/>
              </a:rPr>
              <a:t>Lump in the breast tissue, Bloody discharge from your nipples, Newly inverted nipples, Skin changes on or around their breast, Weight gain or loss, </a:t>
            </a:r>
            <a:r>
              <a:rPr lang="en-US" sz="2200">
                <a:ea typeface="+mn-lt"/>
                <a:cs typeface="+mn-lt"/>
              </a:rPr>
              <a:t>Changes in your breast shape and size, Being depressed, Sometimes sexual drive is affected, Women feels less feminine.</a:t>
            </a:r>
          </a:p>
          <a:p>
            <a:r>
              <a:rPr lang="en-US" sz="2200" b="1">
                <a:ea typeface="+mn-lt"/>
                <a:cs typeface="+mn-lt"/>
              </a:rPr>
              <a:t>Cervical cancer</a:t>
            </a:r>
            <a:endParaRPr lang="en-US" sz="22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Vaginal dryness, Facing intimacy disruption, Fatigue and illness intrusiveness, Cultural beliefs, Sexuality and relationship (Giwa-Ashing et al 2004).</a:t>
            </a:r>
          </a:p>
          <a:p>
            <a:r>
              <a:rPr lang="en-US" sz="2200" b="1">
                <a:ea typeface="+mn-lt"/>
                <a:cs typeface="+mn-lt"/>
              </a:rPr>
              <a:t>Male breast cancer</a:t>
            </a:r>
            <a:endParaRPr lang="en-US" sz="22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Men feels shame, Perceived stigma, Vulnerability, Sadness and anxiety, Bleeding from the nipple</a:t>
            </a:r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(Kipling, Ralph and Callanan, 2014) and (S.T et al 2019).</a:t>
            </a:r>
            <a:endParaRPr lang="en-US" sz="2200">
              <a:ea typeface="+mn-lt"/>
              <a:cs typeface="+mn-lt"/>
            </a:endParaRPr>
          </a:p>
          <a:p>
            <a:endParaRPr lang="en-US" sz="22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          </a:t>
            </a:r>
            <a:endParaRPr lang="en-US"/>
          </a:p>
        </p:txBody>
      </p:sp>
      <p:pic>
        <p:nvPicPr>
          <p:cNvPr id="6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CC5D1ACA-476A-4DF0-AFDE-B5047D81C3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052" y="138112"/>
            <a:ext cx="3143250" cy="107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7855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07558-19EA-4790-B34A-F7A8A44D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57375"/>
          </a:xfrm>
        </p:spPr>
        <p:txBody>
          <a:bodyPr>
            <a:noAutofit/>
          </a:bodyPr>
          <a:lstStyle/>
          <a:p>
            <a:r>
              <a:rPr lang="en-GB" sz="4000" b="1">
                <a:latin typeface="Calibri"/>
                <a:cs typeface="Calibri"/>
              </a:rPr>
              <a:t>Role of agencies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27864-FD75-493C-8967-32B89C8A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898" y="1038277"/>
            <a:ext cx="10981764" cy="54539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/>
              <a:t>Local: </a:t>
            </a:r>
            <a:endParaRPr lang="en-US" sz="2000" b="1">
              <a:cs typeface="Calibri"/>
            </a:endParaRPr>
          </a:p>
          <a:p>
            <a:r>
              <a:rPr lang="en-US" sz="2000"/>
              <a:t>Local Authorities: there is call for local council to provide a </a:t>
            </a:r>
            <a:r>
              <a:rPr lang="en-GB" sz="2000"/>
              <a:t>sustainable</a:t>
            </a:r>
            <a:r>
              <a:rPr lang="en-US" sz="2000"/>
              <a:t> funding for cancer research and training.</a:t>
            </a:r>
            <a:endParaRPr lang="en-US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2000" b="1"/>
              <a:t>National:</a:t>
            </a:r>
            <a:endParaRPr lang="en-US" sz="2000" b="1">
              <a:cs typeface="Calibri" panose="020F0502020204030204"/>
            </a:endParaRPr>
          </a:p>
          <a:p>
            <a:r>
              <a:rPr lang="en-US" sz="2000"/>
              <a:t>PHE: works in with local authority and partnership with cancer research. </a:t>
            </a:r>
            <a:r>
              <a:rPr lang="en-US" sz="2000">
                <a:ea typeface="+mn-lt"/>
                <a:cs typeface="+mn-lt"/>
              </a:rPr>
              <a:t>(PHE), 2020)</a:t>
            </a:r>
            <a:endParaRPr lang="en-US" sz="2000">
              <a:cs typeface="Calibri" panose="020F0502020204030204"/>
            </a:endParaRPr>
          </a:p>
          <a:p>
            <a:r>
              <a:rPr lang="en-US" sz="2000"/>
              <a:t>Health boards: Cancer National </a:t>
            </a:r>
            <a:r>
              <a:rPr lang="en-GB" sz="2000"/>
              <a:t>Programme</a:t>
            </a:r>
            <a:r>
              <a:rPr lang="en-US" sz="2000"/>
              <a:t> of Care (NPOC) is to support the commissioning </a:t>
            </a:r>
            <a:endParaRPr lang="en-US" sz="2000">
              <a:cs typeface="Calibri"/>
            </a:endParaRPr>
          </a:p>
          <a:p>
            <a:r>
              <a:rPr lang="en-US" sz="2000">
                <a:ea typeface="+mn-lt"/>
                <a:cs typeface="+mn-lt"/>
              </a:rPr>
              <a:t>of </a:t>
            </a:r>
            <a:r>
              <a:rPr lang="en-GB" sz="2000">
                <a:ea typeface="+mn-lt"/>
                <a:cs typeface="+mn-lt"/>
              </a:rPr>
              <a:t>specialised</a:t>
            </a:r>
            <a:r>
              <a:rPr lang="en-US" sz="2000">
                <a:ea typeface="+mn-lt"/>
                <a:cs typeface="+mn-lt"/>
              </a:rPr>
              <a:t> and highly </a:t>
            </a:r>
            <a:r>
              <a:rPr lang="en-GB" sz="2000">
                <a:ea typeface="+mn-lt"/>
                <a:cs typeface="+mn-lt"/>
              </a:rPr>
              <a:t>specialised</a:t>
            </a:r>
            <a:r>
              <a:rPr lang="en-US" sz="2000">
                <a:ea typeface="+mn-lt"/>
                <a:cs typeface="+mn-lt"/>
              </a:rPr>
              <a:t> cancer services. (commissioning, 2020)</a:t>
            </a:r>
          </a:p>
          <a:p>
            <a:r>
              <a:rPr lang="en-US" sz="2000">
                <a:ea typeface="+mn-lt"/>
                <a:cs typeface="+mn-lt"/>
              </a:rPr>
              <a:t>Government: Works with all agencies in the fight against cancer.</a:t>
            </a:r>
          </a:p>
          <a:p>
            <a:r>
              <a:rPr lang="en-US" sz="2000" b="1">
                <a:ea typeface="+mn-lt"/>
                <a:cs typeface="+mn-lt"/>
              </a:rPr>
              <a:t>Voluntary </a:t>
            </a:r>
            <a:r>
              <a:rPr lang="en-GB" sz="2000" b="1">
                <a:ea typeface="+mn-lt"/>
                <a:cs typeface="+mn-lt"/>
              </a:rPr>
              <a:t>organisation's</a:t>
            </a:r>
            <a:r>
              <a:rPr lang="en-US" sz="2000" b="1">
                <a:ea typeface="+mn-lt"/>
                <a:cs typeface="+mn-lt"/>
              </a:rPr>
              <a:t>: </a:t>
            </a:r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Macmillian, Cancer research, Breast cancer care &amp; Marie Curie – are charities.</a:t>
            </a:r>
          </a:p>
          <a:p>
            <a:r>
              <a:rPr lang="en-US" sz="2000">
                <a:cs typeface="Calibri"/>
              </a:rPr>
              <a:t>International agencies: </a:t>
            </a:r>
            <a:endParaRPr lang="en-US" sz="200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>
                <a:ea typeface="+mn-lt"/>
                <a:cs typeface="+mn-lt"/>
              </a:rPr>
              <a:t>EU &amp; WHO – work together with all </a:t>
            </a:r>
            <a:r>
              <a:rPr lang="en-GB" sz="2000">
                <a:ea typeface="+mn-lt"/>
                <a:cs typeface="+mn-lt"/>
              </a:rPr>
              <a:t>agency</a:t>
            </a:r>
            <a:r>
              <a:rPr lang="en-US" sz="2000">
                <a:ea typeface="+mn-lt"/>
                <a:cs typeface="+mn-lt"/>
              </a:rPr>
              <a:t> to provide research, work on vaccines/drugs to maintain or improve a cancer patients life</a:t>
            </a:r>
            <a:endParaRPr lang="en-US" sz="2000"/>
          </a:p>
          <a:p>
            <a:pPr marL="0" indent="0">
              <a:buNone/>
            </a:pPr>
            <a:endParaRPr lang="en-US" sz="2400">
              <a:ea typeface="+mn-lt"/>
              <a:cs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DF58160-77EA-490E-AFE8-166AB93C17F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010400" y="1341438"/>
            <a:ext cx="5181600" cy="483552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0C798B67-9EDB-4B55-81FA-278D25BBCD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3950" y="76199"/>
            <a:ext cx="314325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9618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07558-19EA-4790-B34A-F7A8A44D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648" y="134335"/>
            <a:ext cx="10515600" cy="1085851"/>
          </a:xfrm>
        </p:spPr>
        <p:txBody>
          <a:bodyPr>
            <a:normAutofit/>
          </a:bodyPr>
          <a:lstStyle/>
          <a:p>
            <a:r>
              <a:rPr lang="en-GB" sz="4000">
                <a:latin typeface="Calibri"/>
                <a:cs typeface="Calibri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27864-FD75-493C-8967-32B89C8A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313" y="1286970"/>
            <a:ext cx="11672887" cy="48899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cs typeface="Calibri"/>
              </a:rPr>
              <a:t> Cancer can affect people as individuals either children/Adolescents, adult both female and male and can be genetic.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Environmental risk can be another factor such as pollution, and not having a good diet, being overweight or obese etc.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Early diagnosis and treatment can help and support cancer patients.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Research let us know women/men breast cancer can be prevented in early stages.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C9219B90-69FA-495C-A019-3C12166E7C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849" y="76199"/>
            <a:ext cx="314325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6249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07558-19EA-4790-B34A-F7A8A44D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0025"/>
            <a:ext cx="10515600" cy="499128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27864-FD75-493C-8967-32B89C8A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313" y="965014"/>
            <a:ext cx="11672887" cy="52119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Cancerresearchuk.org. 2018. </a:t>
            </a:r>
            <a:r>
              <a:rPr lang="en-GB" sz="2000" i="1">
                <a:ea typeface="+mn-lt"/>
                <a:cs typeface="+mn-lt"/>
              </a:rPr>
              <a:t>Palliative Treatment | Treatment For Cancer | Cancer Research UK</a:t>
            </a:r>
            <a:r>
              <a:rPr lang="en-GB" sz="2000">
                <a:ea typeface="+mn-lt"/>
                <a:cs typeface="+mn-lt"/>
              </a:rPr>
              <a:t>. [online] Available at: &lt;https://www.cancerresearchuk.org/about-cancer/cancer-in-general/treatment/palliative#:~:text=Palliative%20treatment%20is%20designed%20to,side%20effects%20of%20cancer%20treatments.&gt; [Accessed 10 August 2020].</a:t>
            </a:r>
            <a:endParaRPr lang="en-US" sz="2000">
              <a:cs typeface="Calibri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Commissioning, N., 2020. </a:t>
            </a:r>
            <a:r>
              <a:rPr lang="en-GB" sz="2000" i="1">
                <a:ea typeface="+mn-lt"/>
                <a:cs typeface="+mn-lt"/>
              </a:rPr>
              <a:t>NHS Commissioning » Cancer</a:t>
            </a:r>
            <a:r>
              <a:rPr lang="en-GB" sz="2000">
                <a:ea typeface="+mn-lt"/>
                <a:cs typeface="+mn-lt"/>
              </a:rPr>
              <a:t>. [online] England.nhs.uk. Available at: &lt;https://www.england.nhs.uk/commissioning/spec-services/npc-crg/group-b/&gt; [Accessed 10 August 2020].</a:t>
            </a:r>
            <a:endParaRPr lang="en-US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ffectLst/>
                <a:latin typeface="Calibri"/>
                <a:ea typeface="Calibri" panose="020F0502020204030204" pitchFamily="34" charset="0"/>
                <a:cs typeface="Calibri"/>
              </a:rPr>
              <a:t>Kipling, M., Ralph, J. E. M. and Callanan, K. (2014) ‘Psychological Impact of Male Breast Disorders: Literature Review and Survey Results’, </a:t>
            </a:r>
            <a:r>
              <a:rPr lang="en-GB" sz="2000" i="1">
                <a:effectLst/>
                <a:latin typeface="Calibri"/>
                <a:ea typeface="Calibri" panose="020F0502020204030204" pitchFamily="34" charset="0"/>
                <a:cs typeface="Calibri"/>
              </a:rPr>
              <a:t>Breast Care</a:t>
            </a:r>
            <a:r>
              <a:rPr lang="en-GB" sz="2000">
                <a:effectLst/>
                <a:latin typeface="Calibri"/>
                <a:ea typeface="Calibri" panose="020F0502020204030204" pitchFamily="34" charset="0"/>
                <a:cs typeface="Calibri"/>
              </a:rPr>
              <a:t>, 9(1), pp. 29–33. </a:t>
            </a:r>
            <a:r>
              <a:rPr lang="en-GB" sz="2000" err="1">
                <a:effectLst/>
                <a:latin typeface="Calibri"/>
                <a:ea typeface="Calibri" panose="020F0502020204030204" pitchFamily="34" charset="0"/>
                <a:cs typeface="Calibri"/>
              </a:rPr>
              <a:t>doi</a:t>
            </a:r>
            <a:r>
              <a:rPr lang="en-GB" sz="2000">
                <a:effectLst/>
                <a:latin typeface="Calibri"/>
                <a:ea typeface="Calibri" panose="020F0502020204030204" pitchFamily="34" charset="0"/>
                <a:cs typeface="Calibri"/>
              </a:rPr>
              <a:t>: 10.1159/000358751.</a:t>
            </a:r>
            <a:endParaRPr lang="en-GB" sz="200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Marcin, A., 2020. </a:t>
            </a:r>
            <a:r>
              <a:rPr lang="en-GB" sz="2000" i="1">
                <a:ea typeface="+mn-lt"/>
                <a:cs typeface="+mn-lt"/>
              </a:rPr>
              <a:t>How Does Breast Cancer Affect The Body?</a:t>
            </a:r>
            <a:r>
              <a:rPr lang="en-GB" sz="2000">
                <a:ea typeface="+mn-lt"/>
                <a:cs typeface="+mn-lt"/>
              </a:rPr>
              <a:t>. [online] Healthline. Available at: &lt;https://www.healthline.com/health/breast-cancer/how-does-breast-cancer-affect-the-body&gt; [Accessed 17 August 2020].</a:t>
            </a:r>
            <a:endParaRPr lang="en-GB" sz="2000">
              <a:cs typeface="Calibri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nhs.uk. 2019. </a:t>
            </a:r>
            <a:r>
              <a:rPr lang="en-GB" sz="2000" i="1">
                <a:ea typeface="+mn-lt"/>
                <a:cs typeface="+mn-lt"/>
              </a:rPr>
              <a:t>Breast Cancer In Women - Living With</a:t>
            </a:r>
            <a:r>
              <a:rPr lang="en-GB" sz="2000">
                <a:ea typeface="+mn-lt"/>
                <a:cs typeface="+mn-lt"/>
              </a:rPr>
              <a:t>. [online] Available at: &lt;https://www.nhs.uk/conditions/breast-cancer/living-with/&gt; [Accessed 17 August 2020].</a:t>
            </a:r>
            <a:endParaRPr lang="en-GB" sz="2000">
              <a:cs typeface="Calibri"/>
            </a:endParaRPr>
          </a:p>
          <a:p>
            <a:pPr>
              <a:buNone/>
            </a:pPr>
            <a:r>
              <a:rPr lang="en-GB" sz="2000">
                <a:ea typeface="+mn-lt"/>
                <a:cs typeface="+mn-lt"/>
              </a:rPr>
              <a:t>nhs.uk. 2019. </a:t>
            </a:r>
            <a:r>
              <a:rPr lang="en-GB" sz="2000" i="1">
                <a:ea typeface="+mn-lt"/>
                <a:cs typeface="+mn-lt"/>
              </a:rPr>
              <a:t>Cancer</a:t>
            </a:r>
            <a:r>
              <a:rPr lang="en-GB" sz="2000">
                <a:ea typeface="+mn-lt"/>
                <a:cs typeface="+mn-lt"/>
              </a:rPr>
              <a:t>. [online] Available at: &lt;https://www.nhs.uk/conditions/cancer/&gt; [Accessed 17 August 2020].</a:t>
            </a: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(PHE), P., 2020. </a:t>
            </a:r>
            <a:r>
              <a:rPr lang="en-GB" sz="2000" i="1">
                <a:ea typeface="+mn-lt"/>
                <a:cs typeface="+mn-lt"/>
              </a:rPr>
              <a:t>Cancer Services - PHE</a:t>
            </a:r>
            <a:r>
              <a:rPr lang="en-GB" sz="2000">
                <a:ea typeface="+mn-lt"/>
                <a:cs typeface="+mn-lt"/>
              </a:rPr>
              <a:t>. [online] Fingertips.phe.org.uk. Available at: &lt;https://fingertips.phe.org.uk/profile/cancerservices&gt; [Accessed 10 August 2020].</a:t>
            </a:r>
            <a:endParaRPr lang="en-GB" sz="2000"/>
          </a:p>
          <a:p>
            <a:pPr marL="0" indent="0">
              <a:buNone/>
            </a:pPr>
            <a:endParaRPr lang="en-GB" sz="1800">
              <a:effectLst/>
              <a:latin typeface="Calibri"/>
              <a:ea typeface="Calibri" panose="020F0502020204030204" pitchFamily="34" charset="0"/>
              <a:cs typeface="Calibri"/>
            </a:endParaRPr>
          </a:p>
          <a:p>
            <a:pPr marL="0" indent="0">
              <a:buNone/>
            </a:pPr>
            <a:endParaRPr lang="en-GB" sz="1800">
              <a:effectLst/>
              <a:latin typeface="Calibri"/>
              <a:ea typeface="Calibri" panose="020F0502020204030204" pitchFamily="34" charset="0"/>
              <a:cs typeface="Calibri"/>
            </a:endParaRPr>
          </a:p>
          <a:p>
            <a:pPr marL="0" indent="0">
              <a:buNone/>
            </a:pPr>
            <a:endParaRPr lang="en-GB" sz="1800"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cs typeface="Calibri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F245A66-5BA3-4F2E-9E6D-F0C85ADA4E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850" y="76201"/>
            <a:ext cx="3143250" cy="96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7964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7D429-3796-460B-BC83-A3A1C5628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7874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50C07-4DC7-420C-843C-BAEE62B2D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994" y="958522"/>
            <a:ext cx="11106806" cy="52184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000">
                <a:cs typeface="Calibri"/>
              </a:rPr>
              <a:t>Reynolds, E., 2016. </a:t>
            </a:r>
            <a:r>
              <a:rPr lang="en-GB" sz="2000" i="1">
                <a:cs typeface="Calibri"/>
              </a:rPr>
              <a:t>Microscope Shows Live Cancer Cells In High Resolution 3D</a:t>
            </a:r>
            <a:r>
              <a:rPr lang="en-GB" sz="2000">
                <a:cs typeface="Calibri"/>
              </a:rPr>
              <a:t>. [online] WIRED UK. Available at: &lt;https://www.wired.co.uk/article/3d-microscope-cancer-cells&gt; [Accessed 3 August 2020].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cs typeface="Calibri"/>
              </a:rPr>
              <a:t>Who.int. 2019. </a:t>
            </a:r>
            <a:r>
              <a:rPr lang="en-GB" sz="2000" i="1">
                <a:cs typeface="Calibri"/>
              </a:rPr>
              <a:t>Human Papillomavirus (HPV) And Cervical Cancer</a:t>
            </a:r>
            <a:r>
              <a:rPr lang="en-GB" sz="2000">
                <a:cs typeface="Calibri"/>
              </a:rPr>
              <a:t>. [online] Available at: &lt;https://www.who.int/news-room/fact-sheets/detail/human-papillomavirus-(hpv)-and-cervical-cancer&gt; [Accessed 10 August 2020].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Who.int. 2018. </a:t>
            </a:r>
            <a:r>
              <a:rPr lang="en-GB" sz="2000" i="1">
                <a:ea typeface="+mn-lt"/>
                <a:cs typeface="+mn-lt"/>
              </a:rPr>
              <a:t>Cancer</a:t>
            </a:r>
            <a:r>
              <a:rPr lang="en-GB" sz="2000">
                <a:ea typeface="+mn-lt"/>
                <a:cs typeface="+mn-lt"/>
              </a:rPr>
              <a:t>. [online] Available at: &lt;https://www.who.int/news-room/fact-sheets/detail/cancer&gt; [Accessed 3 August 2020</a:t>
            </a:r>
            <a:r>
              <a:rPr lang="en-GB" sz="2000">
                <a:cs typeface="Calibri"/>
              </a:rPr>
              <a:t>].</a:t>
            </a: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cs typeface="Calibri"/>
              </a:rPr>
              <a:t>World Health Organization (2020) </a:t>
            </a:r>
            <a:r>
              <a:rPr lang="en-GB" sz="2000" i="1">
                <a:cs typeface="Calibri"/>
              </a:rPr>
              <a:t>Cancer</a:t>
            </a:r>
            <a:r>
              <a:rPr lang="en-GB" sz="2000">
                <a:cs typeface="Calibri"/>
              </a:rPr>
              <a:t>. Available at: </a:t>
            </a:r>
            <a:r>
              <a:rPr lang="en-GB" sz="2000">
                <a:cs typeface="Calibri"/>
                <a:hlinkClick r:id="rId2"/>
              </a:rPr>
              <a:t>https://www.who.int/westernpacific/health-topics/cancer</a:t>
            </a:r>
            <a:r>
              <a:rPr lang="en-GB" sz="2000">
                <a:cs typeface="Calibri"/>
              </a:rPr>
              <a:t> (Accessed: 10 August 2020).</a:t>
            </a:r>
          </a:p>
          <a:p>
            <a:pPr marL="0" indent="0">
              <a:buNone/>
            </a:pPr>
            <a:r>
              <a:rPr lang="en-GB" sz="2000" i="1">
                <a:effectLst/>
                <a:ea typeface="Calibri" panose="020F0502020204030204" pitchFamily="34" charset="0"/>
                <a:cs typeface="Times New Roman"/>
              </a:rPr>
              <a:t>Cancer</a:t>
            </a:r>
            <a:r>
              <a:rPr lang="en-GB" sz="2000">
                <a:effectLst/>
                <a:ea typeface="Calibri" panose="020F0502020204030204" pitchFamily="34" charset="0"/>
                <a:cs typeface="Times New Roman"/>
              </a:rPr>
              <a:t>, </a:t>
            </a:r>
            <a:r>
              <a:rPr lang="en-GB" sz="2000" i="1">
                <a:effectLst/>
                <a:ea typeface="Calibri" panose="020F0502020204030204" pitchFamily="34" charset="0"/>
                <a:cs typeface="Times New Roman"/>
              </a:rPr>
              <a:t>WebMD</a:t>
            </a:r>
            <a:r>
              <a:rPr lang="en-GB" sz="2000">
                <a:effectLst/>
                <a:ea typeface="Calibri" panose="020F0502020204030204" pitchFamily="34" charset="0"/>
                <a:cs typeface="Times New Roman"/>
              </a:rPr>
              <a:t>. Available at: https://www.webmd.com/cancer/default.htm (Accessed: 17 August 2020).</a:t>
            </a:r>
            <a:endParaRPr lang="en-US" sz="2000"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Cancer Research UK. 2020. </a:t>
            </a:r>
            <a:r>
              <a:rPr lang="en-GB" sz="2000" i="1">
                <a:ea typeface="+mn-lt"/>
                <a:cs typeface="+mn-lt"/>
              </a:rPr>
              <a:t>Breast Cancer Statistics</a:t>
            </a:r>
            <a:r>
              <a:rPr lang="en-GB" sz="2000">
                <a:ea typeface="+mn-lt"/>
                <a:cs typeface="+mn-lt"/>
              </a:rPr>
              <a:t>. [online] Available at: &lt;https://www.cancerresearchuk.org/health-professional/cancer-statistics/statistics-by-cancer-type/breast-cancer#heading-Zero&gt; [Accessed 17 August 2020].</a:t>
            </a:r>
            <a:endParaRPr lang="en-GB" sz="2000"/>
          </a:p>
          <a:p>
            <a:pPr marL="0" indent="0">
              <a:buNone/>
            </a:pPr>
            <a:r>
              <a:rPr lang="en-GB" sz="2000">
                <a:cs typeface="Calibri"/>
              </a:rPr>
              <a:t>Breast Cancer UK.2020 Breast Cancer Statistics| Breast Cancer UK. [online] Available at: </a:t>
            </a:r>
            <a:r>
              <a:rPr lang="en-GB" sz="2000">
                <a:cs typeface="Calibri"/>
                <a:hlinkClick r:id="rId3"/>
              </a:rPr>
              <a:t>http://www.breastcanceruk.org.uk/about-breast-cancer/facts-figures-and-q-as/facts-and-figures/</a:t>
            </a:r>
            <a:r>
              <a:rPr lang="en-GB" sz="2000">
                <a:cs typeface="Calibri"/>
              </a:rPr>
              <a:t>&gt; [Accessed 17 August 2020].</a:t>
            </a:r>
          </a:p>
          <a:p>
            <a:endParaRPr lang="en-GB">
              <a:cs typeface="Calibri"/>
            </a:endParaRPr>
          </a:p>
        </p:txBody>
      </p:sp>
      <p:pic>
        <p:nvPicPr>
          <p:cNvPr id="5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2D0AC84F-E2A8-476D-BFD3-8BAAE67C3D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850" y="76201"/>
            <a:ext cx="3143250" cy="96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262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2C196B2CC438488B39901809C03C2D" ma:contentTypeVersion="7" ma:contentTypeDescription="Create a new document." ma:contentTypeScope="" ma:versionID="9ed19197c55911ba644122f2ccda2440">
  <xsd:schema xmlns:xsd="http://www.w3.org/2001/XMLSchema" xmlns:xs="http://www.w3.org/2001/XMLSchema" xmlns:p="http://schemas.microsoft.com/office/2006/metadata/properties" xmlns:ns3="14d221e7-11c8-4a91-b564-f46067d9a0ae" xmlns:ns4="f02a1a39-e151-49e7-834d-5d4d153f8121" targetNamespace="http://schemas.microsoft.com/office/2006/metadata/properties" ma:root="true" ma:fieldsID="51691c31fb018213fe9d0fd091b1eef3" ns3:_="" ns4:_="">
    <xsd:import namespace="14d221e7-11c8-4a91-b564-f46067d9a0ae"/>
    <xsd:import namespace="f02a1a39-e151-49e7-834d-5d4d153f812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d221e7-11c8-4a91-b564-f46067d9a0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2a1a39-e151-49e7-834d-5d4d153f812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C804591-B196-4E35-BC7D-76C71263E88A}">
  <ds:schemaRefs>
    <ds:schemaRef ds:uri="http://purl.org/dc/terms/"/>
    <ds:schemaRef ds:uri="http://purl.org/dc/elements/1.1/"/>
    <ds:schemaRef ds:uri="14d221e7-11c8-4a91-b564-f46067d9a0ae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f02a1a39-e151-49e7-834d-5d4d153f8121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812F637-37D4-468C-A98F-7D11FA1ED1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1422756-C075-4DA8-B62D-1BAA1417A2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4d221e7-11c8-4a91-b564-f46067d9a0ae"/>
    <ds:schemaRef ds:uri="f02a1a39-e151-49e7-834d-5d4d153f81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1802</Words>
  <Application>Microsoft Office PowerPoint</Application>
  <PresentationFormat>Widescreen</PresentationFormat>
  <Paragraphs>135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Arial,Sans-Serif</vt:lpstr>
      <vt:lpstr>Calibri</vt:lpstr>
      <vt:lpstr>Calibri Light</vt:lpstr>
      <vt:lpstr>Office Theme</vt:lpstr>
      <vt:lpstr>Cancer</vt:lpstr>
      <vt:lpstr>Introduction</vt:lpstr>
      <vt:lpstr>Cancer overview</vt:lpstr>
      <vt:lpstr>Cancer statistics in UK</vt:lpstr>
      <vt:lpstr>Cancer statistics cont'd </vt:lpstr>
      <vt:lpstr>Causes of cancer</vt:lpstr>
      <vt:lpstr>Policies</vt:lpstr>
      <vt:lpstr>Policies - WHO</vt:lpstr>
      <vt:lpstr>Impact of cancer</vt:lpstr>
      <vt:lpstr>Policies</vt:lpstr>
      <vt:lpstr>Role of agencies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Disease </dc:title>
  <dc:creator>Barbara Chinyani</dc:creator>
  <cp:lastModifiedBy>Nordia Baker-Clarke</cp:lastModifiedBy>
  <cp:revision>2</cp:revision>
  <dcterms:created xsi:type="dcterms:W3CDTF">2020-07-13T16:03:50Z</dcterms:created>
  <dcterms:modified xsi:type="dcterms:W3CDTF">2020-08-17T17:16:35Z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0x010100932C196B2CC438488B39901809C03C2D</vt:lpwstr>
  </property>
</Properties>
</file>