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8" r:id="rId3"/>
    <p:sldId id="259" r:id="rId4"/>
    <p:sldId id="261" r:id="rId5"/>
    <p:sldId id="263" r:id="rId6"/>
    <p:sldId id="266" r:id="rId7"/>
    <p:sldId id="265"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94660"/>
  </p:normalViewPr>
  <p:slideViewPr>
    <p:cSldViewPr>
      <p:cViewPr varScale="1">
        <p:scale>
          <a:sx n="68" d="100"/>
          <a:sy n="68" d="100"/>
        </p:scale>
        <p:origin x="-1470"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A360E4-0747-4B99-AEDD-A0D4762BFD07}" type="datetimeFigureOut">
              <a:rPr lang="en-US" smtClean="0"/>
              <a:pPr/>
              <a:t>5/20/2019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202A82-C0D5-473D-A1D1-25D5AD7DCD5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6202A82-C0D5-473D-A1D1-25D5AD7DCD52}"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6202A82-C0D5-473D-A1D1-25D5AD7DCD52}"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BB83CC5C-F465-434C-A639-0F1AA733FC36}" type="datetimeFigureOut">
              <a:rPr lang="en-US" smtClean="0"/>
              <a:pPr/>
              <a:t>5/20/2019</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258556A-C533-4FC1-AF64-E4DE09A8853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BB83CC5C-F465-434C-A639-0F1AA733FC36}" type="datetimeFigureOut">
              <a:rPr lang="en-US" smtClean="0"/>
              <a:pPr/>
              <a:t>5/20/2019</a:t>
            </a:fld>
            <a:endParaRPr lang="en-US"/>
          </a:p>
        </p:txBody>
      </p:sp>
      <p:sp>
        <p:nvSpPr>
          <p:cNvPr id="9" name="Slide Number Placeholder 8"/>
          <p:cNvSpPr>
            <a:spLocks noGrp="1"/>
          </p:cNvSpPr>
          <p:nvPr>
            <p:ph type="sldNum" sz="quarter" idx="15"/>
          </p:nvPr>
        </p:nvSpPr>
        <p:spPr/>
        <p:txBody>
          <a:bodyPr rtlCol="0"/>
          <a:lstStyle/>
          <a:p>
            <a:fld id="{3258556A-C533-4FC1-AF64-E4DE09A8853C}"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B83CC5C-F465-434C-A639-0F1AA733FC36}" type="datetimeFigureOut">
              <a:rPr lang="en-US" smtClean="0"/>
              <a:pPr/>
              <a:t>5/20/2019</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258556A-C533-4FC1-AF64-E4DE09A8853C}"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B83CC5C-F465-434C-A639-0F1AA733FC36}" type="datetimeFigureOut">
              <a:rPr lang="en-US" smtClean="0"/>
              <a:pPr/>
              <a:t>5/20/2019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58556A-C533-4FC1-AF64-E4DE09A8853C}"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BB83CC5C-F465-434C-A639-0F1AA733FC36}" type="datetimeFigureOut">
              <a:rPr lang="en-US" smtClean="0"/>
              <a:pPr/>
              <a:t>5/20/2019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58556A-C533-4FC1-AF64-E4DE09A8853C}"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BB83CC5C-F465-434C-A639-0F1AA733FC36}" type="datetimeFigureOut">
              <a:rPr lang="en-US" smtClean="0"/>
              <a:pPr/>
              <a:t>5/20/2019</a:t>
            </a:fld>
            <a:endParaRPr lang="en-US"/>
          </a:p>
        </p:txBody>
      </p:sp>
      <p:sp>
        <p:nvSpPr>
          <p:cNvPr id="7" name="Slide Number Placeholder 6"/>
          <p:cNvSpPr>
            <a:spLocks noGrp="1"/>
          </p:cNvSpPr>
          <p:nvPr>
            <p:ph type="sldNum" sz="quarter" idx="11"/>
          </p:nvPr>
        </p:nvSpPr>
        <p:spPr/>
        <p:txBody>
          <a:bodyPr rtlCol="0"/>
          <a:lstStyle/>
          <a:p>
            <a:fld id="{3258556A-C533-4FC1-AF64-E4DE09A8853C}"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83CC5C-F465-434C-A639-0F1AA733FC36}" type="datetimeFigureOut">
              <a:rPr lang="en-US" smtClean="0"/>
              <a:pPr/>
              <a:t>5/20/2019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58556A-C533-4FC1-AF64-E4DE09A8853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BB83CC5C-F465-434C-A639-0F1AA733FC36}" type="datetimeFigureOut">
              <a:rPr lang="en-US" smtClean="0"/>
              <a:pPr/>
              <a:t>5/20/2019</a:t>
            </a:fld>
            <a:endParaRPr lang="en-US"/>
          </a:p>
        </p:txBody>
      </p:sp>
      <p:sp>
        <p:nvSpPr>
          <p:cNvPr id="22" name="Slide Number Placeholder 21"/>
          <p:cNvSpPr>
            <a:spLocks noGrp="1"/>
          </p:cNvSpPr>
          <p:nvPr>
            <p:ph type="sldNum" sz="quarter" idx="15"/>
          </p:nvPr>
        </p:nvSpPr>
        <p:spPr/>
        <p:txBody>
          <a:bodyPr rtlCol="0"/>
          <a:lstStyle/>
          <a:p>
            <a:fld id="{3258556A-C533-4FC1-AF64-E4DE09A8853C}"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B83CC5C-F465-434C-A639-0F1AA733FC36}" type="datetimeFigureOut">
              <a:rPr lang="en-US" smtClean="0"/>
              <a:pPr/>
              <a:t>5/20/2019</a:t>
            </a:fld>
            <a:endParaRPr lang="en-US"/>
          </a:p>
        </p:txBody>
      </p:sp>
      <p:sp>
        <p:nvSpPr>
          <p:cNvPr id="18" name="Slide Number Placeholder 17"/>
          <p:cNvSpPr>
            <a:spLocks noGrp="1"/>
          </p:cNvSpPr>
          <p:nvPr>
            <p:ph type="sldNum" sz="quarter" idx="11"/>
          </p:nvPr>
        </p:nvSpPr>
        <p:spPr/>
        <p:txBody>
          <a:bodyPr rtlCol="0"/>
          <a:lstStyle/>
          <a:p>
            <a:fld id="{3258556A-C533-4FC1-AF64-E4DE09A8853C}"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B83CC5C-F465-434C-A639-0F1AA733FC36}" type="datetimeFigureOut">
              <a:rPr lang="en-US" smtClean="0"/>
              <a:pPr/>
              <a:t>5/20/2019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58556A-C533-4FC1-AF64-E4DE09A8853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B83CC5C-F465-434C-A639-0F1AA733FC36}" type="datetimeFigureOut">
              <a:rPr lang="en-US" smtClean="0"/>
              <a:pPr/>
              <a:t>5/20/2019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58556A-C533-4FC1-AF64-E4DE09A8853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B83CC5C-F465-434C-A639-0F1AA733FC36}" type="datetimeFigureOut">
              <a:rPr lang="en-US" smtClean="0"/>
              <a:pPr/>
              <a:t>5/20/2019</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258556A-C533-4FC1-AF64-E4DE09A8853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uk/url?sa=i&amp;rct=j&amp;q=&amp;esrc=s&amp;source=images&amp;cd=&amp;cad=rja&amp;uact=8&amp;ved=2ahUKEwjj0fPC26biAhWuxYUKHS2FD84QjRx6BAgBEAU&amp;url=https://www.business.com/articles/5-reasons-why-teamwork-is-crucial-to-workplace-success/&amp;psig=AOvVaw1Gu2hYkm6SwCD1sdRZOLvY&amp;ust=1558325077321706"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uk/url?sa=i&amp;rct=j&amp;q=&amp;esrc=s&amp;source=images&amp;cd=&amp;cad=rja&amp;uact=8&amp;ved=2ahUKEwiQib26l6fiAhViAWMBHViSBHQQjRx6BAgBEAU&amp;url=https://www.businessinsider.com/conor-mcgregor-calls-khabib-nurmagomedov-wife-a-towel-deleted-tweet-2019-4&amp;psig=AOvVaw1fG-d2sG43_TNLMKKIP7rN&amp;ust=1558341165104196"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rct=j&amp;q=&amp;esrc=s&amp;source=images&amp;cd=&amp;ved=2ahUKEwi41fDpmafiAhVLCxoKHSaHCsYQjRx6BAgBEAU&amp;url=/url?sa=i&amp;rct=j&amp;q=&amp;esrc=s&amp;source=images&amp;cd=&amp;ved=&amp;url=https%3A%2F%2Fwww.picswe.com%2Fpics%2Famir-khan-danny-garcia-boxing-9b.html&amp;psig=AOvVaw2P7N8ViC7xexI2Kzb585-W&amp;ust=1558341793762852&amp;psig=AOvVaw2P7N8ViC7xexI2Kzb585-W&amp;ust=1558341793762852"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1143000"/>
            <a:ext cx="3657600" cy="369332"/>
          </a:xfrm>
          <a:prstGeom prst="rect">
            <a:avLst/>
          </a:prstGeom>
          <a:noFill/>
        </p:spPr>
        <p:txBody>
          <a:bodyPr wrap="square" rtlCol="0">
            <a:spAutoFit/>
          </a:bodyPr>
          <a:lstStyle/>
          <a:p>
            <a:endParaRPr lang="en-US" dirty="0"/>
          </a:p>
        </p:txBody>
      </p:sp>
      <p:sp>
        <p:nvSpPr>
          <p:cNvPr id="5" name="TextBox 4"/>
          <p:cNvSpPr txBox="1"/>
          <p:nvPr/>
        </p:nvSpPr>
        <p:spPr>
          <a:xfrm>
            <a:off x="228600" y="2057400"/>
            <a:ext cx="3581400" cy="4154984"/>
          </a:xfrm>
          <a:prstGeom prst="rect">
            <a:avLst/>
          </a:prstGeom>
          <a:noFill/>
        </p:spPr>
        <p:txBody>
          <a:bodyPr wrap="square" rtlCol="0">
            <a:spAutoFit/>
          </a:bodyPr>
          <a:lstStyle/>
          <a:p>
            <a:r>
              <a:rPr lang="en-US" sz="6600" b="1" u="sng" dirty="0" smtClean="0">
                <a:solidFill>
                  <a:schemeClr val="accent1">
                    <a:lumMod val="75000"/>
                  </a:schemeClr>
                </a:solidFill>
                <a:effectLst>
                  <a:outerShdw blurRad="38100" dist="38100" dir="2700000" algn="tl">
                    <a:srgbClr val="000000">
                      <a:alpha val="43137"/>
                    </a:srgbClr>
                  </a:outerShdw>
                </a:effectLst>
              </a:rPr>
              <a:t>T</a:t>
            </a:r>
            <a:r>
              <a:rPr lang="en-US" sz="3200" b="1" dirty="0" smtClean="0">
                <a:effectLst>
                  <a:outerShdw blurRad="38100" dist="38100" dir="2700000" algn="tl">
                    <a:srgbClr val="000000">
                      <a:alpha val="43137"/>
                    </a:srgbClr>
                  </a:outerShdw>
                </a:effectLst>
              </a:rPr>
              <a:t>OGETHER</a:t>
            </a:r>
            <a:endParaRPr lang="en-US" sz="7200" b="1" dirty="0" smtClean="0">
              <a:effectLst>
                <a:outerShdw blurRad="38100" dist="38100" dir="2700000" algn="tl">
                  <a:srgbClr val="000000">
                    <a:alpha val="43137"/>
                  </a:srgbClr>
                </a:outerShdw>
              </a:effectLst>
            </a:endParaRPr>
          </a:p>
          <a:p>
            <a:r>
              <a:rPr lang="en-US" sz="6600" b="1" u="sng" dirty="0" smtClean="0">
                <a:solidFill>
                  <a:schemeClr val="accent1">
                    <a:lumMod val="75000"/>
                  </a:schemeClr>
                </a:solidFill>
                <a:effectLst>
                  <a:outerShdw blurRad="38100" dist="38100" dir="2700000" algn="tl">
                    <a:srgbClr val="000000">
                      <a:alpha val="43137"/>
                    </a:srgbClr>
                  </a:outerShdw>
                </a:effectLst>
              </a:rPr>
              <a:t>E</a:t>
            </a:r>
            <a:r>
              <a:rPr lang="en-US" sz="3200" b="1" dirty="0" smtClean="0">
                <a:effectLst>
                  <a:outerShdw blurRad="38100" dist="38100" dir="2700000" algn="tl">
                    <a:srgbClr val="000000">
                      <a:alpha val="43137"/>
                    </a:srgbClr>
                  </a:outerShdw>
                </a:effectLst>
              </a:rPr>
              <a:t>VERYONE</a:t>
            </a:r>
            <a:endParaRPr lang="en-US" sz="7200" b="1" dirty="0" smtClean="0">
              <a:effectLst>
                <a:outerShdw blurRad="38100" dist="38100" dir="2700000" algn="tl">
                  <a:srgbClr val="000000">
                    <a:alpha val="43137"/>
                  </a:srgbClr>
                </a:outerShdw>
              </a:effectLst>
            </a:endParaRPr>
          </a:p>
          <a:p>
            <a:r>
              <a:rPr lang="en-US" sz="6600" b="1" u="sng" dirty="0" smtClean="0">
                <a:solidFill>
                  <a:schemeClr val="accent1">
                    <a:lumMod val="75000"/>
                  </a:schemeClr>
                </a:solidFill>
                <a:effectLst>
                  <a:outerShdw blurRad="38100" dist="38100" dir="2700000" algn="tl">
                    <a:srgbClr val="000000">
                      <a:alpha val="43137"/>
                    </a:srgbClr>
                  </a:outerShdw>
                </a:effectLst>
              </a:rPr>
              <a:t>A</a:t>
            </a:r>
            <a:r>
              <a:rPr lang="en-US" sz="3200" b="1" dirty="0" smtClean="0">
                <a:effectLst>
                  <a:outerShdw blurRad="38100" dist="38100" dir="2700000" algn="tl">
                    <a:srgbClr val="000000">
                      <a:alpha val="43137"/>
                    </a:srgbClr>
                  </a:outerShdw>
                </a:effectLst>
              </a:rPr>
              <a:t>CHIEVES</a:t>
            </a:r>
            <a:endParaRPr lang="en-US" sz="7200" b="1" dirty="0" smtClean="0">
              <a:effectLst>
                <a:outerShdw blurRad="38100" dist="38100" dir="2700000" algn="tl">
                  <a:srgbClr val="000000">
                    <a:alpha val="43137"/>
                  </a:srgbClr>
                </a:outerShdw>
              </a:effectLst>
            </a:endParaRPr>
          </a:p>
          <a:p>
            <a:r>
              <a:rPr lang="en-US" sz="6600" b="1" u="sng" dirty="0" smtClean="0">
                <a:solidFill>
                  <a:schemeClr val="accent1">
                    <a:lumMod val="75000"/>
                  </a:schemeClr>
                </a:solidFill>
                <a:effectLst>
                  <a:outerShdw blurRad="38100" dist="38100" dir="2700000" algn="tl">
                    <a:srgbClr val="000000">
                      <a:alpha val="43137"/>
                    </a:srgbClr>
                  </a:outerShdw>
                </a:effectLst>
              </a:rPr>
              <a:t>M</a:t>
            </a:r>
            <a:r>
              <a:rPr lang="en-US" sz="3200" b="1" dirty="0" smtClean="0">
                <a:effectLst>
                  <a:outerShdw blurRad="38100" dist="38100" dir="2700000" algn="tl">
                    <a:srgbClr val="000000">
                      <a:alpha val="43137"/>
                    </a:srgbClr>
                  </a:outerShdw>
                </a:effectLst>
              </a:rPr>
              <a:t>ORE</a:t>
            </a:r>
            <a:endParaRPr lang="en-US" sz="7200" b="1" dirty="0">
              <a:effectLst>
                <a:outerShdw blurRad="38100" dist="38100" dir="2700000" algn="tl">
                  <a:srgbClr val="000000">
                    <a:alpha val="43137"/>
                  </a:srgbClr>
                </a:outerShdw>
              </a:effectLst>
            </a:endParaRPr>
          </a:p>
        </p:txBody>
      </p:sp>
      <p:sp>
        <p:nvSpPr>
          <p:cNvPr id="8" name="Rectangle 7"/>
          <p:cNvSpPr/>
          <p:nvPr/>
        </p:nvSpPr>
        <p:spPr>
          <a:xfrm>
            <a:off x="0" y="0"/>
            <a:ext cx="8839200" cy="2215991"/>
          </a:xfrm>
          <a:prstGeom prst="rect">
            <a:avLst/>
          </a:prstGeom>
          <a:noFill/>
        </p:spPr>
        <p:txBody>
          <a:bodyPr wrap="square" lIns="91440" tIns="45720" rIns="91440" bIns="45720">
            <a:spAutoFit/>
          </a:bodyPr>
          <a:lstStyle/>
          <a:p>
            <a:pPr algn="ctr"/>
            <a:r>
              <a:rPr lang="en-US" sz="6600" b="1" u="sng" dirty="0">
                <a:effectLst>
                  <a:outerShdw blurRad="38100" dist="38100" dir="2700000" algn="tl">
                    <a:srgbClr val="000000">
                      <a:alpha val="43137"/>
                    </a:srgbClr>
                  </a:outerShdw>
                </a:effectLst>
              </a:rPr>
              <a:t>Benefits Of</a:t>
            </a:r>
            <a:r>
              <a:rPr lang="en-US" sz="7200" b="1" u="sng" dirty="0">
                <a:effectLst>
                  <a:outerShdw blurRad="38100" dist="38100" dir="2700000" algn="tl">
                    <a:srgbClr val="000000">
                      <a:alpha val="43137"/>
                    </a:srgbClr>
                  </a:outerShdw>
                </a:effectLst>
              </a:rPr>
              <a:t> </a:t>
            </a:r>
            <a:r>
              <a:rPr lang="en-US" sz="6600" b="1" u="sng" dirty="0" smtClean="0">
                <a:solidFill>
                  <a:schemeClr val="accent1">
                    <a:lumMod val="75000"/>
                  </a:schemeClr>
                </a:solidFill>
                <a:effectLst>
                  <a:outerShdw blurRad="38100" dist="38100" dir="2700000" algn="tl">
                    <a:srgbClr val="000000">
                      <a:alpha val="43137"/>
                    </a:srgbClr>
                  </a:outerShdw>
                </a:effectLst>
              </a:rPr>
              <a:t>T</a:t>
            </a:r>
            <a:r>
              <a:rPr lang="en-US" sz="6600" b="1" u="sng" dirty="0" smtClean="0">
                <a:effectLst>
                  <a:outerShdw blurRad="38100" dist="38100" dir="2700000" algn="tl">
                    <a:srgbClr val="000000">
                      <a:alpha val="43137"/>
                    </a:srgbClr>
                  </a:outerShdw>
                </a:effectLst>
              </a:rPr>
              <a:t>.</a:t>
            </a:r>
            <a:r>
              <a:rPr lang="en-US" sz="6600" b="1" u="sng" dirty="0" smtClean="0">
                <a:solidFill>
                  <a:schemeClr val="accent1">
                    <a:lumMod val="75000"/>
                  </a:schemeClr>
                </a:solidFill>
                <a:effectLst>
                  <a:outerShdw blurRad="38100" dist="38100" dir="2700000" algn="tl">
                    <a:srgbClr val="000000">
                      <a:alpha val="43137"/>
                    </a:srgbClr>
                  </a:outerShdw>
                </a:effectLst>
              </a:rPr>
              <a:t>E</a:t>
            </a:r>
            <a:r>
              <a:rPr lang="en-US" sz="6600" b="1" u="sng" dirty="0" smtClean="0">
                <a:effectLst>
                  <a:outerShdw blurRad="38100" dist="38100" dir="2700000" algn="tl">
                    <a:srgbClr val="000000">
                      <a:alpha val="43137"/>
                    </a:srgbClr>
                  </a:outerShdw>
                </a:effectLst>
              </a:rPr>
              <a:t>.</a:t>
            </a:r>
            <a:r>
              <a:rPr lang="en-US" sz="6600" b="1" u="sng" dirty="0" smtClean="0">
                <a:solidFill>
                  <a:schemeClr val="accent1">
                    <a:lumMod val="75000"/>
                  </a:schemeClr>
                </a:solidFill>
                <a:effectLst>
                  <a:outerShdw blurRad="38100" dist="38100" dir="2700000" algn="tl">
                    <a:srgbClr val="000000">
                      <a:alpha val="43137"/>
                    </a:srgbClr>
                  </a:outerShdw>
                </a:effectLst>
              </a:rPr>
              <a:t>A</a:t>
            </a:r>
            <a:r>
              <a:rPr lang="en-US" sz="6600" b="1" u="sng" dirty="0" smtClean="0">
                <a:effectLst>
                  <a:outerShdw blurRad="38100" dist="38100" dir="2700000" algn="tl">
                    <a:srgbClr val="000000">
                      <a:alpha val="43137"/>
                    </a:srgbClr>
                  </a:outerShdw>
                </a:effectLst>
              </a:rPr>
              <a:t>.</a:t>
            </a:r>
            <a:r>
              <a:rPr lang="en-US" sz="6600" b="1" u="sng" dirty="0" smtClean="0">
                <a:solidFill>
                  <a:schemeClr val="accent1">
                    <a:lumMod val="75000"/>
                  </a:schemeClr>
                </a:solidFill>
                <a:effectLst>
                  <a:outerShdw blurRad="38100" dist="38100" dir="2700000" algn="tl">
                    <a:srgbClr val="000000">
                      <a:alpha val="43137"/>
                    </a:srgbClr>
                  </a:outerShdw>
                </a:effectLst>
              </a:rPr>
              <a:t>M</a:t>
            </a:r>
            <a:r>
              <a:rPr lang="en-US" sz="6600" b="1" u="sng" cap="none" spc="0" dirty="0" smtClean="0">
                <a:ln w="31550" cmpd="sng">
                  <a:gradFill>
                    <a:gsLst>
                      <a:gs pos="25000">
                        <a:schemeClr val="accent1">
                          <a:shade val="25000"/>
                          <a:satMod val="190000"/>
                        </a:schemeClr>
                      </a:gs>
                      <a:gs pos="80000">
                        <a:schemeClr val="accent1">
                          <a:tint val="75000"/>
                          <a:satMod val="190000"/>
                        </a:schemeClr>
                      </a:gs>
                    </a:gsLst>
                    <a:lin ang="5400000"/>
                  </a:gradFill>
                  <a:prstDash val="solid"/>
                </a:ln>
                <a:effectLst>
                  <a:outerShdw blurRad="41275" dist="12700" dir="12000000" algn="tl" rotWithShape="0">
                    <a:srgbClr val="000000">
                      <a:alpha val="40000"/>
                    </a:srgbClr>
                  </a:outerShdw>
                </a:effectLst>
              </a:rPr>
              <a:t> </a:t>
            </a:r>
            <a:r>
              <a:rPr lang="en-US" sz="6600" b="1" u="sng" dirty="0">
                <a:effectLst>
                  <a:outerShdw blurRad="38100" dist="38100" dir="2700000" algn="tl">
                    <a:srgbClr val="000000">
                      <a:alpha val="43137"/>
                    </a:srgbClr>
                  </a:outerShdw>
                </a:effectLst>
              </a:rPr>
              <a:t>Working</a:t>
            </a:r>
            <a:endParaRPr lang="en-US" sz="6600" b="1" u="sng" cap="none" spc="0" dirty="0" smtClean="0">
              <a:ln w="31550" cmpd="sng">
                <a:gradFill>
                  <a:gsLst>
                    <a:gs pos="25000">
                      <a:schemeClr val="accent1">
                        <a:shade val="25000"/>
                        <a:satMod val="190000"/>
                      </a:schemeClr>
                    </a:gs>
                    <a:gs pos="80000">
                      <a:schemeClr val="accent1">
                        <a:tint val="75000"/>
                        <a:satMod val="190000"/>
                      </a:schemeClr>
                    </a:gs>
                  </a:gsLst>
                  <a:lin ang="5400000"/>
                </a:gradFill>
                <a:prstDash val="solid"/>
              </a:ln>
              <a:effectLst>
                <a:outerShdw blurRad="38100" dist="38100" dir="2700000" algn="tl">
                  <a:srgbClr val="000000">
                    <a:alpha val="43137"/>
                  </a:srgbClr>
                </a:outerShdw>
              </a:effectLst>
            </a:endParaRPr>
          </a:p>
        </p:txBody>
      </p:sp>
      <p:sp>
        <p:nvSpPr>
          <p:cNvPr id="10" name="TextBox 9"/>
          <p:cNvSpPr txBox="1"/>
          <p:nvPr/>
        </p:nvSpPr>
        <p:spPr>
          <a:xfrm>
            <a:off x="2514600" y="5473005"/>
            <a:ext cx="5715000" cy="1384995"/>
          </a:xfrm>
          <a:prstGeom prst="rect">
            <a:avLst/>
          </a:prstGeom>
          <a:noFill/>
        </p:spPr>
        <p:txBody>
          <a:bodyPr wrap="square" rtlCol="0">
            <a:spAutoFit/>
          </a:bodyPr>
          <a:lstStyle/>
          <a:p>
            <a:pPr algn="ctr"/>
            <a:r>
              <a:rPr lang="en-US" sz="2100" b="1" dirty="0" smtClean="0"/>
              <a:t>Mohammed </a:t>
            </a:r>
            <a:r>
              <a:rPr lang="en-US" sz="2100" b="1" dirty="0" err="1"/>
              <a:t>A</a:t>
            </a:r>
            <a:r>
              <a:rPr lang="en-US" sz="2100" b="1" dirty="0" err="1" smtClean="0"/>
              <a:t>qeel</a:t>
            </a:r>
            <a:r>
              <a:rPr lang="en-US" sz="2100" b="1" dirty="0" smtClean="0"/>
              <a:t> </a:t>
            </a:r>
            <a:r>
              <a:rPr lang="en-US" sz="2100" b="1" dirty="0"/>
              <a:t>K</a:t>
            </a:r>
            <a:r>
              <a:rPr lang="en-US" sz="2100" b="1" dirty="0" smtClean="0"/>
              <a:t>han – 1807449</a:t>
            </a:r>
          </a:p>
          <a:p>
            <a:pPr algn="ctr"/>
            <a:r>
              <a:rPr lang="en-US" sz="2100" b="1" dirty="0" smtClean="0"/>
              <a:t>BMSK04002  - Effective </a:t>
            </a:r>
            <a:r>
              <a:rPr lang="en-US" sz="2100" b="1" dirty="0"/>
              <a:t>T</a:t>
            </a:r>
            <a:r>
              <a:rPr lang="en-US" sz="2100" b="1" dirty="0" smtClean="0"/>
              <a:t>eam Work and Communications </a:t>
            </a:r>
          </a:p>
          <a:p>
            <a:pPr algn="ctr"/>
            <a:r>
              <a:rPr lang="en-US" sz="2100" b="1" dirty="0" err="1" smtClean="0"/>
              <a:t>Mr</a:t>
            </a:r>
            <a:r>
              <a:rPr lang="en-US" sz="2100" b="1" dirty="0" smtClean="0"/>
              <a:t> </a:t>
            </a:r>
            <a:r>
              <a:rPr lang="en-US" sz="2100" b="1" dirty="0" err="1" smtClean="0"/>
              <a:t>Bhuddi</a:t>
            </a:r>
            <a:endParaRPr lang="en-US" sz="2100" b="1" dirty="0" smtClean="0"/>
          </a:p>
        </p:txBody>
      </p:sp>
      <p:pic>
        <p:nvPicPr>
          <p:cNvPr id="2054" name="Picture 6" descr="Image result for teamwork in business">
            <a:hlinkClick r:id="rId2"/>
          </p:cNvPr>
          <p:cNvPicPr>
            <a:picLocks noChangeAspect="1" noChangeArrowheads="1"/>
          </p:cNvPicPr>
          <p:nvPr/>
        </p:nvPicPr>
        <p:blipFill>
          <a:blip r:embed="rId3" cstate="print"/>
          <a:srcRect/>
          <a:stretch>
            <a:fillRect/>
          </a:stretch>
        </p:blipFill>
        <p:spPr bwMode="auto">
          <a:xfrm>
            <a:off x="3581400" y="2232406"/>
            <a:ext cx="5029200" cy="3162048"/>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4876800" cy="685800"/>
          </a:xfrm>
        </p:spPr>
        <p:txBody>
          <a:bodyPr>
            <a:normAutofit/>
          </a:bodyPr>
          <a:lstStyle/>
          <a:p>
            <a:r>
              <a:rPr lang="en-US" sz="3600" b="1" dirty="0" smtClean="0">
                <a:solidFill>
                  <a:schemeClr val="accent1"/>
                </a:solidFill>
                <a:effectLst>
                  <a:outerShdw blurRad="38100" dist="38100" dir="2700000" algn="tl">
                    <a:srgbClr val="000000">
                      <a:alpha val="43137"/>
                    </a:srgbClr>
                  </a:outerShdw>
                </a:effectLst>
              </a:rPr>
              <a:t>What is a team?</a:t>
            </a:r>
            <a:endParaRPr lang="en-US" sz="3600" b="1" dirty="0">
              <a:solidFill>
                <a:schemeClr val="accent1"/>
              </a:solidFill>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a:xfrm>
            <a:off x="228600" y="533400"/>
            <a:ext cx="8077200" cy="5791200"/>
          </a:xfrm>
        </p:spPr>
        <p:txBody>
          <a:bodyPr>
            <a:noAutofit/>
          </a:bodyPr>
          <a:lstStyle/>
          <a:p>
            <a:r>
              <a:rPr lang="en-US" sz="2100" dirty="0" smtClean="0"/>
              <a:t>A team consists of more than one individual. Teams have to work together in order to achieve together, By designating specific roles for each member to carry out, once the mutual aims and objectives have been met a team can then glorify their goals.</a:t>
            </a:r>
          </a:p>
          <a:p>
            <a:r>
              <a:rPr lang="en-GB" sz="2100" dirty="0" smtClean="0"/>
              <a:t>One difference between a group and team is that, In a group you could have a member who has no role at all. Where as a team will consists of individual members with complementary skills. Which emphasises the team to hit the targets they set out to achieve, within their time frame. In other words each member has to carry out their role expertly.</a:t>
            </a:r>
          </a:p>
          <a:p>
            <a:r>
              <a:rPr lang="en-GB" sz="2100" dirty="0" smtClean="0"/>
              <a:t>A football team is an example of different complementary roles. The team consists of a manager who is the ‘tactician and planner’. The team has a captain who is the ‘team leader’, a goalkeeper who is the ‘lookout’, the defenders who are the ‘security’,  the midfielders who are the ‘chiefs’, the attackers who are the ‘shot takers’ and substitutes which are ‘re enforcements’. when each role is met precisely, games are won, goals are scored and results are successfully met.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324600" cy="457200"/>
          </a:xfrm>
        </p:spPr>
        <p:txBody>
          <a:bodyPr>
            <a:noAutofit/>
          </a:bodyPr>
          <a:lstStyle/>
          <a:p>
            <a:r>
              <a:rPr lang="en-US" sz="2800" b="1" dirty="0" smtClean="0">
                <a:solidFill>
                  <a:schemeClr val="accent1"/>
                </a:solidFill>
                <a:effectLst>
                  <a:outerShdw blurRad="38100" dist="38100" dir="2700000" algn="tl">
                    <a:srgbClr val="000000">
                      <a:alpha val="43137"/>
                    </a:srgbClr>
                  </a:outerShdw>
                </a:effectLst>
              </a:rPr>
              <a:t>What makes a successful team?</a:t>
            </a:r>
            <a:endParaRPr lang="en-US" sz="2800" b="1" dirty="0">
              <a:solidFill>
                <a:schemeClr val="accent1"/>
              </a:solidFill>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a:xfrm>
            <a:off x="228600" y="457200"/>
            <a:ext cx="8229600" cy="6400800"/>
          </a:xfrm>
        </p:spPr>
        <p:txBody>
          <a:bodyPr>
            <a:noAutofit/>
          </a:bodyPr>
          <a:lstStyle/>
          <a:p>
            <a:r>
              <a:rPr lang="en-GB" sz="1900" dirty="0" smtClean="0"/>
              <a:t>The key to a successful team is having organization amongst your team. It is important to have organization amongst a team, because you need to have stability and maintenance. Without the stability and maintenance you can fall of track and become complacent. So complacent that a  person can forget about what is still achievable, and what was the real goal they set out to achieve. In other words the victory celebration of the battle, can make you forget about the war. So it is always important to have an organization with stability and maintenance as a daily reminder of what needs to be executed to the expectation you wanted to deliver. </a:t>
            </a:r>
          </a:p>
          <a:p>
            <a:r>
              <a:rPr lang="en-US" sz="1900" dirty="0" smtClean="0"/>
              <a:t>Sports is another great example of  successful organization, stability and maintenance in a business. when we watch football on TV, we only see the players playing and managers managing. However behind closed doors even the manager has to answer to the club owners and the clubs board. This helps the manager keep maintenance and stay focused on the right track, The manager also has his assistant manager and training coaches to help him keep the stability, by making sure the players are physically and mentally ready for the game. in order to have a successful team in business or in anything, it is important to have organization, stability and maintenance.</a:t>
            </a:r>
          </a:p>
          <a:p>
            <a:pPr>
              <a:buNone/>
            </a:pPr>
            <a:endParaRPr lang="en-US" sz="19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534400" cy="1143000"/>
          </a:xfrm>
        </p:spPr>
        <p:txBody>
          <a:bodyPr>
            <a:normAutofit fontScale="90000"/>
          </a:bodyPr>
          <a:lstStyle/>
          <a:p>
            <a:pPr algn="ctr"/>
            <a:r>
              <a:rPr lang="en-US" sz="3600" b="1" u="sng" dirty="0" smtClean="0">
                <a:solidFill>
                  <a:schemeClr val="accent1"/>
                </a:solidFill>
                <a:effectLst>
                  <a:outerShdw blurRad="38100" dist="38100" dir="2700000" algn="tl">
                    <a:srgbClr val="000000">
                      <a:alpha val="43137"/>
                    </a:srgbClr>
                  </a:outerShdw>
                </a:effectLst>
              </a:rPr>
              <a:t>Some advantages and disadvantages     of team working</a:t>
            </a:r>
            <a:endParaRPr lang="en-US" sz="3600" b="1" u="sng" dirty="0">
              <a:solidFill>
                <a:schemeClr val="accent1"/>
              </a:solidFill>
              <a:effectLst>
                <a:outerShdw blurRad="38100" dist="38100" dir="2700000" algn="tl">
                  <a:srgbClr val="000000">
                    <a:alpha val="43137"/>
                  </a:srgbClr>
                </a:outerShdw>
              </a:effectLst>
            </a:endParaRPr>
          </a:p>
        </p:txBody>
      </p:sp>
      <p:sp>
        <p:nvSpPr>
          <p:cNvPr id="3" name="Content Placeholder 2"/>
          <p:cNvSpPr>
            <a:spLocks noGrp="1"/>
          </p:cNvSpPr>
          <p:nvPr>
            <p:ph sz="quarter" idx="2"/>
          </p:nvPr>
        </p:nvSpPr>
        <p:spPr>
          <a:xfrm>
            <a:off x="0" y="1600200"/>
            <a:ext cx="4267200" cy="5257800"/>
          </a:xfrm>
        </p:spPr>
        <p:txBody>
          <a:bodyPr/>
          <a:lstStyle/>
          <a:p>
            <a:r>
              <a:rPr lang="en-US" dirty="0" smtClean="0"/>
              <a:t>Blends Complementary Strength</a:t>
            </a:r>
          </a:p>
          <a:p>
            <a:r>
              <a:rPr lang="en-US" dirty="0" smtClean="0"/>
              <a:t>Builds Trust</a:t>
            </a:r>
          </a:p>
          <a:p>
            <a:r>
              <a:rPr lang="en-GB" dirty="0" smtClean="0"/>
              <a:t>Promotes a Wider Sense of Ownership</a:t>
            </a:r>
          </a:p>
          <a:p>
            <a:r>
              <a:rPr lang="en-US" dirty="0" smtClean="0"/>
              <a:t>Encourages Healthy Risk-Taking</a:t>
            </a:r>
          </a:p>
          <a:p>
            <a:r>
              <a:rPr lang="en-US" dirty="0" smtClean="0"/>
              <a:t>Improved Outcomes</a:t>
            </a:r>
          </a:p>
          <a:p>
            <a:r>
              <a:rPr lang="en-US" dirty="0" smtClean="0"/>
              <a:t>Shared Goals</a:t>
            </a:r>
          </a:p>
          <a:p>
            <a:r>
              <a:rPr lang="en-US" dirty="0" smtClean="0"/>
              <a:t>Decisions Understood</a:t>
            </a:r>
          </a:p>
          <a:p>
            <a:r>
              <a:rPr lang="en-US" dirty="0" smtClean="0"/>
              <a:t>Maximizes Involvement</a:t>
            </a:r>
          </a:p>
          <a:p>
            <a:r>
              <a:rPr lang="en-US" dirty="0" smtClean="0"/>
              <a:t>Sense of Security</a:t>
            </a:r>
            <a:endParaRPr lang="en-US" dirty="0"/>
          </a:p>
        </p:txBody>
      </p:sp>
      <p:sp>
        <p:nvSpPr>
          <p:cNvPr id="4" name="Content Placeholder 3"/>
          <p:cNvSpPr>
            <a:spLocks noGrp="1"/>
          </p:cNvSpPr>
          <p:nvPr>
            <p:ph sz="quarter" idx="4"/>
          </p:nvPr>
        </p:nvSpPr>
        <p:spPr>
          <a:xfrm>
            <a:off x="4343400" y="1600200"/>
            <a:ext cx="4419600" cy="5257800"/>
          </a:xfrm>
        </p:spPr>
        <p:txBody>
          <a:bodyPr>
            <a:normAutofit lnSpcReduction="10000"/>
          </a:bodyPr>
          <a:lstStyle/>
          <a:p>
            <a:r>
              <a:rPr lang="en-US" dirty="0" smtClean="0"/>
              <a:t>Takes More Time</a:t>
            </a:r>
          </a:p>
          <a:p>
            <a:r>
              <a:rPr lang="en-US" dirty="0" smtClean="0"/>
              <a:t>Personality Clashes</a:t>
            </a:r>
          </a:p>
          <a:p>
            <a:r>
              <a:rPr lang="en-GB" dirty="0" smtClean="0"/>
              <a:t>Some People Work Better Alone</a:t>
            </a:r>
          </a:p>
          <a:p>
            <a:r>
              <a:rPr lang="en-US" dirty="0" smtClean="0"/>
              <a:t>Organizational Challenges</a:t>
            </a:r>
          </a:p>
          <a:p>
            <a:r>
              <a:rPr lang="en-US" dirty="0" smtClean="0"/>
              <a:t>Blame and Responsibility Issues</a:t>
            </a:r>
          </a:p>
          <a:p>
            <a:r>
              <a:rPr lang="en-US" dirty="0" smtClean="0"/>
              <a:t>Communication Breakdowns</a:t>
            </a:r>
          </a:p>
          <a:p>
            <a:r>
              <a:rPr lang="en-US" dirty="0" smtClean="0"/>
              <a:t>Too Many Meetings</a:t>
            </a:r>
          </a:p>
          <a:p>
            <a:r>
              <a:rPr lang="en-US" dirty="0" smtClean="0"/>
              <a:t>Leadership Issues</a:t>
            </a:r>
          </a:p>
          <a:p>
            <a:r>
              <a:rPr lang="en-US" dirty="0" smtClean="0"/>
              <a:t>Employee Assessment Problems</a:t>
            </a:r>
            <a:endParaRPr lang="en-US" dirty="0"/>
          </a:p>
        </p:txBody>
      </p:sp>
      <p:sp>
        <p:nvSpPr>
          <p:cNvPr id="5" name="Text Placeholder 4"/>
          <p:cNvSpPr>
            <a:spLocks noGrp="1"/>
          </p:cNvSpPr>
          <p:nvPr>
            <p:ph type="body" sz="quarter" idx="1"/>
          </p:nvPr>
        </p:nvSpPr>
        <p:spPr>
          <a:xfrm>
            <a:off x="0" y="990600"/>
            <a:ext cx="4267200" cy="582168"/>
          </a:xfrm>
        </p:spPr>
        <p:txBody>
          <a:bodyPr/>
          <a:lstStyle/>
          <a:p>
            <a:pPr algn="ctr"/>
            <a:r>
              <a:rPr lang="en-US" sz="2800" u="sng" dirty="0" smtClean="0">
                <a:effectLst>
                  <a:outerShdw blurRad="38100" dist="38100" dir="2700000" algn="tl">
                    <a:srgbClr val="000000">
                      <a:alpha val="43137"/>
                    </a:srgbClr>
                  </a:outerShdw>
                </a:effectLst>
              </a:rPr>
              <a:t>Advantages</a:t>
            </a:r>
            <a:endParaRPr lang="en-US" sz="2800" u="sng" dirty="0">
              <a:effectLst>
                <a:outerShdw blurRad="38100" dist="38100" dir="2700000" algn="tl">
                  <a:srgbClr val="000000">
                    <a:alpha val="43137"/>
                  </a:srgbClr>
                </a:outerShdw>
              </a:effectLst>
            </a:endParaRPr>
          </a:p>
        </p:txBody>
      </p:sp>
      <p:sp>
        <p:nvSpPr>
          <p:cNvPr id="6" name="Text Placeholder 5"/>
          <p:cNvSpPr>
            <a:spLocks noGrp="1"/>
          </p:cNvSpPr>
          <p:nvPr>
            <p:ph type="body" sz="quarter" idx="3"/>
          </p:nvPr>
        </p:nvSpPr>
        <p:spPr>
          <a:xfrm>
            <a:off x="4343400" y="990600"/>
            <a:ext cx="4419600" cy="582168"/>
          </a:xfrm>
        </p:spPr>
        <p:txBody>
          <a:bodyPr/>
          <a:lstStyle/>
          <a:p>
            <a:pPr algn="ctr"/>
            <a:r>
              <a:rPr lang="en-US" sz="2800" u="sng" dirty="0" smtClean="0">
                <a:effectLst>
                  <a:outerShdw blurRad="38100" dist="38100" dir="2700000" algn="tl">
                    <a:srgbClr val="000000">
                      <a:alpha val="43137"/>
                    </a:srgbClr>
                  </a:outerShdw>
                </a:effectLst>
              </a:rPr>
              <a:t>Disadvantages</a:t>
            </a:r>
            <a:endParaRPr lang="en-US" sz="2800" u="sng" dirty="0">
              <a:effectLst>
                <a:outerShdw blurRad="38100" dist="38100" dir="2700000" algn="tl">
                  <a:srgbClr val="000000">
                    <a:alpha val="43137"/>
                  </a:srgbClr>
                </a:outerShdw>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0"/>
            <a:ext cx="7924800" cy="923330"/>
          </a:xfrm>
          <a:prstGeom prst="rect">
            <a:avLst/>
          </a:prstGeom>
          <a:noFill/>
        </p:spPr>
        <p:txBody>
          <a:bodyPr wrap="square" lIns="91440" tIns="45720" rIns="91440" bIns="45720">
            <a:spAutoFit/>
          </a:bodyPr>
          <a:lstStyle/>
          <a:p>
            <a:r>
              <a:rPr lang="en-US" sz="5400" b="1" u="sng"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outerShdw blurRad="38100" dist="38100" dir="2700000" algn="tl">
                    <a:srgbClr val="000000">
                      <a:alpha val="43137"/>
                    </a:srgbClr>
                  </a:outerShdw>
                </a:effectLst>
              </a:rPr>
              <a:t>UNITED WE STAND</a:t>
            </a:r>
          </a:p>
        </p:txBody>
      </p:sp>
      <p:pic>
        <p:nvPicPr>
          <p:cNvPr id="17410" name="Picture 2" descr="Image result for khabib nurmagomedov and family">
            <a:hlinkClick r:id="rId2"/>
          </p:cNvPr>
          <p:cNvPicPr>
            <a:picLocks noChangeAspect="1" noChangeArrowheads="1"/>
          </p:cNvPicPr>
          <p:nvPr/>
        </p:nvPicPr>
        <p:blipFill>
          <a:blip r:embed="rId3" cstate="print"/>
          <a:srcRect/>
          <a:stretch>
            <a:fillRect/>
          </a:stretch>
        </p:blipFill>
        <p:spPr bwMode="auto">
          <a:xfrm>
            <a:off x="685800" y="1066800"/>
            <a:ext cx="7416800" cy="5562602"/>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0"/>
            <a:ext cx="7212231" cy="923330"/>
          </a:xfrm>
          <a:prstGeom prst="rect">
            <a:avLst/>
          </a:prstGeom>
          <a:noFill/>
        </p:spPr>
        <p:txBody>
          <a:bodyPr wrap="none" lIns="91440" tIns="45720" rIns="91440" bIns="45720">
            <a:spAutoFit/>
          </a:bodyPr>
          <a:lstStyle/>
          <a:p>
            <a:pPr algn="ctr"/>
            <a:r>
              <a:rPr lang="en-US" sz="5400" b="1" u="sng"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outerShdw blurRad="38100" dist="38100" dir="2700000" algn="tl">
                    <a:srgbClr val="000000">
                      <a:alpha val="43137"/>
                    </a:srgbClr>
                  </a:outerShdw>
                </a:effectLst>
              </a:rPr>
              <a:t>DIVIDED WE FALL</a:t>
            </a:r>
            <a:endParaRPr lang="en-US" sz="5400" b="1" u="sng"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outerShdw blurRad="38100" dist="38100" dir="2700000" algn="tl">
                  <a:srgbClr val="000000">
                    <a:alpha val="43137"/>
                  </a:srgbClr>
                </a:outerShdw>
              </a:effectLst>
            </a:endParaRPr>
          </a:p>
        </p:txBody>
      </p:sp>
      <p:pic>
        <p:nvPicPr>
          <p:cNvPr id="22532" name="Picture 4" descr="Image result for amir khan knockout">
            <a:hlinkClick r:id="rId2"/>
          </p:cNvPr>
          <p:cNvPicPr>
            <a:picLocks noChangeAspect="1" noChangeArrowheads="1"/>
          </p:cNvPicPr>
          <p:nvPr/>
        </p:nvPicPr>
        <p:blipFill>
          <a:blip r:embed="rId3" cstate="print"/>
          <a:srcRect/>
          <a:stretch>
            <a:fillRect/>
          </a:stretch>
        </p:blipFill>
        <p:spPr bwMode="auto">
          <a:xfrm>
            <a:off x="685800" y="1066800"/>
            <a:ext cx="7429498" cy="55626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smtClean="0">
                <a:solidFill>
                  <a:schemeClr val="accent1">
                    <a:lumMod val="75000"/>
                  </a:schemeClr>
                </a:solidFill>
                <a:effectLst>
                  <a:outerShdw blurRad="38100" dist="38100" dir="2700000" algn="tl">
                    <a:srgbClr val="000000">
                      <a:alpha val="43137"/>
                    </a:srgbClr>
                  </a:outerShdw>
                </a:effectLst>
              </a:rPr>
              <a:t>REFERENCES</a:t>
            </a:r>
            <a:endParaRPr lang="en-US" b="1" u="sng" dirty="0">
              <a:solidFill>
                <a:schemeClr val="accent1">
                  <a:lumMod val="75000"/>
                </a:schemeClr>
              </a:solidFill>
              <a:effectLst>
                <a:outerShdw blurRad="38100" dist="38100" dir="2700000" algn="tl">
                  <a:srgbClr val="000000">
                    <a:alpha val="43137"/>
                  </a:srgbClr>
                </a:outerShdw>
              </a:effectLst>
            </a:endParaRPr>
          </a:p>
        </p:txBody>
      </p:sp>
      <p:sp>
        <p:nvSpPr>
          <p:cNvPr id="3" name="TextBox 2"/>
          <p:cNvSpPr txBox="1"/>
          <p:nvPr/>
        </p:nvSpPr>
        <p:spPr>
          <a:xfrm>
            <a:off x="838200" y="1828800"/>
            <a:ext cx="7467600" cy="4524315"/>
          </a:xfrm>
          <a:prstGeom prst="rect">
            <a:avLst/>
          </a:prstGeom>
          <a:noFill/>
        </p:spPr>
        <p:txBody>
          <a:bodyPr wrap="square" rtlCol="0">
            <a:spAutoFit/>
          </a:bodyPr>
          <a:lstStyle/>
          <a:p>
            <a:pPr>
              <a:buFont typeface="Arial" pitchFamily="34" charset="0"/>
              <a:buChar char="•"/>
            </a:pPr>
            <a:r>
              <a:rPr lang="en-US" sz="2400" dirty="0" smtClean="0"/>
              <a:t> Paul Goodman - March </a:t>
            </a:r>
            <a:r>
              <a:rPr lang="en-US" sz="2400" dirty="0"/>
              <a:t>19, </a:t>
            </a:r>
            <a:r>
              <a:rPr lang="en-US" sz="2400" dirty="0" smtClean="0"/>
              <a:t>2019</a:t>
            </a:r>
          </a:p>
          <a:p>
            <a:pPr>
              <a:buFont typeface="Arial" pitchFamily="34" charset="0"/>
              <a:buChar char="•"/>
            </a:pPr>
            <a:endParaRPr lang="en-US" sz="2400" dirty="0" smtClean="0"/>
          </a:p>
          <a:p>
            <a:pPr>
              <a:buFont typeface="Arial" pitchFamily="34" charset="0"/>
              <a:buChar char="•"/>
            </a:pPr>
            <a:r>
              <a:rPr lang="en-US" sz="2400" dirty="0" smtClean="0"/>
              <a:t>Paul Goodman - March 04, 2019</a:t>
            </a:r>
          </a:p>
          <a:p>
            <a:pPr>
              <a:buFont typeface="Arial" pitchFamily="34" charset="0"/>
              <a:buChar char="•"/>
            </a:pPr>
            <a:endParaRPr lang="en-US" sz="2400" dirty="0" smtClean="0"/>
          </a:p>
          <a:p>
            <a:pPr>
              <a:buFont typeface="Arial" pitchFamily="34" charset="0"/>
              <a:buChar char="•"/>
            </a:pPr>
            <a:r>
              <a:rPr lang="en-GB" sz="2400" dirty="0"/>
              <a:t>Devine, D. J. (2002). A review and integration of classification systems relevant to teams in organizations. Group Dynamics: Theory, Research, and Practice, 6, </a:t>
            </a:r>
            <a:r>
              <a:rPr lang="en-GB" sz="2400" dirty="0" smtClean="0"/>
              <a:t>291–310</a:t>
            </a:r>
          </a:p>
          <a:p>
            <a:pPr>
              <a:buFont typeface="Arial" pitchFamily="34" charset="0"/>
              <a:buChar char="•"/>
            </a:pPr>
            <a:endParaRPr lang="en-GB" sz="2400" dirty="0" smtClean="0"/>
          </a:p>
          <a:p>
            <a:pPr>
              <a:buFont typeface="Arial" pitchFamily="34" charset="0"/>
              <a:buChar char="•"/>
            </a:pPr>
            <a:r>
              <a:rPr lang="en-GB" sz="2400" dirty="0"/>
              <a:t>Forsyth, D. R. (2006). Teams. In Forsyth, D. R., Group Dynamics (5th Ed.) (P. 351-377). Belmont: CA, Wadsworth, </a:t>
            </a:r>
            <a:r>
              <a:rPr lang="en-GB" sz="2400" dirty="0" err="1"/>
              <a:t>Cengage</a:t>
            </a:r>
            <a:r>
              <a:rPr lang="en-GB" sz="2400" dirty="0"/>
              <a:t> Learning</a:t>
            </a:r>
            <a:endParaRPr lang="en-US" sz="2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367</TotalTime>
  <Words>646</Words>
  <Application>Microsoft Office PowerPoint</Application>
  <PresentationFormat>On-screen Show (4:3)</PresentationFormat>
  <Paragraphs>48</Paragraphs>
  <Slides>7</Slides>
  <Notes>2</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Oriel</vt:lpstr>
      <vt:lpstr>Slide 1</vt:lpstr>
      <vt:lpstr>What is a team?</vt:lpstr>
      <vt:lpstr>What makes a successful team?</vt:lpstr>
      <vt:lpstr>Some advantages and disadvantages     of team working</vt:lpstr>
      <vt:lpstr>Slide 5</vt:lpstr>
      <vt:lpstr>Slide 6</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aqeel</dc:creator>
  <cp:lastModifiedBy>aqeel</cp:lastModifiedBy>
  <cp:revision>38</cp:revision>
  <dcterms:created xsi:type="dcterms:W3CDTF">2019-05-19T03:25:46Z</dcterms:created>
  <dcterms:modified xsi:type="dcterms:W3CDTF">2019-05-20T05:59:15Z</dcterms:modified>
</cp:coreProperties>
</file>