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59" r:id="rId4"/>
    <p:sldId id="265" r:id="rId5"/>
    <p:sldId id="260" r:id="rId6"/>
    <p:sldId id="261" r:id="rId7"/>
    <p:sldId id="262" r:id="rId8"/>
    <p:sldId id="267"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0273FD-F54F-4648-95B2-8446C50047B8}" v="48" dt="2026-07-12T17:24:31.6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6471" autoAdjust="0"/>
  </p:normalViewPr>
  <p:slideViewPr>
    <p:cSldViewPr snapToGrid="0">
      <p:cViewPr varScale="1">
        <p:scale>
          <a:sx n="63" d="100"/>
          <a:sy n="63" d="100"/>
        </p:scale>
        <p:origin x="1454"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el sadiq" userId="4305047728e41686" providerId="LiveId" clId="{89F95ED3-8677-4B4B-8971-787C72880444}"/>
    <pc:docChg chg="undo custSel addSld delSld modSld">
      <pc:chgData name="adeel sadiq" userId="4305047728e41686" providerId="LiveId" clId="{89F95ED3-8677-4B4B-8971-787C72880444}" dt="2026-07-12T17:24:48.461" v="1644" actId="207"/>
      <pc:docMkLst>
        <pc:docMk/>
      </pc:docMkLst>
      <pc:sldChg chg="modSp mod chgLayout modNotesTx">
        <pc:chgData name="adeel sadiq" userId="4305047728e41686" providerId="LiveId" clId="{89F95ED3-8677-4B4B-8971-787C72880444}" dt="2026-07-12T16:39:50.889" v="1397" actId="27636"/>
        <pc:sldMkLst>
          <pc:docMk/>
          <pc:sldMk cId="615815924" sldId="256"/>
        </pc:sldMkLst>
        <pc:spChg chg="mod ord">
          <ac:chgData name="adeel sadiq" userId="4305047728e41686" providerId="LiveId" clId="{89F95ED3-8677-4B4B-8971-787C72880444}" dt="2026-07-12T16:33:38.659" v="1301" actId="700"/>
          <ac:spMkLst>
            <pc:docMk/>
            <pc:sldMk cId="615815924" sldId="256"/>
            <ac:spMk id="2" creationId="{5DF17B52-8246-D5DC-ACE6-9064616BEAFC}"/>
          </ac:spMkLst>
        </pc:spChg>
        <pc:spChg chg="mod ord">
          <ac:chgData name="adeel sadiq" userId="4305047728e41686" providerId="LiveId" clId="{89F95ED3-8677-4B4B-8971-787C72880444}" dt="2026-07-12T16:39:50.889" v="1397" actId="27636"/>
          <ac:spMkLst>
            <pc:docMk/>
            <pc:sldMk cId="615815924" sldId="256"/>
            <ac:spMk id="3" creationId="{86782988-A6FF-A362-D9C2-920EEF689AE3}"/>
          </ac:spMkLst>
        </pc:spChg>
      </pc:sldChg>
      <pc:sldChg chg="del">
        <pc:chgData name="adeel sadiq" userId="4305047728e41686" providerId="LiveId" clId="{89F95ED3-8677-4B4B-8971-787C72880444}" dt="2026-07-12T15:27:00.273" v="90" actId="47"/>
        <pc:sldMkLst>
          <pc:docMk/>
          <pc:sldMk cId="2827670443" sldId="257"/>
        </pc:sldMkLst>
      </pc:sldChg>
      <pc:sldChg chg="modSp mod modNotesTx">
        <pc:chgData name="adeel sadiq" userId="4305047728e41686" providerId="LiveId" clId="{89F95ED3-8677-4B4B-8971-787C72880444}" dt="2026-07-12T16:35:39.843" v="1336" actId="20577"/>
        <pc:sldMkLst>
          <pc:docMk/>
          <pc:sldMk cId="470609838" sldId="258"/>
        </pc:sldMkLst>
        <pc:spChg chg="mod">
          <ac:chgData name="adeel sadiq" userId="4305047728e41686" providerId="LiveId" clId="{89F95ED3-8677-4B4B-8971-787C72880444}" dt="2026-07-12T16:34:54.344" v="1326" actId="115"/>
          <ac:spMkLst>
            <pc:docMk/>
            <pc:sldMk cId="470609838" sldId="258"/>
            <ac:spMk id="2" creationId="{84E71F28-E7E9-0BAA-ADC0-E43996DB4566}"/>
          </ac:spMkLst>
        </pc:spChg>
        <pc:spChg chg="mod">
          <ac:chgData name="adeel sadiq" userId="4305047728e41686" providerId="LiveId" clId="{89F95ED3-8677-4B4B-8971-787C72880444}" dt="2026-07-12T16:35:39.843" v="1336" actId="20577"/>
          <ac:spMkLst>
            <pc:docMk/>
            <pc:sldMk cId="470609838" sldId="258"/>
            <ac:spMk id="3" creationId="{3DBC707E-7CCA-D1C6-F439-61C236299012}"/>
          </ac:spMkLst>
        </pc:spChg>
      </pc:sldChg>
      <pc:sldChg chg="modSp mod">
        <pc:chgData name="adeel sadiq" userId="4305047728e41686" providerId="LiveId" clId="{89F95ED3-8677-4B4B-8971-787C72880444}" dt="2026-07-12T16:36:40.132" v="1360" actId="115"/>
        <pc:sldMkLst>
          <pc:docMk/>
          <pc:sldMk cId="1218372576" sldId="259"/>
        </pc:sldMkLst>
        <pc:spChg chg="mod">
          <ac:chgData name="adeel sadiq" userId="4305047728e41686" providerId="LiveId" clId="{89F95ED3-8677-4B4B-8971-787C72880444}" dt="2026-07-12T16:36:18.128" v="1357" actId="122"/>
          <ac:spMkLst>
            <pc:docMk/>
            <pc:sldMk cId="1218372576" sldId="259"/>
            <ac:spMk id="2" creationId="{D62B1DA5-24CD-4961-7316-68002D457F1E}"/>
          </ac:spMkLst>
        </pc:spChg>
        <pc:spChg chg="mod">
          <ac:chgData name="adeel sadiq" userId="4305047728e41686" providerId="LiveId" clId="{89F95ED3-8677-4B4B-8971-787C72880444}" dt="2026-07-12T16:36:40.132" v="1360" actId="115"/>
          <ac:spMkLst>
            <pc:docMk/>
            <pc:sldMk cId="1218372576" sldId="259"/>
            <ac:spMk id="3" creationId="{FF61BFF3-25ED-9238-8944-D7FC9199C1A1}"/>
          </ac:spMkLst>
        </pc:spChg>
      </pc:sldChg>
      <pc:sldChg chg="addSp modSp mod modNotesTx">
        <pc:chgData name="adeel sadiq" userId="4305047728e41686" providerId="LiveId" clId="{89F95ED3-8677-4B4B-8971-787C72880444}" dt="2026-07-12T17:18:48.822" v="1506" actId="1035"/>
        <pc:sldMkLst>
          <pc:docMk/>
          <pc:sldMk cId="173126014" sldId="260"/>
        </pc:sldMkLst>
        <pc:spChg chg="mod">
          <ac:chgData name="adeel sadiq" userId="4305047728e41686" providerId="LiveId" clId="{89F95ED3-8677-4B4B-8971-787C72880444}" dt="2026-07-12T17:11:30.313" v="1422" actId="14100"/>
          <ac:spMkLst>
            <pc:docMk/>
            <pc:sldMk cId="173126014" sldId="260"/>
            <ac:spMk id="2" creationId="{CAD12A02-9F2D-47C5-1D3F-12EFBAA47892}"/>
          </ac:spMkLst>
        </pc:spChg>
        <pc:spChg chg="mod">
          <ac:chgData name="adeel sadiq" userId="4305047728e41686" providerId="LiveId" clId="{89F95ED3-8677-4B4B-8971-787C72880444}" dt="2026-07-12T17:18:02.908" v="1501" actId="27636"/>
          <ac:spMkLst>
            <pc:docMk/>
            <pc:sldMk cId="173126014" sldId="260"/>
            <ac:spMk id="3" creationId="{417FC0C4-AEB4-0AA2-FB5B-97AE507CBD01}"/>
          </ac:spMkLst>
        </pc:spChg>
        <pc:graphicFrameChg chg="add mod modGraphic">
          <ac:chgData name="adeel sadiq" userId="4305047728e41686" providerId="LiveId" clId="{89F95ED3-8677-4B4B-8971-787C72880444}" dt="2026-07-12T17:18:48.822" v="1506" actId="1035"/>
          <ac:graphicFrameMkLst>
            <pc:docMk/>
            <pc:sldMk cId="173126014" sldId="260"/>
            <ac:graphicFrameMk id="4" creationId="{7DF7CC35-E1BB-A4E2-FEFF-70C14F4C6B22}"/>
          </ac:graphicFrameMkLst>
        </pc:graphicFrameChg>
        <pc:graphicFrameChg chg="add mod modGraphic">
          <ac:chgData name="adeel sadiq" userId="4305047728e41686" providerId="LiveId" clId="{89F95ED3-8677-4B4B-8971-787C72880444}" dt="2026-07-12T17:18:30.757" v="1503" actId="1076"/>
          <ac:graphicFrameMkLst>
            <pc:docMk/>
            <pc:sldMk cId="173126014" sldId="260"/>
            <ac:graphicFrameMk id="5" creationId="{79672019-629A-80BE-D716-C19578A272AF}"/>
          </ac:graphicFrameMkLst>
        </pc:graphicFrameChg>
      </pc:sldChg>
      <pc:sldChg chg="addSp delSp modSp mod">
        <pc:chgData name="adeel sadiq" userId="4305047728e41686" providerId="LiveId" clId="{89F95ED3-8677-4B4B-8971-787C72880444}" dt="2026-07-12T17:24:48.461" v="1644" actId="207"/>
        <pc:sldMkLst>
          <pc:docMk/>
          <pc:sldMk cId="799792184" sldId="261"/>
        </pc:sldMkLst>
        <pc:spChg chg="mod">
          <ac:chgData name="adeel sadiq" userId="4305047728e41686" providerId="LiveId" clId="{89F95ED3-8677-4B4B-8971-787C72880444}" dt="2026-07-12T17:24:18.343" v="1627" actId="1076"/>
          <ac:spMkLst>
            <pc:docMk/>
            <pc:sldMk cId="799792184" sldId="261"/>
            <ac:spMk id="2" creationId="{D0B9009E-8F3F-D787-EA6C-12CF93EDF213}"/>
          </ac:spMkLst>
        </pc:spChg>
        <pc:spChg chg="mod">
          <ac:chgData name="adeel sadiq" userId="4305047728e41686" providerId="LiveId" clId="{89F95ED3-8677-4B4B-8971-787C72880444}" dt="2026-07-12T17:23:58.562" v="1623" actId="20577"/>
          <ac:spMkLst>
            <pc:docMk/>
            <pc:sldMk cId="799792184" sldId="261"/>
            <ac:spMk id="3" creationId="{DD22B837-06B6-1C92-E182-9CEFF8C4F77B}"/>
          </ac:spMkLst>
        </pc:spChg>
        <pc:spChg chg="add del mod">
          <ac:chgData name="adeel sadiq" userId="4305047728e41686" providerId="LiveId" clId="{89F95ED3-8677-4B4B-8971-787C72880444}" dt="2026-07-12T17:24:09.756" v="1625" actId="478"/>
          <ac:spMkLst>
            <pc:docMk/>
            <pc:sldMk cId="799792184" sldId="261"/>
            <ac:spMk id="6" creationId="{2C57672B-20BF-A115-71E3-57AE0863627D}"/>
          </ac:spMkLst>
        </pc:spChg>
        <pc:spChg chg="add mod">
          <ac:chgData name="adeel sadiq" userId="4305047728e41686" providerId="LiveId" clId="{89F95ED3-8677-4B4B-8971-787C72880444}" dt="2026-07-12T17:24:48.461" v="1644" actId="207"/>
          <ac:spMkLst>
            <pc:docMk/>
            <pc:sldMk cId="799792184" sldId="261"/>
            <ac:spMk id="8" creationId="{D5005D30-5D2B-AC8F-D674-13692C507401}"/>
          </ac:spMkLst>
        </pc:spChg>
        <pc:graphicFrameChg chg="add mod modGraphic">
          <ac:chgData name="adeel sadiq" userId="4305047728e41686" providerId="LiveId" clId="{89F95ED3-8677-4B4B-8971-787C72880444}" dt="2026-07-12T17:21:06.824" v="1556" actId="1076"/>
          <ac:graphicFrameMkLst>
            <pc:docMk/>
            <pc:sldMk cId="799792184" sldId="261"/>
            <ac:graphicFrameMk id="4" creationId="{0C05518A-F427-2A69-9BEC-51B56B5312DE}"/>
          </ac:graphicFrameMkLst>
        </pc:graphicFrameChg>
        <pc:picChg chg="add mod modCrop">
          <ac:chgData name="adeel sadiq" userId="4305047728e41686" providerId="LiveId" clId="{89F95ED3-8677-4B4B-8971-787C72880444}" dt="2026-07-12T17:20:41.229" v="1554" actId="1076"/>
          <ac:picMkLst>
            <pc:docMk/>
            <pc:sldMk cId="799792184" sldId="261"/>
            <ac:picMk id="5" creationId="{0618A462-119F-6272-6391-3B061A9D63BE}"/>
          </ac:picMkLst>
        </pc:picChg>
        <pc:picChg chg="add mod">
          <ac:chgData name="adeel sadiq" userId="4305047728e41686" providerId="LiveId" clId="{89F95ED3-8677-4B4B-8971-787C72880444}" dt="2026-07-12T17:20:44.093" v="1555" actId="1076"/>
          <ac:picMkLst>
            <pc:docMk/>
            <pc:sldMk cId="799792184" sldId="261"/>
            <ac:picMk id="7" creationId="{2C51E4E9-83D7-2C22-DBCD-28002CEFCA9C}"/>
          </ac:picMkLst>
        </pc:picChg>
      </pc:sldChg>
      <pc:sldChg chg="addSp delSp modSp mod">
        <pc:chgData name="adeel sadiq" userId="4305047728e41686" providerId="LiveId" clId="{89F95ED3-8677-4B4B-8971-787C72880444}" dt="2026-07-12T16:39:11.342" v="1382" actId="115"/>
        <pc:sldMkLst>
          <pc:docMk/>
          <pc:sldMk cId="3390738480" sldId="262"/>
        </pc:sldMkLst>
        <pc:spChg chg="mod">
          <ac:chgData name="adeel sadiq" userId="4305047728e41686" providerId="LiveId" clId="{89F95ED3-8677-4B4B-8971-787C72880444}" dt="2026-07-12T16:39:11.342" v="1382" actId="115"/>
          <ac:spMkLst>
            <pc:docMk/>
            <pc:sldMk cId="3390738480" sldId="262"/>
            <ac:spMk id="2" creationId="{31988C93-41A7-2080-A808-A194E7EB8260}"/>
          </ac:spMkLst>
        </pc:spChg>
        <pc:spChg chg="del mod">
          <ac:chgData name="adeel sadiq" userId="4305047728e41686" providerId="LiveId" clId="{89F95ED3-8677-4B4B-8971-787C72880444}" dt="2026-07-12T16:07:03.257" v="944"/>
          <ac:spMkLst>
            <pc:docMk/>
            <pc:sldMk cId="3390738480" sldId="262"/>
            <ac:spMk id="3" creationId="{FC3D5C85-6E11-40F1-9677-0AFB9F850C82}"/>
          </ac:spMkLst>
        </pc:spChg>
        <pc:spChg chg="add mod">
          <ac:chgData name="adeel sadiq" userId="4305047728e41686" providerId="LiveId" clId="{89F95ED3-8677-4B4B-8971-787C72880444}" dt="2026-07-12T16:10:34.564" v="1002" actId="115"/>
          <ac:spMkLst>
            <pc:docMk/>
            <pc:sldMk cId="3390738480" sldId="262"/>
            <ac:spMk id="6" creationId="{306B4F2F-083F-520B-0519-56416C4F2E3E}"/>
          </ac:spMkLst>
        </pc:spChg>
        <pc:spChg chg="add mod">
          <ac:chgData name="adeel sadiq" userId="4305047728e41686" providerId="LiveId" clId="{89F95ED3-8677-4B4B-8971-787C72880444}" dt="2026-07-12T16:09:22.012" v="974" actId="20577"/>
          <ac:spMkLst>
            <pc:docMk/>
            <pc:sldMk cId="3390738480" sldId="262"/>
            <ac:spMk id="7" creationId="{BB0317F1-446F-446C-C9BD-E133C30F545E}"/>
          </ac:spMkLst>
        </pc:spChg>
        <pc:graphicFrameChg chg="add mod modGraphic">
          <ac:chgData name="adeel sadiq" userId="4305047728e41686" providerId="LiveId" clId="{89F95ED3-8677-4B4B-8971-787C72880444}" dt="2026-07-12T16:08:37.960" v="956" actId="1076"/>
          <ac:graphicFrameMkLst>
            <pc:docMk/>
            <pc:sldMk cId="3390738480" sldId="262"/>
            <ac:graphicFrameMk id="4" creationId="{7BE6B80C-858B-E1E5-C68E-3914CCA18256}"/>
          </ac:graphicFrameMkLst>
        </pc:graphicFrameChg>
      </pc:sldChg>
      <pc:sldChg chg="modSp mod">
        <pc:chgData name="adeel sadiq" userId="4305047728e41686" providerId="LiveId" clId="{89F95ED3-8677-4B4B-8971-787C72880444}" dt="2026-07-12T17:02:13.837" v="1402" actId="27636"/>
        <pc:sldMkLst>
          <pc:docMk/>
          <pc:sldMk cId="448649102" sldId="263"/>
        </pc:sldMkLst>
        <pc:spChg chg="mod">
          <ac:chgData name="adeel sadiq" userId="4305047728e41686" providerId="LiveId" clId="{89F95ED3-8677-4B4B-8971-787C72880444}" dt="2026-07-12T16:31:48.619" v="1291" actId="255"/>
          <ac:spMkLst>
            <pc:docMk/>
            <pc:sldMk cId="448649102" sldId="263"/>
            <ac:spMk id="2" creationId="{4DED084A-F3AD-5840-E0E0-CBA72B2B6EA7}"/>
          </ac:spMkLst>
        </pc:spChg>
        <pc:spChg chg="mod">
          <ac:chgData name="adeel sadiq" userId="4305047728e41686" providerId="LiveId" clId="{89F95ED3-8677-4B4B-8971-787C72880444}" dt="2026-07-12T17:02:13.837" v="1402" actId="27636"/>
          <ac:spMkLst>
            <pc:docMk/>
            <pc:sldMk cId="448649102" sldId="263"/>
            <ac:spMk id="3" creationId="{3156CB68-2326-09B3-845B-C707FDE1BF37}"/>
          </ac:spMkLst>
        </pc:spChg>
      </pc:sldChg>
      <pc:sldChg chg="delSp modSp mod">
        <pc:chgData name="adeel sadiq" userId="4305047728e41686" providerId="LiveId" clId="{89F95ED3-8677-4B4B-8971-787C72880444}" dt="2026-07-12T16:31:31.028" v="1288" actId="20577"/>
        <pc:sldMkLst>
          <pc:docMk/>
          <pc:sldMk cId="277872521" sldId="264"/>
        </pc:sldMkLst>
        <pc:spChg chg="mod">
          <ac:chgData name="adeel sadiq" userId="4305047728e41686" providerId="LiveId" clId="{89F95ED3-8677-4B4B-8971-787C72880444}" dt="2026-07-12T16:31:31.028" v="1288" actId="20577"/>
          <ac:spMkLst>
            <pc:docMk/>
            <pc:sldMk cId="277872521" sldId="264"/>
            <ac:spMk id="2" creationId="{3EF0B28C-E658-21CF-40AE-AB13249F165B}"/>
          </ac:spMkLst>
        </pc:spChg>
        <pc:spChg chg="del">
          <ac:chgData name="adeel sadiq" userId="4305047728e41686" providerId="LiveId" clId="{89F95ED3-8677-4B4B-8971-787C72880444}" dt="2026-07-12T16:31:04.250" v="1277" actId="478"/>
          <ac:spMkLst>
            <pc:docMk/>
            <pc:sldMk cId="277872521" sldId="264"/>
            <ac:spMk id="3" creationId="{0529480C-C467-EAB8-F682-FDB753A27ED9}"/>
          </ac:spMkLst>
        </pc:spChg>
      </pc:sldChg>
      <pc:sldChg chg="addSp modSp new mod modNotesTx">
        <pc:chgData name="adeel sadiq" userId="4305047728e41686" providerId="LiveId" clId="{89F95ED3-8677-4B4B-8971-787C72880444}" dt="2026-07-12T16:37:53.229" v="1370" actId="27636"/>
        <pc:sldMkLst>
          <pc:docMk/>
          <pc:sldMk cId="2869036505" sldId="265"/>
        </pc:sldMkLst>
        <pc:spChg chg="mod">
          <ac:chgData name="adeel sadiq" userId="4305047728e41686" providerId="LiveId" clId="{89F95ED3-8677-4B4B-8971-787C72880444}" dt="2026-07-12T15:42:48.667" v="188" actId="20577"/>
          <ac:spMkLst>
            <pc:docMk/>
            <pc:sldMk cId="2869036505" sldId="265"/>
            <ac:spMk id="2" creationId="{50F89CA8-0B57-A197-6A2F-63B2EBEA0B50}"/>
          </ac:spMkLst>
        </pc:spChg>
        <pc:spChg chg="mod">
          <ac:chgData name="adeel sadiq" userId="4305047728e41686" providerId="LiveId" clId="{89F95ED3-8677-4B4B-8971-787C72880444}" dt="2026-07-12T16:37:53.229" v="1370" actId="27636"/>
          <ac:spMkLst>
            <pc:docMk/>
            <pc:sldMk cId="2869036505" sldId="265"/>
            <ac:spMk id="3" creationId="{03203977-5FE7-82AA-B60A-9E19E53786E7}"/>
          </ac:spMkLst>
        </pc:spChg>
        <pc:picChg chg="add mod">
          <ac:chgData name="adeel sadiq" userId="4305047728e41686" providerId="LiveId" clId="{89F95ED3-8677-4B4B-8971-787C72880444}" dt="2026-07-12T16:14:49.478" v="1014" actId="1440"/>
          <ac:picMkLst>
            <pc:docMk/>
            <pc:sldMk cId="2869036505" sldId="265"/>
            <ac:picMk id="5" creationId="{830CB586-46AF-B598-62D5-72415C70DB17}"/>
          </ac:picMkLst>
        </pc:picChg>
        <pc:picChg chg="add mod">
          <ac:chgData name="adeel sadiq" userId="4305047728e41686" providerId="LiveId" clId="{89F95ED3-8677-4B4B-8971-787C72880444}" dt="2026-07-12T16:14:51.515" v="1015" actId="1440"/>
          <ac:picMkLst>
            <pc:docMk/>
            <pc:sldMk cId="2869036505" sldId="265"/>
            <ac:picMk id="7" creationId="{5DC89FFC-6613-180D-B80F-EA579D351E43}"/>
          </ac:picMkLst>
        </pc:picChg>
        <pc:picChg chg="add mod">
          <ac:chgData name="adeel sadiq" userId="4305047728e41686" providerId="LiveId" clId="{89F95ED3-8677-4B4B-8971-787C72880444}" dt="2026-07-12T16:17:13.961" v="1020" actId="1076"/>
          <ac:picMkLst>
            <pc:docMk/>
            <pc:sldMk cId="2869036505" sldId="265"/>
            <ac:picMk id="9" creationId="{69F87021-C7E5-4E27-02E2-98325A653217}"/>
          </ac:picMkLst>
        </pc:picChg>
      </pc:sldChg>
      <pc:sldChg chg="new del">
        <pc:chgData name="adeel sadiq" userId="4305047728e41686" providerId="LiveId" clId="{89F95ED3-8677-4B4B-8971-787C72880444}" dt="2026-07-12T16:30:50.257" v="1275" actId="47"/>
        <pc:sldMkLst>
          <pc:docMk/>
          <pc:sldMk cId="4029260398" sldId="266"/>
        </pc:sldMkLst>
      </pc:sldChg>
      <pc:sldChg chg="modSp new mod">
        <pc:chgData name="adeel sadiq" userId="4305047728e41686" providerId="LiveId" clId="{89F95ED3-8677-4B4B-8971-787C72880444}" dt="2026-07-12T16:39:29.336" v="1385" actId="207"/>
        <pc:sldMkLst>
          <pc:docMk/>
          <pc:sldMk cId="3805066937" sldId="267"/>
        </pc:sldMkLst>
        <pc:spChg chg="mod">
          <ac:chgData name="adeel sadiq" userId="4305047728e41686" providerId="LiveId" clId="{89F95ED3-8677-4B4B-8971-787C72880444}" dt="2026-07-12T16:39:29.336" v="1385" actId="207"/>
          <ac:spMkLst>
            <pc:docMk/>
            <pc:sldMk cId="3805066937" sldId="267"/>
            <ac:spMk id="2" creationId="{01D8BEE8-E64F-86FA-C893-3CB019F3C110}"/>
          </ac:spMkLst>
        </pc:spChg>
        <pc:spChg chg="mod">
          <ac:chgData name="adeel sadiq" userId="4305047728e41686" providerId="LiveId" clId="{89F95ED3-8677-4B4B-8971-787C72880444}" dt="2026-07-12T16:30:32.681" v="1273" actId="20577"/>
          <ac:spMkLst>
            <pc:docMk/>
            <pc:sldMk cId="3805066937" sldId="267"/>
            <ac:spMk id="3" creationId="{E7FF3D20-3A69-D473-EE40-B367B65DE9C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CBAA67-67D9-45BC-875D-E3DDF9CB5D5B}"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38788D-643B-4024-983B-0A69E9959B20}" type="slidenum">
              <a:rPr lang="en-GB" smtClean="0"/>
              <a:t>‹#›</a:t>
            </a:fld>
            <a:endParaRPr lang="en-GB"/>
          </a:p>
        </p:txBody>
      </p:sp>
    </p:spTree>
    <p:extLst>
      <p:ext uri="{BB962C8B-B14F-4D97-AF65-F5344CB8AC3E}">
        <p14:creationId xmlns:p14="http://schemas.microsoft.com/office/powerpoint/2010/main" val="2685992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yourself and name of business</a:t>
            </a:r>
          </a:p>
        </p:txBody>
      </p:sp>
      <p:sp>
        <p:nvSpPr>
          <p:cNvPr id="4" name="Slide Number Placeholder 3"/>
          <p:cNvSpPr>
            <a:spLocks noGrp="1"/>
          </p:cNvSpPr>
          <p:nvPr>
            <p:ph type="sldNum" sz="quarter" idx="5"/>
          </p:nvPr>
        </p:nvSpPr>
        <p:spPr/>
        <p:txBody>
          <a:bodyPr/>
          <a:lstStyle/>
          <a:p>
            <a:fld id="{B838788D-643B-4024-983B-0A69E9959B20}" type="slidenum">
              <a:rPr lang="en-GB" smtClean="0"/>
              <a:t>1</a:t>
            </a:fld>
            <a:endParaRPr lang="en-GB"/>
          </a:p>
        </p:txBody>
      </p:sp>
    </p:spTree>
    <p:extLst>
      <p:ext uri="{BB962C8B-B14F-4D97-AF65-F5344CB8AC3E}">
        <p14:creationId xmlns:p14="http://schemas.microsoft.com/office/powerpoint/2010/main" val="3232080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is mainly for families, working professionals, students and gym patrons who don’t always have the time to make healthy nutritious meals.</a:t>
            </a:r>
          </a:p>
          <a:p>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Starting off we will make the food from a home kitchen while we build up a customer base to keep expenses down. </a:t>
            </a:r>
          </a:p>
          <a:p>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will be keeping an eye on my competitors and design menus that suit the demands of the customers. And make a variety of home-made meals.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838788D-643B-4024-983B-0A69E9959B20}" type="slidenum">
              <a:rPr lang="en-GB" smtClean="0"/>
              <a:t>2</a:t>
            </a:fld>
            <a:endParaRPr lang="en-GB"/>
          </a:p>
        </p:txBody>
      </p:sp>
    </p:spTree>
    <p:extLst>
      <p:ext uri="{BB962C8B-B14F-4D97-AF65-F5344CB8AC3E}">
        <p14:creationId xmlns:p14="http://schemas.microsoft.com/office/powerpoint/2010/main" val="3249145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some of the selection of products you can chose for the prep meal</a:t>
            </a:r>
          </a:p>
          <a:p>
            <a:endParaRPr lang="en-GB" dirty="0"/>
          </a:p>
          <a:p>
            <a:r>
              <a:rPr lang="en-GB" dirty="0"/>
              <a:t>There is also a meal bundle offer, the prices have been shown on this slide – We are offering bundles from single meal to family sized meals.</a:t>
            </a:r>
          </a:p>
        </p:txBody>
      </p:sp>
      <p:sp>
        <p:nvSpPr>
          <p:cNvPr id="4" name="Slide Number Placeholder 3"/>
          <p:cNvSpPr>
            <a:spLocks noGrp="1"/>
          </p:cNvSpPr>
          <p:nvPr>
            <p:ph type="sldNum" sz="quarter" idx="5"/>
          </p:nvPr>
        </p:nvSpPr>
        <p:spPr/>
        <p:txBody>
          <a:bodyPr/>
          <a:lstStyle/>
          <a:p>
            <a:fld id="{B838788D-643B-4024-983B-0A69E9959B20}" type="slidenum">
              <a:rPr lang="en-GB" smtClean="0"/>
              <a:t>4</a:t>
            </a:fld>
            <a:endParaRPr lang="en-GB"/>
          </a:p>
        </p:txBody>
      </p:sp>
    </p:spTree>
    <p:extLst>
      <p:ext uri="{BB962C8B-B14F-4D97-AF65-F5344CB8AC3E}">
        <p14:creationId xmlns:p14="http://schemas.microsoft.com/office/powerpoint/2010/main" val="2539084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Many people struggle to find time to cook healthy meals during the week. As a result, there is growing demand for affordable meal preparation services that save time while encouraging healthier eating habits.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Research shows that more customers are choosing healthier lifestyles while looking for convenient meal options. The growing popularity of meal preparation services shows there is increasing demand for businesses that provide freshly prepared meals </a:t>
            </a:r>
            <a:r>
              <a:rPr lang="en-US" sz="1200" i="1" kern="1200" dirty="0">
                <a:solidFill>
                  <a:schemeClr val="tx1"/>
                </a:solidFill>
                <a:effectLst/>
                <a:latin typeface="+mn-lt"/>
                <a:ea typeface="+mn-ea"/>
                <a:cs typeface="+mn-cs"/>
              </a:rPr>
              <a:t>(Statista, 2024).</a:t>
            </a:r>
            <a:endParaRPr lang="en-GB" sz="1200" kern="1200" dirty="0">
              <a:solidFill>
                <a:schemeClr val="tx1"/>
              </a:solidFill>
              <a:effectLst/>
              <a:latin typeface="+mn-lt"/>
              <a:ea typeface="+mn-ea"/>
              <a:cs typeface="+mn-cs"/>
            </a:endParaRPr>
          </a:p>
          <a:p>
            <a:r>
              <a:rPr lang="en-GB" dirty="0"/>
              <a:t>3 PESTEL analysis factors:</a:t>
            </a:r>
          </a:p>
          <a:p>
            <a:r>
              <a:rPr lang="en-US" sz="1200" b="1" kern="1200" dirty="0">
                <a:solidFill>
                  <a:schemeClr val="tx1"/>
                </a:solidFill>
                <a:effectLst/>
                <a:latin typeface="+mn-lt"/>
                <a:ea typeface="+mn-ea"/>
                <a:cs typeface="+mn-cs"/>
              </a:rPr>
              <a:t>Economic</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Inflation and rising food prices could increase operating costs. However, demand for convenient and affordable meal preparation services continues to grow </a:t>
            </a:r>
            <a:r>
              <a:rPr lang="en-US" sz="1200" i="1" kern="1200" dirty="0">
                <a:solidFill>
                  <a:schemeClr val="tx1"/>
                </a:solidFill>
                <a:effectLst/>
                <a:latin typeface="+mn-lt"/>
                <a:ea typeface="+mn-ea"/>
                <a:cs typeface="+mn-cs"/>
              </a:rPr>
              <a:t>(Office for National Statistics, 2024).</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Social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More people are choosing healthier lifestyles while looking for convenient meal options. This creates opportunities for meal preparation businesses </a:t>
            </a:r>
            <a:r>
              <a:rPr lang="en-US" sz="1200" i="1" kern="1200" dirty="0">
                <a:solidFill>
                  <a:schemeClr val="tx1"/>
                </a:solidFill>
                <a:effectLst/>
                <a:latin typeface="+mn-lt"/>
                <a:ea typeface="+mn-ea"/>
                <a:cs typeface="+mn-cs"/>
              </a:rPr>
              <a:t>(Statista, 2024).</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Technological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business will use Instagram, TikTok and WhatsApp to advertise products, communicate with customers and manage orders.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B838788D-643B-4024-983B-0A69E9959B20}" type="slidenum">
              <a:rPr lang="en-GB" smtClean="0"/>
              <a:t>5</a:t>
            </a:fld>
            <a:endParaRPr lang="en-GB"/>
          </a:p>
        </p:txBody>
      </p:sp>
    </p:spTree>
    <p:extLst>
      <p:ext uri="{BB962C8B-B14F-4D97-AF65-F5344CB8AC3E}">
        <p14:creationId xmlns:p14="http://schemas.microsoft.com/office/powerpoint/2010/main" val="30247024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D097E-8E4E-10DB-7823-3754D5FA14F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D2316CD-BAA8-2CD6-861E-ECBF8B00BF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3B505AE-3348-8193-3CB3-E80315A8EADF}"/>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041CF0F7-2EA1-73F4-5460-0D7035C356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FC3C11-FA7F-011B-6D6E-FD6A101F1914}"/>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1267451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60521-B32B-5426-40E5-39548E04490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203AED5-6472-61B9-FAC1-6B794E883B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2BA503-6E20-3F6D-B68B-CC78B3CA03D3}"/>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0A021925-8E2F-A37D-B8E6-5A1DBAC2BE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2B1F3-32BF-72A2-855A-1BC753513E66}"/>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37690055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C67C9-AB00-ABA1-FE63-845CFA43C3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F03D2CE-0687-AFD2-4AC7-0460E2427A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81E4769-705A-B38A-0827-DFA487F28A8F}"/>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7D17F95F-A3BD-D043-785E-61EED464AD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45771-89A6-C26C-FAC2-C50C24E3E0EE}"/>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4110523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34A3-E290-0894-ADC2-D41C47C16F9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62DAE86-4FBC-0F26-6CFB-19FF822904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4904E99-E04D-66AB-3A96-DF9E112D586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BFB249B-8931-64B4-F574-04E2B1C69531}"/>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6" name="Footer Placeholder 5">
            <a:extLst>
              <a:ext uri="{FF2B5EF4-FFF2-40B4-BE49-F238E27FC236}">
                <a16:creationId xmlns:a16="http://schemas.microsoft.com/office/drawing/2014/main" id="{7926E59B-89E9-A5D1-9E7F-68DC30F7F1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FD4C2-1167-A94E-BB32-D695DFB0DDDE}"/>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107701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2049F-A696-CA2B-BBAB-DA8D0C3C4D2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9981A0A-0925-9853-120C-9A63D43F1B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F32572E-82CA-185D-4F61-1E461F924E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880F009-D9CD-A02F-38C6-AE874529C4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779B4C8-EE85-1841-6B0B-AD64B473F1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845AE94-F0D2-CB6F-F58F-72477A7EA5C3}"/>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8" name="Footer Placeholder 7">
            <a:extLst>
              <a:ext uri="{FF2B5EF4-FFF2-40B4-BE49-F238E27FC236}">
                <a16:creationId xmlns:a16="http://schemas.microsoft.com/office/drawing/2014/main" id="{44B87D7E-5E1D-36BF-14AF-7EF82DDED46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1FA7B2-7161-E909-1B01-E6CD04213A64}"/>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4092426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1C3BC-C3BC-9D63-7CCA-084C8F7460D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42C884-8AA7-D48C-516A-9184DCEF25A9}"/>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4" name="Footer Placeholder 3">
            <a:extLst>
              <a:ext uri="{FF2B5EF4-FFF2-40B4-BE49-F238E27FC236}">
                <a16:creationId xmlns:a16="http://schemas.microsoft.com/office/drawing/2014/main" id="{641103A1-FEF0-3F23-9C76-948BE8FFD4B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0238AE-3411-178C-A450-F56EB4F88D01}"/>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41893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D717E8-A6C2-087F-0D4C-D708BF15FAA5}"/>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3" name="Footer Placeholder 2">
            <a:extLst>
              <a:ext uri="{FF2B5EF4-FFF2-40B4-BE49-F238E27FC236}">
                <a16:creationId xmlns:a16="http://schemas.microsoft.com/office/drawing/2014/main" id="{C82B6CA8-A6C0-0D12-FFBF-288925C73F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F1BC1C1-5264-A348-8662-169709FF575E}"/>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36590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63483-3355-9139-2D70-741D216A337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C2C5200-5390-5A46-378B-746EEB78FA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D0CC93B-1592-D69C-7758-C727FDA051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79DABB-4322-3A62-9372-9B18F2B57F5C}"/>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6" name="Footer Placeholder 5">
            <a:extLst>
              <a:ext uri="{FF2B5EF4-FFF2-40B4-BE49-F238E27FC236}">
                <a16:creationId xmlns:a16="http://schemas.microsoft.com/office/drawing/2014/main" id="{281F5298-E624-1847-DA2B-3B1E9766F1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325758-6A4E-A8F6-E3B6-EFA55350E24E}"/>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354369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7722E-4B59-50A7-0930-C85150089B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E2C8152-8C15-EDFA-E724-84D75F8E3B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D2EE9C-6442-E917-42FD-F142895A3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043C96-0F01-0C2E-FF49-5F6EF720D81A}"/>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6" name="Footer Placeholder 5">
            <a:extLst>
              <a:ext uri="{FF2B5EF4-FFF2-40B4-BE49-F238E27FC236}">
                <a16:creationId xmlns:a16="http://schemas.microsoft.com/office/drawing/2014/main" id="{1B85C097-6344-4867-A226-746B809A2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86F89-A319-ED35-5907-2FE64646DC7F}"/>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3360112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3C853-4836-5D18-CD3C-B065481E5F7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33F181B-02A8-8A4B-67CC-A047E4A585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50049A-8082-A799-4771-5FE0629E486A}"/>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567EC74D-08BD-D072-810B-FF13CEBFB1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FDA0E9-9B52-5346-10FA-D207B02F84E8}"/>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3563402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FC122B-F0F2-1F28-FB6C-1B7CA7D7E64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B8B4B2D-5BC2-F282-6294-CF0A6A7A19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4E3AFC5-567C-5292-B393-9D65F8DC0309}"/>
              </a:ext>
            </a:extLst>
          </p:cNvPr>
          <p:cNvSpPr>
            <a:spLocks noGrp="1"/>
          </p:cNvSpPr>
          <p:nvPr>
            <p:ph type="dt" sz="half" idx="10"/>
          </p:nvPr>
        </p:nvSpPr>
        <p:spPr/>
        <p:txBody>
          <a:body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5DBF93AA-0B71-98AA-2466-179B7C8229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6C380-E726-1AFF-17F0-99718A1FDE7D}"/>
              </a:ext>
            </a:extLst>
          </p:cNvPr>
          <p:cNvSpPr>
            <a:spLocks noGrp="1"/>
          </p:cNvSpPr>
          <p:nvPr>
            <p:ph type="sldNum" sz="quarter" idx="12"/>
          </p:nvPr>
        </p:nvSpPr>
        <p:spPr/>
        <p:txBody>
          <a:bodyPr/>
          <a:lstStyle/>
          <a:p>
            <a:fld id="{ECFD28CB-731C-470B-BBEC-8078A8DCA23B}" type="slidenum">
              <a:rPr lang="en-GB" smtClean="0"/>
              <a:t>‹#›</a:t>
            </a:fld>
            <a:endParaRPr lang="en-GB"/>
          </a:p>
        </p:txBody>
      </p:sp>
    </p:spTree>
    <p:extLst>
      <p:ext uri="{BB962C8B-B14F-4D97-AF65-F5344CB8AC3E}">
        <p14:creationId xmlns:p14="http://schemas.microsoft.com/office/powerpoint/2010/main" val="1889839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008AE5-FE12-9D7C-6233-42E40BEDD8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9D1E1FC-DFF9-D624-846A-EFF94BA9E8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EF5004-1FB3-A9F4-4BC7-8CD72F129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0DDA30B-6EF9-4481-826E-E4F07357CE2D}" type="datetimeFigureOut">
              <a:rPr lang="en-GB" smtClean="0"/>
              <a:t>12/07/2026</a:t>
            </a:fld>
            <a:endParaRPr lang="en-GB"/>
          </a:p>
        </p:txBody>
      </p:sp>
      <p:sp>
        <p:nvSpPr>
          <p:cNvPr id="5" name="Footer Placeholder 4">
            <a:extLst>
              <a:ext uri="{FF2B5EF4-FFF2-40B4-BE49-F238E27FC236}">
                <a16:creationId xmlns:a16="http://schemas.microsoft.com/office/drawing/2014/main" id="{D53B36CB-5237-8A79-B285-79FFB63E23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372D4F-AE99-D630-010B-D99A9CC6AD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CFD28CB-731C-470B-BBEC-8078A8DCA23B}" type="slidenum">
              <a:rPr lang="en-GB" smtClean="0"/>
              <a:t>‹#›</a:t>
            </a:fld>
            <a:endParaRPr lang="en-GB"/>
          </a:p>
        </p:txBody>
      </p:sp>
    </p:spTree>
    <p:extLst>
      <p:ext uri="{BB962C8B-B14F-4D97-AF65-F5344CB8AC3E}">
        <p14:creationId xmlns:p14="http://schemas.microsoft.com/office/powerpoint/2010/main" val="33544271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jpg"/><Relationship Id="rId4" Type="http://schemas.openxmlformats.org/officeDocument/2006/relationships/image" Target="../media/image2.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set-up-business" TargetMode="External"/><Relationship Id="rId2" Type="http://schemas.openxmlformats.org/officeDocument/2006/relationships/hyperlink" Target="https://www.strategyzer.com/" TargetMode="External"/><Relationship Id="rId1" Type="http://schemas.openxmlformats.org/officeDocument/2006/relationships/slideLayout" Target="../slideLayouts/slideLayout2.xml"/><Relationship Id="rId6" Type="http://schemas.openxmlformats.org/officeDocument/2006/relationships/hyperlink" Target="https://www.ons.gov.uk/" TargetMode="External"/><Relationship Id="rId5" Type="http://schemas.openxmlformats.org/officeDocument/2006/relationships/hyperlink" Target="https://www.statista.com/" TargetMode="External"/><Relationship Id="rId4" Type="http://schemas.openxmlformats.org/officeDocument/2006/relationships/hyperlink" Target="https://www.food.gov.uk/"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17B52-8246-D5DC-ACE6-9064616BEAFC}"/>
              </a:ext>
            </a:extLst>
          </p:cNvPr>
          <p:cNvSpPr>
            <a:spLocks noGrp="1"/>
          </p:cNvSpPr>
          <p:nvPr>
            <p:ph type="ctrTitle"/>
          </p:nvPr>
        </p:nvSpPr>
        <p:spPr/>
        <p:txBody>
          <a:bodyPr>
            <a:normAutofit/>
          </a:bodyPr>
          <a:lstStyle/>
          <a:p>
            <a:r>
              <a:rPr lang="en-US" sz="2200" b="1" dirty="0"/>
              <a:t>Student name -Adeel Sadiq</a:t>
            </a:r>
            <a:br>
              <a:rPr lang="en-GB" sz="2200" dirty="0"/>
            </a:br>
            <a:r>
              <a:rPr lang="en-US" sz="2200" b="1" dirty="0"/>
              <a:t>Student ID     -25132991</a:t>
            </a:r>
            <a:br>
              <a:rPr lang="en-GB" sz="2200" dirty="0"/>
            </a:br>
            <a:r>
              <a:rPr lang="en-GB" sz="2200" b="1" dirty="0"/>
              <a:t>Module </a:t>
            </a:r>
            <a:r>
              <a:rPr lang="en-US" sz="2200" b="1" dirty="0" err="1"/>
              <a:t>Programme</a:t>
            </a:r>
            <a:r>
              <a:rPr lang="en-US" sz="2200" b="1" dirty="0"/>
              <a:t>   -Cert HE Business skills</a:t>
            </a:r>
            <a:br>
              <a:rPr lang="en-GB" sz="2200" dirty="0"/>
            </a:br>
            <a:r>
              <a:rPr lang="en-US" sz="2200" b="1" dirty="0"/>
              <a:t>                     For the workplace</a:t>
            </a:r>
            <a:br>
              <a:rPr lang="en-GB" sz="2200" dirty="0"/>
            </a:br>
            <a:r>
              <a:rPr lang="en-US" sz="2200" b="1" dirty="0"/>
              <a:t>Module code -LCM4006 </a:t>
            </a:r>
            <a:br>
              <a:rPr lang="en-GB" sz="2200" dirty="0"/>
            </a:br>
            <a:r>
              <a:rPr lang="en-US" sz="2200" b="1" dirty="0"/>
              <a:t>Module Name - Enterprise &amp; Entrepreneurship</a:t>
            </a:r>
            <a:br>
              <a:rPr lang="en-GB" dirty="0"/>
            </a:br>
            <a:r>
              <a:rPr lang="en-GB" sz="2200" b="1" dirty="0"/>
              <a:t>Lecturer Name: </a:t>
            </a:r>
            <a:r>
              <a:rPr lang="en-US" sz="2200" b="1" dirty="0"/>
              <a:t>Mucahit Ozden</a:t>
            </a:r>
            <a:endParaRPr lang="en-GB" sz="2200" b="1" dirty="0"/>
          </a:p>
        </p:txBody>
      </p:sp>
      <p:sp>
        <p:nvSpPr>
          <p:cNvPr id="3" name="Subtitle 2">
            <a:extLst>
              <a:ext uri="{FF2B5EF4-FFF2-40B4-BE49-F238E27FC236}">
                <a16:creationId xmlns:a16="http://schemas.microsoft.com/office/drawing/2014/main" id="{86782988-A6FF-A362-D9C2-920EEF689AE3}"/>
              </a:ext>
            </a:extLst>
          </p:cNvPr>
          <p:cNvSpPr>
            <a:spLocks noGrp="1"/>
          </p:cNvSpPr>
          <p:nvPr>
            <p:ph type="subTitle" idx="1"/>
          </p:nvPr>
        </p:nvSpPr>
        <p:spPr>
          <a:xfrm>
            <a:off x="1524000" y="3602038"/>
            <a:ext cx="9144000" cy="3432746"/>
          </a:xfrm>
        </p:spPr>
        <p:txBody>
          <a:bodyPr>
            <a:normAutofit/>
          </a:bodyPr>
          <a:lstStyle/>
          <a:p>
            <a:endParaRPr lang="en-GB" sz="6000" b="1" u="sng" dirty="0">
              <a:solidFill>
                <a:srgbClr val="0070C0"/>
              </a:solidFill>
            </a:endParaRPr>
          </a:p>
          <a:p>
            <a:r>
              <a:rPr lang="en-GB" sz="6000" b="1" u="sng" dirty="0">
                <a:solidFill>
                  <a:srgbClr val="0070C0"/>
                </a:solidFill>
              </a:rPr>
              <a:t>Prep</a:t>
            </a:r>
            <a:r>
              <a:rPr lang="en-GB" sz="6000" b="1" u="sng" dirty="0">
                <a:solidFill>
                  <a:srgbClr val="00B0F0"/>
                </a:solidFill>
              </a:rPr>
              <a:t> &amp; </a:t>
            </a:r>
            <a:r>
              <a:rPr lang="en-GB" sz="6000" b="1" u="sng" dirty="0">
                <a:solidFill>
                  <a:srgbClr val="FF0000"/>
                </a:solidFill>
              </a:rPr>
              <a:t>Plate</a:t>
            </a:r>
          </a:p>
          <a:p>
            <a:endParaRPr lang="en-GB" dirty="0"/>
          </a:p>
          <a:p>
            <a:endParaRPr lang="en-GB" dirty="0"/>
          </a:p>
        </p:txBody>
      </p:sp>
    </p:spTree>
    <p:extLst>
      <p:ext uri="{BB962C8B-B14F-4D97-AF65-F5344CB8AC3E}">
        <p14:creationId xmlns:p14="http://schemas.microsoft.com/office/powerpoint/2010/main" val="615815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1F28-E7E9-0BAA-ADC0-E43996DB4566}"/>
              </a:ext>
            </a:extLst>
          </p:cNvPr>
          <p:cNvSpPr>
            <a:spLocks noGrp="1"/>
          </p:cNvSpPr>
          <p:nvPr>
            <p:ph type="title"/>
          </p:nvPr>
        </p:nvSpPr>
        <p:spPr/>
        <p:txBody>
          <a:bodyPr/>
          <a:lstStyle/>
          <a:p>
            <a:pPr algn="ctr"/>
            <a:r>
              <a:rPr lang="en-GB" u="sng" dirty="0">
                <a:solidFill>
                  <a:schemeClr val="accent1"/>
                </a:solidFill>
              </a:rPr>
              <a:t>Business Overview</a:t>
            </a:r>
          </a:p>
        </p:txBody>
      </p:sp>
      <p:sp>
        <p:nvSpPr>
          <p:cNvPr id="3" name="Content Placeholder 2">
            <a:extLst>
              <a:ext uri="{FF2B5EF4-FFF2-40B4-BE49-F238E27FC236}">
                <a16:creationId xmlns:a16="http://schemas.microsoft.com/office/drawing/2014/main" id="{3DBC707E-7CCA-D1C6-F439-61C236299012}"/>
              </a:ext>
            </a:extLst>
          </p:cNvPr>
          <p:cNvSpPr>
            <a:spLocks noGrp="1"/>
          </p:cNvSpPr>
          <p:nvPr>
            <p:ph idx="1"/>
          </p:nvPr>
        </p:nvSpPr>
        <p:spPr/>
        <p:txBody>
          <a:bodyPr>
            <a:normAutofit lnSpcReduction="10000"/>
          </a:bodyPr>
          <a:lstStyle/>
          <a:p>
            <a:r>
              <a:rPr lang="en-US" dirty="0"/>
              <a:t>Prep &amp; Plate is a small meal preparation company that offers busy people ready-made meals that are fresh, healthful, and reasonably priced. The company caters to families, working professionals, students, and gym patrons who desire wholesome meals but don't always have the time to prepare them.</a:t>
            </a:r>
            <a:endParaRPr lang="en-GB" dirty="0"/>
          </a:p>
          <a:p>
            <a:r>
              <a:rPr lang="en-US" dirty="0"/>
              <a:t>We will offer single meals, a meal for three, a meal for five and a family meal all reasonably priced with a variety to choose from.</a:t>
            </a:r>
          </a:p>
          <a:p>
            <a:r>
              <a:rPr lang="en-US" dirty="0"/>
              <a:t> Catering for vegetarian’s and halal option.</a:t>
            </a:r>
          </a:p>
          <a:p>
            <a:r>
              <a:rPr lang="en-US" dirty="0"/>
              <a:t>To start off with I intend to use my own money with the help of family and friends and keep the costs at bare minimum until I start to turn a profit which my target is within three months</a:t>
            </a:r>
            <a:endParaRPr lang="en-GB" dirty="0"/>
          </a:p>
        </p:txBody>
      </p:sp>
    </p:spTree>
    <p:extLst>
      <p:ext uri="{BB962C8B-B14F-4D97-AF65-F5344CB8AC3E}">
        <p14:creationId xmlns:p14="http://schemas.microsoft.com/office/powerpoint/2010/main" val="470609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1DA5-24CD-4961-7316-68002D457F1E}"/>
              </a:ext>
            </a:extLst>
          </p:cNvPr>
          <p:cNvSpPr>
            <a:spLocks noGrp="1"/>
          </p:cNvSpPr>
          <p:nvPr>
            <p:ph type="title"/>
          </p:nvPr>
        </p:nvSpPr>
        <p:spPr/>
        <p:txBody>
          <a:bodyPr/>
          <a:lstStyle/>
          <a:p>
            <a:pPr algn="ctr"/>
            <a:r>
              <a:rPr lang="en-GB" dirty="0"/>
              <a:t>Ethos of business</a:t>
            </a:r>
          </a:p>
        </p:txBody>
      </p:sp>
      <p:sp>
        <p:nvSpPr>
          <p:cNvPr id="3" name="Content Placeholder 2">
            <a:extLst>
              <a:ext uri="{FF2B5EF4-FFF2-40B4-BE49-F238E27FC236}">
                <a16:creationId xmlns:a16="http://schemas.microsoft.com/office/drawing/2014/main" id="{FF61BFF3-25ED-9238-8944-D7FC9199C1A1}"/>
              </a:ext>
            </a:extLst>
          </p:cNvPr>
          <p:cNvSpPr>
            <a:spLocks noGrp="1"/>
          </p:cNvSpPr>
          <p:nvPr>
            <p:ph idx="1"/>
          </p:nvPr>
        </p:nvSpPr>
        <p:spPr/>
        <p:txBody>
          <a:bodyPr>
            <a:normAutofit fontScale="92500" lnSpcReduction="20000"/>
          </a:bodyPr>
          <a:lstStyle/>
          <a:p>
            <a:r>
              <a:rPr lang="en-US" dirty="0"/>
              <a:t>Prep &amp; Plate’s overall aim is to build a successful and sustainable business while providing convenient, affordable and healthy meal options.</a:t>
            </a:r>
            <a:endParaRPr lang="en-GB" dirty="0"/>
          </a:p>
          <a:p>
            <a:pPr marL="0" indent="0">
              <a:buNone/>
            </a:pPr>
            <a:r>
              <a:rPr lang="en-US" b="1" u="sng" dirty="0"/>
              <a:t>Objectives:</a:t>
            </a:r>
            <a:endParaRPr lang="en-GB" u="sng" dirty="0"/>
          </a:p>
          <a:p>
            <a:pPr lvl="0"/>
            <a:r>
              <a:rPr lang="en-US" dirty="0"/>
              <a:t>Sell at least 30 meal boxes per week within the first three months.</a:t>
            </a:r>
            <a:endParaRPr lang="en-GB" dirty="0"/>
          </a:p>
          <a:p>
            <a:pPr lvl="0"/>
            <a:r>
              <a:rPr lang="en-US" dirty="0"/>
              <a:t>Build a strong presence on Instagram and TikTok.</a:t>
            </a:r>
            <a:endParaRPr lang="en-GB" dirty="0"/>
          </a:p>
          <a:p>
            <a:pPr lvl="0"/>
            <a:r>
              <a:rPr lang="en-US" dirty="0"/>
              <a:t>Achieve high customer satisfaction and repeat business.</a:t>
            </a:r>
            <a:endParaRPr lang="en-GB" dirty="0"/>
          </a:p>
          <a:p>
            <a:pPr lvl="0"/>
            <a:r>
              <a:rPr lang="en-US" dirty="0"/>
              <a:t>Become profitable within six months.</a:t>
            </a:r>
            <a:endParaRPr lang="en-GB" dirty="0"/>
          </a:p>
          <a:p>
            <a:pPr lvl="0"/>
            <a:r>
              <a:rPr lang="en-US" dirty="0"/>
              <a:t>Reduce food waste through a pre-order system.</a:t>
            </a:r>
            <a:endParaRPr lang="en-GB" dirty="0"/>
          </a:p>
          <a:p>
            <a:pPr lvl="0"/>
            <a:r>
              <a:rPr lang="en-US" dirty="0"/>
              <a:t>Expand the menu by introducing family bundles, fitness meals and seasonal specials.</a:t>
            </a:r>
            <a:endParaRPr lang="en-GB" dirty="0"/>
          </a:p>
          <a:p>
            <a:endParaRPr lang="en-GB" dirty="0"/>
          </a:p>
        </p:txBody>
      </p:sp>
    </p:spTree>
    <p:extLst>
      <p:ext uri="{BB962C8B-B14F-4D97-AF65-F5344CB8AC3E}">
        <p14:creationId xmlns:p14="http://schemas.microsoft.com/office/powerpoint/2010/main" val="1218372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89CA8-0B57-A197-6A2F-63B2EBEA0B50}"/>
              </a:ext>
            </a:extLst>
          </p:cNvPr>
          <p:cNvSpPr>
            <a:spLocks noGrp="1"/>
          </p:cNvSpPr>
          <p:nvPr>
            <p:ph type="title"/>
          </p:nvPr>
        </p:nvSpPr>
        <p:spPr/>
        <p:txBody>
          <a:bodyPr/>
          <a:lstStyle/>
          <a:p>
            <a:r>
              <a:rPr lang="en-GB" dirty="0"/>
              <a:t>Products &amp; Services</a:t>
            </a:r>
          </a:p>
        </p:txBody>
      </p:sp>
      <p:sp>
        <p:nvSpPr>
          <p:cNvPr id="3" name="Content Placeholder 2">
            <a:extLst>
              <a:ext uri="{FF2B5EF4-FFF2-40B4-BE49-F238E27FC236}">
                <a16:creationId xmlns:a16="http://schemas.microsoft.com/office/drawing/2014/main" id="{03203977-5FE7-82AA-B60A-9E19E53786E7}"/>
              </a:ext>
            </a:extLst>
          </p:cNvPr>
          <p:cNvSpPr>
            <a:spLocks noGrp="1"/>
          </p:cNvSpPr>
          <p:nvPr>
            <p:ph idx="1"/>
          </p:nvPr>
        </p:nvSpPr>
        <p:spPr>
          <a:xfrm>
            <a:off x="743712" y="1304544"/>
            <a:ext cx="5547360" cy="4872419"/>
          </a:xfrm>
        </p:spPr>
        <p:txBody>
          <a:bodyPr>
            <a:normAutofit fontScale="47500" lnSpcReduction="20000"/>
          </a:bodyPr>
          <a:lstStyle/>
          <a:p>
            <a:r>
              <a:rPr lang="en-US" dirty="0"/>
              <a:t>Prep &amp; Plate will offer a variety of freshly prepared meals made using quality ingredients.</a:t>
            </a:r>
            <a:endParaRPr lang="en-GB" dirty="0"/>
          </a:p>
          <a:p>
            <a:pPr marL="0" indent="0">
              <a:buNone/>
            </a:pPr>
            <a:r>
              <a:rPr lang="en-US" sz="3000" b="1" u="sng" dirty="0"/>
              <a:t>Products:</a:t>
            </a:r>
            <a:endParaRPr lang="en-GB" sz="3000" u="sng" dirty="0"/>
          </a:p>
          <a:p>
            <a:pPr lvl="0"/>
            <a:r>
              <a:rPr lang="en-US" sz="3000" dirty="0"/>
              <a:t>Grilled chicken with rice and vegetables, Creamy chicken pasta</a:t>
            </a:r>
            <a:endParaRPr lang="en-GB" sz="3000" dirty="0"/>
          </a:p>
          <a:p>
            <a:pPr lvl="0"/>
            <a:r>
              <a:rPr lang="en-US" sz="3000" dirty="0"/>
              <a:t>Peri-peri chicken wraps</a:t>
            </a:r>
            <a:endParaRPr lang="en-GB" sz="3000" dirty="0"/>
          </a:p>
          <a:p>
            <a:pPr lvl="0"/>
            <a:r>
              <a:rPr lang="en-US" sz="3000" dirty="0"/>
              <a:t>Beef burrito bowls</a:t>
            </a:r>
            <a:endParaRPr lang="en-GB" sz="3000" dirty="0"/>
          </a:p>
          <a:p>
            <a:pPr lvl="0"/>
            <a:r>
              <a:rPr lang="en-US" sz="3000" dirty="0"/>
              <a:t>Salmon with roasted vegetables</a:t>
            </a:r>
            <a:endParaRPr lang="en-GB" sz="3000" dirty="0"/>
          </a:p>
          <a:p>
            <a:pPr lvl="0"/>
            <a:r>
              <a:rPr lang="en-US" sz="3000" dirty="0"/>
              <a:t>Vegetarian pasta dishes</a:t>
            </a:r>
            <a:endParaRPr lang="en-GB" sz="3000" dirty="0"/>
          </a:p>
          <a:p>
            <a:pPr lvl="0"/>
            <a:r>
              <a:rPr lang="en-US" sz="3000" dirty="0"/>
              <a:t>High-protein gym meals</a:t>
            </a:r>
            <a:endParaRPr lang="en-GB" sz="3000" dirty="0"/>
          </a:p>
          <a:p>
            <a:pPr lvl="0"/>
            <a:r>
              <a:rPr lang="en-US" sz="3000" dirty="0"/>
              <a:t>Family meal bundles</a:t>
            </a:r>
            <a:endParaRPr lang="en-GB" sz="3000" dirty="0"/>
          </a:p>
          <a:p>
            <a:pPr marL="0" indent="0">
              <a:buNone/>
            </a:pPr>
            <a:r>
              <a:rPr lang="en-US" sz="3000" b="1" u="sng" dirty="0"/>
              <a:t>Prices:</a:t>
            </a:r>
            <a:endParaRPr lang="en-GB" sz="3000" u="sng" dirty="0"/>
          </a:p>
          <a:p>
            <a:pPr lvl="0"/>
            <a:r>
              <a:rPr lang="en-US" sz="3000" dirty="0"/>
              <a:t>Single meal – </a:t>
            </a:r>
            <a:r>
              <a:rPr lang="en-US" sz="3000" b="1" dirty="0"/>
              <a:t>£6.50</a:t>
            </a:r>
            <a:endParaRPr lang="en-GB" sz="3000" dirty="0"/>
          </a:p>
          <a:p>
            <a:pPr lvl="0"/>
            <a:r>
              <a:rPr lang="en-US" sz="3000" dirty="0"/>
              <a:t>Three-meal bundle – </a:t>
            </a:r>
            <a:r>
              <a:rPr lang="en-US" sz="3000" b="1" dirty="0"/>
              <a:t>£18</a:t>
            </a:r>
            <a:endParaRPr lang="en-GB" sz="3000" dirty="0"/>
          </a:p>
          <a:p>
            <a:pPr lvl="0"/>
            <a:r>
              <a:rPr lang="en-US" sz="3000" dirty="0"/>
              <a:t>Five-meal bundle – </a:t>
            </a:r>
            <a:r>
              <a:rPr lang="en-US" sz="3000" b="1" dirty="0"/>
              <a:t>£28</a:t>
            </a:r>
            <a:endParaRPr lang="en-GB" sz="3000" dirty="0"/>
          </a:p>
          <a:p>
            <a:pPr lvl="0"/>
            <a:r>
              <a:rPr lang="en-US" sz="3000" dirty="0"/>
              <a:t>Family meal bundle – </a:t>
            </a:r>
            <a:r>
              <a:rPr lang="en-US" sz="3000" b="1" dirty="0"/>
              <a:t>£35</a:t>
            </a:r>
            <a:endParaRPr lang="en-GB" sz="3000" dirty="0"/>
          </a:p>
          <a:p>
            <a:r>
              <a:rPr lang="en-US" sz="3000" dirty="0"/>
              <a:t>Meals will be packaged in recyclable containers with clear ingredient labels, allergen information and storage instructions </a:t>
            </a:r>
            <a:r>
              <a:rPr lang="en-US" sz="3000" i="1" dirty="0"/>
              <a:t>(Food Standards Agency, 2024).</a:t>
            </a:r>
            <a:endParaRPr lang="en-GB" sz="3000" dirty="0"/>
          </a:p>
          <a:p>
            <a:endParaRPr lang="en-GB" dirty="0"/>
          </a:p>
        </p:txBody>
      </p:sp>
      <p:pic>
        <p:nvPicPr>
          <p:cNvPr id="5" name="Picture 4">
            <a:extLst>
              <a:ext uri="{FF2B5EF4-FFF2-40B4-BE49-F238E27FC236}">
                <a16:creationId xmlns:a16="http://schemas.microsoft.com/office/drawing/2014/main" id="{830CB586-46AF-B598-62D5-72415C70DB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3564" y="3199670"/>
            <a:ext cx="2404872" cy="1603248"/>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5DC89FFC-6613-180D-B80F-EA579D351E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00850" y="2877344"/>
            <a:ext cx="2247900" cy="2247900"/>
          </a:xfrm>
          <a:prstGeom prst="rect">
            <a:avLst/>
          </a:prstGeom>
          <a:ln>
            <a:noFill/>
          </a:ln>
          <a:effectLst>
            <a:outerShdw blurRad="292100" dist="139700" dir="2700000" algn="tl" rotWithShape="0">
              <a:srgbClr val="333333">
                <a:alpha val="65000"/>
              </a:srgbClr>
            </a:outerShdw>
          </a:effectLst>
        </p:spPr>
      </p:pic>
      <p:pic>
        <p:nvPicPr>
          <p:cNvPr id="9" name="Picture 8">
            <a:extLst>
              <a:ext uri="{FF2B5EF4-FFF2-40B4-BE49-F238E27FC236}">
                <a16:creationId xmlns:a16="http://schemas.microsoft.com/office/drawing/2014/main" id="{69F87021-C7E5-4E27-02E2-98325A65321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16235" y="1915496"/>
            <a:ext cx="2141815" cy="320974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690365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12A02-9F2D-47C5-1D3F-12EFBAA47892}"/>
              </a:ext>
            </a:extLst>
          </p:cNvPr>
          <p:cNvSpPr>
            <a:spLocks noGrp="1"/>
          </p:cNvSpPr>
          <p:nvPr>
            <p:ph type="title"/>
          </p:nvPr>
        </p:nvSpPr>
        <p:spPr>
          <a:xfrm>
            <a:off x="3889248" y="0"/>
            <a:ext cx="7732776" cy="1325563"/>
          </a:xfrm>
        </p:spPr>
        <p:txBody>
          <a:bodyPr>
            <a:normAutofit fontScale="90000"/>
          </a:bodyPr>
          <a:lstStyle/>
          <a:p>
            <a:pPr algn="ctr"/>
            <a:r>
              <a:rPr lang="en-GB" sz="4800" u="sng" dirty="0">
                <a:solidFill>
                  <a:srgbClr val="0070C0"/>
                </a:solidFill>
              </a:rPr>
              <a:t>Marketing and competitor analysis</a:t>
            </a:r>
          </a:p>
        </p:txBody>
      </p:sp>
      <p:sp>
        <p:nvSpPr>
          <p:cNvPr id="3" name="Content Placeholder 2">
            <a:extLst>
              <a:ext uri="{FF2B5EF4-FFF2-40B4-BE49-F238E27FC236}">
                <a16:creationId xmlns:a16="http://schemas.microsoft.com/office/drawing/2014/main" id="{417FC0C4-AEB4-0AA2-FB5B-97AE507CBD01}"/>
              </a:ext>
            </a:extLst>
          </p:cNvPr>
          <p:cNvSpPr>
            <a:spLocks noGrp="1"/>
          </p:cNvSpPr>
          <p:nvPr>
            <p:ph idx="1"/>
          </p:nvPr>
        </p:nvSpPr>
        <p:spPr>
          <a:xfrm>
            <a:off x="4084320" y="911225"/>
            <a:ext cx="7349744" cy="1821433"/>
          </a:xfrm>
        </p:spPr>
        <p:txBody>
          <a:bodyPr>
            <a:normAutofit fontScale="85000" lnSpcReduction="20000"/>
          </a:bodyPr>
          <a:lstStyle/>
          <a:p>
            <a:r>
              <a:rPr lang="en-US" sz="1700" dirty="0"/>
              <a:t>Prep &amp; Plate will compete with local meal preparation businesses, supermarkets and takeaway restaurants.</a:t>
            </a:r>
          </a:p>
          <a:p>
            <a:r>
              <a:rPr lang="en-US" sz="1700" dirty="0"/>
              <a:t>From my PESTEL analysis, the 3 important factors being Economical, Social and Technological – which derives my business plan to have that cutting edge. </a:t>
            </a:r>
            <a:endParaRPr lang="en-GB" sz="1700" dirty="0"/>
          </a:p>
          <a:p>
            <a:r>
              <a:rPr lang="en-US" sz="1700" dirty="0"/>
              <a:t>Although competitors provide convenience, they may not always offer fresh, flexible or affordable meal options.</a:t>
            </a:r>
            <a:r>
              <a:rPr lang="en-GB" sz="1700" dirty="0"/>
              <a:t> P</a:t>
            </a:r>
            <a:r>
              <a:rPr lang="en-US" sz="1700" dirty="0"/>
              <a:t>rep &amp; Plate will meet these expectations while remaining competitively priced as shown in the above slide.</a:t>
            </a:r>
            <a:endParaRPr lang="en-GB" sz="1700" dirty="0"/>
          </a:p>
          <a:p>
            <a:pPr lvl="0"/>
            <a:r>
              <a:rPr lang="en-GB" sz="1800" dirty="0"/>
              <a:t>SWOT Analysis undertaken:</a:t>
            </a:r>
          </a:p>
          <a:p>
            <a:endParaRPr lang="en-GB" dirty="0"/>
          </a:p>
        </p:txBody>
      </p:sp>
      <p:graphicFrame>
        <p:nvGraphicFramePr>
          <p:cNvPr id="4" name="Table 3">
            <a:extLst>
              <a:ext uri="{FF2B5EF4-FFF2-40B4-BE49-F238E27FC236}">
                <a16:creationId xmlns:a16="http://schemas.microsoft.com/office/drawing/2014/main" id="{7DF7CC35-E1BB-A4E2-FEFF-70C14F4C6B22}"/>
              </a:ext>
            </a:extLst>
          </p:cNvPr>
          <p:cNvGraphicFramePr>
            <a:graphicFrameLocks noGrp="1"/>
          </p:cNvGraphicFramePr>
          <p:nvPr>
            <p:extLst>
              <p:ext uri="{D42A27DB-BD31-4B8C-83A1-F6EECF244321}">
                <p14:modId xmlns:p14="http://schemas.microsoft.com/office/powerpoint/2010/main" val="3817864266"/>
              </p:ext>
            </p:extLst>
          </p:nvPr>
        </p:nvGraphicFramePr>
        <p:xfrm>
          <a:off x="465328" y="467890"/>
          <a:ext cx="2997200" cy="6035040"/>
        </p:xfrm>
        <a:graphic>
          <a:graphicData uri="http://schemas.openxmlformats.org/drawingml/2006/table">
            <a:tbl>
              <a:tblPr firstRow="1" bandRow="1">
                <a:tableStyleId>{5C22544A-7EE6-4342-B048-85BDC9FD1C3A}</a:tableStyleId>
              </a:tblPr>
              <a:tblGrid>
                <a:gridCol w="1768798">
                  <a:extLst>
                    <a:ext uri="{9D8B030D-6E8A-4147-A177-3AD203B41FA5}">
                      <a16:colId xmlns:a16="http://schemas.microsoft.com/office/drawing/2014/main" val="3325867503"/>
                    </a:ext>
                  </a:extLst>
                </a:gridCol>
                <a:gridCol w="1228402">
                  <a:extLst>
                    <a:ext uri="{9D8B030D-6E8A-4147-A177-3AD203B41FA5}">
                      <a16:colId xmlns:a16="http://schemas.microsoft.com/office/drawing/2014/main" val="1211859789"/>
                    </a:ext>
                  </a:extLst>
                </a:gridCol>
              </a:tblGrid>
              <a:tr h="568154">
                <a:tc>
                  <a:txBody>
                    <a:bodyPr/>
                    <a:lstStyle/>
                    <a:p>
                      <a:r>
                        <a:rPr lang="en-GB" dirty="0"/>
                        <a:t>Marketing strategies</a:t>
                      </a:r>
                    </a:p>
                  </a:txBody>
                  <a:tcPr/>
                </a:tc>
                <a:tc>
                  <a:txBody>
                    <a:bodyPr/>
                    <a:lstStyle/>
                    <a:p>
                      <a:r>
                        <a:rPr lang="en-GB" dirty="0"/>
                        <a:t>Customer Values</a:t>
                      </a:r>
                    </a:p>
                  </a:txBody>
                  <a:tcPr/>
                </a:tc>
                <a:extLst>
                  <a:ext uri="{0D108BD9-81ED-4DB2-BD59-A6C34878D82A}">
                    <a16:rowId xmlns:a16="http://schemas.microsoft.com/office/drawing/2014/main" val="3855622459"/>
                  </a:ext>
                </a:extLst>
              </a:tr>
              <a:tr h="8116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Friendly customer service </a:t>
                      </a:r>
                    </a:p>
                  </a:txBody>
                  <a:tcPr/>
                </a:tc>
                <a:tc>
                  <a:txBody>
                    <a:bodyPr/>
                    <a:lstStyle/>
                    <a:p>
                      <a:r>
                        <a:rPr lang="en-GB" dirty="0"/>
                        <a:t>Fresh ingredients</a:t>
                      </a:r>
                    </a:p>
                  </a:txBody>
                  <a:tcPr/>
                </a:tc>
                <a:extLst>
                  <a:ext uri="{0D108BD9-81ED-4DB2-BD59-A6C34878D82A}">
                    <a16:rowId xmlns:a16="http://schemas.microsoft.com/office/drawing/2014/main" val="1380456293"/>
                  </a:ext>
                </a:extLst>
              </a:tr>
              <a:tr h="81164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Freshly prepared meals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r>
                        <a:rPr lang="en-GB" dirty="0"/>
                        <a:t>Healthy options</a:t>
                      </a:r>
                    </a:p>
                  </a:txBody>
                  <a:tcPr/>
                </a:tc>
                <a:extLst>
                  <a:ext uri="{0D108BD9-81ED-4DB2-BD59-A6C34878D82A}">
                    <a16:rowId xmlns:a16="http://schemas.microsoft.com/office/drawing/2014/main" val="3286653165"/>
                  </a:ext>
                </a:extLst>
              </a:tr>
              <a:tr h="10551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Affordable weekly meal plans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r>
                        <a:rPr lang="en-GB" dirty="0"/>
                        <a:t>Affordable prices</a:t>
                      </a:r>
                    </a:p>
                  </a:txBody>
                  <a:tcPr/>
                </a:tc>
                <a:extLst>
                  <a:ext uri="{0D108BD9-81ED-4DB2-BD59-A6C34878D82A}">
                    <a16:rowId xmlns:a16="http://schemas.microsoft.com/office/drawing/2014/main" val="874143176"/>
                  </a:ext>
                </a:extLst>
              </a:tr>
              <a:tr h="10551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Halal meal options</a:t>
                      </a:r>
                      <a:r>
                        <a:rPr lang="en-GB" dirty="0"/>
                        <a:t>, </a:t>
                      </a:r>
                      <a:r>
                        <a:rPr lang="en-US" dirty="0"/>
                        <a:t>Vegetarian meals</a:t>
                      </a:r>
                      <a:endParaRPr lang="en-GB" dirty="0"/>
                    </a:p>
                  </a:txBody>
                  <a:tcPr/>
                </a:tc>
                <a:tc>
                  <a:txBody>
                    <a:bodyPr/>
                    <a:lstStyle/>
                    <a:p>
                      <a:r>
                        <a:rPr lang="en-GB" dirty="0"/>
                        <a:t>Reliable Delivery</a:t>
                      </a:r>
                    </a:p>
                  </a:txBody>
                  <a:tcPr/>
                </a:tc>
                <a:extLst>
                  <a:ext uri="{0D108BD9-81ED-4DB2-BD59-A6C34878D82A}">
                    <a16:rowId xmlns:a16="http://schemas.microsoft.com/office/drawing/2014/main" val="3620165635"/>
                  </a:ext>
                </a:extLst>
              </a:tr>
              <a:tr h="10551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Student discounts, Flexible ordering</a:t>
                      </a:r>
                      <a:endParaRPr lang="en-GB" dirty="0"/>
                    </a:p>
                  </a:txBody>
                  <a:tcPr/>
                </a:tc>
                <a:tc>
                  <a:txBody>
                    <a:bodyPr/>
                    <a:lstStyle/>
                    <a:p>
                      <a:r>
                        <a:rPr lang="en-GB" dirty="0"/>
                        <a:t>Flexible meal choices</a:t>
                      </a:r>
                    </a:p>
                  </a:txBody>
                  <a:tcPr/>
                </a:tc>
                <a:extLst>
                  <a:ext uri="{0D108BD9-81ED-4DB2-BD59-A6C34878D82A}">
                    <a16:rowId xmlns:a16="http://schemas.microsoft.com/office/drawing/2014/main" val="2954987885"/>
                  </a:ext>
                </a:extLst>
              </a:tr>
            </a:tbl>
          </a:graphicData>
        </a:graphic>
      </p:graphicFrame>
      <p:graphicFrame>
        <p:nvGraphicFramePr>
          <p:cNvPr id="5" name="Table 4">
            <a:extLst>
              <a:ext uri="{FF2B5EF4-FFF2-40B4-BE49-F238E27FC236}">
                <a16:creationId xmlns:a16="http://schemas.microsoft.com/office/drawing/2014/main" id="{79672019-629A-80BE-D716-C19578A272AF}"/>
              </a:ext>
            </a:extLst>
          </p:cNvPr>
          <p:cNvGraphicFramePr>
            <a:graphicFrameLocks noGrp="1"/>
          </p:cNvGraphicFramePr>
          <p:nvPr>
            <p:extLst>
              <p:ext uri="{D42A27DB-BD31-4B8C-83A1-F6EECF244321}">
                <p14:modId xmlns:p14="http://schemas.microsoft.com/office/powerpoint/2010/main" val="1548233465"/>
              </p:ext>
            </p:extLst>
          </p:nvPr>
        </p:nvGraphicFramePr>
        <p:xfrm>
          <a:off x="3555492" y="2556024"/>
          <a:ext cx="8400288" cy="3971290"/>
        </p:xfrm>
        <a:graphic>
          <a:graphicData uri="http://schemas.openxmlformats.org/drawingml/2006/table">
            <a:tbl>
              <a:tblPr firstRow="1" firstCol="1" bandRow="1">
                <a:tableStyleId>{5C22544A-7EE6-4342-B048-85BDC9FD1C3A}</a:tableStyleId>
              </a:tblPr>
              <a:tblGrid>
                <a:gridCol w="4200144">
                  <a:extLst>
                    <a:ext uri="{9D8B030D-6E8A-4147-A177-3AD203B41FA5}">
                      <a16:colId xmlns:a16="http://schemas.microsoft.com/office/drawing/2014/main" val="147184318"/>
                    </a:ext>
                  </a:extLst>
                </a:gridCol>
                <a:gridCol w="4200144">
                  <a:extLst>
                    <a:ext uri="{9D8B030D-6E8A-4147-A177-3AD203B41FA5}">
                      <a16:colId xmlns:a16="http://schemas.microsoft.com/office/drawing/2014/main" val="1579348471"/>
                    </a:ext>
                  </a:extLst>
                </a:gridCol>
              </a:tblGrid>
              <a:tr h="1122196">
                <a:tc>
                  <a:txBody>
                    <a:bodyPr/>
                    <a:lstStyle/>
                    <a:p>
                      <a:pPr marL="85725" marR="85725" algn="l">
                        <a:lnSpc>
                          <a:spcPct val="115000"/>
                        </a:lnSpc>
                        <a:spcAft>
                          <a:spcPts val="800"/>
                        </a:spcAft>
                        <a:buNone/>
                      </a:pPr>
                      <a:r>
                        <a:rPr lang="en-GB" sz="1100" kern="100" dirty="0">
                          <a:effectLst/>
                        </a:rPr>
                        <a:t>Strengths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Low start-up costs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Healthy and affordable meals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Strong social media marketing opportunities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Flexible menu options</a:t>
                      </a:r>
                      <a:endParaRPr lang="en-GB" sz="1100" kern="100">
                        <a:effectLst/>
                      </a:endParaRPr>
                    </a:p>
                    <a:p>
                      <a:pPr marL="85725" marR="85725" algn="l">
                        <a:lnSpc>
                          <a:spcPct val="115000"/>
                        </a:lnSpc>
                        <a:spcAft>
                          <a:spcPts val="800"/>
                        </a:spcAft>
                        <a:buNone/>
                      </a:pPr>
                      <a:r>
                        <a:rPr lang="en-GB" sz="1100" kern="100">
                          <a:effectLst/>
                        </a:rPr>
                        <a: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459921306"/>
                  </a:ext>
                </a:extLst>
              </a:tr>
              <a:tr h="636662">
                <a:tc>
                  <a:txBody>
                    <a:bodyPr/>
                    <a:lstStyle/>
                    <a:p>
                      <a:pPr marL="85725" marR="85725" algn="l">
                        <a:lnSpc>
                          <a:spcPct val="115000"/>
                        </a:lnSpc>
                        <a:spcAft>
                          <a:spcPts val="800"/>
                        </a:spcAft>
                        <a:buNone/>
                      </a:pPr>
                      <a:r>
                        <a:rPr lang="en-GB" sz="1100" kern="100">
                          <a:effectLst/>
                        </a:rPr>
                        <a:t>Weaknesses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Limited production capacity initially</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Reliance on one owner</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Strict food hygiene requirements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4119880773"/>
                  </a:ext>
                </a:extLst>
              </a:tr>
              <a:tr h="879429">
                <a:tc>
                  <a:txBody>
                    <a:bodyPr/>
                    <a:lstStyle/>
                    <a:p>
                      <a:pPr marL="85725" marR="85725" algn="l">
                        <a:lnSpc>
                          <a:spcPct val="115000"/>
                        </a:lnSpc>
                        <a:spcAft>
                          <a:spcPts val="800"/>
                        </a:spcAft>
                        <a:buNone/>
                      </a:pPr>
                      <a:r>
                        <a:rPr lang="en-GB" sz="1100" kern="100">
                          <a:effectLst/>
                        </a:rPr>
                        <a:t>Opportunities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Growing demand for healthy convenience foods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Expansion into office catering</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Partnerships with gyms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Family meal subscriptions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4002327214"/>
                  </a:ext>
                </a:extLst>
              </a:tr>
              <a:tr h="636662">
                <a:tc>
                  <a:txBody>
                    <a:bodyPr/>
                    <a:lstStyle/>
                    <a:p>
                      <a:pPr marL="85725" marR="85725" algn="l">
                        <a:lnSpc>
                          <a:spcPct val="115000"/>
                        </a:lnSpc>
                        <a:spcAft>
                          <a:spcPts val="800"/>
                        </a:spcAft>
                        <a:buNone/>
                      </a:pPr>
                      <a:r>
                        <a:rPr lang="en-GB" sz="1100" kern="100" dirty="0">
                          <a:effectLst/>
                        </a:rPr>
                        <a:t>Threats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Rising food prices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Competition from supermarkets and takeaways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Changes in customer spending habit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2928467220"/>
                  </a:ext>
                </a:extLst>
              </a:tr>
            </a:tbl>
          </a:graphicData>
        </a:graphic>
      </p:graphicFrame>
    </p:spTree>
    <p:extLst>
      <p:ext uri="{BB962C8B-B14F-4D97-AF65-F5344CB8AC3E}">
        <p14:creationId xmlns:p14="http://schemas.microsoft.com/office/powerpoint/2010/main" val="173126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009E-8F3F-D787-EA6C-12CF93EDF213}"/>
              </a:ext>
            </a:extLst>
          </p:cNvPr>
          <p:cNvSpPr>
            <a:spLocks noGrp="1"/>
          </p:cNvSpPr>
          <p:nvPr>
            <p:ph type="title"/>
          </p:nvPr>
        </p:nvSpPr>
        <p:spPr>
          <a:xfrm>
            <a:off x="838200" y="-169006"/>
            <a:ext cx="10515600" cy="1325563"/>
          </a:xfrm>
        </p:spPr>
        <p:txBody>
          <a:bodyPr/>
          <a:lstStyle/>
          <a:p>
            <a:pPr algn="ctr"/>
            <a:r>
              <a:rPr lang="en-GB" b="1" dirty="0">
                <a:solidFill>
                  <a:srgbClr val="FF0000"/>
                </a:solidFill>
              </a:rPr>
              <a:t>Marketing strategy</a:t>
            </a:r>
          </a:p>
        </p:txBody>
      </p:sp>
      <p:sp>
        <p:nvSpPr>
          <p:cNvPr id="3" name="Content Placeholder 2">
            <a:extLst>
              <a:ext uri="{FF2B5EF4-FFF2-40B4-BE49-F238E27FC236}">
                <a16:creationId xmlns:a16="http://schemas.microsoft.com/office/drawing/2014/main" id="{DD22B837-06B6-1C92-E182-9CEFF8C4F77B}"/>
              </a:ext>
            </a:extLst>
          </p:cNvPr>
          <p:cNvSpPr>
            <a:spLocks noGrp="1"/>
          </p:cNvSpPr>
          <p:nvPr>
            <p:ph idx="1"/>
          </p:nvPr>
        </p:nvSpPr>
        <p:spPr>
          <a:xfrm>
            <a:off x="655321" y="613378"/>
            <a:ext cx="3138536" cy="5750846"/>
          </a:xfrm>
        </p:spPr>
        <p:txBody>
          <a:bodyPr>
            <a:normAutofit fontScale="55000" lnSpcReduction="20000"/>
          </a:bodyPr>
          <a:lstStyle/>
          <a:p>
            <a:r>
              <a:rPr lang="en-US" b="1" dirty="0"/>
              <a:t>Technological PESTEL approach</a:t>
            </a:r>
            <a:r>
              <a:rPr lang="en-US" dirty="0"/>
              <a:t>: </a:t>
            </a:r>
          </a:p>
          <a:p>
            <a:endParaRPr lang="en-US" dirty="0"/>
          </a:p>
          <a:p>
            <a:pPr marL="0" indent="0">
              <a:buNone/>
            </a:pPr>
            <a:endParaRPr lang="en-US" dirty="0"/>
          </a:p>
          <a:p>
            <a:r>
              <a:rPr lang="en-US" dirty="0"/>
              <a:t>Orders will be placed via WhatsApp and social media sites. We shall also promote on platforms like Instagram and Tik Tok also give out flyers to local companies, universities and gyms. </a:t>
            </a:r>
          </a:p>
          <a:p>
            <a:r>
              <a:rPr lang="en-US" dirty="0"/>
              <a:t>Marketing methods include:</a:t>
            </a:r>
            <a:endParaRPr lang="en-GB" dirty="0"/>
          </a:p>
          <a:p>
            <a:pPr lvl="0"/>
            <a:r>
              <a:rPr lang="en-US" dirty="0"/>
              <a:t>Food photography on Instagram</a:t>
            </a:r>
            <a:endParaRPr lang="en-GB" dirty="0"/>
          </a:p>
          <a:p>
            <a:pPr lvl="0"/>
            <a:r>
              <a:rPr lang="en-US" dirty="0"/>
              <a:t>Cooking videos on TikTok</a:t>
            </a:r>
            <a:endParaRPr lang="en-GB" dirty="0"/>
          </a:p>
          <a:p>
            <a:pPr lvl="0"/>
            <a:r>
              <a:rPr lang="en-US" dirty="0"/>
              <a:t>Reviews from customers  </a:t>
            </a:r>
            <a:endParaRPr lang="en-GB" dirty="0"/>
          </a:p>
          <a:p>
            <a:pPr lvl="0"/>
            <a:r>
              <a:rPr lang="en-US" dirty="0"/>
              <a:t>Promotional deals</a:t>
            </a:r>
            <a:endParaRPr lang="en-GB" dirty="0"/>
          </a:p>
          <a:p>
            <a:pPr lvl="0"/>
            <a:r>
              <a:rPr lang="en-US" dirty="0"/>
              <a:t>Discounts for students</a:t>
            </a:r>
            <a:endParaRPr lang="en-GB" dirty="0"/>
          </a:p>
          <a:p>
            <a:pPr lvl="0"/>
            <a:r>
              <a:rPr lang="en-US" dirty="0"/>
              <a:t>Rewards for referrals</a:t>
            </a:r>
            <a:endParaRPr lang="en-GB" dirty="0"/>
          </a:p>
          <a:p>
            <a:pPr lvl="0"/>
            <a:r>
              <a:rPr lang="en-US" dirty="0"/>
              <a:t>Partnerships with local gyms</a:t>
            </a:r>
            <a:endParaRPr lang="en-GB" dirty="0"/>
          </a:p>
          <a:p>
            <a:pPr lvl="0"/>
            <a:r>
              <a:rPr lang="en-US" dirty="0"/>
              <a:t> Flyers at companies and universities</a:t>
            </a:r>
          </a:p>
          <a:p>
            <a:pPr lvl="0"/>
            <a:endParaRPr lang="en-GB" dirty="0"/>
          </a:p>
          <a:p>
            <a:r>
              <a:rPr lang="en-GB" b="1" dirty="0"/>
              <a:t>SWOT Analysis undertaken and shown in the table</a:t>
            </a:r>
          </a:p>
        </p:txBody>
      </p:sp>
      <p:pic>
        <p:nvPicPr>
          <p:cNvPr id="5" name="Picture 4">
            <a:extLst>
              <a:ext uri="{FF2B5EF4-FFF2-40B4-BE49-F238E27FC236}">
                <a16:creationId xmlns:a16="http://schemas.microsoft.com/office/drawing/2014/main" id="{0618A462-119F-6272-6391-3B061A9D63BE}"/>
              </a:ext>
            </a:extLst>
          </p:cNvPr>
          <p:cNvPicPr>
            <a:picLocks noChangeAspect="1"/>
          </p:cNvPicPr>
          <p:nvPr/>
        </p:nvPicPr>
        <p:blipFill>
          <a:blip r:embed="rId2">
            <a:extLst>
              <a:ext uri="{28A0092B-C50C-407E-A947-70E740481C1C}">
                <a14:useLocalDpi xmlns:a14="http://schemas.microsoft.com/office/drawing/2010/main" val="0"/>
              </a:ext>
            </a:extLst>
          </a:blip>
          <a:srcRect r="1881" b="36551"/>
          <a:stretch>
            <a:fillRect/>
          </a:stretch>
        </p:blipFill>
        <p:spPr>
          <a:xfrm>
            <a:off x="9448818" y="250315"/>
            <a:ext cx="2527156" cy="2178939"/>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2C51E4E9-83D7-2C22-DBCD-28002CEFCA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01508" y="2429254"/>
            <a:ext cx="2974466" cy="2081785"/>
          </a:xfrm>
          <a:prstGeom prst="rect">
            <a:avLst/>
          </a:prstGeom>
          <a:ln>
            <a:noFill/>
          </a:ln>
          <a:effectLst>
            <a:outerShdw blurRad="292100" dist="139700" dir="2700000" algn="tl" rotWithShape="0">
              <a:srgbClr val="333333">
                <a:alpha val="65000"/>
              </a:srgbClr>
            </a:outerShdw>
          </a:effectLst>
        </p:spPr>
      </p:pic>
      <p:graphicFrame>
        <p:nvGraphicFramePr>
          <p:cNvPr id="4" name="Table 3">
            <a:extLst>
              <a:ext uri="{FF2B5EF4-FFF2-40B4-BE49-F238E27FC236}">
                <a16:creationId xmlns:a16="http://schemas.microsoft.com/office/drawing/2014/main" id="{0C05518A-F427-2A69-9BEC-51B56B5312DE}"/>
              </a:ext>
            </a:extLst>
          </p:cNvPr>
          <p:cNvGraphicFramePr>
            <a:graphicFrameLocks noGrp="1"/>
          </p:cNvGraphicFramePr>
          <p:nvPr>
            <p:extLst>
              <p:ext uri="{D42A27DB-BD31-4B8C-83A1-F6EECF244321}">
                <p14:modId xmlns:p14="http://schemas.microsoft.com/office/powerpoint/2010/main" val="2916606338"/>
              </p:ext>
            </p:extLst>
          </p:nvPr>
        </p:nvGraphicFramePr>
        <p:xfrm>
          <a:off x="3793857" y="1805498"/>
          <a:ext cx="5128924" cy="4935285"/>
        </p:xfrm>
        <a:graphic>
          <a:graphicData uri="http://schemas.openxmlformats.org/drawingml/2006/table">
            <a:tbl>
              <a:tblPr firstRow="1" firstCol="1" bandRow="1">
                <a:tableStyleId>{5C22544A-7EE6-4342-B048-85BDC9FD1C3A}</a:tableStyleId>
              </a:tblPr>
              <a:tblGrid>
                <a:gridCol w="2564462">
                  <a:extLst>
                    <a:ext uri="{9D8B030D-6E8A-4147-A177-3AD203B41FA5}">
                      <a16:colId xmlns:a16="http://schemas.microsoft.com/office/drawing/2014/main" val="376791112"/>
                    </a:ext>
                  </a:extLst>
                </a:gridCol>
                <a:gridCol w="2564462">
                  <a:extLst>
                    <a:ext uri="{9D8B030D-6E8A-4147-A177-3AD203B41FA5}">
                      <a16:colId xmlns:a16="http://schemas.microsoft.com/office/drawing/2014/main" val="1152241831"/>
                    </a:ext>
                  </a:extLst>
                </a:gridCol>
              </a:tblGrid>
              <a:tr h="1553656">
                <a:tc>
                  <a:txBody>
                    <a:bodyPr/>
                    <a:lstStyle/>
                    <a:p>
                      <a:pPr marL="85725" marR="85725" algn="l">
                        <a:lnSpc>
                          <a:spcPct val="115000"/>
                        </a:lnSpc>
                        <a:spcAft>
                          <a:spcPts val="800"/>
                        </a:spcAft>
                        <a:buNone/>
                      </a:pPr>
                      <a:r>
                        <a:rPr lang="en-GB" sz="1100" kern="100">
                          <a:effectLst/>
                        </a:rPr>
                        <a:t>Strengths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Low start-up costs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Healthy and affordable meals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Strong social media marketing opportunities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Flexible menu options</a:t>
                      </a:r>
                      <a:endParaRPr lang="en-GB" sz="1100" kern="100" dirty="0">
                        <a:effectLst/>
                      </a:endParaRPr>
                    </a:p>
                    <a:p>
                      <a:pPr marL="85725" marR="85725" algn="l">
                        <a:lnSpc>
                          <a:spcPct val="115000"/>
                        </a:lnSpc>
                        <a:spcAft>
                          <a:spcPts val="800"/>
                        </a:spcAft>
                        <a:buNone/>
                      </a:pPr>
                      <a:r>
                        <a:rPr lang="en-GB" sz="1100" kern="100" dirty="0">
                          <a:effectLst/>
                        </a:rPr>
                        <a: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1897027877"/>
                  </a:ext>
                </a:extLst>
              </a:tr>
              <a:tr h="736629">
                <a:tc>
                  <a:txBody>
                    <a:bodyPr/>
                    <a:lstStyle/>
                    <a:p>
                      <a:pPr marL="85725" marR="85725" algn="l">
                        <a:lnSpc>
                          <a:spcPct val="115000"/>
                        </a:lnSpc>
                        <a:spcAft>
                          <a:spcPts val="800"/>
                        </a:spcAft>
                        <a:buNone/>
                      </a:pPr>
                      <a:r>
                        <a:rPr lang="en-GB" sz="1100" kern="100">
                          <a:effectLst/>
                        </a:rPr>
                        <a:t>Weaknesses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Limited production capacity initially</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Reliance on one owner</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Strict food hygiene requirements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843587272"/>
                  </a:ext>
                </a:extLst>
              </a:tr>
              <a:tr h="1204467">
                <a:tc>
                  <a:txBody>
                    <a:bodyPr/>
                    <a:lstStyle/>
                    <a:p>
                      <a:pPr marL="85725" marR="85725" algn="l">
                        <a:lnSpc>
                          <a:spcPct val="115000"/>
                        </a:lnSpc>
                        <a:spcAft>
                          <a:spcPts val="800"/>
                        </a:spcAft>
                        <a:buNone/>
                      </a:pPr>
                      <a:r>
                        <a:rPr lang="en-GB" sz="1100" kern="100">
                          <a:effectLst/>
                        </a:rPr>
                        <a:t>Opportunities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Growing demand for healthy convenience foods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Expansion into office catering</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Partnerships with gyms</a:t>
                      </a:r>
                      <a:endParaRPr lang="en-GB" sz="1100" kern="10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a:effectLst/>
                        </a:rPr>
                        <a:t>Family meal subscriptions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123397023"/>
                  </a:ext>
                </a:extLst>
              </a:tr>
              <a:tr h="925038">
                <a:tc>
                  <a:txBody>
                    <a:bodyPr/>
                    <a:lstStyle/>
                    <a:p>
                      <a:pPr marL="85725" marR="85725" algn="l">
                        <a:lnSpc>
                          <a:spcPct val="115000"/>
                        </a:lnSpc>
                        <a:spcAft>
                          <a:spcPts val="800"/>
                        </a:spcAft>
                        <a:buNone/>
                      </a:pPr>
                      <a:r>
                        <a:rPr lang="en-GB" sz="1100" kern="100">
                          <a:effectLst/>
                        </a:rPr>
                        <a:t>Threats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tc>
                  <a:txBody>
                    <a:bodyPr/>
                    <a:lstStyle/>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Rising food prices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Competition from supermarkets and takeaways</a:t>
                      </a:r>
                      <a:endParaRPr lang="en-GB" sz="1100" kern="100" dirty="0">
                        <a:effectLst/>
                      </a:endParaRPr>
                    </a:p>
                    <a:p>
                      <a:pPr marL="342900" marR="85725" lvl="0" indent="-342900" algn="l">
                        <a:lnSpc>
                          <a:spcPct val="115000"/>
                        </a:lnSpc>
                        <a:spcAft>
                          <a:spcPts val="800"/>
                        </a:spcAft>
                        <a:buSzPts val="1000"/>
                        <a:buFont typeface="Symbol" panose="05050102010706020507" pitchFamily="18" charset="2"/>
                        <a:buChar char=""/>
                        <a:tabLst>
                          <a:tab pos="457200" algn="l"/>
                        </a:tabLst>
                      </a:pPr>
                      <a:r>
                        <a:rPr lang="en-GB" sz="1100" kern="0" dirty="0">
                          <a:effectLst/>
                        </a:rPr>
                        <a:t>Changes in customer spending habit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1438" marR="61438" marT="0" marB="0"/>
                </a:tc>
                <a:extLst>
                  <a:ext uri="{0D108BD9-81ED-4DB2-BD59-A6C34878D82A}">
                    <a16:rowId xmlns:a16="http://schemas.microsoft.com/office/drawing/2014/main" val="1918942116"/>
                  </a:ext>
                </a:extLst>
              </a:tr>
            </a:tbl>
          </a:graphicData>
        </a:graphic>
      </p:graphicFrame>
      <p:sp>
        <p:nvSpPr>
          <p:cNvPr id="8" name="TextBox 7">
            <a:extLst>
              <a:ext uri="{FF2B5EF4-FFF2-40B4-BE49-F238E27FC236}">
                <a16:creationId xmlns:a16="http://schemas.microsoft.com/office/drawing/2014/main" id="{D5005D30-5D2B-AC8F-D674-13692C507401}"/>
              </a:ext>
            </a:extLst>
          </p:cNvPr>
          <p:cNvSpPr txBox="1"/>
          <p:nvPr/>
        </p:nvSpPr>
        <p:spPr>
          <a:xfrm>
            <a:off x="5474208" y="1156557"/>
            <a:ext cx="1853184" cy="369332"/>
          </a:xfrm>
          <a:prstGeom prst="rect">
            <a:avLst/>
          </a:prstGeom>
          <a:noFill/>
        </p:spPr>
        <p:txBody>
          <a:bodyPr wrap="square" rtlCol="0">
            <a:spAutoFit/>
          </a:bodyPr>
          <a:lstStyle/>
          <a:p>
            <a:r>
              <a:rPr lang="en-GB" b="1" u="sng" dirty="0">
                <a:solidFill>
                  <a:srgbClr val="0070C0"/>
                </a:solidFill>
              </a:rPr>
              <a:t>SWOT Analysis</a:t>
            </a:r>
          </a:p>
        </p:txBody>
      </p:sp>
    </p:spTree>
    <p:extLst>
      <p:ext uri="{BB962C8B-B14F-4D97-AF65-F5344CB8AC3E}">
        <p14:creationId xmlns:p14="http://schemas.microsoft.com/office/powerpoint/2010/main" val="799792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88C93-41A7-2080-A808-A194E7EB8260}"/>
              </a:ext>
            </a:extLst>
          </p:cNvPr>
          <p:cNvSpPr>
            <a:spLocks noGrp="1"/>
          </p:cNvSpPr>
          <p:nvPr>
            <p:ph type="title"/>
          </p:nvPr>
        </p:nvSpPr>
        <p:spPr>
          <a:xfrm>
            <a:off x="838200" y="-85979"/>
            <a:ext cx="10515600" cy="1325563"/>
          </a:xfrm>
        </p:spPr>
        <p:txBody>
          <a:bodyPr/>
          <a:lstStyle/>
          <a:p>
            <a:pPr algn="ctr"/>
            <a:r>
              <a:rPr lang="en-GB" b="1" u="sng" dirty="0">
                <a:solidFill>
                  <a:srgbClr val="00B050"/>
                </a:solidFill>
              </a:rPr>
              <a:t>Financial projections</a:t>
            </a:r>
          </a:p>
        </p:txBody>
      </p:sp>
      <p:graphicFrame>
        <p:nvGraphicFramePr>
          <p:cNvPr id="4" name="Content Placeholder 3">
            <a:extLst>
              <a:ext uri="{FF2B5EF4-FFF2-40B4-BE49-F238E27FC236}">
                <a16:creationId xmlns:a16="http://schemas.microsoft.com/office/drawing/2014/main" id="{7BE6B80C-858B-E1E5-C68E-3914CCA18256}"/>
              </a:ext>
            </a:extLst>
          </p:cNvPr>
          <p:cNvGraphicFramePr>
            <a:graphicFrameLocks noGrp="1"/>
          </p:cNvGraphicFramePr>
          <p:nvPr>
            <p:ph idx="1"/>
            <p:extLst>
              <p:ext uri="{D42A27DB-BD31-4B8C-83A1-F6EECF244321}">
                <p14:modId xmlns:p14="http://schemas.microsoft.com/office/powerpoint/2010/main" val="426274839"/>
              </p:ext>
            </p:extLst>
          </p:nvPr>
        </p:nvGraphicFramePr>
        <p:xfrm>
          <a:off x="7705344" y="1041078"/>
          <a:ext cx="2721864" cy="3028696"/>
        </p:xfrm>
        <a:graphic>
          <a:graphicData uri="http://schemas.openxmlformats.org/drawingml/2006/table">
            <a:tbl>
              <a:tblPr firstRow="1" firstCol="1" bandRow="1">
                <a:tableStyleId>{5C22544A-7EE6-4342-B048-85BDC9FD1C3A}</a:tableStyleId>
              </a:tblPr>
              <a:tblGrid>
                <a:gridCol w="1360932">
                  <a:extLst>
                    <a:ext uri="{9D8B030D-6E8A-4147-A177-3AD203B41FA5}">
                      <a16:colId xmlns:a16="http://schemas.microsoft.com/office/drawing/2014/main" val="1006400"/>
                    </a:ext>
                  </a:extLst>
                </a:gridCol>
                <a:gridCol w="1360932">
                  <a:extLst>
                    <a:ext uri="{9D8B030D-6E8A-4147-A177-3AD203B41FA5}">
                      <a16:colId xmlns:a16="http://schemas.microsoft.com/office/drawing/2014/main" val="1328255088"/>
                    </a:ext>
                  </a:extLst>
                </a:gridCol>
              </a:tblGrid>
              <a:tr h="0">
                <a:tc>
                  <a:txBody>
                    <a:bodyPr/>
                    <a:lstStyle/>
                    <a:p>
                      <a:pPr algn="ctr">
                        <a:lnSpc>
                          <a:spcPct val="115000"/>
                        </a:lnSpc>
                        <a:spcAft>
                          <a:spcPts val="800"/>
                        </a:spcAft>
                        <a:buNone/>
                      </a:pPr>
                      <a:r>
                        <a:rPr lang="en-US" sz="1200" kern="0">
                          <a:effectLst/>
                        </a:rPr>
                        <a:t>Expense</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gn="ctr">
                        <a:lnSpc>
                          <a:spcPct val="115000"/>
                        </a:lnSpc>
                        <a:spcAft>
                          <a:spcPts val="800"/>
                        </a:spcAft>
                        <a:buNone/>
                      </a:pPr>
                      <a:r>
                        <a:rPr lang="en-US" sz="1200" kern="0" dirty="0">
                          <a:effectLst/>
                        </a:rPr>
                        <a:t>Estimated Monthly Cost</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437979914"/>
                  </a:ext>
                </a:extLst>
              </a:tr>
              <a:tr h="0">
                <a:tc>
                  <a:txBody>
                    <a:bodyPr/>
                    <a:lstStyle/>
                    <a:p>
                      <a:pPr>
                        <a:lnSpc>
                          <a:spcPct val="115000"/>
                        </a:lnSpc>
                        <a:spcAft>
                          <a:spcPts val="800"/>
                        </a:spcAft>
                        <a:buNone/>
                      </a:pPr>
                      <a:r>
                        <a:rPr lang="en-US" sz="1200" kern="0">
                          <a:effectLst/>
                        </a:rPr>
                        <a:t>Ingredients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£800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59508818"/>
                  </a:ext>
                </a:extLst>
              </a:tr>
              <a:tr h="0">
                <a:tc>
                  <a:txBody>
                    <a:bodyPr/>
                    <a:lstStyle/>
                    <a:p>
                      <a:pPr>
                        <a:lnSpc>
                          <a:spcPct val="115000"/>
                        </a:lnSpc>
                        <a:spcAft>
                          <a:spcPts val="800"/>
                        </a:spcAft>
                        <a:buNone/>
                      </a:pPr>
                      <a:r>
                        <a:rPr lang="en-US" sz="1200" kern="0">
                          <a:effectLst/>
                        </a:rPr>
                        <a:t>Packaging</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£200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821811654"/>
                  </a:ext>
                </a:extLst>
              </a:tr>
              <a:tr h="0">
                <a:tc>
                  <a:txBody>
                    <a:bodyPr/>
                    <a:lstStyle/>
                    <a:p>
                      <a:pPr>
                        <a:lnSpc>
                          <a:spcPct val="115000"/>
                        </a:lnSpc>
                        <a:spcAft>
                          <a:spcPts val="800"/>
                        </a:spcAft>
                        <a:buNone/>
                      </a:pPr>
                      <a:r>
                        <a:rPr lang="en-US" sz="1200" kern="0">
                          <a:effectLst/>
                        </a:rPr>
                        <a:t>Marketing</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£150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3743433165"/>
                  </a:ext>
                </a:extLst>
              </a:tr>
              <a:tr h="0">
                <a:tc>
                  <a:txBody>
                    <a:bodyPr/>
                    <a:lstStyle/>
                    <a:p>
                      <a:pPr>
                        <a:lnSpc>
                          <a:spcPct val="115000"/>
                        </a:lnSpc>
                        <a:spcAft>
                          <a:spcPts val="800"/>
                        </a:spcAft>
                        <a:buNone/>
                      </a:pPr>
                      <a:r>
                        <a:rPr lang="en-US" sz="1200" kern="0">
                          <a:effectLst/>
                        </a:rPr>
                        <a:t>Transport</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£180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527864596"/>
                  </a:ext>
                </a:extLst>
              </a:tr>
              <a:tr h="0">
                <a:tc>
                  <a:txBody>
                    <a:bodyPr/>
                    <a:lstStyle/>
                    <a:p>
                      <a:pPr>
                        <a:lnSpc>
                          <a:spcPct val="115000"/>
                        </a:lnSpc>
                        <a:spcAft>
                          <a:spcPts val="800"/>
                        </a:spcAft>
                        <a:buNone/>
                      </a:pPr>
                      <a:r>
                        <a:rPr lang="en-US" sz="1200" kern="0">
                          <a:effectLst/>
                        </a:rPr>
                        <a:t>Utilities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£120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801305292"/>
                  </a:ext>
                </a:extLst>
              </a:tr>
              <a:tr h="0">
                <a:tc>
                  <a:txBody>
                    <a:bodyPr/>
                    <a:lstStyle/>
                    <a:p>
                      <a:pPr>
                        <a:lnSpc>
                          <a:spcPct val="115000"/>
                        </a:lnSpc>
                        <a:spcAft>
                          <a:spcPts val="800"/>
                        </a:spcAft>
                        <a:buNone/>
                      </a:pPr>
                      <a:r>
                        <a:rPr lang="en-US" sz="1200" kern="0">
                          <a:effectLst/>
                        </a:rPr>
                        <a:t>Miscellaneous</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a:effectLst/>
                        </a:rPr>
                        <a:t>£100</a:t>
                      </a:r>
                      <a:endParaRPr lang="en-GB" sz="1200" kern="10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23972338"/>
                  </a:ext>
                </a:extLst>
              </a:tr>
              <a:tr h="0">
                <a:tc>
                  <a:txBody>
                    <a:bodyPr/>
                    <a:lstStyle/>
                    <a:p>
                      <a:pPr>
                        <a:lnSpc>
                          <a:spcPct val="115000"/>
                        </a:lnSpc>
                        <a:spcAft>
                          <a:spcPts val="800"/>
                        </a:spcAft>
                        <a:buNone/>
                      </a:pPr>
                      <a:r>
                        <a:rPr lang="en-US" sz="1200" kern="0" dirty="0">
                          <a:effectLst/>
                        </a:rPr>
                        <a:t>Total</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US" sz="1200" kern="0" dirty="0">
                          <a:effectLst/>
                        </a:rPr>
                        <a:t>£1,550</a:t>
                      </a:r>
                      <a:endParaRPr lang="en-GB" sz="12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854483851"/>
                  </a:ext>
                </a:extLst>
              </a:tr>
            </a:tbl>
          </a:graphicData>
        </a:graphic>
      </p:graphicFrame>
      <p:sp>
        <p:nvSpPr>
          <p:cNvPr id="6" name="TextBox 5">
            <a:extLst>
              <a:ext uri="{FF2B5EF4-FFF2-40B4-BE49-F238E27FC236}">
                <a16:creationId xmlns:a16="http://schemas.microsoft.com/office/drawing/2014/main" id="{306B4F2F-083F-520B-0519-56416C4F2E3E}"/>
              </a:ext>
            </a:extLst>
          </p:cNvPr>
          <p:cNvSpPr txBox="1"/>
          <p:nvPr/>
        </p:nvSpPr>
        <p:spPr>
          <a:xfrm>
            <a:off x="557784" y="1041078"/>
            <a:ext cx="10515600" cy="4855753"/>
          </a:xfrm>
          <a:prstGeom prst="rect">
            <a:avLst/>
          </a:prstGeom>
          <a:noFill/>
        </p:spPr>
        <p:txBody>
          <a:bodyPr wrap="square">
            <a:spAutoFit/>
          </a:bodyPr>
          <a:lstStyle/>
          <a:p>
            <a:pPr>
              <a:lnSpc>
                <a:spcPct val="115000"/>
              </a:lnSpc>
              <a:spcAft>
                <a:spcPts val="800"/>
              </a:spcAft>
              <a:buNone/>
            </a:pPr>
            <a:r>
              <a:rPr lang="en-US" sz="2000" b="1" u="sng" kern="0" dirty="0">
                <a:effectLst/>
                <a:latin typeface="Times New Roman" panose="02020603050405020304" pitchFamily="18" charset="0"/>
                <a:ea typeface="Times New Roman" panose="02020603050405020304" pitchFamily="18" charset="0"/>
                <a:cs typeface="Times New Roman" panose="02020603050405020304" pitchFamily="18" charset="0"/>
              </a:rPr>
              <a:t>Estimated Start-up Costs</a:t>
            </a:r>
            <a:endParaRPr lang="en-GB" sz="1800" b="1" u="sng"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Kitchen equipment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£150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Ingredients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£200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Packaging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£80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Branding and labels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£40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£50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Food Hygiene Certificate –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£20</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Total estimated start-up cost: £540</a:t>
            </a:r>
          </a:p>
          <a:p>
            <a:pPr>
              <a:lnSpc>
                <a:spcPct val="115000"/>
              </a:lnSpc>
              <a:spcAft>
                <a:spcPts val="800"/>
              </a:spcAft>
              <a:buNone/>
            </a:pPr>
            <a:r>
              <a:rPr lang="en-US" b="1" u="sng" kern="0" dirty="0">
                <a:latin typeface="Times New Roman" panose="02020603050405020304" pitchFamily="18" charset="0"/>
                <a:ea typeface="Times New Roman" panose="02020603050405020304" pitchFamily="18" charset="0"/>
                <a:cs typeface="Times New Roman" panose="02020603050405020304" pitchFamily="18" charset="0"/>
              </a:rPr>
              <a:t>Business ethos:</a:t>
            </a:r>
            <a:endParaRPr lang="en-GB" sz="1800" b="1" u="sng"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buNone/>
            </a:pP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If the business sells 30 meals each week at an average price of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£6.50</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weekly sales would be approximately </a:t>
            </a:r>
            <a:r>
              <a:rPr lang="en-US" sz="1800" b="1" kern="0" dirty="0">
                <a:effectLst/>
                <a:latin typeface="Times New Roman" panose="02020603050405020304" pitchFamily="18" charset="0"/>
                <a:ea typeface="Times New Roman" panose="02020603050405020304" pitchFamily="18" charset="0"/>
                <a:cs typeface="Times New Roman" panose="02020603050405020304" pitchFamily="18" charset="0"/>
              </a:rPr>
              <a:t>£195</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As the number of customers increases, weekly profits are expected to grow steadily. A pre-order system will help manage stock, reduce food waste and improve cash flow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(Office for National Statistics, 2024).</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B0317F1-446F-446C-C9BD-E133C30F545E}"/>
              </a:ext>
            </a:extLst>
          </p:cNvPr>
          <p:cNvSpPr txBox="1"/>
          <p:nvPr/>
        </p:nvSpPr>
        <p:spPr>
          <a:xfrm>
            <a:off x="6096000" y="1328928"/>
            <a:ext cx="1450848" cy="2031325"/>
          </a:xfrm>
          <a:prstGeom prst="rect">
            <a:avLst/>
          </a:prstGeom>
          <a:noFill/>
        </p:spPr>
        <p:txBody>
          <a:bodyPr wrap="square" rtlCol="0">
            <a:spAutoFit/>
          </a:bodyPr>
          <a:lstStyle/>
          <a:p>
            <a:r>
              <a:rPr lang="en-US" b="1" kern="0" dirty="0">
                <a:latin typeface="Times New Roman" panose="02020603050405020304" pitchFamily="18" charset="0"/>
                <a:ea typeface="Times New Roman" panose="02020603050405020304" pitchFamily="18" charset="0"/>
                <a:cs typeface="Times New Roman" panose="02020603050405020304" pitchFamily="18" charset="0"/>
              </a:rPr>
              <a:t>Table showing: Estimated Monthly Business Expenses</a:t>
            </a:r>
            <a:endParaRPr lang="en-GB" sz="1600" kern="100" dirty="0">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90738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8BEE8-E64F-86FA-C893-3CB019F3C110}"/>
              </a:ext>
            </a:extLst>
          </p:cNvPr>
          <p:cNvSpPr>
            <a:spLocks noGrp="1"/>
          </p:cNvSpPr>
          <p:nvPr>
            <p:ph type="title"/>
          </p:nvPr>
        </p:nvSpPr>
        <p:spPr/>
        <p:txBody>
          <a:bodyPr/>
          <a:lstStyle/>
          <a:p>
            <a:pPr algn="ctr"/>
            <a:r>
              <a:rPr lang="en-GB" b="1" u="sng" dirty="0">
                <a:solidFill>
                  <a:srgbClr val="002060"/>
                </a:solidFill>
              </a:rPr>
              <a:t>Conclusion</a:t>
            </a:r>
          </a:p>
        </p:txBody>
      </p:sp>
      <p:sp>
        <p:nvSpPr>
          <p:cNvPr id="3" name="Content Placeholder 2">
            <a:extLst>
              <a:ext uri="{FF2B5EF4-FFF2-40B4-BE49-F238E27FC236}">
                <a16:creationId xmlns:a16="http://schemas.microsoft.com/office/drawing/2014/main" id="{E7FF3D20-3A69-D473-EE40-B367B65DE9CF}"/>
              </a:ext>
            </a:extLst>
          </p:cNvPr>
          <p:cNvSpPr>
            <a:spLocks noGrp="1"/>
          </p:cNvSpPr>
          <p:nvPr>
            <p:ph idx="1"/>
          </p:nvPr>
        </p:nvSpPr>
        <p:spPr/>
        <p:txBody>
          <a:bodyPr/>
          <a:lstStyle/>
          <a:p>
            <a:r>
              <a:rPr lang="en-US" dirty="0"/>
              <a:t>Prep &amp; Plate has the potential to become a successful local business by providing affordable, healthy and convenient meals.</a:t>
            </a:r>
          </a:p>
          <a:p>
            <a:r>
              <a:rPr lang="en-US" dirty="0"/>
              <a:t> Operating from home keeps start-up costs low while meeting the growing demand for freshly prepared meals. Through strong marketing, excellent customer service and high-quality food</a:t>
            </a:r>
          </a:p>
          <a:p>
            <a:r>
              <a:rPr lang="en-US" dirty="0"/>
              <a:t>Prep &amp; Plate aims to build a loyal customer base and continue growing in the future.</a:t>
            </a:r>
            <a:endParaRPr lang="en-GB" dirty="0"/>
          </a:p>
          <a:p>
            <a:endParaRPr lang="en-GB" dirty="0"/>
          </a:p>
        </p:txBody>
      </p:sp>
    </p:spTree>
    <p:extLst>
      <p:ext uri="{BB962C8B-B14F-4D97-AF65-F5344CB8AC3E}">
        <p14:creationId xmlns:p14="http://schemas.microsoft.com/office/powerpoint/2010/main" val="3805066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D084A-F3AD-5840-E0E0-CBA72B2B6EA7}"/>
              </a:ext>
            </a:extLst>
          </p:cNvPr>
          <p:cNvSpPr>
            <a:spLocks noGrp="1"/>
          </p:cNvSpPr>
          <p:nvPr>
            <p:ph type="title"/>
          </p:nvPr>
        </p:nvSpPr>
        <p:spPr/>
        <p:txBody>
          <a:bodyPr>
            <a:normAutofit/>
          </a:bodyPr>
          <a:lstStyle/>
          <a:p>
            <a:pPr algn="ctr"/>
            <a:r>
              <a:rPr lang="en-GB" sz="4800" b="1" dirty="0"/>
              <a:t>References </a:t>
            </a:r>
          </a:p>
        </p:txBody>
      </p:sp>
      <p:sp>
        <p:nvSpPr>
          <p:cNvPr id="3" name="Content Placeholder 2">
            <a:extLst>
              <a:ext uri="{FF2B5EF4-FFF2-40B4-BE49-F238E27FC236}">
                <a16:creationId xmlns:a16="http://schemas.microsoft.com/office/drawing/2014/main" id="{3156CB68-2326-09B3-845B-C707FDE1BF37}"/>
              </a:ext>
            </a:extLst>
          </p:cNvPr>
          <p:cNvSpPr>
            <a:spLocks noGrp="1"/>
          </p:cNvSpPr>
          <p:nvPr>
            <p:ph idx="1"/>
          </p:nvPr>
        </p:nvSpPr>
        <p:spPr/>
        <p:txBody>
          <a:bodyPr>
            <a:normAutofit lnSpcReduction="10000"/>
          </a:bodyPr>
          <a:lstStyle/>
          <a:p>
            <a:pPr lvl="0"/>
            <a:r>
              <a:rPr lang="en-US" dirty="0"/>
              <a:t>Business Model Canvas. (2024). </a:t>
            </a:r>
            <a:r>
              <a:rPr lang="en-US" i="1" dirty="0"/>
              <a:t>Business Model Canvas</a:t>
            </a:r>
            <a:r>
              <a:rPr lang="en-US" dirty="0"/>
              <a:t>. </a:t>
            </a:r>
            <a:r>
              <a:rPr lang="en-US" dirty="0">
                <a:hlinkClick r:id="rId2"/>
              </a:rPr>
              <a:t>https://www.strategyzer.com</a:t>
            </a:r>
            <a:endParaRPr lang="en-GB" dirty="0"/>
          </a:p>
          <a:p>
            <a:pPr lvl="0"/>
            <a:r>
              <a:rPr lang="en-US" dirty="0"/>
              <a:t>GOV.UK. (2024). </a:t>
            </a:r>
            <a:r>
              <a:rPr lang="en-US" i="1" dirty="0"/>
              <a:t>Starting a business</a:t>
            </a:r>
            <a:r>
              <a:rPr lang="en-US" dirty="0"/>
              <a:t>. </a:t>
            </a:r>
            <a:r>
              <a:rPr lang="en-US" dirty="0">
                <a:hlinkClick r:id="rId3"/>
              </a:rPr>
              <a:t>https://www.gov.uk/set-up-business</a:t>
            </a:r>
            <a:endParaRPr lang="en-GB" dirty="0"/>
          </a:p>
          <a:p>
            <a:pPr lvl="0"/>
            <a:r>
              <a:rPr lang="en-US" dirty="0"/>
              <a:t>Food Standards Agency. (2024). </a:t>
            </a:r>
            <a:r>
              <a:rPr lang="en-US" i="1" dirty="0"/>
              <a:t>Starting a food business from home</a:t>
            </a:r>
            <a:r>
              <a:rPr lang="en-US" dirty="0"/>
              <a:t>. </a:t>
            </a:r>
            <a:r>
              <a:rPr lang="en-US" dirty="0">
                <a:hlinkClick r:id="rId4"/>
              </a:rPr>
              <a:t>https://www.food.gov.uk</a:t>
            </a:r>
            <a:endParaRPr lang="en-GB" dirty="0"/>
          </a:p>
          <a:p>
            <a:pPr lvl="0"/>
            <a:r>
              <a:rPr lang="en-US" dirty="0"/>
              <a:t>Statista. (2024). </a:t>
            </a:r>
            <a:r>
              <a:rPr lang="en-US" i="1" dirty="0"/>
              <a:t>Meal delivery and meal kit market statistics</a:t>
            </a:r>
            <a:r>
              <a:rPr lang="en-US" dirty="0"/>
              <a:t>. </a:t>
            </a:r>
            <a:r>
              <a:rPr lang="en-US" dirty="0">
                <a:hlinkClick r:id="rId5"/>
              </a:rPr>
              <a:t>https://www.statista.com</a:t>
            </a:r>
            <a:endParaRPr lang="en-GB" dirty="0"/>
          </a:p>
          <a:p>
            <a:pPr lvl="0"/>
            <a:r>
              <a:rPr lang="en-US" dirty="0"/>
              <a:t>Office for National Statistics (ONS). (2024). </a:t>
            </a:r>
            <a:r>
              <a:rPr lang="en-US" i="1" dirty="0"/>
              <a:t>Consumer spending data</a:t>
            </a:r>
            <a:r>
              <a:rPr lang="en-US" dirty="0"/>
              <a:t>. </a:t>
            </a:r>
            <a:r>
              <a:rPr lang="en-US" dirty="0">
                <a:hlinkClick r:id="rId6"/>
              </a:rPr>
              <a:t>https://www.ons.gov.uk</a:t>
            </a:r>
            <a:endParaRPr lang="en-GB" dirty="0"/>
          </a:p>
          <a:p>
            <a:endParaRPr lang="en-GB" dirty="0"/>
          </a:p>
        </p:txBody>
      </p:sp>
    </p:spTree>
    <p:extLst>
      <p:ext uri="{BB962C8B-B14F-4D97-AF65-F5344CB8AC3E}">
        <p14:creationId xmlns:p14="http://schemas.microsoft.com/office/powerpoint/2010/main" val="448649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0B28C-E658-21CF-40AE-AB13249F165B}"/>
              </a:ext>
            </a:extLst>
          </p:cNvPr>
          <p:cNvSpPr>
            <a:spLocks noGrp="1"/>
          </p:cNvSpPr>
          <p:nvPr>
            <p:ph type="title"/>
          </p:nvPr>
        </p:nvSpPr>
        <p:spPr/>
        <p:txBody>
          <a:bodyPr>
            <a:normAutofit fontScale="90000"/>
          </a:bodyPr>
          <a:lstStyle/>
          <a:p>
            <a:pPr algn="ctr"/>
            <a:br>
              <a:rPr lang="en-GB" b="1" dirty="0"/>
            </a:br>
            <a:br>
              <a:rPr lang="en-GB" b="1" dirty="0"/>
            </a:br>
            <a:br>
              <a:rPr lang="en-GB" b="1" dirty="0"/>
            </a:br>
            <a:br>
              <a:rPr lang="en-GB" b="1" dirty="0"/>
            </a:br>
            <a:br>
              <a:rPr lang="en-GB" b="1" dirty="0"/>
            </a:br>
            <a:br>
              <a:rPr lang="en-GB" b="1" dirty="0"/>
            </a:br>
            <a:br>
              <a:rPr lang="en-GB" b="1" dirty="0"/>
            </a:br>
            <a:br>
              <a:rPr lang="en-GB" b="1" dirty="0"/>
            </a:br>
            <a:r>
              <a:rPr lang="en-GB" b="1" dirty="0"/>
              <a:t>Thanks for listening</a:t>
            </a:r>
          </a:p>
        </p:txBody>
      </p:sp>
    </p:spTree>
    <p:extLst>
      <p:ext uri="{BB962C8B-B14F-4D97-AF65-F5344CB8AC3E}">
        <p14:creationId xmlns:p14="http://schemas.microsoft.com/office/powerpoint/2010/main" val="277872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157</TotalTime>
  <Words>1299</Words>
  <Application>Microsoft Office PowerPoint</Application>
  <PresentationFormat>Widescreen</PresentationFormat>
  <Paragraphs>166</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Symbol</vt:lpstr>
      <vt:lpstr>Times New Roman</vt:lpstr>
      <vt:lpstr>Office Theme</vt:lpstr>
      <vt:lpstr>Student name -Adeel Sadiq Student ID     -25132991 Module Programme   -Cert HE Business skills                      For the workplace Module code -LCM4006  Module Name - Enterprise &amp; Entrepreneurship Lecturer Name: Mucahit Ozden</vt:lpstr>
      <vt:lpstr>Business Overview</vt:lpstr>
      <vt:lpstr>Ethos of business</vt:lpstr>
      <vt:lpstr>Products &amp; Services</vt:lpstr>
      <vt:lpstr>Marketing and competitor analysis</vt:lpstr>
      <vt:lpstr>Marketing strategy</vt:lpstr>
      <vt:lpstr>Financial projections</vt:lpstr>
      <vt:lpstr>Conclusion</vt:lpstr>
      <vt:lpstr>References </vt:lpstr>
      <vt:lpstr>        Thanks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adeel sadiq</dc:creator>
  <cp:lastModifiedBy>adeel sadiq</cp:lastModifiedBy>
  <cp:revision>1</cp:revision>
  <dcterms:created xsi:type="dcterms:W3CDTF">2026-07-03T14:40:59Z</dcterms:created>
  <dcterms:modified xsi:type="dcterms:W3CDTF">2026-07-12T17:24:50Z</dcterms:modified>
</cp:coreProperties>
</file>