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1204" y="1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5/9/2022</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png"/><Relationship Id="rId7"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theleanway.net/The-8-Wastes-of-Lean" TargetMode="External"/><Relationship Id="rId11" Type="http://schemas.openxmlformats.org/officeDocument/2006/relationships/image" Target="../media/image7.png"/><Relationship Id="rId5" Type="http://schemas.openxmlformats.org/officeDocument/2006/relationships/hyperlink" Target="https://www.roadandtrack.com/car-culture/buying-maintenance/a19597923/why-it-takes-less-torque-to-loosen-a-bolt-than-to-tighten-it/" TargetMode="External"/><Relationship Id="rId10" Type="http://schemas.openxmlformats.org/officeDocument/2006/relationships/image" Target="../media/image6.png"/><Relationship Id="rId4" Type="http://schemas.openxmlformats.org/officeDocument/2006/relationships/hyperlink" Target="https://asq.org/quality-resources/dmaic#:~:text=Quality%20Glossary%20Definition%3A%20DMAIC,phases%20shown%20in%20Figure%201." TargetMode="External"/><Relationship Id="rId9"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What are the causes and effects of scrap in Meritor</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and how best can they be reduced?</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Andrew Thomas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Thorn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550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The automotive industry is heavily competitive with a constant drive for improvements.</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Often within the industry the biggest driver is output and how to increase it. In this project, the investigation will be instead focused around reducing waste in the factory in the form of scrap. Less scrap will usually mean more production of quality parts. </a:t>
            </a:r>
          </a:p>
          <a:p>
            <a:pPr>
              <a:spcBef>
                <a:spcPct val="50000"/>
              </a:spcBef>
            </a:pPr>
            <a:endParaRPr lang="en-US" altLang="en-US" sz="2800" dirty="0"/>
          </a:p>
        </p:txBody>
      </p:sp>
      <p:sp>
        <p:nvSpPr>
          <p:cNvPr id="12" name="Text Box 8"/>
          <p:cNvSpPr txBox="1">
            <a:spLocks noChangeArrowheads="1"/>
          </p:cNvSpPr>
          <p:nvPr/>
        </p:nvSpPr>
        <p:spPr bwMode="auto">
          <a:xfrm>
            <a:off x="209078" y="11945132"/>
            <a:ext cx="6415087" cy="98776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Clearly identify where the majority of the scrap is coming from. (With this specifically, the exact machines and assembly lines will be separate and then reviewed.)</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Clearly identify what the scrap is in the areas where the scrap is being produced. (Is it in a specific part of the process or are the problems spread out evenly?)</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Correctly identify the root cause and come up with a permanent corrective action.</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Control the results of the permanent corrective action. (Has it solved the root cause and if not why not.)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spcBef>
                <a:spcPct val="40000"/>
              </a:spcBef>
            </a:pPr>
            <a:endParaRPr lang="en-AU" altLang="en-US" sz="2800" dirty="0"/>
          </a:p>
        </p:txBody>
      </p:sp>
      <p:sp>
        <p:nvSpPr>
          <p:cNvPr id="17" name="Text Box 21"/>
          <p:cNvSpPr txBox="1">
            <a:spLocks noChangeArrowheads="1"/>
          </p:cNvSpPr>
          <p:nvPr/>
        </p:nvSpPr>
        <p:spPr bwMode="auto">
          <a:xfrm>
            <a:off x="7065877" y="16011990"/>
            <a:ext cx="5912587"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Pareto analyse of AB4 showing what most of the scrap was. </a:t>
            </a:r>
          </a:p>
        </p:txBody>
      </p:sp>
      <p:sp>
        <p:nvSpPr>
          <p:cNvPr id="22" name="Text Box 10"/>
          <p:cNvSpPr txBox="1">
            <a:spLocks noChangeArrowheads="1"/>
          </p:cNvSpPr>
          <p:nvPr/>
        </p:nvSpPr>
        <p:spPr bwMode="auto">
          <a:xfrm>
            <a:off x="14454312" y="20129299"/>
            <a:ext cx="6415088" cy="61655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I would like to thank everyone at Meritor who supported me with my project.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A special thank you to the setters and operators on the CNC’s and also the quality department.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Finally, this project wouldn’t have been as detailed without the support of the university</a:t>
            </a:r>
            <a:r>
              <a:rPr lang="en-GB" sz="3200" dirty="0">
                <a:effectLst/>
                <a:latin typeface="Arial" panose="020B0604020202020204" pitchFamily="34" charset="0"/>
                <a:ea typeface="Calibri" panose="020F0502020204030204" pitchFamily="34" charset="0"/>
                <a:cs typeface="Arial" panose="020B0604020202020204" pitchFamily="34" charset="0"/>
              </a:rPr>
              <a:t>. </a:t>
            </a:r>
          </a:p>
          <a:p>
            <a:pPr>
              <a:spcBef>
                <a:spcPct val="50000"/>
              </a:spcBef>
            </a:pPr>
            <a:endParaRPr lang="en-US" altLang="en-US" dirty="0"/>
          </a:p>
        </p:txBody>
      </p:sp>
      <p:sp>
        <p:nvSpPr>
          <p:cNvPr id="23" name="Text Box 11"/>
          <p:cNvSpPr txBox="1">
            <a:spLocks noChangeArrowheads="1"/>
          </p:cNvSpPr>
          <p:nvPr/>
        </p:nvSpPr>
        <p:spPr bwMode="auto">
          <a:xfrm>
            <a:off x="14375201" y="25499610"/>
            <a:ext cx="6415087" cy="3161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Burke, </a:t>
            </a:r>
            <a:r>
              <a:rPr lang="en-GB" sz="1800" dirty="0" err="1">
                <a:effectLst/>
                <a:latin typeface="Arial" panose="020B0604020202020204" pitchFamily="34" charset="0"/>
                <a:ea typeface="Calibri" panose="020F0502020204030204" pitchFamily="34" charset="0"/>
                <a:cs typeface="Arial" panose="020B0604020202020204" pitchFamily="34" charset="0"/>
              </a:rPr>
              <a:t>Silvestrini</a:t>
            </a:r>
            <a:r>
              <a:rPr lang="en-GB" sz="1800" dirty="0">
                <a:effectLst/>
                <a:latin typeface="Arial" panose="020B0604020202020204" pitchFamily="34" charset="0"/>
                <a:ea typeface="Calibri" panose="020F0502020204030204" pitchFamily="34" charset="0"/>
                <a:cs typeface="Arial" panose="020B0604020202020204" pitchFamily="34" charset="0"/>
              </a:rPr>
              <a:t> (2017) -   </a:t>
            </a:r>
            <a:r>
              <a:rPr lang="en-GB" sz="1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DMAIC Process: Define, Measure, </a:t>
            </a:r>
            <a:r>
              <a:rPr lang="en-GB" sz="1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Analyze</a:t>
            </a:r>
            <a:r>
              <a:rPr lang="en-GB" sz="1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 Improve, Control | ASQ</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err="1">
                <a:effectLst/>
                <a:latin typeface="Arial" panose="020B0604020202020204" pitchFamily="34" charset="0"/>
                <a:ea typeface="Calibri" panose="020F0502020204030204" pitchFamily="34" charset="0"/>
                <a:cs typeface="Arial" panose="020B0604020202020204" pitchFamily="34" charset="0"/>
              </a:rPr>
              <a:t>Sorokananich</a:t>
            </a:r>
            <a:r>
              <a:rPr lang="en-GB" sz="1800" dirty="0">
                <a:effectLst/>
                <a:latin typeface="Arial" panose="020B0604020202020204" pitchFamily="34" charset="0"/>
                <a:ea typeface="Calibri" panose="020F0502020204030204" pitchFamily="34" charset="0"/>
                <a:cs typeface="Arial" panose="020B0604020202020204" pitchFamily="34" charset="0"/>
              </a:rPr>
              <a:t>, 2018 - </a:t>
            </a:r>
            <a:r>
              <a:rPr lang="en-GB" sz="1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Why it Takes Less Torque to Loosen a Bolt Than to Tighten It (roadandtrack.com)</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(Ohno 1988) - </a:t>
            </a:r>
            <a:r>
              <a:rPr lang="en-GB" sz="1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The 8 Wastes of Lean (theleanway.net)</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9" name="Picture 28">
            <a:extLst>
              <a:ext uri="{FF2B5EF4-FFF2-40B4-BE49-F238E27FC236}">
                <a16:creationId xmlns:a16="http://schemas.microsoft.com/office/drawing/2014/main" id="{4F64066A-D461-8F2D-CD3F-6C7E13F46BA3}"/>
              </a:ext>
            </a:extLst>
          </p:cNvPr>
          <p:cNvPicPr>
            <a:picLocks noChangeAspect="1"/>
          </p:cNvPicPr>
          <p:nvPr/>
        </p:nvPicPr>
        <p:blipFill>
          <a:blip r:embed="rId7"/>
          <a:stretch>
            <a:fillRect/>
          </a:stretch>
        </p:blipFill>
        <p:spPr>
          <a:xfrm>
            <a:off x="348597" y="2137435"/>
            <a:ext cx="2501444" cy="3344790"/>
          </a:xfrm>
          <a:prstGeom prst="rect">
            <a:avLst/>
          </a:prstGeom>
        </p:spPr>
      </p:pic>
      <p:sp>
        <p:nvSpPr>
          <p:cNvPr id="44" name="TextBox 43">
            <a:extLst>
              <a:ext uri="{FF2B5EF4-FFF2-40B4-BE49-F238E27FC236}">
                <a16:creationId xmlns:a16="http://schemas.microsoft.com/office/drawing/2014/main" id="{94CE18CE-7E65-8C4A-9607-D6691470D955}"/>
              </a:ext>
            </a:extLst>
          </p:cNvPr>
          <p:cNvSpPr txBox="1"/>
          <p:nvPr/>
        </p:nvSpPr>
        <p:spPr>
          <a:xfrm>
            <a:off x="297419" y="20570546"/>
            <a:ext cx="5909516" cy="8528425"/>
          </a:xfrm>
          <a:prstGeom prst="rect">
            <a:avLst/>
          </a:prstGeom>
          <a:noFill/>
        </p:spPr>
        <p:txBody>
          <a:bodyPr wrap="square">
            <a:sp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Define/Measure</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At the define phase, the process map was added.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The business case was made with the idea of keeping the company competitive. During the measure phase, the areas were established and the scrap codes as well. Information including the current PFMEA was added. </a:t>
            </a:r>
          </a:p>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Analyse</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A lot of time was spent creating and analysing the results from the pareto charts to determine both where and what the scrap was that was being made.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8" name="TextBox 47">
            <a:extLst>
              <a:ext uri="{FF2B5EF4-FFF2-40B4-BE49-F238E27FC236}">
                <a16:creationId xmlns:a16="http://schemas.microsoft.com/office/drawing/2014/main" id="{622DD87D-DF9E-B68A-0B99-9B5B82E7CCF6}"/>
              </a:ext>
            </a:extLst>
          </p:cNvPr>
          <p:cNvSpPr txBox="1"/>
          <p:nvPr/>
        </p:nvSpPr>
        <p:spPr>
          <a:xfrm>
            <a:off x="7114566" y="6288473"/>
            <a:ext cx="6620890" cy="954107"/>
          </a:xfrm>
          <a:prstGeom prst="rect">
            <a:avLst/>
          </a:prstGeom>
          <a:noFill/>
        </p:spPr>
        <p:txBody>
          <a:bodyPr wrap="square">
            <a:spAutoFit/>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On all of the key areas misloads came up making it the focus of the project. </a:t>
            </a:r>
            <a:endParaRPr lang="en-GB" sz="40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9" name="Picture 48">
            <a:extLst>
              <a:ext uri="{FF2B5EF4-FFF2-40B4-BE49-F238E27FC236}">
                <a16:creationId xmlns:a16="http://schemas.microsoft.com/office/drawing/2014/main" id="{E17A3FE1-D6CC-E84C-D357-E2527AF1B77E}"/>
              </a:ext>
            </a:extLst>
          </p:cNvPr>
          <p:cNvPicPr>
            <a:picLocks noChangeAspect="1"/>
          </p:cNvPicPr>
          <p:nvPr/>
        </p:nvPicPr>
        <p:blipFill>
          <a:blip r:embed="rId8"/>
          <a:stretch>
            <a:fillRect/>
          </a:stretch>
        </p:blipFill>
        <p:spPr>
          <a:xfrm>
            <a:off x="7065877" y="11945132"/>
            <a:ext cx="6297475" cy="3969318"/>
          </a:xfrm>
          <a:prstGeom prst="rect">
            <a:avLst/>
          </a:prstGeom>
        </p:spPr>
      </p:pic>
      <p:pic>
        <p:nvPicPr>
          <p:cNvPr id="50" name="Picture 49">
            <a:extLst>
              <a:ext uri="{FF2B5EF4-FFF2-40B4-BE49-F238E27FC236}">
                <a16:creationId xmlns:a16="http://schemas.microsoft.com/office/drawing/2014/main" id="{FDC8A725-2D47-56E5-87BA-4BF05D928003}"/>
              </a:ext>
            </a:extLst>
          </p:cNvPr>
          <p:cNvPicPr>
            <a:picLocks noChangeAspect="1"/>
          </p:cNvPicPr>
          <p:nvPr/>
        </p:nvPicPr>
        <p:blipFill>
          <a:blip r:embed="rId9"/>
          <a:stretch>
            <a:fillRect/>
          </a:stretch>
        </p:blipFill>
        <p:spPr>
          <a:xfrm>
            <a:off x="141728" y="28979209"/>
            <a:ext cx="2444163" cy="1296001"/>
          </a:xfrm>
          <a:prstGeom prst="rect">
            <a:avLst/>
          </a:prstGeom>
        </p:spPr>
      </p:pic>
      <p:sp>
        <p:nvSpPr>
          <p:cNvPr id="52" name="TextBox 51">
            <a:extLst>
              <a:ext uri="{FF2B5EF4-FFF2-40B4-BE49-F238E27FC236}">
                <a16:creationId xmlns:a16="http://schemas.microsoft.com/office/drawing/2014/main" id="{3282186C-743A-3B4D-2354-7527E883AB85}"/>
              </a:ext>
            </a:extLst>
          </p:cNvPr>
          <p:cNvSpPr txBox="1"/>
          <p:nvPr/>
        </p:nvSpPr>
        <p:spPr>
          <a:xfrm>
            <a:off x="14625098" y="16602534"/>
            <a:ext cx="6165190" cy="3520387"/>
          </a:xfrm>
          <a:prstGeom prst="rect">
            <a:avLst/>
          </a:prstGeom>
          <a:noFill/>
        </p:spPr>
        <p:txBody>
          <a:bodyPr wrap="square">
            <a:sp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Conclusions</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Whereas the experiments were successful, more studies will need to be completed over larger stages of time to correctly prove this out. Further trials to be carried out in order to see if the problem goes away.  </a:t>
            </a:r>
          </a:p>
        </p:txBody>
      </p:sp>
      <p:pic>
        <p:nvPicPr>
          <p:cNvPr id="53" name="Picture 52">
            <a:extLst>
              <a:ext uri="{FF2B5EF4-FFF2-40B4-BE49-F238E27FC236}">
                <a16:creationId xmlns:a16="http://schemas.microsoft.com/office/drawing/2014/main" id="{0FF32892-3A35-D2B4-8DFB-CE35D7F16CE6}"/>
              </a:ext>
            </a:extLst>
          </p:cNvPr>
          <p:cNvPicPr>
            <a:picLocks noChangeAspect="1"/>
          </p:cNvPicPr>
          <p:nvPr/>
        </p:nvPicPr>
        <p:blipFill>
          <a:blip r:embed="rId10"/>
          <a:stretch>
            <a:fillRect/>
          </a:stretch>
        </p:blipFill>
        <p:spPr>
          <a:xfrm>
            <a:off x="7114565" y="7284386"/>
            <a:ext cx="6171938" cy="3709729"/>
          </a:xfrm>
          <a:prstGeom prst="rect">
            <a:avLst/>
          </a:prstGeom>
        </p:spPr>
      </p:pic>
      <p:sp>
        <p:nvSpPr>
          <p:cNvPr id="54" name="Text Box 21">
            <a:extLst>
              <a:ext uri="{FF2B5EF4-FFF2-40B4-BE49-F238E27FC236}">
                <a16:creationId xmlns:a16="http://schemas.microsoft.com/office/drawing/2014/main" id="{421012DA-0B25-27D1-1A3E-199DF05D8F9B}"/>
              </a:ext>
            </a:extLst>
          </p:cNvPr>
          <p:cNvSpPr txBox="1">
            <a:spLocks noChangeArrowheads="1"/>
          </p:cNvSpPr>
          <p:nvPr/>
        </p:nvSpPr>
        <p:spPr bwMode="auto">
          <a:xfrm>
            <a:off x="7163865" y="10985881"/>
            <a:ext cx="5912587"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Pareto analyse from 2019 showing where the scrap is coming from. </a:t>
            </a:r>
          </a:p>
        </p:txBody>
      </p:sp>
      <p:sp>
        <p:nvSpPr>
          <p:cNvPr id="56" name="TextBox 55">
            <a:extLst>
              <a:ext uri="{FF2B5EF4-FFF2-40B4-BE49-F238E27FC236}">
                <a16:creationId xmlns:a16="http://schemas.microsoft.com/office/drawing/2014/main" id="{37346940-672C-93B4-BA43-2F1BBE7947B5}"/>
              </a:ext>
            </a:extLst>
          </p:cNvPr>
          <p:cNvSpPr txBox="1"/>
          <p:nvPr/>
        </p:nvSpPr>
        <p:spPr>
          <a:xfrm>
            <a:off x="7051796" y="17068112"/>
            <a:ext cx="6297475" cy="10743519"/>
          </a:xfrm>
          <a:prstGeom prst="rect">
            <a:avLst/>
          </a:prstGeom>
          <a:noFill/>
        </p:spPr>
        <p:txBody>
          <a:bodyPr wrap="square">
            <a:sp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Analyse Issues</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A scrap code was removed from the pareto analyse due to it covering multiple issues that couldn’t be traced. Whereas the intention was to give the lab a code for all the spot checks that they complete, the reality of this is that several people use it to cover customer concerns, large scrap quantities and parts that are unidentified.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For this reason, it leads to excessive scrap costs, but the true breakdown of this is almost impossible to work out. </a:t>
            </a:r>
          </a:p>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Supplier issues were also removed from the equation so that this could be made a project based on internal issues. </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T</a:t>
            </a:r>
            <a:r>
              <a:rPr lang="en-GB" sz="2800" dirty="0">
                <a:latin typeface="Arial" panose="020B0604020202020204" pitchFamily="34" charset="0"/>
                <a:ea typeface="Calibri" panose="020F0502020204030204" pitchFamily="34" charset="0"/>
                <a:cs typeface="Arial" panose="020B0604020202020204" pitchFamily="34" charset="0"/>
              </a:rPr>
              <a:t>he two areas that were focused on were the misloading of parts onto the machines and the various tool issues that results in scrap. </a:t>
            </a:r>
            <a:endParaRPr lang="en-GB" sz="2800" dirty="0">
              <a:effectLst/>
              <a:latin typeface="Arial" panose="020B0604020202020204" pitchFamily="34" charset="0"/>
              <a:ea typeface="Calibri" panose="020F0502020204030204" pitchFamily="34" charset="0"/>
              <a:cs typeface="Arial" panose="020B0604020202020204" pitchFamily="34" charset="0"/>
            </a:endParaRPr>
          </a:p>
        </p:txBody>
      </p:sp>
      <p:sp>
        <p:nvSpPr>
          <p:cNvPr id="57" name="Text Box 16">
            <a:extLst>
              <a:ext uri="{FF2B5EF4-FFF2-40B4-BE49-F238E27FC236}">
                <a16:creationId xmlns:a16="http://schemas.microsoft.com/office/drawing/2014/main" id="{0EBEADA4-1458-FBF3-D04A-A8B32D38A71A}"/>
              </a:ext>
            </a:extLst>
          </p:cNvPr>
          <p:cNvSpPr txBox="1"/>
          <p:nvPr/>
        </p:nvSpPr>
        <p:spPr>
          <a:xfrm>
            <a:off x="14625098" y="11349529"/>
            <a:ext cx="5912587" cy="5217056"/>
          </a:xfrm>
          <a:prstGeom prst="rect">
            <a:avLst/>
          </a:prstGeom>
          <a:solidFill>
            <a:schemeClr val="lt1"/>
          </a:solid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3600" b="1" dirty="0">
                <a:effectLst/>
                <a:latin typeface="Arial" panose="020B0604020202020204" pitchFamily="34" charset="0"/>
                <a:ea typeface="Calibri" panose="020F0502020204030204" pitchFamily="34" charset="0"/>
                <a:cs typeface="Arial" panose="020B0604020202020204" pitchFamily="34" charset="0"/>
              </a:rPr>
              <a:t>Improve</a:t>
            </a:r>
          </a:p>
          <a:p>
            <a:pPr>
              <a:lnSpc>
                <a:spcPct val="107000"/>
              </a:lnSpc>
              <a:spcAft>
                <a:spcPts val="800"/>
              </a:spcAft>
            </a:pPr>
            <a:r>
              <a:rPr lang="en-GB" sz="2800" dirty="0">
                <a:effectLst/>
                <a:latin typeface="Arial" panose="020B0604020202020204" pitchFamily="34" charset="0"/>
                <a:ea typeface="Calibri" panose="020F0502020204030204" pitchFamily="34" charset="0"/>
                <a:cs typeface="Arial" panose="020B0604020202020204" pitchFamily="34" charset="0"/>
              </a:rPr>
              <a:t>Several experiments were set up in order to prove that the misloads on the CNC’s could be eliminated if a torque regime was correctly added to the process. </a:t>
            </a:r>
          </a:p>
          <a:p>
            <a:pPr>
              <a:lnSpc>
                <a:spcPct val="107000"/>
              </a:lnSpc>
              <a:spcAft>
                <a:spcPts val="800"/>
              </a:spcAft>
            </a:pPr>
            <a:r>
              <a:rPr lang="en-GB" sz="2800" dirty="0">
                <a:latin typeface="Arial" panose="020B0604020202020204" pitchFamily="34" charset="0"/>
                <a:ea typeface="Calibri" panose="020F0502020204030204" pitchFamily="34" charset="0"/>
                <a:cs typeface="Arial" panose="020B0604020202020204" pitchFamily="34" charset="0"/>
              </a:rPr>
              <a:t>The experiments involved working out the release torque and adding 10% onto it to find out the initial torque settings. </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58" name="Picture 57">
            <a:extLst>
              <a:ext uri="{FF2B5EF4-FFF2-40B4-BE49-F238E27FC236}">
                <a16:creationId xmlns:a16="http://schemas.microsoft.com/office/drawing/2014/main" id="{0A9C8CA6-D34F-9966-93ED-E2D1FF1923A4}"/>
              </a:ext>
            </a:extLst>
          </p:cNvPr>
          <p:cNvPicPr>
            <a:picLocks noChangeAspect="1"/>
          </p:cNvPicPr>
          <p:nvPr/>
        </p:nvPicPr>
        <p:blipFill>
          <a:blip r:embed="rId11"/>
          <a:stretch>
            <a:fillRect/>
          </a:stretch>
        </p:blipFill>
        <p:spPr>
          <a:xfrm>
            <a:off x="14670468" y="6432848"/>
            <a:ext cx="5778811" cy="3473435"/>
          </a:xfrm>
          <a:prstGeom prst="rect">
            <a:avLst/>
          </a:prstGeom>
        </p:spPr>
      </p:pic>
      <p:sp>
        <p:nvSpPr>
          <p:cNvPr id="59" name="Text Box 21">
            <a:extLst>
              <a:ext uri="{FF2B5EF4-FFF2-40B4-BE49-F238E27FC236}">
                <a16:creationId xmlns:a16="http://schemas.microsoft.com/office/drawing/2014/main" id="{FD484944-0CDF-5041-3646-FA7A9C68CADA}"/>
              </a:ext>
            </a:extLst>
          </p:cNvPr>
          <p:cNvSpPr txBox="1">
            <a:spLocks noChangeArrowheads="1"/>
          </p:cNvSpPr>
          <p:nvPr/>
        </p:nvSpPr>
        <p:spPr bwMode="auto">
          <a:xfrm>
            <a:off x="14536692" y="10155490"/>
            <a:ext cx="5912587"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The above shows the amount of parts misloaded every week.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321</TotalTime>
  <Words>675</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Andrew Thomas</cp:lastModifiedBy>
  <cp:revision>26</cp:revision>
  <dcterms:created xsi:type="dcterms:W3CDTF">2016-02-25T08:27:32Z</dcterms:created>
  <dcterms:modified xsi:type="dcterms:W3CDTF">2022-05-09T16:47:34Z</dcterms:modified>
</cp:coreProperties>
</file>