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notesMasterIdLst>
    <p:notesMasterId r:id="rId13"/>
  </p:notesMasterIdLst>
  <p:sldIdLst>
    <p:sldId id="256" r:id="rId2"/>
    <p:sldId id="257" r:id="rId3"/>
    <p:sldId id="258" r:id="rId4"/>
    <p:sldId id="259" r:id="rId5"/>
    <p:sldId id="260" r:id="rId6"/>
    <p:sldId id="262" r:id="rId7"/>
    <p:sldId id="267" r:id="rId8"/>
    <p:sldId id="268" r:id="rId9"/>
    <p:sldId id="264" r:id="rId10"/>
    <p:sldId id="265" r:id="rId11"/>
    <p:sldId id="266" r:id="rId1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6283" autoAdjust="0"/>
  </p:normalViewPr>
  <p:slideViewPr>
    <p:cSldViewPr snapToGrid="0">
      <p:cViewPr varScale="1">
        <p:scale>
          <a:sx n="78" d="100"/>
          <a:sy n="78" d="100"/>
        </p:scale>
        <p:origin x="878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A1A13E7-E6BF-4181-9F9D-F98164CE5C15}" type="datetimeFigureOut">
              <a:rPr lang="en-GB" smtClean="0"/>
              <a:t>12/03/2026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EAD5EB9-B321-4627-A96C-408748FB76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139236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EAD5EB9-B321-4627-A96C-408748FB7616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3528478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89213" y="2514600"/>
            <a:ext cx="8915399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89213" y="4777379"/>
            <a:ext cx="8915399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12/03/2026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Freeform 6"/>
          <p:cNvSpPr/>
          <p:nvPr/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4529540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6726981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377762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12/03/2026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1207538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2058750"/>
            <a:ext cx="8915399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3530129"/>
            <a:ext cx="8915399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12/03/2026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6849684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89212" y="2133600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190747" y="2126222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12/03/2026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1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6967513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9373" y="1972703"/>
            <a:ext cx="399273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589212" y="2548966"/>
            <a:ext cx="4342893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506629" y="1969475"/>
            <a:ext cx="399900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166957" y="2545738"/>
            <a:ext cx="4338674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12/03/2026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814850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12/03/2026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3815943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12/03/2026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862108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446088"/>
            <a:ext cx="3505199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23012" y="446088"/>
            <a:ext cx="5181600" cy="5414963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2" y="1598613"/>
            <a:ext cx="3505199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12/03/2026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580043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4800600"/>
            <a:ext cx="89154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589212" y="634965"/>
            <a:ext cx="8915400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367338"/>
            <a:ext cx="8915400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12/03/2026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463824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09600"/>
            <a:ext cx="8915399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12/03/2026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9954514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3275012" y="3505200"/>
            <a:ext cx="753655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12/03/2026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  <p:sp>
        <p:nvSpPr>
          <p:cNvPr id="14" name="TextBox 13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63332533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2438400"/>
            <a:ext cx="8915400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12/03/2026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9872519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12/03/2026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  <p:sp>
        <p:nvSpPr>
          <p:cNvPr id="17" name="TextBox 16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44321706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27407"/>
            <a:ext cx="8915399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12/03/2026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6007008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12/03/2026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131156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94812" y="627405"/>
            <a:ext cx="2207601" cy="5283817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89212" y="627405"/>
            <a:ext cx="6477000" cy="528381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12/03/2026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8680490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/>
          <p:cNvGrpSpPr/>
          <p:nvPr/>
        </p:nvGrpSpPr>
        <p:grpSpPr>
          <a:xfrm>
            <a:off x="1" y="228600"/>
            <a:ext cx="2851516" cy="6638628"/>
            <a:chOff x="2487613" y="285750"/>
            <a:chExt cx="2428875" cy="5654676"/>
          </a:xfrm>
        </p:grpSpPr>
        <p:sp>
          <p:nvSpPr>
            <p:cNvPr id="24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5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6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7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8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9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0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1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2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3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4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5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10" name="Group 9"/>
          <p:cNvGrpSpPr/>
          <p:nvPr/>
        </p:nvGrpSpPr>
        <p:grpSpPr>
          <a:xfrm>
            <a:off x="27221" y="-786"/>
            <a:ext cx="2356674" cy="6854039"/>
            <a:chOff x="6627813" y="194833"/>
            <a:chExt cx="1952625" cy="5678918"/>
          </a:xfrm>
        </p:grpSpPr>
        <p:sp>
          <p:nvSpPr>
            <p:cNvPr id="11" name="Freeform 27"/>
            <p:cNvSpPr/>
            <p:nvPr/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2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3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4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5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6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8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9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0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1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2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7" name="Rectangle 6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92924" y="624110"/>
            <a:ext cx="8911687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2133600"/>
            <a:ext cx="8915400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8C18859-9320-47B1-B84A-5AD18E8F8F05}" type="datetimeFigureOut">
              <a:rPr lang="en-GB" smtClean="0"/>
              <a:t>12/03/2026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531812" y="787782"/>
            <a:ext cx="7797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201005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  <p:sldLayoutId id="2147483708" r:id="rId12"/>
    <p:sldLayoutId id="2147483709" r:id="rId13"/>
    <p:sldLayoutId id="2147483710" r:id="rId14"/>
    <p:sldLayoutId id="2147483711" r:id="rId15"/>
    <p:sldLayoutId id="2147483712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s://financialmodelslab.com/products/flower-shop-pestel#:~:text=Flower%20Shop%20PESTLE%20Analysis,Highlights%20economic%20and%20price%20pressures" TargetMode="External"/><Relationship Id="rId1" Type="http://schemas.openxmlformats.org/officeDocument/2006/relationships/slideLayout" Target="../slideLayouts/slideLayout3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877589-7B87-1810-7D1A-B5A2048E349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230446" y="2399070"/>
            <a:ext cx="7936107" cy="2900025"/>
          </a:xfrm>
        </p:spPr>
        <p:txBody>
          <a:bodyPr>
            <a:normAutofit fontScale="90000"/>
          </a:bodyPr>
          <a:lstStyle/>
          <a:p>
            <a:b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MODULE NAME: Problem Solving and Decision Making</a:t>
            </a:r>
            <a:b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MODULE CODE :  LCLM4004 – LON</a:t>
            </a:r>
            <a:b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STUDENT NAME: Mauricio Henrique da Luz Alves</a:t>
            </a:r>
            <a:b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STUDENT ID: 2509312</a:t>
            </a:r>
            <a:b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LECTURER: Anita Nan</a:t>
            </a:r>
            <a:b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Assignment 1: Presentation</a:t>
            </a:r>
            <a:b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6362771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E262C7-2C0D-83A7-4B68-88CCFBE724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28799" y="610553"/>
            <a:ext cx="8534401" cy="868680"/>
          </a:xfrm>
        </p:spPr>
        <p:txBody>
          <a:bodyPr/>
          <a:lstStyle/>
          <a:p>
            <a:pPr algn="ctr"/>
            <a:r>
              <a:rPr lang="en-GB" b="1" dirty="0"/>
              <a:t>OVERVIEW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986ECFC-4802-880F-CAC4-59F9E04E17F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815618" y="1972074"/>
            <a:ext cx="7604044" cy="4092448"/>
          </a:xfrm>
        </p:spPr>
        <p:txBody>
          <a:bodyPr>
            <a:normAutofit/>
          </a:bodyPr>
          <a:lstStyle/>
          <a:p>
            <a:r>
              <a:rPr lang="en-GB" sz="18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Introduction </a:t>
            </a:r>
          </a:p>
          <a:p>
            <a:r>
              <a:rPr lang="en-GB" sz="18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Company background</a:t>
            </a:r>
          </a:p>
          <a:p>
            <a:r>
              <a:rPr lang="en-GB" sz="18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Problem: nature and scope</a:t>
            </a:r>
          </a:p>
          <a:p>
            <a:r>
              <a:rPr lang="en-GB" sz="18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PESTLE ANALYSIS: Green Haven Florists</a:t>
            </a:r>
          </a:p>
          <a:p>
            <a:r>
              <a:rPr lang="en-GB" sz="18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Cause and effect analysis: Fishbone diagram</a:t>
            </a:r>
          </a:p>
          <a:p>
            <a:r>
              <a:rPr lang="en-GB" sz="18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Conclusion</a:t>
            </a:r>
          </a:p>
          <a:p>
            <a:r>
              <a:rPr lang="en-GB" sz="18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</a:p>
          <a:p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271580601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51C092-CB50-5179-72FB-94CBECED54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21367" y="553458"/>
            <a:ext cx="8915399" cy="557784"/>
          </a:xfrm>
        </p:spPr>
        <p:txBody>
          <a:bodyPr>
            <a:noAutofit/>
          </a:bodyPr>
          <a:lstStyle/>
          <a:p>
            <a:r>
              <a:rPr lang="en-GB" b="1" dirty="0"/>
              <a:t>Introduction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28A8359-438A-7EDF-F235-AE5BAE7FB20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811593" y="2023998"/>
            <a:ext cx="9505336" cy="4280544"/>
          </a:xfrm>
        </p:spPr>
        <p:txBody>
          <a:bodyPr>
            <a:normAutofit/>
          </a:bodyPr>
          <a:lstStyle/>
          <a:p>
            <a:pPr marL="285750" indent="-285750">
              <a:buFont typeface="Wingdings" panose="05000000000000000000" pitchFamily="2" charset="2"/>
              <a:buChar char="v"/>
            </a:pPr>
            <a:endParaRPr lang="en-GB" sz="1800" dirty="0">
              <a:solidFill>
                <a:srgbClr val="111111"/>
              </a:solidFill>
              <a:latin typeface="Arial" panose="020B0604020202020204" pitchFamily="34" charset="0"/>
              <a:ea typeface="Roboto"/>
              <a:cs typeface="Arial" panose="020B0604020202020204" pitchFamily="34" charset="0"/>
            </a:endParaRP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sz="1800" dirty="0">
                <a:solidFill>
                  <a:srgbClr val="111111"/>
                </a:solidFill>
                <a:latin typeface="Arial" panose="020B0604020202020204" pitchFamily="34" charset="0"/>
                <a:ea typeface="Roboto"/>
                <a:cs typeface="Arial" panose="020B0604020202020204" pitchFamily="34" charset="0"/>
              </a:rPr>
              <a:t>The business was founded by Liam and Priya Patel in 2016. It is an independent florist business in Norwich. 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sz="1800" dirty="0">
                <a:solidFill>
                  <a:srgbClr val="111111"/>
                </a:solidFill>
                <a:latin typeface="Arial" panose="020B0604020202020204" pitchFamily="34" charset="0"/>
                <a:ea typeface="Roboto"/>
                <a:cs typeface="Arial" panose="020B0604020202020204" pitchFamily="34" charset="0"/>
              </a:rPr>
              <a:t>The business was doing well because it provided customized services and had values that were beneficial to the environment. However, in the last year, the business has </a:t>
            </a:r>
            <a:r>
              <a:rPr lang="en-GB" sz="1800" dirty="0">
                <a:solidFill>
                  <a:srgbClr val="111111"/>
                </a:solidFill>
                <a:highlight>
                  <a:srgbClr val="FFFF00"/>
                </a:highlight>
                <a:latin typeface="Arial" panose="020B0604020202020204" pitchFamily="34" charset="0"/>
                <a:ea typeface="Roboto"/>
                <a:cs typeface="Arial" panose="020B0604020202020204" pitchFamily="34" charset="0"/>
              </a:rPr>
              <a:t>experienced a 30% decline in sales.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sz="1800" dirty="0">
                <a:solidFill>
                  <a:srgbClr val="111111"/>
                </a:solidFill>
                <a:latin typeface="Arial" panose="020B0604020202020204" pitchFamily="34" charset="0"/>
                <a:ea typeface="Roboto"/>
                <a:cs typeface="Arial" panose="020B0604020202020204" pitchFamily="34" charset="0"/>
              </a:rPr>
              <a:t>This presentation will examine factors that influence the business from within and outside.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sz="1800" dirty="0">
                <a:solidFill>
                  <a:srgbClr val="111111"/>
                </a:solidFill>
                <a:latin typeface="Arial" panose="020B0604020202020204" pitchFamily="34" charset="0"/>
                <a:ea typeface="Roboto"/>
                <a:cs typeface="Arial" panose="020B0604020202020204" pitchFamily="34" charset="0"/>
              </a:rPr>
              <a:t>I will apply three business tools: the PESTEL framework, the Fishbone diagram, and the 5W2H framework. Finally, I will conclude the key findings.</a:t>
            </a:r>
          </a:p>
        </p:txBody>
      </p:sp>
    </p:spTree>
    <p:extLst>
      <p:ext uri="{BB962C8B-B14F-4D97-AF65-F5344CB8AC3E}">
        <p14:creationId xmlns:p14="http://schemas.microsoft.com/office/powerpoint/2010/main" val="289795752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055" name="Group 2054">
            <a:extLst>
              <a:ext uri="{FF2B5EF4-FFF2-40B4-BE49-F238E27FC236}">
                <a16:creationId xmlns:a16="http://schemas.microsoft.com/office/drawing/2014/main" id="{7398C59F-5A18-487B-91D6-B955AACF2E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" y="228600"/>
            <a:ext cx="2851523" cy="6638625"/>
            <a:chOff x="2487613" y="285750"/>
            <a:chExt cx="2428875" cy="5654676"/>
          </a:xfrm>
        </p:grpSpPr>
        <p:sp>
          <p:nvSpPr>
            <p:cNvPr id="2052" name="Freeform 11">
              <a:extLst>
                <a:ext uri="{FF2B5EF4-FFF2-40B4-BE49-F238E27FC236}">
                  <a16:creationId xmlns:a16="http://schemas.microsoft.com/office/drawing/2014/main" id="{0557FAFE-C7C3-47EC-A4F5-9B216631920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053" name="Freeform 12">
              <a:extLst>
                <a:ext uri="{FF2B5EF4-FFF2-40B4-BE49-F238E27FC236}">
                  <a16:creationId xmlns:a16="http://schemas.microsoft.com/office/drawing/2014/main" id="{95BC28FB-3882-4674-9D79-EA58BEB7CEB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054" name="Freeform 13">
              <a:extLst>
                <a:ext uri="{FF2B5EF4-FFF2-40B4-BE49-F238E27FC236}">
                  <a16:creationId xmlns:a16="http://schemas.microsoft.com/office/drawing/2014/main" id="{9C6EC892-83F9-402F-8552-0AD7C0556EB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068" name="Freeform 14">
              <a:extLst>
                <a:ext uri="{FF2B5EF4-FFF2-40B4-BE49-F238E27FC236}">
                  <a16:creationId xmlns:a16="http://schemas.microsoft.com/office/drawing/2014/main" id="{18387766-037C-4EF0-8471-D19CBF2A431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082" name="Freeform 15">
              <a:extLst>
                <a:ext uri="{FF2B5EF4-FFF2-40B4-BE49-F238E27FC236}">
                  <a16:creationId xmlns:a16="http://schemas.microsoft.com/office/drawing/2014/main" id="{1E364F38-6F3A-476A-93E6-962EA817C42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084" name="Freeform 16">
              <a:extLst>
                <a:ext uri="{FF2B5EF4-FFF2-40B4-BE49-F238E27FC236}">
                  <a16:creationId xmlns:a16="http://schemas.microsoft.com/office/drawing/2014/main" id="{35C335A4-1E67-4293-8BE2-DFB085D4FBB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086" name="Freeform 17">
              <a:extLst>
                <a:ext uri="{FF2B5EF4-FFF2-40B4-BE49-F238E27FC236}">
                  <a16:creationId xmlns:a16="http://schemas.microsoft.com/office/drawing/2014/main" id="{9A8A0F10-2C98-4297-9F92-5D95533927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088" name="Freeform 18">
              <a:extLst>
                <a:ext uri="{FF2B5EF4-FFF2-40B4-BE49-F238E27FC236}">
                  <a16:creationId xmlns:a16="http://schemas.microsoft.com/office/drawing/2014/main" id="{C3B112A3-006E-4008-A778-DB5F6A09D51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102" name="Freeform 19">
              <a:extLst>
                <a:ext uri="{FF2B5EF4-FFF2-40B4-BE49-F238E27FC236}">
                  <a16:creationId xmlns:a16="http://schemas.microsoft.com/office/drawing/2014/main" id="{E5E62767-5C25-4C49-9568-432433A3C5B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116" name="Freeform 20">
              <a:extLst>
                <a:ext uri="{FF2B5EF4-FFF2-40B4-BE49-F238E27FC236}">
                  <a16:creationId xmlns:a16="http://schemas.microsoft.com/office/drawing/2014/main" id="{598EC006-77B1-42BA-B815-66CCB9B170E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118" name="Freeform 21">
              <a:extLst>
                <a:ext uri="{FF2B5EF4-FFF2-40B4-BE49-F238E27FC236}">
                  <a16:creationId xmlns:a16="http://schemas.microsoft.com/office/drawing/2014/main" id="{A144ED09-DA06-491D-95A8-AB3DED43295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120" name="Freeform 22">
              <a:extLst>
                <a:ext uri="{FF2B5EF4-FFF2-40B4-BE49-F238E27FC236}">
                  <a16:creationId xmlns:a16="http://schemas.microsoft.com/office/drawing/2014/main" id="{1CB00BD2-11CD-4A38-8F38-02B0D1105E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2069" name="Group 2068">
            <a:extLst>
              <a:ext uri="{FF2B5EF4-FFF2-40B4-BE49-F238E27FC236}">
                <a16:creationId xmlns:a16="http://schemas.microsoft.com/office/drawing/2014/main" id="{520234FB-542E-4550-9C2F-1B56FD41A1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7224" y="-786"/>
            <a:ext cx="2356675" cy="6854040"/>
            <a:chOff x="6627813" y="194833"/>
            <a:chExt cx="1952625" cy="5678918"/>
          </a:xfrm>
        </p:grpSpPr>
        <p:sp>
          <p:nvSpPr>
            <p:cNvPr id="2121" name="Freeform 27">
              <a:extLst>
                <a:ext uri="{FF2B5EF4-FFF2-40B4-BE49-F238E27FC236}">
                  <a16:creationId xmlns:a16="http://schemas.microsoft.com/office/drawing/2014/main" id="{41FCE1F3-DEB3-47CD-90FF-7DABB4AF454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122" name="Freeform 28">
              <a:extLst>
                <a:ext uri="{FF2B5EF4-FFF2-40B4-BE49-F238E27FC236}">
                  <a16:creationId xmlns:a16="http://schemas.microsoft.com/office/drawing/2014/main" id="{5708E488-C19B-452C-B197-6F1C34F6E7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123" name="Freeform 29">
              <a:extLst>
                <a:ext uri="{FF2B5EF4-FFF2-40B4-BE49-F238E27FC236}">
                  <a16:creationId xmlns:a16="http://schemas.microsoft.com/office/drawing/2014/main" id="{89D3FD25-890E-4981-A71D-EE796873D74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124" name="Freeform 30">
              <a:extLst>
                <a:ext uri="{FF2B5EF4-FFF2-40B4-BE49-F238E27FC236}">
                  <a16:creationId xmlns:a16="http://schemas.microsoft.com/office/drawing/2014/main" id="{51B5414C-556A-47CB-8EE2-974A85A7A4D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125" name="Freeform 31">
              <a:extLst>
                <a:ext uri="{FF2B5EF4-FFF2-40B4-BE49-F238E27FC236}">
                  <a16:creationId xmlns:a16="http://schemas.microsoft.com/office/drawing/2014/main" id="{1C02B20C-2B27-4B75-8AEE-A5D2E2674B8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126" name="Freeform 32">
              <a:extLst>
                <a:ext uri="{FF2B5EF4-FFF2-40B4-BE49-F238E27FC236}">
                  <a16:creationId xmlns:a16="http://schemas.microsoft.com/office/drawing/2014/main" id="{54427714-F9AA-4F93-BD1D-400F1EA93F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127" name="Freeform 33">
              <a:extLst>
                <a:ext uri="{FF2B5EF4-FFF2-40B4-BE49-F238E27FC236}">
                  <a16:creationId xmlns:a16="http://schemas.microsoft.com/office/drawing/2014/main" id="{28A77D6A-9E81-497F-ABCC-2695BB5ADD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128" name="Freeform 34">
              <a:extLst>
                <a:ext uri="{FF2B5EF4-FFF2-40B4-BE49-F238E27FC236}">
                  <a16:creationId xmlns:a16="http://schemas.microsoft.com/office/drawing/2014/main" id="{2A1533BA-1478-4F7C-8E24-3F3E905050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129" name="Freeform 35">
              <a:extLst>
                <a:ext uri="{FF2B5EF4-FFF2-40B4-BE49-F238E27FC236}">
                  <a16:creationId xmlns:a16="http://schemas.microsoft.com/office/drawing/2014/main" id="{39686201-E633-40FD-A80A-1E28AD52E37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130" name="Freeform 36">
              <a:extLst>
                <a:ext uri="{FF2B5EF4-FFF2-40B4-BE49-F238E27FC236}">
                  <a16:creationId xmlns:a16="http://schemas.microsoft.com/office/drawing/2014/main" id="{76A215C2-F590-4938-810B-F8A79366CE2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131" name="Freeform 37">
              <a:extLst>
                <a:ext uri="{FF2B5EF4-FFF2-40B4-BE49-F238E27FC236}">
                  <a16:creationId xmlns:a16="http://schemas.microsoft.com/office/drawing/2014/main" id="{85F418E7-330D-4002-8EC8-33C1A897FFB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132" name="Freeform 38">
              <a:extLst>
                <a:ext uri="{FF2B5EF4-FFF2-40B4-BE49-F238E27FC236}">
                  <a16:creationId xmlns:a16="http://schemas.microsoft.com/office/drawing/2014/main" id="{8FFE669A-54C9-4436-9566-C5A90F16DB4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083" name="Rectangle 2082">
            <a:extLst>
              <a:ext uri="{FF2B5EF4-FFF2-40B4-BE49-F238E27FC236}">
                <a16:creationId xmlns:a16="http://schemas.microsoft.com/office/drawing/2014/main" id="{DE91395A-2D18-4AF6-A0AC-AAA7189FE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085" name="Freeform 6">
            <a:extLst>
              <a:ext uri="{FF2B5EF4-FFF2-40B4-BE49-F238E27FC236}">
                <a16:creationId xmlns:a16="http://schemas.microsoft.com/office/drawing/2014/main" id="{7BD08880-457D-4C62-A3B5-6A9B0878C7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 useBgFill="1">
        <p:nvSpPr>
          <p:cNvPr id="2087" name="Rectangle 2086">
            <a:extLst>
              <a:ext uri="{FF2B5EF4-FFF2-40B4-BE49-F238E27FC236}">
                <a16:creationId xmlns:a16="http://schemas.microsoft.com/office/drawing/2014/main" id="{6D356F1A-690D-401E-8CF3-E4686CDFEC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88952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grpSp>
        <p:nvGrpSpPr>
          <p:cNvPr id="2089" name="Group 2088">
            <a:extLst>
              <a:ext uri="{FF2B5EF4-FFF2-40B4-BE49-F238E27FC236}">
                <a16:creationId xmlns:a16="http://schemas.microsoft.com/office/drawing/2014/main" id="{F398A7BA-9279-4363-9D59-238782AB6B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3657608" y="228600"/>
            <a:ext cx="2851523" cy="6638625"/>
            <a:chOff x="2487613" y="285750"/>
            <a:chExt cx="2428875" cy="5654676"/>
          </a:xfrm>
        </p:grpSpPr>
        <p:sp>
          <p:nvSpPr>
            <p:cNvPr id="2133" name="Freeform 11">
              <a:extLst>
                <a:ext uri="{FF2B5EF4-FFF2-40B4-BE49-F238E27FC236}">
                  <a16:creationId xmlns:a16="http://schemas.microsoft.com/office/drawing/2014/main" id="{8ACCBEEF-7085-4833-8335-E4613C0A171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134" name="Freeform 12">
              <a:extLst>
                <a:ext uri="{FF2B5EF4-FFF2-40B4-BE49-F238E27FC236}">
                  <a16:creationId xmlns:a16="http://schemas.microsoft.com/office/drawing/2014/main" id="{B39C0EC5-6C91-409A-AB3F-D66AF23E9E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135" name="Freeform 13">
              <a:extLst>
                <a:ext uri="{FF2B5EF4-FFF2-40B4-BE49-F238E27FC236}">
                  <a16:creationId xmlns:a16="http://schemas.microsoft.com/office/drawing/2014/main" id="{4D4A9340-30CF-474C-AC93-3E9048DFE92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136" name="Freeform 14">
              <a:extLst>
                <a:ext uri="{FF2B5EF4-FFF2-40B4-BE49-F238E27FC236}">
                  <a16:creationId xmlns:a16="http://schemas.microsoft.com/office/drawing/2014/main" id="{C2D90565-D660-46B2-B574-5A6E37C8B1D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137" name="Freeform 15">
              <a:extLst>
                <a:ext uri="{FF2B5EF4-FFF2-40B4-BE49-F238E27FC236}">
                  <a16:creationId xmlns:a16="http://schemas.microsoft.com/office/drawing/2014/main" id="{4ADDF1F8-3D32-49F9-8A53-B01C2D92CC7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138" name="Freeform 16">
              <a:extLst>
                <a:ext uri="{FF2B5EF4-FFF2-40B4-BE49-F238E27FC236}">
                  <a16:creationId xmlns:a16="http://schemas.microsoft.com/office/drawing/2014/main" id="{DD712377-DF82-454C-8AF4-CA68112928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139" name="Freeform 17">
              <a:extLst>
                <a:ext uri="{FF2B5EF4-FFF2-40B4-BE49-F238E27FC236}">
                  <a16:creationId xmlns:a16="http://schemas.microsoft.com/office/drawing/2014/main" id="{694E1871-CC0E-4704-902D-A324F58E49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140" name="Freeform 18">
              <a:extLst>
                <a:ext uri="{FF2B5EF4-FFF2-40B4-BE49-F238E27FC236}">
                  <a16:creationId xmlns:a16="http://schemas.microsoft.com/office/drawing/2014/main" id="{6CEE1CA2-8DDF-468B-B5E5-B584B84BD62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141" name="Freeform 19">
              <a:extLst>
                <a:ext uri="{FF2B5EF4-FFF2-40B4-BE49-F238E27FC236}">
                  <a16:creationId xmlns:a16="http://schemas.microsoft.com/office/drawing/2014/main" id="{AAA4172B-3921-482A-ABEF-E70C9242A4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142" name="Freeform 20">
              <a:extLst>
                <a:ext uri="{FF2B5EF4-FFF2-40B4-BE49-F238E27FC236}">
                  <a16:creationId xmlns:a16="http://schemas.microsoft.com/office/drawing/2014/main" id="{6D277B64-E367-442D-B59F-993A458565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143" name="Freeform 21">
              <a:extLst>
                <a:ext uri="{FF2B5EF4-FFF2-40B4-BE49-F238E27FC236}">
                  <a16:creationId xmlns:a16="http://schemas.microsoft.com/office/drawing/2014/main" id="{B4BA4199-8677-44FF-BD30-63130A0F5D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144" name="Freeform 22">
              <a:extLst>
                <a:ext uri="{FF2B5EF4-FFF2-40B4-BE49-F238E27FC236}">
                  <a16:creationId xmlns:a16="http://schemas.microsoft.com/office/drawing/2014/main" id="{A890CEB5-09DD-4185-9405-A39BA640504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2103" name="Group 2102">
            <a:extLst>
              <a:ext uri="{FF2B5EF4-FFF2-40B4-BE49-F238E27FC236}">
                <a16:creationId xmlns:a16="http://schemas.microsoft.com/office/drawing/2014/main" id="{3B88DAD3-AF6F-4D6C-8512-7239A69A40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3684823" y="-786"/>
            <a:ext cx="2356675" cy="6854040"/>
            <a:chOff x="6627813" y="194833"/>
            <a:chExt cx="1952625" cy="5678918"/>
          </a:xfrm>
        </p:grpSpPr>
        <p:sp>
          <p:nvSpPr>
            <p:cNvPr id="2104" name="Freeform 27">
              <a:extLst>
                <a:ext uri="{FF2B5EF4-FFF2-40B4-BE49-F238E27FC236}">
                  <a16:creationId xmlns:a16="http://schemas.microsoft.com/office/drawing/2014/main" id="{1BA39A29-3A4E-4822-A540-9AD6ACCBA9B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105" name="Freeform 28">
              <a:extLst>
                <a:ext uri="{FF2B5EF4-FFF2-40B4-BE49-F238E27FC236}">
                  <a16:creationId xmlns:a16="http://schemas.microsoft.com/office/drawing/2014/main" id="{B2ACACE6-15B3-4FAF-AA08-E1006B3FD5E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106" name="Freeform 29">
              <a:extLst>
                <a:ext uri="{FF2B5EF4-FFF2-40B4-BE49-F238E27FC236}">
                  <a16:creationId xmlns:a16="http://schemas.microsoft.com/office/drawing/2014/main" id="{1F9A4D9A-69F4-4FEC-B0DE-DD76F476EDD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107" name="Freeform 30">
              <a:extLst>
                <a:ext uri="{FF2B5EF4-FFF2-40B4-BE49-F238E27FC236}">
                  <a16:creationId xmlns:a16="http://schemas.microsoft.com/office/drawing/2014/main" id="{E92DC9B5-F16D-4C41-824C-822DE7AA009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108" name="Freeform 31">
              <a:extLst>
                <a:ext uri="{FF2B5EF4-FFF2-40B4-BE49-F238E27FC236}">
                  <a16:creationId xmlns:a16="http://schemas.microsoft.com/office/drawing/2014/main" id="{E737D559-8865-4000-A777-792FF67549C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109" name="Freeform 32">
              <a:extLst>
                <a:ext uri="{FF2B5EF4-FFF2-40B4-BE49-F238E27FC236}">
                  <a16:creationId xmlns:a16="http://schemas.microsoft.com/office/drawing/2014/main" id="{B1C2147A-442E-40A4-8A97-FF053B9D2A6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110" name="Freeform 33">
              <a:extLst>
                <a:ext uri="{FF2B5EF4-FFF2-40B4-BE49-F238E27FC236}">
                  <a16:creationId xmlns:a16="http://schemas.microsoft.com/office/drawing/2014/main" id="{B138F17C-6D47-4F1B-BE44-4A47FBCFF30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111" name="Freeform 34">
              <a:extLst>
                <a:ext uri="{FF2B5EF4-FFF2-40B4-BE49-F238E27FC236}">
                  <a16:creationId xmlns:a16="http://schemas.microsoft.com/office/drawing/2014/main" id="{1BCD5498-C801-426F-9CDD-B84178E72EC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112" name="Freeform 35">
              <a:extLst>
                <a:ext uri="{FF2B5EF4-FFF2-40B4-BE49-F238E27FC236}">
                  <a16:creationId xmlns:a16="http://schemas.microsoft.com/office/drawing/2014/main" id="{6DB0639C-39E0-4218-B7D1-0408D870F4F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113" name="Freeform 36">
              <a:extLst>
                <a:ext uri="{FF2B5EF4-FFF2-40B4-BE49-F238E27FC236}">
                  <a16:creationId xmlns:a16="http://schemas.microsoft.com/office/drawing/2014/main" id="{72715634-CCEA-4B5D-94D7-E2C090EA18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114" name="Freeform 37">
              <a:extLst>
                <a:ext uri="{FF2B5EF4-FFF2-40B4-BE49-F238E27FC236}">
                  <a16:creationId xmlns:a16="http://schemas.microsoft.com/office/drawing/2014/main" id="{6BE08C78-1349-4408-8CE2-ED20F3244D9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115" name="Freeform 38">
              <a:extLst>
                <a:ext uri="{FF2B5EF4-FFF2-40B4-BE49-F238E27FC236}">
                  <a16:creationId xmlns:a16="http://schemas.microsoft.com/office/drawing/2014/main" id="{642D5BF8-EF6C-43FC-947B-6986882110D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61C7DAA2-C26F-4546-8B0F-C81CFB47F8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67702" y="51946"/>
            <a:ext cx="8321249" cy="704888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3600" b="1" dirty="0"/>
              <a:t>Company background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9C1CCB3-874D-5E4A-629C-E7AA4A8AB46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438517" y="1071175"/>
            <a:ext cx="7490974" cy="5838761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285750" indent="-28575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1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Green Haven Florists is a small, independent business. Green Haven Florists is a non-profit organization. </a:t>
            </a:r>
          </a:p>
          <a:p>
            <a:pPr marL="285750" indent="-28575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1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Liam and Priya Patel founded the non-profit in 2016. Since then, the environmentally conscious florist has been providing custom floral arrangements for drop-in customers, weddings, and corporate functions.</a:t>
            </a:r>
          </a:p>
          <a:p>
            <a:pPr marL="285750" indent="-28575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1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florist’s personalized service and environmentally friendly processes gave them a good name in the community. </a:t>
            </a:r>
          </a:p>
          <a:p>
            <a:pPr marL="285750" indent="-28575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1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Green Haven Florists uses biodegradable packaging and locally sourced flowers whenever possible. </a:t>
            </a:r>
          </a:p>
          <a:p>
            <a:pPr marL="285750" indent="-285750">
              <a:lnSpc>
                <a:spcPct val="90000"/>
              </a:lnSpc>
              <a:buFont typeface="Arial" panose="020B0604020202020204" pitchFamily="34" charset="0"/>
              <a:buChar char="•"/>
            </a:pPr>
            <a:endParaRPr lang="en-US" sz="18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lnSpc>
                <a:spcPct val="90000"/>
              </a:lnSpc>
              <a:buFont typeface="Arial" panose="020B0604020202020204" pitchFamily="34" charset="0"/>
              <a:buChar char="•"/>
            </a:pPr>
            <a:endParaRPr lang="en-US" sz="18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lnSpc>
                <a:spcPct val="90000"/>
              </a:lnSpc>
              <a:buFont typeface="Arial" panose="020B0604020202020204" pitchFamily="34" charset="0"/>
              <a:buChar char="•"/>
            </a:pPr>
            <a:endParaRPr lang="en-US" sz="18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1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This environmentally friendly practice drew environmentally conscious customers to the florist, setting it apart from other florists.</a:t>
            </a:r>
          </a:p>
          <a:p>
            <a:pPr marL="285750" indent="-28575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1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business previously benefited from foot traffic. With little event business and little e-commerce, the business generates most of its revenue from in-store sales.</a:t>
            </a:r>
          </a:p>
        </p:txBody>
      </p:sp>
      <p:sp>
        <p:nvSpPr>
          <p:cNvPr id="2117" name="Rectangle 2116">
            <a:extLst>
              <a:ext uri="{FF2B5EF4-FFF2-40B4-BE49-F238E27FC236}">
                <a16:creationId xmlns:a16="http://schemas.microsoft.com/office/drawing/2014/main" id="{8841A10E-0F0E-4596-8888-870D709254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657599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119" name="Freeform 33">
            <a:extLst>
              <a:ext uri="{FF2B5EF4-FFF2-40B4-BE49-F238E27FC236}">
                <a16:creationId xmlns:a16="http://schemas.microsoft.com/office/drawing/2014/main" id="{29B1E55C-E51F-4093-A2A8-137C3E9014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3657599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pic>
        <p:nvPicPr>
          <p:cNvPr id="2050" name="Picture 2" descr="Florist Choice Flower Box">
            <a:extLst>
              <a:ext uri="{FF2B5EF4-FFF2-40B4-BE49-F238E27FC236}">
                <a16:creationId xmlns:a16="http://schemas.microsoft.com/office/drawing/2014/main" id="{F3A9DCF8-3302-E8B4-67E8-65E46E10472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5496" r="38676" b="-1"/>
          <a:stretch>
            <a:fillRect/>
          </a:stretch>
        </p:blipFill>
        <p:spPr bwMode="auto">
          <a:xfrm>
            <a:off x="-111406" y="10"/>
            <a:ext cx="3985781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4849902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D839E5-539A-6BA2-F020-0AEF28846A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24502" y="487595"/>
            <a:ext cx="6942993" cy="713232"/>
          </a:xfrm>
        </p:spPr>
        <p:txBody>
          <a:bodyPr/>
          <a:lstStyle/>
          <a:p>
            <a:r>
              <a:rPr lang="en-GB" b="1" dirty="0"/>
              <a:t>Problem: nature and scope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73EC453-8E6E-AAA5-639A-7F2EB8FCDBC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978414" y="1815187"/>
            <a:ext cx="8235171" cy="4555218"/>
          </a:xfrm>
        </p:spPr>
        <p:txBody>
          <a:bodyPr>
            <a:normAutofit fontScale="25000" lnSpcReduction="20000"/>
          </a:bodyPr>
          <a:lstStyle/>
          <a:p>
            <a:pPr>
              <a:lnSpc>
                <a:spcPct val="170000"/>
              </a:lnSpc>
            </a:pPr>
            <a:r>
              <a:rPr lang="en-GB" sz="72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Who: </a:t>
            </a:r>
            <a:r>
              <a:rPr lang="en-GB" sz="7200" dirty="0">
                <a:solidFill>
                  <a:schemeClr val="tx1"/>
                </a:solidFill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Liam and Priya Patel</a:t>
            </a:r>
          </a:p>
          <a:p>
            <a:pPr>
              <a:lnSpc>
                <a:spcPct val="170000"/>
              </a:lnSpc>
            </a:pPr>
            <a:r>
              <a:rPr lang="en-GB" sz="72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What:</a:t>
            </a:r>
            <a:r>
              <a:rPr lang="en-GB" sz="7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Decline in-store sales</a:t>
            </a:r>
            <a:br>
              <a:rPr lang="en-GB" sz="7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72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Where: </a:t>
            </a:r>
            <a:r>
              <a:rPr lang="en-GB" sz="7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Norwich - UK</a:t>
            </a:r>
          </a:p>
          <a:p>
            <a:pPr>
              <a:lnSpc>
                <a:spcPct val="170000"/>
              </a:lnSpc>
            </a:pPr>
            <a:r>
              <a:rPr lang="en-GB" sz="72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When: </a:t>
            </a:r>
            <a:r>
              <a:rPr lang="en-GB" sz="7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 the last 12 months</a:t>
            </a:r>
          </a:p>
          <a:p>
            <a:pPr>
              <a:lnSpc>
                <a:spcPct val="170000"/>
              </a:lnSpc>
            </a:pPr>
            <a:r>
              <a:rPr lang="en-GB" sz="72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Why: </a:t>
            </a:r>
            <a:r>
              <a:rPr lang="en-GB" sz="7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Competition, update in new format business, operational cost, </a:t>
            </a:r>
          </a:p>
          <a:p>
            <a:pPr>
              <a:lnSpc>
                <a:spcPct val="170000"/>
              </a:lnSpc>
            </a:pPr>
            <a:r>
              <a:rPr lang="en-GB" sz="72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How: </a:t>
            </a:r>
            <a:r>
              <a:rPr lang="en-GB" sz="7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Sales online, same day delivery, and frequent discount</a:t>
            </a:r>
          </a:p>
          <a:p>
            <a:pPr>
              <a:lnSpc>
                <a:spcPct val="170000"/>
              </a:lnSpc>
            </a:pPr>
            <a:r>
              <a:rPr lang="en-GB" sz="72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How much: </a:t>
            </a:r>
            <a:r>
              <a:rPr lang="en-GB" sz="7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30% </a:t>
            </a:r>
          </a:p>
          <a:p>
            <a:endParaRPr lang="en-GB" sz="28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2408726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6300BE-D96C-22F6-553D-690EEFFC5D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2232" y="670319"/>
            <a:ext cx="11867535" cy="994570"/>
          </a:xfrm>
        </p:spPr>
        <p:txBody>
          <a:bodyPr>
            <a:noAutofit/>
          </a:bodyPr>
          <a:lstStyle/>
          <a:p>
            <a:pPr algn="ctr"/>
            <a:r>
              <a:rPr lang="en-GB" b="1" dirty="0"/>
              <a:t>PESTLE ANALYSIS: Green Haven Florists</a:t>
            </a:r>
            <a:br>
              <a:rPr lang="en-GB" sz="3200" b="1" dirty="0">
                <a:solidFill>
                  <a:srgbClr val="000000"/>
                </a:solidFill>
              </a:rPr>
            </a:br>
            <a:endParaRPr lang="en-GB" sz="3200" b="1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7B96C4E-C633-AD44-2B5D-616D8D99EE4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809135" y="1664889"/>
            <a:ext cx="9409329" cy="4458227"/>
          </a:xfrm>
        </p:spPr>
        <p:txBody>
          <a:bodyPr>
            <a:normAutofit/>
          </a:bodyPr>
          <a:lstStyle/>
          <a:p>
            <a:endParaRPr lang="en-GB" b="1" dirty="0"/>
          </a:p>
          <a:p>
            <a:endParaRPr lang="en-GB" b="1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554CF99-D773-15A5-78DB-EAB3A8DFE3BB}"/>
              </a:ext>
            </a:extLst>
          </p:cNvPr>
          <p:cNvSpPr txBox="1"/>
          <p:nvPr/>
        </p:nvSpPr>
        <p:spPr>
          <a:xfrm>
            <a:off x="1809135" y="1566566"/>
            <a:ext cx="9768629" cy="461664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Wingdings" panose="05000000000000000000" pitchFamily="2" charset="2"/>
              <a:buChar char="ü"/>
            </a:pPr>
            <a:r>
              <a:rPr lang="en-GB" sz="2400" b="1" dirty="0">
                <a:solidFill>
                  <a:schemeClr val="bg2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Political</a:t>
            </a:r>
            <a:r>
              <a:rPr lang="en-GB" b="1" dirty="0">
                <a:solidFill>
                  <a:schemeClr val="bg2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Government policies on sustainable packing may increase the cost.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Import regulations affect flower supply and pricing. </a:t>
            </a:r>
            <a:r>
              <a:rPr lang="en-GB" dirty="0">
                <a:solidFill>
                  <a:schemeClr val="bg2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GB" dirty="0" err="1">
                <a:solidFill>
                  <a:schemeClr val="bg2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Finmodelslab</a:t>
            </a:r>
            <a:r>
              <a:rPr lang="en-GB" dirty="0">
                <a:solidFill>
                  <a:schemeClr val="bg2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2026).</a:t>
            </a:r>
          </a:p>
          <a:p>
            <a:pPr marL="285750" indent="-285750">
              <a:buFont typeface="Wingdings" panose="05000000000000000000" pitchFamily="2" charset="2"/>
              <a:buChar char="ü"/>
            </a:pPr>
            <a:endParaRPr lang="en-GB" sz="2400" b="1" dirty="0">
              <a:solidFill>
                <a:schemeClr val="bg2">
                  <a:lumMod val="5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Wingdings" panose="05000000000000000000" pitchFamily="2" charset="2"/>
              <a:buChar char="ü"/>
            </a:pPr>
            <a:r>
              <a:rPr lang="en-GB" sz="2400" b="1" dirty="0">
                <a:solidFill>
                  <a:schemeClr val="bg2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Economic</a:t>
            </a:r>
            <a:r>
              <a:rPr lang="en-GB" b="1" dirty="0">
                <a:solidFill>
                  <a:schemeClr val="bg2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Inflation in the UK increases the cost of flowers and packaging.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Customer spend less like flowers hen economic is uncertain. </a:t>
            </a:r>
            <a:r>
              <a:rPr lang="en-GB" dirty="0">
                <a:solidFill>
                  <a:schemeClr val="bg2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GB" dirty="0" err="1">
                <a:solidFill>
                  <a:schemeClr val="bg2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Finmodelslab</a:t>
            </a:r>
            <a:r>
              <a:rPr lang="en-GB" dirty="0">
                <a:solidFill>
                  <a:schemeClr val="bg2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2026).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Wingdings" panose="05000000000000000000" pitchFamily="2" charset="2"/>
              <a:buChar char="ü"/>
            </a:pPr>
            <a:r>
              <a:rPr lang="en-GB" sz="2400" b="1" dirty="0">
                <a:solidFill>
                  <a:schemeClr val="bg2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Technological</a:t>
            </a:r>
            <a:r>
              <a:rPr lang="en-GB" b="1" dirty="0">
                <a:solidFill>
                  <a:schemeClr val="bg2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E-commerce &amp; Digitization: Vital for growth; online shops and social media marketing are essential to reach consumers. </a:t>
            </a:r>
            <a:r>
              <a:rPr lang="en-GB" dirty="0">
                <a:solidFill>
                  <a:schemeClr val="bg2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GB" dirty="0" err="1">
                <a:solidFill>
                  <a:schemeClr val="bg2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Studocu</a:t>
            </a:r>
            <a:r>
              <a:rPr lang="en-GB" dirty="0">
                <a:solidFill>
                  <a:schemeClr val="bg2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2021).  </a:t>
            </a:r>
            <a:endParaRPr lang="en-GB" sz="2400" dirty="0">
              <a:solidFill>
                <a:schemeClr val="bg2">
                  <a:lumMod val="5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Supply Chain Technology: Improved cold-chain logistics enhance the shelf life of highly perishable inventory, reducing waste. </a:t>
            </a:r>
            <a:r>
              <a:rPr lang="en-GB" dirty="0">
                <a:solidFill>
                  <a:schemeClr val="bg2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GB" dirty="0" err="1">
                <a:solidFill>
                  <a:schemeClr val="bg2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Studocu</a:t>
            </a:r>
            <a:r>
              <a:rPr lang="en-GB" dirty="0">
                <a:solidFill>
                  <a:schemeClr val="bg2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2021)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Wingdings" panose="05000000000000000000" pitchFamily="2" charset="2"/>
              <a:buChar char="ü"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8271662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1727AA-2A4B-7459-64F6-8CB68974F0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4131" y="282439"/>
            <a:ext cx="12005186" cy="1015420"/>
          </a:xfrm>
        </p:spPr>
        <p:txBody>
          <a:bodyPr>
            <a:noAutofit/>
          </a:bodyPr>
          <a:lstStyle/>
          <a:p>
            <a:pPr algn="ctr"/>
            <a:r>
              <a:rPr lang="en-GB" sz="4000" b="1" dirty="0"/>
              <a:t>PESTLE ANALYSIS: Green Haven Florists</a:t>
            </a:r>
            <a:br>
              <a:rPr lang="en-GB" sz="4000" dirty="0">
                <a:solidFill>
                  <a:srgbClr val="000000"/>
                </a:solidFill>
              </a:rPr>
            </a:br>
            <a:endParaRPr lang="en-GB" sz="40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71705AF-A114-46D3-808C-4A69D3AE5A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20645" y="1219199"/>
            <a:ext cx="9527459" cy="5356362"/>
          </a:xfrm>
        </p:spPr>
        <p:txBody>
          <a:bodyPr>
            <a:normAutofit fontScale="92500" lnSpcReduction="10000"/>
          </a:bodyPr>
          <a:lstStyle/>
          <a:p>
            <a:pPr marL="285750" indent="-285750">
              <a:buFont typeface="Wingdings" panose="05000000000000000000" pitchFamily="2" charset="2"/>
              <a:buChar char="ü"/>
            </a:pPr>
            <a:r>
              <a:rPr lang="en-GB" sz="2100" b="1" dirty="0">
                <a:solidFill>
                  <a:schemeClr val="bg2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Social: 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Customers enjoy online shopping and easy access. </a:t>
            </a:r>
            <a:r>
              <a:rPr lang="en-GB" sz="1900" dirty="0">
                <a:solidFill>
                  <a:schemeClr val="bg2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(Jhonson 2020).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Hight demand for eco-friendly and sustainable products. </a:t>
            </a:r>
            <a:r>
              <a:rPr lang="en-GB" sz="1900" dirty="0">
                <a:solidFill>
                  <a:schemeClr val="bg2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(Jhonson 2020).</a:t>
            </a:r>
          </a:p>
          <a:p>
            <a:pPr marL="285750" indent="-285750">
              <a:buFont typeface="Wingdings" panose="05000000000000000000" pitchFamily="2" charset="2"/>
              <a:buChar char="ü"/>
            </a:pPr>
            <a:endParaRPr lang="en-GB" sz="1900" b="1" dirty="0">
              <a:solidFill>
                <a:schemeClr val="bg2">
                  <a:lumMod val="5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Wingdings" panose="05000000000000000000" pitchFamily="2" charset="2"/>
              <a:buChar char="ü"/>
            </a:pPr>
            <a:r>
              <a:rPr lang="en-GB" sz="1900" b="1" dirty="0">
                <a:solidFill>
                  <a:schemeClr val="bg2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Legal: 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Employment laws: High labour demand during peak seasons brings analysis to labour practices and fair wages. </a:t>
            </a:r>
            <a:r>
              <a:rPr lang="en-GB" sz="1900" dirty="0">
                <a:solidFill>
                  <a:schemeClr val="bg2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GB" sz="1900" dirty="0" err="1">
                <a:solidFill>
                  <a:schemeClr val="bg2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Studocu</a:t>
            </a:r>
            <a:r>
              <a:rPr lang="en-GB" sz="1900" dirty="0">
                <a:solidFill>
                  <a:schemeClr val="bg2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2021).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Retail &amp; Tax Regulations: Local, state, or national taxes (e.g., GST/VAT) and safety standards for retail, especially for online sales. </a:t>
            </a:r>
            <a:r>
              <a:rPr lang="en-GB" sz="1900" dirty="0">
                <a:solidFill>
                  <a:schemeClr val="bg2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GB" sz="1900" dirty="0" err="1">
                <a:solidFill>
                  <a:schemeClr val="bg2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Studocu</a:t>
            </a:r>
            <a:r>
              <a:rPr lang="en-GB" sz="1900" dirty="0">
                <a:solidFill>
                  <a:schemeClr val="bg2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2021).</a:t>
            </a:r>
          </a:p>
          <a:p>
            <a:endParaRPr lang="en-GB" sz="19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Wingdings" panose="05000000000000000000" pitchFamily="2" charset="2"/>
              <a:buChar char="ü"/>
            </a:pPr>
            <a:r>
              <a:rPr lang="en-GB" sz="1900" b="1" dirty="0">
                <a:solidFill>
                  <a:schemeClr val="bg2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Environmental: 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Climate Changes &amp; Seasonality: Unpredictable weather affects crop yields, supply stability, and prices. </a:t>
            </a:r>
            <a:r>
              <a:rPr lang="en-GB" sz="1900" dirty="0">
                <a:solidFill>
                  <a:schemeClr val="bg2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(Foster 2021).  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Sustainability &amp; Eco-Conscious Packaging consumer demand for reducing plastic waste and eco-friendly, biodegradable packaging. </a:t>
            </a:r>
            <a:r>
              <a:rPr lang="en-GB" sz="1900" dirty="0">
                <a:solidFill>
                  <a:schemeClr val="bg2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(Foster 2021)</a:t>
            </a:r>
          </a:p>
          <a:p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191797416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C915AA-9AD6-9DEC-20C0-9E11999F2E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16904" y="651981"/>
            <a:ext cx="10087707" cy="741969"/>
          </a:xfrm>
        </p:spPr>
        <p:txBody>
          <a:bodyPr/>
          <a:lstStyle/>
          <a:p>
            <a:r>
              <a:rPr lang="en-GB" sz="3200" b="1" dirty="0"/>
              <a:t>Cause and effect analysis: Fishbone diagram</a:t>
            </a:r>
            <a:endParaRPr lang="en-US" sz="3200" dirty="0">
              <a:solidFill>
                <a:srgbClr val="000000"/>
              </a:solidFill>
            </a:endParaRPr>
          </a:p>
          <a:p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ED3E622-CB09-1362-15C9-BF616871B4C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75470" y="788124"/>
            <a:ext cx="11375755" cy="5417895"/>
          </a:xfrm>
        </p:spPr>
        <p:txBody>
          <a:bodyPr/>
          <a:lstStyle/>
          <a:p>
            <a:endParaRPr lang="en-US" dirty="0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6E1298ED-39A5-F4E0-31B6-70D7A0D9312D}"/>
              </a:ext>
            </a:extLst>
          </p:cNvPr>
          <p:cNvCxnSpPr>
            <a:cxnSpLocks/>
          </p:cNvCxnSpPr>
          <p:nvPr/>
        </p:nvCxnSpPr>
        <p:spPr>
          <a:xfrm>
            <a:off x="1907458" y="3429000"/>
            <a:ext cx="7826477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9" name="Rectangle 8">
            <a:extLst>
              <a:ext uri="{FF2B5EF4-FFF2-40B4-BE49-F238E27FC236}">
                <a16:creationId xmlns:a16="http://schemas.microsoft.com/office/drawing/2014/main" id="{F4EB6F61-0911-9400-371E-972754EC5F86}"/>
              </a:ext>
            </a:extLst>
          </p:cNvPr>
          <p:cNvSpPr/>
          <p:nvPr/>
        </p:nvSpPr>
        <p:spPr>
          <a:xfrm>
            <a:off x="2054942" y="1129877"/>
            <a:ext cx="1809135" cy="542979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  <a:p>
            <a:pPr algn="ctr"/>
            <a:r>
              <a:rPr lang="en-GB" dirty="0"/>
              <a:t>Location</a:t>
            </a:r>
          </a:p>
          <a:p>
            <a:pPr algn="ctr"/>
            <a:endParaRPr lang="en-GB" dirty="0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5206780A-FD16-4680-7061-F9EC838E92BB}"/>
              </a:ext>
            </a:extLst>
          </p:cNvPr>
          <p:cNvCxnSpPr/>
          <p:nvPr/>
        </p:nvCxnSpPr>
        <p:spPr>
          <a:xfrm>
            <a:off x="3116826" y="1779636"/>
            <a:ext cx="1514168" cy="1649364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2" name="Rectangle 11">
            <a:extLst>
              <a:ext uri="{FF2B5EF4-FFF2-40B4-BE49-F238E27FC236}">
                <a16:creationId xmlns:a16="http://schemas.microsoft.com/office/drawing/2014/main" id="{5BFD0FF6-1B88-4E60-B9A0-B8BA74735849}"/>
              </a:ext>
            </a:extLst>
          </p:cNvPr>
          <p:cNvSpPr/>
          <p:nvPr/>
        </p:nvSpPr>
        <p:spPr>
          <a:xfrm>
            <a:off x="6381136" y="1129592"/>
            <a:ext cx="1995948" cy="648921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Competition</a:t>
            </a:r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EF3ACAD1-AA21-F985-3D19-D31F82637022}"/>
              </a:ext>
            </a:extLst>
          </p:cNvPr>
          <p:cNvCxnSpPr/>
          <p:nvPr/>
        </p:nvCxnSpPr>
        <p:spPr>
          <a:xfrm>
            <a:off x="7364361" y="1778514"/>
            <a:ext cx="1081549" cy="1650486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1403270B-920C-36B6-57E6-8EC57C7B46FB}"/>
              </a:ext>
            </a:extLst>
          </p:cNvPr>
          <p:cNvCxnSpPr>
            <a:cxnSpLocks/>
          </p:cNvCxnSpPr>
          <p:nvPr/>
        </p:nvCxnSpPr>
        <p:spPr>
          <a:xfrm flipV="1">
            <a:off x="3430588" y="2113315"/>
            <a:ext cx="2252457" cy="6047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7" name="TextBox 16">
            <a:extLst>
              <a:ext uri="{FF2B5EF4-FFF2-40B4-BE49-F238E27FC236}">
                <a16:creationId xmlns:a16="http://schemas.microsoft.com/office/drawing/2014/main" id="{B57EB62A-12A2-4D57-CBC8-20898E84D9BD}"/>
              </a:ext>
            </a:extLst>
          </p:cNvPr>
          <p:cNvSpPr txBox="1"/>
          <p:nvPr/>
        </p:nvSpPr>
        <p:spPr>
          <a:xfrm>
            <a:off x="3362634" y="1767236"/>
            <a:ext cx="274355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Closure street</a:t>
            </a:r>
          </a:p>
        </p:txBody>
      </p:sp>
      <p:sp>
        <p:nvSpPr>
          <p:cNvPr id="19" name="Flowchart: Delay 18">
            <a:extLst>
              <a:ext uri="{FF2B5EF4-FFF2-40B4-BE49-F238E27FC236}">
                <a16:creationId xmlns:a16="http://schemas.microsoft.com/office/drawing/2014/main" id="{CB7F29E2-E7E5-73A5-9962-7201949E3A01}"/>
              </a:ext>
            </a:extLst>
          </p:cNvPr>
          <p:cNvSpPr/>
          <p:nvPr/>
        </p:nvSpPr>
        <p:spPr>
          <a:xfrm>
            <a:off x="9817859" y="2657169"/>
            <a:ext cx="1676751" cy="1543662"/>
          </a:xfrm>
          <a:prstGeom prst="flowChartDelay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Decline in in-Store sales</a:t>
            </a:r>
          </a:p>
          <a:p>
            <a:pPr algn="ctr"/>
            <a:endParaRPr lang="en-GB" dirty="0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DC9E914B-D765-AABC-1D7D-39BDF1344610}"/>
              </a:ext>
            </a:extLst>
          </p:cNvPr>
          <p:cNvSpPr/>
          <p:nvPr/>
        </p:nvSpPr>
        <p:spPr>
          <a:xfrm>
            <a:off x="2133600" y="5260258"/>
            <a:ext cx="1838632" cy="609588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Cost</a:t>
            </a:r>
          </a:p>
        </p:txBody>
      </p:sp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7DBB8A63-F553-A522-063D-C244A6EDE6C6}"/>
              </a:ext>
            </a:extLst>
          </p:cNvPr>
          <p:cNvCxnSpPr/>
          <p:nvPr/>
        </p:nvCxnSpPr>
        <p:spPr>
          <a:xfrm flipV="1">
            <a:off x="3116826" y="3429000"/>
            <a:ext cx="1514168" cy="175260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24" name="Rectangle 23">
            <a:extLst>
              <a:ext uri="{FF2B5EF4-FFF2-40B4-BE49-F238E27FC236}">
                <a16:creationId xmlns:a16="http://schemas.microsoft.com/office/drawing/2014/main" id="{581DEC58-9273-1992-BB53-7235350D3730}"/>
              </a:ext>
            </a:extLst>
          </p:cNvPr>
          <p:cNvSpPr/>
          <p:nvPr/>
        </p:nvSpPr>
        <p:spPr>
          <a:xfrm>
            <a:off x="6413880" y="5249641"/>
            <a:ext cx="2035278" cy="630821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Marketing</a:t>
            </a:r>
          </a:p>
        </p:txBody>
      </p:sp>
      <p:cxnSp>
        <p:nvCxnSpPr>
          <p:cNvPr id="26" name="Straight Connector 25">
            <a:extLst>
              <a:ext uri="{FF2B5EF4-FFF2-40B4-BE49-F238E27FC236}">
                <a16:creationId xmlns:a16="http://schemas.microsoft.com/office/drawing/2014/main" id="{9F5CFD26-B86D-21EC-E7D2-A68059EC49DE}"/>
              </a:ext>
            </a:extLst>
          </p:cNvPr>
          <p:cNvCxnSpPr/>
          <p:nvPr/>
        </p:nvCxnSpPr>
        <p:spPr>
          <a:xfrm flipV="1">
            <a:off x="7575755" y="3429000"/>
            <a:ext cx="870155" cy="1791929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27" name="TextBox 26">
            <a:extLst>
              <a:ext uri="{FF2B5EF4-FFF2-40B4-BE49-F238E27FC236}">
                <a16:creationId xmlns:a16="http://schemas.microsoft.com/office/drawing/2014/main" id="{AD3BDD27-AD92-80BB-B01B-D2E80EF8A6DF}"/>
              </a:ext>
            </a:extLst>
          </p:cNvPr>
          <p:cNvSpPr txBox="1"/>
          <p:nvPr/>
        </p:nvSpPr>
        <p:spPr>
          <a:xfrm>
            <a:off x="1381866" y="3819243"/>
            <a:ext cx="275303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Supplier cost increases</a:t>
            </a:r>
          </a:p>
        </p:txBody>
      </p:sp>
      <p:cxnSp>
        <p:nvCxnSpPr>
          <p:cNvPr id="29" name="Straight Connector 28">
            <a:extLst>
              <a:ext uri="{FF2B5EF4-FFF2-40B4-BE49-F238E27FC236}">
                <a16:creationId xmlns:a16="http://schemas.microsoft.com/office/drawing/2014/main" id="{57B30962-5E68-6147-FFF3-28887A0FE002}"/>
              </a:ext>
            </a:extLst>
          </p:cNvPr>
          <p:cNvCxnSpPr>
            <a:cxnSpLocks/>
          </p:cNvCxnSpPr>
          <p:nvPr/>
        </p:nvCxnSpPr>
        <p:spPr>
          <a:xfrm flipV="1">
            <a:off x="1435510" y="4181857"/>
            <a:ext cx="2462980" cy="18974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31" name="Straight Connector 30">
            <a:extLst>
              <a:ext uri="{FF2B5EF4-FFF2-40B4-BE49-F238E27FC236}">
                <a16:creationId xmlns:a16="http://schemas.microsoft.com/office/drawing/2014/main" id="{5B192A51-0C30-687D-38EA-054FE29ABF46}"/>
              </a:ext>
            </a:extLst>
          </p:cNvPr>
          <p:cNvCxnSpPr>
            <a:cxnSpLocks/>
          </p:cNvCxnSpPr>
          <p:nvPr/>
        </p:nvCxnSpPr>
        <p:spPr>
          <a:xfrm>
            <a:off x="7664245" y="2247970"/>
            <a:ext cx="2925097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33" name="Straight Connector 32">
            <a:extLst>
              <a:ext uri="{FF2B5EF4-FFF2-40B4-BE49-F238E27FC236}">
                <a16:creationId xmlns:a16="http://schemas.microsoft.com/office/drawing/2014/main" id="{992037E2-41B8-9B3F-FA47-43F3E64D145D}"/>
              </a:ext>
            </a:extLst>
          </p:cNvPr>
          <p:cNvCxnSpPr>
            <a:cxnSpLocks/>
          </p:cNvCxnSpPr>
          <p:nvPr/>
        </p:nvCxnSpPr>
        <p:spPr>
          <a:xfrm>
            <a:off x="7869493" y="4678009"/>
            <a:ext cx="2257733" cy="13674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35" name="Straight Connector 34">
            <a:extLst>
              <a:ext uri="{FF2B5EF4-FFF2-40B4-BE49-F238E27FC236}">
                <a16:creationId xmlns:a16="http://schemas.microsoft.com/office/drawing/2014/main" id="{4E3DF965-3841-ADF4-CC69-F2841FCA6327}"/>
              </a:ext>
            </a:extLst>
          </p:cNvPr>
          <p:cNvCxnSpPr>
            <a:cxnSpLocks/>
          </p:cNvCxnSpPr>
          <p:nvPr/>
        </p:nvCxnSpPr>
        <p:spPr>
          <a:xfrm flipH="1">
            <a:off x="934065" y="2917031"/>
            <a:ext cx="3125955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36" name="TextBox 35">
            <a:extLst>
              <a:ext uri="{FF2B5EF4-FFF2-40B4-BE49-F238E27FC236}">
                <a16:creationId xmlns:a16="http://schemas.microsoft.com/office/drawing/2014/main" id="{BCFA5441-2832-91FB-288C-53CB8A592407}"/>
              </a:ext>
            </a:extLst>
          </p:cNvPr>
          <p:cNvSpPr txBox="1"/>
          <p:nvPr/>
        </p:nvSpPr>
        <p:spPr>
          <a:xfrm>
            <a:off x="7646599" y="1878638"/>
            <a:ext cx="321804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Boutique Instagram Florist</a:t>
            </a:r>
          </a:p>
        </p:txBody>
      </p:sp>
      <p:sp>
        <p:nvSpPr>
          <p:cNvPr id="37" name="TextBox 36">
            <a:extLst>
              <a:ext uri="{FF2B5EF4-FFF2-40B4-BE49-F238E27FC236}">
                <a16:creationId xmlns:a16="http://schemas.microsoft.com/office/drawing/2014/main" id="{9981B933-7F21-0217-0432-FF6B35933A0E}"/>
              </a:ext>
            </a:extLst>
          </p:cNvPr>
          <p:cNvSpPr txBox="1"/>
          <p:nvPr/>
        </p:nvSpPr>
        <p:spPr>
          <a:xfrm>
            <a:off x="7924800" y="4343434"/>
            <a:ext cx="228582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Outdated website</a:t>
            </a:r>
          </a:p>
        </p:txBody>
      </p:sp>
      <p:cxnSp>
        <p:nvCxnSpPr>
          <p:cNvPr id="39" name="Straight Connector 38">
            <a:extLst>
              <a:ext uri="{FF2B5EF4-FFF2-40B4-BE49-F238E27FC236}">
                <a16:creationId xmlns:a16="http://schemas.microsoft.com/office/drawing/2014/main" id="{2072F63F-ADD4-1BF4-CDA9-8927A5555B0E}"/>
              </a:ext>
            </a:extLst>
          </p:cNvPr>
          <p:cNvCxnSpPr>
            <a:cxnSpLocks/>
          </p:cNvCxnSpPr>
          <p:nvPr/>
        </p:nvCxnSpPr>
        <p:spPr>
          <a:xfrm flipH="1">
            <a:off x="5309419" y="2800924"/>
            <a:ext cx="2701413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1" name="Straight Connector 40">
            <a:extLst>
              <a:ext uri="{FF2B5EF4-FFF2-40B4-BE49-F238E27FC236}">
                <a16:creationId xmlns:a16="http://schemas.microsoft.com/office/drawing/2014/main" id="{9A555F3F-B7B5-C324-FC12-E27D9A70B473}"/>
              </a:ext>
            </a:extLst>
          </p:cNvPr>
          <p:cNvCxnSpPr>
            <a:cxnSpLocks/>
          </p:cNvCxnSpPr>
          <p:nvPr/>
        </p:nvCxnSpPr>
        <p:spPr>
          <a:xfrm flipH="1">
            <a:off x="5683045" y="4144412"/>
            <a:ext cx="2391164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44" name="TextBox 43">
            <a:extLst>
              <a:ext uri="{FF2B5EF4-FFF2-40B4-BE49-F238E27FC236}">
                <a16:creationId xmlns:a16="http://schemas.microsoft.com/office/drawing/2014/main" id="{835119D2-947B-EDB7-D821-DF81F954824B}"/>
              </a:ext>
            </a:extLst>
          </p:cNvPr>
          <p:cNvSpPr txBox="1"/>
          <p:nvPr/>
        </p:nvSpPr>
        <p:spPr>
          <a:xfrm>
            <a:off x="844874" y="2547699"/>
            <a:ext cx="321514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Reduced high street traffic</a:t>
            </a:r>
          </a:p>
        </p:txBody>
      </p:sp>
      <p:sp>
        <p:nvSpPr>
          <p:cNvPr id="45" name="TextBox 44">
            <a:extLst>
              <a:ext uri="{FF2B5EF4-FFF2-40B4-BE49-F238E27FC236}">
                <a16:creationId xmlns:a16="http://schemas.microsoft.com/office/drawing/2014/main" id="{60CFF71C-0B08-2DDA-A882-E54B8CE3EC5A}"/>
              </a:ext>
            </a:extLst>
          </p:cNvPr>
          <p:cNvSpPr txBox="1"/>
          <p:nvPr/>
        </p:nvSpPr>
        <p:spPr>
          <a:xfrm>
            <a:off x="5592456" y="3775080"/>
            <a:ext cx="285345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Poor Digital Marketing</a:t>
            </a:r>
          </a:p>
        </p:txBody>
      </p:sp>
      <p:sp>
        <p:nvSpPr>
          <p:cNvPr id="46" name="TextBox 45">
            <a:extLst>
              <a:ext uri="{FF2B5EF4-FFF2-40B4-BE49-F238E27FC236}">
                <a16:creationId xmlns:a16="http://schemas.microsoft.com/office/drawing/2014/main" id="{F210C7F0-47F6-A344-141B-14976B875B09}"/>
              </a:ext>
            </a:extLst>
          </p:cNvPr>
          <p:cNvSpPr txBox="1"/>
          <p:nvPr/>
        </p:nvSpPr>
        <p:spPr>
          <a:xfrm>
            <a:off x="5208647" y="2431592"/>
            <a:ext cx="274355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Nacional chain pricing</a:t>
            </a:r>
          </a:p>
        </p:txBody>
      </p:sp>
      <p:cxnSp>
        <p:nvCxnSpPr>
          <p:cNvPr id="50" name="Straight Connector 49">
            <a:extLst>
              <a:ext uri="{FF2B5EF4-FFF2-40B4-BE49-F238E27FC236}">
                <a16:creationId xmlns:a16="http://schemas.microsoft.com/office/drawing/2014/main" id="{6469F131-AC7B-06C9-F7CC-9E265C0A4F54}"/>
              </a:ext>
            </a:extLst>
          </p:cNvPr>
          <p:cNvCxnSpPr>
            <a:cxnSpLocks/>
          </p:cNvCxnSpPr>
          <p:nvPr/>
        </p:nvCxnSpPr>
        <p:spPr>
          <a:xfrm>
            <a:off x="3344377" y="5025646"/>
            <a:ext cx="3534250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51" name="TextBox 50">
            <a:extLst>
              <a:ext uri="{FF2B5EF4-FFF2-40B4-BE49-F238E27FC236}">
                <a16:creationId xmlns:a16="http://schemas.microsoft.com/office/drawing/2014/main" id="{CA6B97E7-204D-4D90-C1BF-F96BCA030877}"/>
              </a:ext>
            </a:extLst>
          </p:cNvPr>
          <p:cNvSpPr txBox="1"/>
          <p:nvPr/>
        </p:nvSpPr>
        <p:spPr>
          <a:xfrm>
            <a:off x="3451124" y="4656314"/>
            <a:ext cx="378137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Sustainable packing expenses</a:t>
            </a:r>
          </a:p>
        </p:txBody>
      </p:sp>
    </p:spTree>
    <p:extLst>
      <p:ext uri="{BB962C8B-B14F-4D97-AF65-F5344CB8AC3E}">
        <p14:creationId xmlns:p14="http://schemas.microsoft.com/office/powerpoint/2010/main" val="364547863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D99987-98D1-706D-2E63-5B8DDBF317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89212" y="338328"/>
            <a:ext cx="8915399" cy="932688"/>
          </a:xfrm>
        </p:spPr>
        <p:txBody>
          <a:bodyPr/>
          <a:lstStyle/>
          <a:p>
            <a:r>
              <a:rPr lang="en-GB" b="1" dirty="0"/>
              <a:t>Conclusion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A53051C-8483-F6FD-7AB5-FC885653EC9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589212" y="1856232"/>
            <a:ext cx="8915399" cy="4160520"/>
          </a:xfrm>
        </p:spPr>
        <p:txBody>
          <a:bodyPr/>
          <a:lstStyle/>
          <a:p>
            <a:pPr marL="342900" indent="-342900">
              <a:buFont typeface="Arial" panose="020B0604020202020204" pitchFamily="34" charset="0"/>
              <a:buChar char="•"/>
            </a:pPr>
            <a:endParaRPr lang="en-GB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tx1"/>
                </a:solidFill>
              </a:rPr>
              <a:t>30% Decline caused by internal and external factor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tx1"/>
                </a:solidFill>
              </a:rPr>
              <a:t>Digital transformation is most to be required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tx1"/>
                </a:solidFill>
              </a:rPr>
              <a:t>Inflation and supply chain issues increase pressure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tx1"/>
                </a:solidFill>
              </a:rPr>
              <a:t>Stronger competition requires differentiation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tx1"/>
                </a:solidFill>
              </a:rPr>
              <a:t>Sustainability remains a competitive advantage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tx1"/>
                </a:solidFill>
              </a:rPr>
              <a:t>Green Haven must modernise digitally while maintaining it’s eco-friendly identity</a:t>
            </a:r>
          </a:p>
        </p:txBody>
      </p:sp>
    </p:spTree>
    <p:extLst>
      <p:ext uri="{BB962C8B-B14F-4D97-AF65-F5344CB8AC3E}">
        <p14:creationId xmlns:p14="http://schemas.microsoft.com/office/powerpoint/2010/main" val="397047330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7B30E9-9073-E60E-A7A9-048C6F3D69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89458" y="74491"/>
            <a:ext cx="8915399" cy="860400"/>
          </a:xfrm>
        </p:spPr>
        <p:txBody>
          <a:bodyPr/>
          <a:lstStyle/>
          <a:p>
            <a:pPr algn="ctr"/>
            <a:r>
              <a:rPr lang="en-GB" b="1" dirty="0"/>
              <a:t>References 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F8D0C3B-0DFC-3E5A-28D7-AC7CD95B6A1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589706" y="1258529"/>
            <a:ext cx="9914905" cy="5358581"/>
          </a:xfrm>
        </p:spPr>
        <p:txBody>
          <a:bodyPr>
            <a:normAutofit/>
          </a:bodyPr>
          <a:lstStyle/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sz="1800" dirty="0" err="1">
                <a:solidFill>
                  <a:schemeClr val="tx1"/>
                </a:solidFill>
                <a:latin typeface="Arial"/>
                <a:ea typeface="Roboto"/>
                <a:cs typeface="Roboto"/>
              </a:rPr>
              <a:t>Finmodelslab</a:t>
            </a:r>
            <a:r>
              <a:rPr lang="en-GB" sz="1800" dirty="0">
                <a:solidFill>
                  <a:schemeClr val="tx1"/>
                </a:solidFill>
                <a:latin typeface="Arial"/>
                <a:ea typeface="Roboto"/>
                <a:cs typeface="Roboto"/>
              </a:rPr>
              <a:t> (2026) </a:t>
            </a:r>
            <a:r>
              <a:rPr lang="en-GB" sz="1800" i="1" dirty="0">
                <a:solidFill>
                  <a:schemeClr val="tx1"/>
                </a:solidFill>
                <a:latin typeface="Arial"/>
                <a:ea typeface="Roboto"/>
                <a:cs typeface="Roboto"/>
              </a:rPr>
              <a:t>Flower Shop Pestel Analysis</a:t>
            </a:r>
            <a:r>
              <a:rPr lang="en-GB" sz="1800" dirty="0">
                <a:solidFill>
                  <a:schemeClr val="tx1"/>
                </a:solidFill>
                <a:latin typeface="Arial"/>
                <a:ea typeface="Roboto"/>
                <a:cs typeface="Roboto"/>
              </a:rPr>
              <a:t>. Available at: </a:t>
            </a:r>
            <a:r>
              <a:rPr lang="en-GB" sz="1800" dirty="0">
                <a:solidFill>
                  <a:schemeClr val="tx1"/>
                </a:solidFill>
                <a:latin typeface="Arial"/>
                <a:ea typeface="Roboto"/>
                <a:cs typeface="Roboto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https://financialmodelslab.com/products/flower-shop-pestel#:~:text=Flower%20Shop%20PESTLE%20Analysis,Highlights%20economic%20and%20price%20pressures</a:t>
            </a:r>
            <a:r>
              <a:rPr lang="en-GB" sz="1800" dirty="0">
                <a:solidFill>
                  <a:schemeClr val="tx1"/>
                </a:solidFill>
                <a:latin typeface="Arial"/>
                <a:ea typeface="Roboto"/>
                <a:cs typeface="Roboto"/>
              </a:rPr>
              <a:t> (Accessed: 18 February 2026).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endParaRPr lang="en-GB" sz="1000" dirty="0">
              <a:solidFill>
                <a:schemeClr val="tx1"/>
              </a:solidFill>
              <a:latin typeface="Arial"/>
              <a:ea typeface="Roboto"/>
              <a:cs typeface="Roboto"/>
            </a:endParaRP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sz="1800" dirty="0">
                <a:solidFill>
                  <a:schemeClr val="tx1"/>
                </a:solidFill>
                <a:latin typeface="Arial"/>
                <a:ea typeface="Roboto"/>
                <a:cs typeface="Roboto"/>
              </a:rPr>
              <a:t>Johnson, G., Scholes, K. and Whittington, R. (2020) </a:t>
            </a:r>
            <a:r>
              <a:rPr lang="en-GB" sz="1800" i="1" dirty="0">
                <a:solidFill>
                  <a:schemeClr val="tx1"/>
                </a:solidFill>
                <a:latin typeface="Arial"/>
                <a:ea typeface="Roboto"/>
                <a:cs typeface="Roboto"/>
              </a:rPr>
              <a:t>Exploring Corporate Strategy</a:t>
            </a:r>
            <a:r>
              <a:rPr lang="en-GB" sz="1800" dirty="0">
                <a:solidFill>
                  <a:schemeClr val="tx1"/>
                </a:solidFill>
                <a:latin typeface="Arial"/>
                <a:ea typeface="Roboto"/>
                <a:cs typeface="Roboto"/>
              </a:rPr>
              <a:t>. 12th ed. Harlow: Pearson.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endParaRPr lang="en-GB" sz="1000" dirty="0">
              <a:solidFill>
                <a:schemeClr val="tx1"/>
              </a:solidFill>
              <a:latin typeface="Arial"/>
              <a:ea typeface="Roboto"/>
              <a:cs typeface="Roboto"/>
            </a:endParaRP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sz="1800" dirty="0">
                <a:solidFill>
                  <a:schemeClr val="tx1"/>
                </a:solidFill>
                <a:latin typeface="Arial"/>
                <a:ea typeface="Roboto"/>
                <a:cs typeface="Roboto"/>
              </a:rPr>
              <a:t>Porter, M. (2008) ‘</a:t>
            </a:r>
            <a:r>
              <a:rPr lang="en-GB" sz="1800" i="1" dirty="0">
                <a:solidFill>
                  <a:schemeClr val="tx1"/>
                </a:solidFill>
                <a:latin typeface="Arial"/>
                <a:ea typeface="Roboto"/>
                <a:cs typeface="Roboto"/>
              </a:rPr>
              <a:t>The Five Competitive Forces That Shape Strategy</a:t>
            </a:r>
            <a:r>
              <a:rPr lang="en-GB" sz="1800" dirty="0">
                <a:solidFill>
                  <a:schemeClr val="tx1"/>
                </a:solidFill>
                <a:latin typeface="Arial"/>
                <a:ea typeface="Roboto"/>
                <a:cs typeface="Roboto"/>
              </a:rPr>
              <a:t>’, Harvard Business Review, 86(1), pp. 78–93.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endParaRPr lang="en-GB" sz="1000" dirty="0">
              <a:solidFill>
                <a:schemeClr val="tx1"/>
              </a:solidFill>
              <a:latin typeface="Arial"/>
              <a:ea typeface="Roboto"/>
              <a:cs typeface="Roboto"/>
            </a:endParaRP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sz="1800" dirty="0">
                <a:solidFill>
                  <a:schemeClr val="tx1"/>
                </a:solidFill>
                <a:latin typeface="Arial"/>
                <a:ea typeface="Roboto"/>
                <a:cs typeface="Roboto"/>
              </a:rPr>
              <a:t>Slack, N. and Brandon-Jones, A. (2019) </a:t>
            </a:r>
            <a:r>
              <a:rPr lang="en-GB" sz="1800" i="1" dirty="0">
                <a:solidFill>
                  <a:schemeClr val="tx1"/>
                </a:solidFill>
                <a:latin typeface="Arial"/>
                <a:ea typeface="Roboto"/>
                <a:cs typeface="Roboto"/>
              </a:rPr>
              <a:t>Operations Management</a:t>
            </a:r>
            <a:r>
              <a:rPr lang="en-GB" sz="1800" dirty="0">
                <a:solidFill>
                  <a:schemeClr val="tx1"/>
                </a:solidFill>
                <a:latin typeface="Arial"/>
                <a:ea typeface="Roboto"/>
                <a:cs typeface="Roboto"/>
              </a:rPr>
              <a:t>. 9th ed. Harlow: Pearson.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endParaRPr lang="en-GB" sz="1000" dirty="0">
              <a:solidFill>
                <a:schemeClr val="tx1"/>
              </a:solidFill>
              <a:latin typeface="Arial"/>
              <a:ea typeface="Roboto"/>
              <a:cs typeface="Roboto"/>
            </a:endParaRP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sz="1800" dirty="0" err="1">
                <a:solidFill>
                  <a:schemeClr val="tx1"/>
                </a:solidFill>
                <a:latin typeface="Arial"/>
                <a:ea typeface="Roboto"/>
                <a:cs typeface="Roboto"/>
              </a:rPr>
              <a:t>Studocu</a:t>
            </a:r>
            <a:r>
              <a:rPr lang="en-GB" sz="1800" dirty="0">
                <a:solidFill>
                  <a:schemeClr val="tx1"/>
                </a:solidFill>
                <a:latin typeface="Arial"/>
                <a:ea typeface="Roboto"/>
                <a:cs typeface="Roboto"/>
              </a:rPr>
              <a:t> (2026) </a:t>
            </a:r>
            <a:r>
              <a:rPr lang="en-GB" sz="1800" i="1" dirty="0">
                <a:solidFill>
                  <a:schemeClr val="tx1"/>
                </a:solidFill>
                <a:latin typeface="Arial"/>
                <a:ea typeface="Roboto"/>
                <a:cs typeface="Roboto"/>
              </a:rPr>
              <a:t>The Billion Dollar Flower Industry</a:t>
            </a:r>
            <a:r>
              <a:rPr lang="en-GB" sz="1800" dirty="0">
                <a:solidFill>
                  <a:schemeClr val="tx1"/>
                </a:solidFill>
                <a:latin typeface="Arial"/>
                <a:ea typeface="Roboto"/>
                <a:cs typeface="Roboto"/>
              </a:rPr>
              <a:t>. Available at: tudocu.com/</a:t>
            </a:r>
            <a:r>
              <a:rPr lang="en-GB" sz="1800" dirty="0" err="1">
                <a:solidFill>
                  <a:schemeClr val="tx1"/>
                </a:solidFill>
                <a:latin typeface="Arial"/>
                <a:ea typeface="Roboto"/>
                <a:cs typeface="Roboto"/>
              </a:rPr>
              <a:t>en-gb</a:t>
            </a:r>
            <a:r>
              <a:rPr lang="en-GB" sz="1800" dirty="0">
                <a:solidFill>
                  <a:schemeClr val="tx1"/>
                </a:solidFill>
                <a:latin typeface="Arial"/>
                <a:ea typeface="Roboto"/>
                <a:cs typeface="Roboto"/>
              </a:rPr>
              <a:t>/document/canterbury-</a:t>
            </a:r>
            <a:r>
              <a:rPr lang="en-GB" sz="1800" dirty="0" err="1">
                <a:solidFill>
                  <a:schemeClr val="tx1"/>
                </a:solidFill>
                <a:latin typeface="Arial"/>
                <a:ea typeface="Roboto"/>
                <a:cs typeface="Roboto"/>
              </a:rPr>
              <a:t>christ</a:t>
            </a:r>
            <a:r>
              <a:rPr lang="en-GB" sz="1800" dirty="0">
                <a:solidFill>
                  <a:schemeClr val="tx1"/>
                </a:solidFill>
                <a:latin typeface="Arial"/>
                <a:ea typeface="Roboto"/>
                <a:cs typeface="Roboto"/>
              </a:rPr>
              <a:t>-church-university/application-of-sport-and-exercise-science-1/</a:t>
            </a:r>
            <a:r>
              <a:rPr lang="en-GB" sz="1800" dirty="0" err="1">
                <a:solidFill>
                  <a:schemeClr val="tx1"/>
                </a:solidFill>
                <a:latin typeface="Arial"/>
                <a:ea typeface="Roboto"/>
                <a:cs typeface="Roboto"/>
              </a:rPr>
              <a:t>pestel</a:t>
            </a:r>
            <a:r>
              <a:rPr lang="en-GB" sz="1800" dirty="0">
                <a:solidFill>
                  <a:schemeClr val="tx1"/>
                </a:solidFill>
                <a:latin typeface="Arial"/>
                <a:ea typeface="Roboto"/>
                <a:cs typeface="Roboto"/>
              </a:rPr>
              <a:t>-worksheet/14644338 (Accessed: 18 February 2026).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endParaRPr lang="en-GB" sz="1800" dirty="0">
              <a:solidFill>
                <a:schemeClr val="tx1"/>
              </a:solidFill>
              <a:latin typeface="Arial"/>
              <a:ea typeface="Roboto"/>
              <a:cs typeface="Roboto"/>
            </a:endParaRPr>
          </a:p>
        </p:txBody>
      </p:sp>
    </p:spTree>
    <p:extLst>
      <p:ext uri="{BB962C8B-B14F-4D97-AF65-F5344CB8AC3E}">
        <p14:creationId xmlns:p14="http://schemas.microsoft.com/office/powerpoint/2010/main" val="35912596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68" name="Group 1067">
            <a:extLst>
              <a:ext uri="{FF2B5EF4-FFF2-40B4-BE49-F238E27FC236}">
                <a16:creationId xmlns:a16="http://schemas.microsoft.com/office/drawing/2014/main" id="{7398C59F-5A18-487B-91D6-B955AACF2E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" y="228600"/>
            <a:ext cx="2851523" cy="6638625"/>
            <a:chOff x="2487613" y="285750"/>
            <a:chExt cx="2428875" cy="5654676"/>
          </a:xfrm>
        </p:grpSpPr>
        <p:sp>
          <p:nvSpPr>
            <p:cNvPr id="1070" name="Freeform 11">
              <a:extLst>
                <a:ext uri="{FF2B5EF4-FFF2-40B4-BE49-F238E27FC236}">
                  <a16:creationId xmlns:a16="http://schemas.microsoft.com/office/drawing/2014/main" id="{0557FAFE-C7C3-47EC-A4F5-9B216631920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84" name="Freeform 12">
              <a:extLst>
                <a:ext uri="{FF2B5EF4-FFF2-40B4-BE49-F238E27FC236}">
                  <a16:creationId xmlns:a16="http://schemas.microsoft.com/office/drawing/2014/main" id="{95BC28FB-3882-4674-9D79-EA58BEB7CEB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98" name="Freeform 13">
              <a:extLst>
                <a:ext uri="{FF2B5EF4-FFF2-40B4-BE49-F238E27FC236}">
                  <a16:creationId xmlns:a16="http://schemas.microsoft.com/office/drawing/2014/main" id="{9C6EC892-83F9-402F-8552-0AD7C0556EB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00" name="Freeform 14">
              <a:extLst>
                <a:ext uri="{FF2B5EF4-FFF2-40B4-BE49-F238E27FC236}">
                  <a16:creationId xmlns:a16="http://schemas.microsoft.com/office/drawing/2014/main" id="{18387766-037C-4EF0-8471-D19CBF2A431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02" name="Freeform 15">
              <a:extLst>
                <a:ext uri="{FF2B5EF4-FFF2-40B4-BE49-F238E27FC236}">
                  <a16:creationId xmlns:a16="http://schemas.microsoft.com/office/drawing/2014/main" id="{1E364F38-6F3A-476A-93E6-962EA817C42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03" name="Freeform 16">
              <a:extLst>
                <a:ext uri="{FF2B5EF4-FFF2-40B4-BE49-F238E27FC236}">
                  <a16:creationId xmlns:a16="http://schemas.microsoft.com/office/drawing/2014/main" id="{35C335A4-1E67-4293-8BE2-DFB085D4FBB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04" name="Freeform 17">
              <a:extLst>
                <a:ext uri="{FF2B5EF4-FFF2-40B4-BE49-F238E27FC236}">
                  <a16:creationId xmlns:a16="http://schemas.microsoft.com/office/drawing/2014/main" id="{9A8A0F10-2C98-4297-9F92-5D95533927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05" name="Freeform 18">
              <a:extLst>
                <a:ext uri="{FF2B5EF4-FFF2-40B4-BE49-F238E27FC236}">
                  <a16:creationId xmlns:a16="http://schemas.microsoft.com/office/drawing/2014/main" id="{C3B112A3-006E-4008-A778-DB5F6A09D51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06" name="Freeform 19">
              <a:extLst>
                <a:ext uri="{FF2B5EF4-FFF2-40B4-BE49-F238E27FC236}">
                  <a16:creationId xmlns:a16="http://schemas.microsoft.com/office/drawing/2014/main" id="{E5E62767-5C25-4C49-9568-432433A3C5B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07" name="Freeform 20">
              <a:extLst>
                <a:ext uri="{FF2B5EF4-FFF2-40B4-BE49-F238E27FC236}">
                  <a16:creationId xmlns:a16="http://schemas.microsoft.com/office/drawing/2014/main" id="{598EC006-77B1-42BA-B815-66CCB9B170E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08" name="Freeform 21">
              <a:extLst>
                <a:ext uri="{FF2B5EF4-FFF2-40B4-BE49-F238E27FC236}">
                  <a16:creationId xmlns:a16="http://schemas.microsoft.com/office/drawing/2014/main" id="{A144ED09-DA06-491D-95A8-AB3DED43295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09" name="Freeform 22">
              <a:extLst>
                <a:ext uri="{FF2B5EF4-FFF2-40B4-BE49-F238E27FC236}">
                  <a16:creationId xmlns:a16="http://schemas.microsoft.com/office/drawing/2014/main" id="{1CB00BD2-11CD-4A38-8F38-02B0D1105E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1110" name="Group 1109">
            <a:extLst>
              <a:ext uri="{FF2B5EF4-FFF2-40B4-BE49-F238E27FC236}">
                <a16:creationId xmlns:a16="http://schemas.microsoft.com/office/drawing/2014/main" id="{520234FB-542E-4550-9C2F-1B56FD41A1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7224" y="-786"/>
            <a:ext cx="2356675" cy="6854040"/>
            <a:chOff x="6627813" y="194833"/>
            <a:chExt cx="1952625" cy="5678918"/>
          </a:xfrm>
        </p:grpSpPr>
        <p:sp>
          <p:nvSpPr>
            <p:cNvPr id="1111" name="Freeform 27">
              <a:extLst>
                <a:ext uri="{FF2B5EF4-FFF2-40B4-BE49-F238E27FC236}">
                  <a16:creationId xmlns:a16="http://schemas.microsoft.com/office/drawing/2014/main" id="{41FCE1F3-DEB3-47CD-90FF-7DABB4AF454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12" name="Freeform 28">
              <a:extLst>
                <a:ext uri="{FF2B5EF4-FFF2-40B4-BE49-F238E27FC236}">
                  <a16:creationId xmlns:a16="http://schemas.microsoft.com/office/drawing/2014/main" id="{5708E488-C19B-452C-B197-6F1C34F6E7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13" name="Freeform 29">
              <a:extLst>
                <a:ext uri="{FF2B5EF4-FFF2-40B4-BE49-F238E27FC236}">
                  <a16:creationId xmlns:a16="http://schemas.microsoft.com/office/drawing/2014/main" id="{89D3FD25-890E-4981-A71D-EE796873D74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14" name="Freeform 30">
              <a:extLst>
                <a:ext uri="{FF2B5EF4-FFF2-40B4-BE49-F238E27FC236}">
                  <a16:creationId xmlns:a16="http://schemas.microsoft.com/office/drawing/2014/main" id="{51B5414C-556A-47CB-8EE2-974A85A7A4D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15" name="Freeform 31">
              <a:extLst>
                <a:ext uri="{FF2B5EF4-FFF2-40B4-BE49-F238E27FC236}">
                  <a16:creationId xmlns:a16="http://schemas.microsoft.com/office/drawing/2014/main" id="{1C02B20C-2B27-4B75-8AEE-A5D2E2674B8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16" name="Freeform 32">
              <a:extLst>
                <a:ext uri="{FF2B5EF4-FFF2-40B4-BE49-F238E27FC236}">
                  <a16:creationId xmlns:a16="http://schemas.microsoft.com/office/drawing/2014/main" id="{54427714-F9AA-4F93-BD1D-400F1EA93F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17" name="Freeform 33">
              <a:extLst>
                <a:ext uri="{FF2B5EF4-FFF2-40B4-BE49-F238E27FC236}">
                  <a16:creationId xmlns:a16="http://schemas.microsoft.com/office/drawing/2014/main" id="{28A77D6A-9E81-497F-ABCC-2695BB5ADD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18" name="Freeform 34">
              <a:extLst>
                <a:ext uri="{FF2B5EF4-FFF2-40B4-BE49-F238E27FC236}">
                  <a16:creationId xmlns:a16="http://schemas.microsoft.com/office/drawing/2014/main" id="{2A1533BA-1478-4F7C-8E24-3F3E905050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19" name="Freeform 35">
              <a:extLst>
                <a:ext uri="{FF2B5EF4-FFF2-40B4-BE49-F238E27FC236}">
                  <a16:creationId xmlns:a16="http://schemas.microsoft.com/office/drawing/2014/main" id="{39686201-E633-40FD-A80A-1E28AD52E37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20" name="Freeform 36">
              <a:extLst>
                <a:ext uri="{FF2B5EF4-FFF2-40B4-BE49-F238E27FC236}">
                  <a16:creationId xmlns:a16="http://schemas.microsoft.com/office/drawing/2014/main" id="{76A215C2-F590-4938-810B-F8A79366CE2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21" name="Freeform 37">
              <a:extLst>
                <a:ext uri="{FF2B5EF4-FFF2-40B4-BE49-F238E27FC236}">
                  <a16:creationId xmlns:a16="http://schemas.microsoft.com/office/drawing/2014/main" id="{85F418E7-330D-4002-8EC8-33C1A897FFB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22" name="Freeform 38">
              <a:extLst>
                <a:ext uri="{FF2B5EF4-FFF2-40B4-BE49-F238E27FC236}">
                  <a16:creationId xmlns:a16="http://schemas.microsoft.com/office/drawing/2014/main" id="{8FFE669A-54C9-4436-9566-C5A90F16DB4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1123" name="Rectangle 1122">
            <a:extLst>
              <a:ext uri="{FF2B5EF4-FFF2-40B4-BE49-F238E27FC236}">
                <a16:creationId xmlns:a16="http://schemas.microsoft.com/office/drawing/2014/main" id="{DE91395A-2D18-4AF6-A0AC-AAA7189FE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124" name="Freeform 6">
            <a:extLst>
              <a:ext uri="{FF2B5EF4-FFF2-40B4-BE49-F238E27FC236}">
                <a16:creationId xmlns:a16="http://schemas.microsoft.com/office/drawing/2014/main" id="{7BD08880-457D-4C62-A3B5-6A9B0878C7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 useBgFill="1">
        <p:nvSpPr>
          <p:cNvPr id="1067" name="Rectangle 1066">
            <a:extLst>
              <a:ext uri="{FF2B5EF4-FFF2-40B4-BE49-F238E27FC236}">
                <a16:creationId xmlns:a16="http://schemas.microsoft.com/office/drawing/2014/main" id="{97A5CE44-9D07-4AD7-B94C-7C93513677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786"/>
            <a:ext cx="12192000" cy="685403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69" name="Rectangle 1068">
            <a:extLst>
              <a:ext uri="{FF2B5EF4-FFF2-40B4-BE49-F238E27FC236}">
                <a16:creationId xmlns:a16="http://schemas.microsoft.com/office/drawing/2014/main" id="{1A703601-C9B7-448F-B403-01CBCB088B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2047" y="935646"/>
            <a:ext cx="4851190" cy="4968016"/>
          </a:xfrm>
          <a:prstGeom prst="rect">
            <a:avLst/>
          </a:prstGeom>
          <a:solidFill>
            <a:srgbClr val="FFFFFF"/>
          </a:solidFill>
          <a:ln w="12700" cap="sq">
            <a:solidFill>
              <a:schemeClr val="tx2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071" name="Group 1070">
            <a:extLst>
              <a:ext uri="{FF2B5EF4-FFF2-40B4-BE49-F238E27FC236}">
                <a16:creationId xmlns:a16="http://schemas.microsoft.com/office/drawing/2014/main" id="{7923CDCA-D161-4CE7-BA92-92AE20B96D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087364" y="228600"/>
            <a:ext cx="2851523" cy="6638625"/>
            <a:chOff x="2487613" y="285750"/>
            <a:chExt cx="2428875" cy="5654676"/>
          </a:xfrm>
        </p:grpSpPr>
        <p:sp>
          <p:nvSpPr>
            <p:cNvPr id="1072" name="Freeform 11">
              <a:extLst>
                <a:ext uri="{FF2B5EF4-FFF2-40B4-BE49-F238E27FC236}">
                  <a16:creationId xmlns:a16="http://schemas.microsoft.com/office/drawing/2014/main" id="{AFFB0997-74F4-42F6-80A7-7C1B6BD374A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73" name="Freeform 12">
              <a:extLst>
                <a:ext uri="{FF2B5EF4-FFF2-40B4-BE49-F238E27FC236}">
                  <a16:creationId xmlns:a16="http://schemas.microsoft.com/office/drawing/2014/main" id="{A14E1792-3BAD-41B1-A563-2180A26E67D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74" name="Freeform 13">
              <a:extLst>
                <a:ext uri="{FF2B5EF4-FFF2-40B4-BE49-F238E27FC236}">
                  <a16:creationId xmlns:a16="http://schemas.microsoft.com/office/drawing/2014/main" id="{C30D05BD-CE6E-4143-946E-A2C5EC7CFB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75" name="Freeform 14">
              <a:extLst>
                <a:ext uri="{FF2B5EF4-FFF2-40B4-BE49-F238E27FC236}">
                  <a16:creationId xmlns:a16="http://schemas.microsoft.com/office/drawing/2014/main" id="{4317EBD8-70E0-492B-B401-C72697C7D7F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76" name="Freeform 15">
              <a:extLst>
                <a:ext uri="{FF2B5EF4-FFF2-40B4-BE49-F238E27FC236}">
                  <a16:creationId xmlns:a16="http://schemas.microsoft.com/office/drawing/2014/main" id="{60545381-EDB5-47D8-9497-D5802F5A408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77" name="Freeform 16">
              <a:extLst>
                <a:ext uri="{FF2B5EF4-FFF2-40B4-BE49-F238E27FC236}">
                  <a16:creationId xmlns:a16="http://schemas.microsoft.com/office/drawing/2014/main" id="{E67012E4-2FDC-4F96-A145-1E426784C4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78" name="Freeform 17">
              <a:extLst>
                <a:ext uri="{FF2B5EF4-FFF2-40B4-BE49-F238E27FC236}">
                  <a16:creationId xmlns:a16="http://schemas.microsoft.com/office/drawing/2014/main" id="{C088EA8D-BA27-4043-967F-595BE451C83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79" name="Freeform 18">
              <a:extLst>
                <a:ext uri="{FF2B5EF4-FFF2-40B4-BE49-F238E27FC236}">
                  <a16:creationId xmlns:a16="http://schemas.microsoft.com/office/drawing/2014/main" id="{7D7B306D-2572-4DF7-BC2E-67520331775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80" name="Freeform 19">
              <a:extLst>
                <a:ext uri="{FF2B5EF4-FFF2-40B4-BE49-F238E27FC236}">
                  <a16:creationId xmlns:a16="http://schemas.microsoft.com/office/drawing/2014/main" id="{EBFED6A3-D5D7-4F26-B6EB-091492A991F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81" name="Freeform 20">
              <a:extLst>
                <a:ext uri="{FF2B5EF4-FFF2-40B4-BE49-F238E27FC236}">
                  <a16:creationId xmlns:a16="http://schemas.microsoft.com/office/drawing/2014/main" id="{57CA315F-B9C5-4899-A337-C1389083C6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82" name="Freeform 21">
              <a:extLst>
                <a:ext uri="{FF2B5EF4-FFF2-40B4-BE49-F238E27FC236}">
                  <a16:creationId xmlns:a16="http://schemas.microsoft.com/office/drawing/2014/main" id="{F3C62C3A-023D-428B-AEEA-68C9B037B03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83" name="Freeform 22">
              <a:extLst>
                <a:ext uri="{FF2B5EF4-FFF2-40B4-BE49-F238E27FC236}">
                  <a16:creationId xmlns:a16="http://schemas.microsoft.com/office/drawing/2014/main" id="{6132B97B-0D55-426A-8D75-9E7F8FCE70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1085" name="Group 1084">
            <a:extLst>
              <a:ext uri="{FF2B5EF4-FFF2-40B4-BE49-F238E27FC236}">
                <a16:creationId xmlns:a16="http://schemas.microsoft.com/office/drawing/2014/main" id="{B28C8CE4-C5A6-4B6C-B428-1D2852C394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114579" y="-786"/>
            <a:ext cx="2356675" cy="6854040"/>
            <a:chOff x="6627813" y="194833"/>
            <a:chExt cx="1952625" cy="5678918"/>
          </a:xfrm>
        </p:grpSpPr>
        <p:sp>
          <p:nvSpPr>
            <p:cNvPr id="1086" name="Freeform 27">
              <a:extLst>
                <a:ext uri="{FF2B5EF4-FFF2-40B4-BE49-F238E27FC236}">
                  <a16:creationId xmlns:a16="http://schemas.microsoft.com/office/drawing/2014/main" id="{6C6C0EAF-AF4D-4E28-B480-93C9A324D96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87" name="Freeform 28">
              <a:extLst>
                <a:ext uri="{FF2B5EF4-FFF2-40B4-BE49-F238E27FC236}">
                  <a16:creationId xmlns:a16="http://schemas.microsoft.com/office/drawing/2014/main" id="{C254D393-7673-4399-AE7D-933ED61B16E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88" name="Freeform 29">
              <a:extLst>
                <a:ext uri="{FF2B5EF4-FFF2-40B4-BE49-F238E27FC236}">
                  <a16:creationId xmlns:a16="http://schemas.microsoft.com/office/drawing/2014/main" id="{76A48428-8958-41F8-BCFD-F9EB16A1770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89" name="Freeform 30">
              <a:extLst>
                <a:ext uri="{FF2B5EF4-FFF2-40B4-BE49-F238E27FC236}">
                  <a16:creationId xmlns:a16="http://schemas.microsoft.com/office/drawing/2014/main" id="{F895B04F-691C-404F-A9F1-47B315756F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90" name="Freeform 31">
              <a:extLst>
                <a:ext uri="{FF2B5EF4-FFF2-40B4-BE49-F238E27FC236}">
                  <a16:creationId xmlns:a16="http://schemas.microsoft.com/office/drawing/2014/main" id="{38BAB3B8-E8BB-4327-9E73-FFAD5597BD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91" name="Freeform 32">
              <a:extLst>
                <a:ext uri="{FF2B5EF4-FFF2-40B4-BE49-F238E27FC236}">
                  <a16:creationId xmlns:a16="http://schemas.microsoft.com/office/drawing/2014/main" id="{88ED23AE-358F-4EEC-8D62-917EBED710C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92" name="Freeform 33">
              <a:extLst>
                <a:ext uri="{FF2B5EF4-FFF2-40B4-BE49-F238E27FC236}">
                  <a16:creationId xmlns:a16="http://schemas.microsoft.com/office/drawing/2014/main" id="{776F07C9-FA92-406A-B934-95BE8CAEDA3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93" name="Freeform 34">
              <a:extLst>
                <a:ext uri="{FF2B5EF4-FFF2-40B4-BE49-F238E27FC236}">
                  <a16:creationId xmlns:a16="http://schemas.microsoft.com/office/drawing/2014/main" id="{BDA1CEAF-E0AD-4A46-8E40-9251837CBF5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94" name="Freeform 35">
              <a:extLst>
                <a:ext uri="{FF2B5EF4-FFF2-40B4-BE49-F238E27FC236}">
                  <a16:creationId xmlns:a16="http://schemas.microsoft.com/office/drawing/2014/main" id="{53D21C6F-F2ED-4F73-8B4D-9E2FECBB976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95" name="Freeform 36">
              <a:extLst>
                <a:ext uri="{FF2B5EF4-FFF2-40B4-BE49-F238E27FC236}">
                  <a16:creationId xmlns:a16="http://schemas.microsoft.com/office/drawing/2014/main" id="{2FED37FF-C037-4A76-A8D6-33525D19B40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96" name="Freeform 37">
              <a:extLst>
                <a:ext uri="{FF2B5EF4-FFF2-40B4-BE49-F238E27FC236}">
                  <a16:creationId xmlns:a16="http://schemas.microsoft.com/office/drawing/2014/main" id="{8DE0DC4B-718F-4E78-A0AB-8442F28A8C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97" name="Freeform 38">
              <a:extLst>
                <a:ext uri="{FF2B5EF4-FFF2-40B4-BE49-F238E27FC236}">
                  <a16:creationId xmlns:a16="http://schemas.microsoft.com/office/drawing/2014/main" id="{8F80CA79-E2F4-4B1D-97DE-04F9215B03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522107DF-28D1-AECE-299A-375E6A01AF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22761" y="935647"/>
            <a:ext cx="4340631" cy="2420202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100" dirty="0"/>
              <a:t>				</a:t>
            </a:r>
            <a:r>
              <a:rPr lang="en-US" sz="5400" b="1" dirty="0"/>
              <a:t>Questions</a:t>
            </a:r>
            <a:r>
              <a:rPr lang="en-US" sz="5400" dirty="0"/>
              <a:t> </a:t>
            </a:r>
          </a:p>
        </p:txBody>
      </p:sp>
      <p:pic>
        <p:nvPicPr>
          <p:cNvPr id="1030" name="Picture 6" descr="Thank You Images - Free Download on Freepik">
            <a:extLst>
              <a:ext uri="{FF2B5EF4-FFF2-40B4-BE49-F238E27FC236}">
                <a16:creationId xmlns:a16="http://schemas.microsoft.com/office/drawing/2014/main" id="{4E528340-6F23-E58F-AD00-71C55AF8F10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443" r="174" b="3"/>
          <a:stretch/>
        </p:blipFill>
        <p:spPr bwMode="auto">
          <a:xfrm>
            <a:off x="929675" y="1250067"/>
            <a:ext cx="4213521" cy="43265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99" name="Rectangle 1098">
            <a:extLst>
              <a:ext uri="{FF2B5EF4-FFF2-40B4-BE49-F238E27FC236}">
                <a16:creationId xmlns:a16="http://schemas.microsoft.com/office/drawing/2014/main" id="{E15F4FDF-1B24-4F56-AF01-4D0645A830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87355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101" name="Freeform 33">
            <a:extLst>
              <a:ext uri="{FF2B5EF4-FFF2-40B4-BE49-F238E27FC236}">
                <a16:creationId xmlns:a16="http://schemas.microsoft.com/office/drawing/2014/main" id="{4FD76CDA-1C6B-40B2-9A61-FD38CE1B4D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6087355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507828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theme1.xml><?xml version="1.0" encoding="utf-8"?>
<a:theme xmlns:a="http://schemas.openxmlformats.org/drawingml/2006/main" name="Wisp">
  <a:themeElements>
    <a:clrScheme name="Blue Warm">
      <a:dk1>
        <a:sysClr val="windowText" lastClr="000000"/>
      </a:dk1>
      <a:lt1>
        <a:sysClr val="window" lastClr="FFFFFF"/>
      </a:lt1>
      <a:dk2>
        <a:srgbClr val="242852"/>
      </a:dk2>
      <a:lt2>
        <a:srgbClr val="ACCBF9"/>
      </a:lt2>
      <a:accent1>
        <a:srgbClr val="4A66AC"/>
      </a:accent1>
      <a:accent2>
        <a:srgbClr val="629DD1"/>
      </a:accent2>
      <a:accent3>
        <a:srgbClr val="297FD5"/>
      </a:accent3>
      <a:accent4>
        <a:srgbClr val="7F8FA9"/>
      </a:accent4>
      <a:accent5>
        <a:srgbClr val="5AA2AE"/>
      </a:accent5>
      <a:accent6>
        <a:srgbClr val="9D90A0"/>
      </a:accent6>
      <a:hlink>
        <a:srgbClr val="9454C3"/>
      </a:hlink>
      <a:folHlink>
        <a:srgbClr val="3EBBF0"/>
      </a:folHlink>
    </a:clrScheme>
    <a:fontScheme name="Wisp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isp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isp" id="{7CB32D59-10C0-40DD-B7BD-2E94284A981C}" vid="{24B1A44C-C006-48B2-A4D7-E5549B3D8CD4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Wisp</Template>
  <TotalTime>24137</TotalTime>
  <Words>853</Words>
  <Application>Microsoft Office PowerPoint</Application>
  <PresentationFormat>Widescreen</PresentationFormat>
  <Paragraphs>91</Paragraphs>
  <Slides>11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7" baseType="lpstr">
      <vt:lpstr>Aptos</vt:lpstr>
      <vt:lpstr>Arial</vt:lpstr>
      <vt:lpstr>Century Gothic</vt:lpstr>
      <vt:lpstr>Wingdings</vt:lpstr>
      <vt:lpstr>Wingdings 3</vt:lpstr>
      <vt:lpstr>Wisp</vt:lpstr>
      <vt:lpstr> MODULE NAME: Problem Solving and Decision Making  MODULE CODE :  LCLM4004 – LON  STUDENT NAME: Mauricio Henrique da Luz Alves  STUDENT ID: 2509312  LECTURER: Anita Nan  Assignment 1: Presentation   </vt:lpstr>
      <vt:lpstr>OVERVIEW</vt:lpstr>
      <vt:lpstr>Introduction</vt:lpstr>
      <vt:lpstr>Company background</vt:lpstr>
      <vt:lpstr>Problem: nature and scope</vt:lpstr>
      <vt:lpstr>PESTLE ANALYSIS: Green Haven Florists </vt:lpstr>
      <vt:lpstr>PESTLE ANALYSIS: Green Haven Florists </vt:lpstr>
      <vt:lpstr>Cause and effect analysis: Fishbone diagram </vt:lpstr>
      <vt:lpstr>Conclusion</vt:lpstr>
      <vt:lpstr>References </vt:lpstr>
      <vt:lpstr>    Questions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Anita Nan</dc:creator>
  <cp:lastModifiedBy>Mauricio Henrique Da Luz Alves (2509312)</cp:lastModifiedBy>
  <cp:revision>98</cp:revision>
  <dcterms:created xsi:type="dcterms:W3CDTF">2024-10-08T15:58:04Z</dcterms:created>
  <dcterms:modified xsi:type="dcterms:W3CDTF">2026-03-12T21:29:46Z</dcterms:modified>
</cp:coreProperties>
</file>