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3462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6519672"/>
            <a:ext cx="5212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APT Detection • Machine Learning • XAI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9555480" y="6519672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Dissertation Presentation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85800" y="658368"/>
            <a:ext cx="146304" cy="5166360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78992" y="914400"/>
            <a:ext cx="9966960" cy="1298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DEVELOPMENT OF AN EXPLAINABLE</a:t>
            </a:r>
            <a:endParaRPr lang="en-US" sz="3000" dirty="0"/>
          </a:p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MACHINE LEARNING FRAMEWORK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1097280" y="2331720"/>
            <a:ext cx="9784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BFEAF2"/>
                </a:solidFill>
              </a:rPr>
              <a:t>for Detecting State-Sponsored Advanced Persistent Threats in Network Traffic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1097280" y="370332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Dissertation Presentation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097280" y="408736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8E6EF"/>
                </a:solidFill>
              </a:rPr>
              <a:t>Akhil James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9820656" y="4709160"/>
            <a:ext cx="80467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Context &amp; Problem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66928" y="941832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67085"/>
                </a:solidFill>
              </a:rPr>
              <a:t>Why an explainable APT detection framework is needed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42900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4360" y="1325880"/>
            <a:ext cx="64008" cy="1828800"/>
          </a:xfrm>
          <a:prstGeom prst="rect">
            <a:avLst/>
          </a:prstGeom>
          <a:solidFill>
            <a:srgbClr val="C94C4C"/>
          </a:solidFill>
          <a:ln w="12700">
            <a:solidFill>
              <a:srgbClr val="C94C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95528" y="149047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APT challenge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95528" y="1856232"/>
            <a:ext cx="304495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State-sponsored APTs are persistent, adaptive and capable of mimicking legitimate activity, making fixed signatures and static rules less effective.</a:t>
            </a:r>
            <a:endParaRPr lang="en-US" sz="1120" dirty="0"/>
          </a:p>
        </p:txBody>
      </p:sp>
      <p:sp>
        <p:nvSpPr>
          <p:cNvPr id="8" name="Shape 6"/>
          <p:cNvSpPr/>
          <p:nvPr/>
        </p:nvSpPr>
        <p:spPr>
          <a:xfrm>
            <a:off x="4370832" y="1325880"/>
            <a:ext cx="342900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70832" y="1325880"/>
            <a:ext cx="64008" cy="1828800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0" y="149047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Detection challenge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72000" y="1856232"/>
            <a:ext cx="304495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Network traffic contains behavioural indicators, but high volume, encryption, class imbalance and low-and-slow activity complicate reliable detection.</a:t>
            </a:r>
            <a:endParaRPr lang="en-US" sz="1120" dirty="0"/>
          </a:p>
        </p:txBody>
      </p:sp>
      <p:sp>
        <p:nvSpPr>
          <p:cNvPr id="12" name="Shape 10"/>
          <p:cNvSpPr/>
          <p:nvPr/>
        </p:nvSpPr>
        <p:spPr>
          <a:xfrm>
            <a:off x="8138160" y="1325880"/>
            <a:ext cx="342900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138160" y="1325880"/>
            <a:ext cx="64008" cy="1828800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339328" y="149047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Trust challenge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8339328" y="1856232"/>
            <a:ext cx="304495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Complex ML models can detect patterns, yet analysts also need to understand why traffic is flagged before investigation, escalation or containment.</a:t>
            </a:r>
            <a:endParaRPr lang="en-US" sz="1120" dirty="0"/>
          </a:p>
        </p:txBody>
      </p:sp>
      <p:sp>
        <p:nvSpPr>
          <p:cNvPr id="16" name="Text 14"/>
          <p:cNvSpPr/>
          <p:nvPr/>
        </p:nvSpPr>
        <p:spPr>
          <a:xfrm>
            <a:off x="640080" y="3703320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1F33"/>
                </a:solidFill>
              </a:rPr>
              <a:t>Core research problem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640080" y="4133088"/>
            <a:ext cx="108813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233142"/>
                </a:solidFill>
              </a:rPr>
              <a:t>How can network-traffic-based machine learning detect APT-related malicious behaviour while also providing explanations that are useful to security analysts?</a:t>
            </a:r>
            <a:endParaRPr lang="en-US" sz="2300" dirty="0"/>
          </a:p>
        </p:txBody>
      </p:sp>
      <p:sp>
        <p:nvSpPr>
          <p:cNvPr id="18" name="Shape 16"/>
          <p:cNvSpPr/>
          <p:nvPr/>
        </p:nvSpPr>
        <p:spPr>
          <a:xfrm>
            <a:off x="640080" y="5349240"/>
            <a:ext cx="10789920" cy="0"/>
          </a:xfrm>
          <a:prstGeom prst="line">
            <a:avLst/>
          </a:prstGeom>
          <a:noFill/>
          <a:ln w="19050">
            <a:solidFill>
              <a:srgbClr val="B6C8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0080" y="5559552"/>
            <a:ext cx="10789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667085"/>
                </a:solidFill>
              </a:rPr>
              <a:t>Research integrates behavioural traffic analysis, comparative ML evaluation, and XAI in one workflow.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Aim, Objectives &amp; Research Questions</a:t>
            </a:r>
            <a:endParaRPr lang="en-US" sz="2500" dirty="0"/>
          </a:p>
        </p:txBody>
      </p:sp>
      <p:sp>
        <p:nvSpPr>
          <p:cNvPr id="3" name="Shape 1"/>
          <p:cNvSpPr/>
          <p:nvPr/>
        </p:nvSpPr>
        <p:spPr>
          <a:xfrm>
            <a:off x="621792" y="1298448"/>
            <a:ext cx="10972800" cy="841248"/>
          </a:xfrm>
          <a:prstGeom prst="roundRect">
            <a:avLst/>
          </a:prstGeom>
          <a:solidFill>
            <a:srgbClr val="EAF4F7"/>
          </a:solidFill>
          <a:ln w="12700">
            <a:solidFill>
              <a:srgbClr val="B7DC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68680" y="1536192"/>
            <a:ext cx="10469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1F33"/>
                </a:solidFill>
              </a:rPr>
              <a:t>Aim: Design an explainable machine-learning framework that detects malicious network traffic associated with state-sponsored APTs.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640080" y="2468880"/>
            <a:ext cx="260604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40080" y="2468880"/>
            <a:ext cx="64008" cy="2057400"/>
          </a:xfrm>
          <a:prstGeom prst="rect">
            <a:avLst/>
          </a:prstGeom>
          <a:solidFill>
            <a:srgbClr val="2B6CB0"/>
          </a:solidFill>
          <a:ln w="12700">
            <a:solidFill>
              <a:srgbClr val="2B6C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41248" y="2633472"/>
            <a:ext cx="2240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Objective 1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41248" y="2999232"/>
            <a:ext cx="2221992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Study network-traffic characteristics associated with APT-related malicious activity.</a:t>
            </a:r>
            <a:endParaRPr lang="en-US" sz="1120" dirty="0"/>
          </a:p>
        </p:txBody>
      </p:sp>
      <p:sp>
        <p:nvSpPr>
          <p:cNvPr id="9" name="Shape 7"/>
          <p:cNvSpPr/>
          <p:nvPr/>
        </p:nvSpPr>
        <p:spPr>
          <a:xfrm>
            <a:off x="3401568" y="2468880"/>
            <a:ext cx="260604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401568" y="2468880"/>
            <a:ext cx="64008" cy="2057400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02736" y="2633472"/>
            <a:ext cx="2240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Objective 2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602736" y="2999232"/>
            <a:ext cx="2221992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Classify normal and malicious network traffic using machine learning.</a:t>
            </a:r>
            <a:endParaRPr lang="en-US" sz="1120" dirty="0"/>
          </a:p>
        </p:txBody>
      </p:sp>
      <p:sp>
        <p:nvSpPr>
          <p:cNvPr id="13" name="Shape 11"/>
          <p:cNvSpPr/>
          <p:nvPr/>
        </p:nvSpPr>
        <p:spPr>
          <a:xfrm>
            <a:off x="6163056" y="2468880"/>
            <a:ext cx="260604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163056" y="2468880"/>
            <a:ext cx="64008" cy="2057400"/>
          </a:xfrm>
          <a:prstGeom prst="rect">
            <a:avLst/>
          </a:prstGeom>
          <a:solidFill>
            <a:srgbClr val="179C77"/>
          </a:solidFill>
          <a:ln w="12700">
            <a:solidFill>
              <a:srgbClr val="17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364224" y="2633472"/>
            <a:ext cx="2240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Objective 3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6364224" y="2999232"/>
            <a:ext cx="2221992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Compare the effectiveness of ML methods for APT detection.</a:t>
            </a:r>
            <a:endParaRPr lang="en-US" sz="1120" dirty="0"/>
          </a:p>
        </p:txBody>
      </p:sp>
      <p:sp>
        <p:nvSpPr>
          <p:cNvPr id="17" name="Shape 15"/>
          <p:cNvSpPr/>
          <p:nvPr/>
        </p:nvSpPr>
        <p:spPr>
          <a:xfrm>
            <a:off x="8924544" y="2468880"/>
            <a:ext cx="260604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8924544" y="2468880"/>
            <a:ext cx="64008" cy="2057400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125712" y="2633472"/>
            <a:ext cx="2240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Objective 4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9125712" y="2999232"/>
            <a:ext cx="2221992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Use SHAP and LIME to explain model predictions.</a:t>
            </a:r>
            <a:endParaRPr lang="en-US" sz="1120" dirty="0"/>
          </a:p>
        </p:txBody>
      </p:sp>
      <p:sp>
        <p:nvSpPr>
          <p:cNvPr id="21" name="Text 19"/>
          <p:cNvSpPr/>
          <p:nvPr/>
        </p:nvSpPr>
        <p:spPr>
          <a:xfrm>
            <a:off x="658368" y="48280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Research Questions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658368" y="5239512"/>
            <a:ext cx="10881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30" dirty="0">
                <a:solidFill>
                  <a:srgbClr val="233142"/>
                </a:solidFill>
              </a:rPr>
              <a:t>RQ1 Traffic characteristics  •  RQ2 Classification effectiveness  •  RQ3 Best-performing approach  •  RQ4 Explainability with SHAP/LIME</a:t>
            </a:r>
            <a:endParaRPr lang="en-US" sz="133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Gap &amp; Proposed Framework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640080" y="1207008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Four gaps identified in the literature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640080" y="1664208"/>
            <a:ext cx="3703320" cy="82296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664208"/>
            <a:ext cx="64008" cy="822960"/>
          </a:xfrm>
          <a:prstGeom prst="rect">
            <a:avLst/>
          </a:prstGeom>
          <a:solidFill>
            <a:srgbClr val="C94C4C"/>
          </a:solidFill>
          <a:ln w="12700">
            <a:solidFill>
              <a:srgbClr val="C94C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41248" y="1828800"/>
            <a:ext cx="3337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Detection gap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41248" y="2194560"/>
            <a:ext cx="331927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Difficulty generalising to unseen APT behaviour.</a:t>
            </a:r>
            <a:endParaRPr lang="en-US" sz="1120" dirty="0"/>
          </a:p>
        </p:txBody>
      </p:sp>
      <p:sp>
        <p:nvSpPr>
          <p:cNvPr id="8" name="Shape 6"/>
          <p:cNvSpPr/>
          <p:nvPr/>
        </p:nvSpPr>
        <p:spPr>
          <a:xfrm>
            <a:off x="640080" y="2651760"/>
            <a:ext cx="3703320" cy="82296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0080" y="2651760"/>
            <a:ext cx="64008" cy="822960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41248" y="2816352"/>
            <a:ext cx="3337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Explainability gap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41248" y="3182112"/>
            <a:ext cx="331927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High-performing models often behave as black boxes.</a:t>
            </a:r>
            <a:endParaRPr lang="en-US" sz="1120" dirty="0"/>
          </a:p>
        </p:txBody>
      </p:sp>
      <p:sp>
        <p:nvSpPr>
          <p:cNvPr id="12" name="Shape 10"/>
          <p:cNvSpPr/>
          <p:nvPr/>
        </p:nvSpPr>
        <p:spPr>
          <a:xfrm>
            <a:off x="640080" y="3639312"/>
            <a:ext cx="3703320" cy="82296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40080" y="3639312"/>
            <a:ext cx="64008" cy="822960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41248" y="3803904"/>
            <a:ext cx="3337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Operational gap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841248" y="4169664"/>
            <a:ext cx="331927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Accuracy alone does not reflect false alarms or analyst usefulness.</a:t>
            </a:r>
            <a:endParaRPr lang="en-US" sz="1120" dirty="0"/>
          </a:p>
        </p:txBody>
      </p:sp>
      <p:sp>
        <p:nvSpPr>
          <p:cNvPr id="16" name="Shape 14"/>
          <p:cNvSpPr/>
          <p:nvPr/>
        </p:nvSpPr>
        <p:spPr>
          <a:xfrm>
            <a:off x="640080" y="4626864"/>
            <a:ext cx="3703320" cy="82296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40080" y="4626864"/>
            <a:ext cx="64008" cy="822960"/>
          </a:xfrm>
          <a:prstGeom prst="rect">
            <a:avLst/>
          </a:prstGeom>
          <a:solidFill>
            <a:srgbClr val="179C77"/>
          </a:solidFill>
          <a:ln w="12700">
            <a:solidFill>
              <a:srgbClr val="17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41248" y="4791456"/>
            <a:ext cx="3337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Integration gap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841248" y="5157216"/>
            <a:ext cx="331927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Detection, behaviour analysis and XAI are often studied separately.</a:t>
            </a:r>
            <a:endParaRPr lang="en-US" sz="1120" dirty="0"/>
          </a:p>
        </p:txBody>
      </p:sp>
      <p:sp>
        <p:nvSpPr>
          <p:cNvPr id="20" name="Text 18"/>
          <p:cNvSpPr/>
          <p:nvPr/>
        </p:nvSpPr>
        <p:spPr>
          <a:xfrm>
            <a:off x="4736592" y="1207008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Integrated conceptual pipeline</a:t>
            </a:r>
            <a:endParaRPr lang="en-US" sz="1600" dirty="0"/>
          </a:p>
        </p:txBody>
      </p:sp>
      <p:pic>
        <p:nvPicPr>
          <p:cNvPr id="21" name="Image 0" descr="/mnt/data/akhil_media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592" y="1645920"/>
            <a:ext cx="6784848" cy="4206240"/>
          </a:xfrm>
          <a:prstGeom prst="rect">
            <a:avLst/>
          </a:prstGeom>
        </p:spPr>
      </p:pic>
      <p:sp>
        <p:nvSpPr>
          <p:cNvPr id="22" name="Text 19"/>
          <p:cNvSpPr/>
          <p:nvPr/>
        </p:nvSpPr>
        <p:spPr>
          <a:xfrm>
            <a:off x="4736592" y="5879592"/>
            <a:ext cx="678484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</a:rPr>
              <a:t>Network Traffic → Pre-processing → Feature Engineering → ML Detection → APT Classification → XAI → Analyst Decision</a:t>
            </a:r>
            <a:endParaRPr lang="en-US" sz="10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66928" y="941832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67085"/>
                </a:solidFill>
              </a:rPr>
              <a:t>Quantitative experimental design using supervised machine learning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58368" y="1444752"/>
            <a:ext cx="475488" cy="475488"/>
          </a:xfrm>
          <a:prstGeom prst="ellipse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58368" y="1536192"/>
            <a:ext cx="475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353312" y="1353312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UNSW-NB15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3246120" y="1353312"/>
            <a:ext cx="7863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dirty="0">
                <a:solidFill>
                  <a:srgbClr val="233142"/>
                </a:solidFill>
              </a:rPr>
              <a:t>175,341 training + 82,332 testing records; normal and attack traffic.</a:t>
            </a:r>
            <a:endParaRPr lang="en-US" sz="1160" dirty="0"/>
          </a:p>
        </p:txBody>
      </p:sp>
      <p:sp>
        <p:nvSpPr>
          <p:cNvPr id="8" name="Shape 6"/>
          <p:cNvSpPr/>
          <p:nvPr/>
        </p:nvSpPr>
        <p:spPr>
          <a:xfrm>
            <a:off x="896112" y="1956816"/>
            <a:ext cx="0" cy="320040"/>
          </a:xfrm>
          <a:prstGeom prst="line">
            <a:avLst/>
          </a:prstGeom>
          <a:noFill/>
          <a:ln w="19050">
            <a:solidFill>
              <a:srgbClr val="B6C8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58368" y="2386584"/>
            <a:ext cx="475488" cy="475488"/>
          </a:xfrm>
          <a:prstGeom prst="ellipse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8368" y="2478024"/>
            <a:ext cx="475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2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353312" y="2295144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Pre-processing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246120" y="2295144"/>
            <a:ext cx="7863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dirty="0">
                <a:solidFill>
                  <a:srgbClr val="233142"/>
                </a:solidFill>
              </a:rPr>
              <a:t>Quality checks, categorical encoding, normalisation and class preparation.</a:t>
            </a:r>
            <a:endParaRPr lang="en-US" sz="1160" dirty="0"/>
          </a:p>
        </p:txBody>
      </p:sp>
      <p:sp>
        <p:nvSpPr>
          <p:cNvPr id="13" name="Shape 11"/>
          <p:cNvSpPr/>
          <p:nvPr/>
        </p:nvSpPr>
        <p:spPr>
          <a:xfrm>
            <a:off x="896112" y="2898648"/>
            <a:ext cx="0" cy="320040"/>
          </a:xfrm>
          <a:prstGeom prst="line">
            <a:avLst/>
          </a:prstGeom>
          <a:noFill/>
          <a:ln w="19050">
            <a:solidFill>
              <a:srgbClr val="B6C8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58368" y="3328416"/>
            <a:ext cx="475488" cy="475488"/>
          </a:xfrm>
          <a:prstGeom prst="ellipse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58368" y="3419856"/>
            <a:ext cx="475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3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1353312" y="3236976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Feature engineering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3246120" y="3236976"/>
            <a:ext cx="7863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dirty="0">
                <a:solidFill>
                  <a:srgbClr val="233142"/>
                </a:solidFill>
              </a:rPr>
              <a:t>Behavioural ratios, rates and log-transformed features.</a:t>
            </a:r>
            <a:endParaRPr lang="en-US" sz="1160" dirty="0"/>
          </a:p>
        </p:txBody>
      </p:sp>
      <p:sp>
        <p:nvSpPr>
          <p:cNvPr id="18" name="Shape 16"/>
          <p:cNvSpPr/>
          <p:nvPr/>
        </p:nvSpPr>
        <p:spPr>
          <a:xfrm>
            <a:off x="896112" y="3840480"/>
            <a:ext cx="0" cy="320040"/>
          </a:xfrm>
          <a:prstGeom prst="line">
            <a:avLst/>
          </a:prstGeom>
          <a:noFill/>
          <a:ln w="19050">
            <a:solidFill>
              <a:srgbClr val="B6C8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58368" y="4270248"/>
            <a:ext cx="475488" cy="475488"/>
          </a:xfrm>
          <a:prstGeom prst="ellipse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8368" y="4361688"/>
            <a:ext cx="475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4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1353312" y="4178808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Model development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3246120" y="4178808"/>
            <a:ext cx="7863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dirty="0">
                <a:solidFill>
                  <a:srgbClr val="233142"/>
                </a:solidFill>
              </a:rPr>
              <a:t>Logistic Regression, Random Forest, MLP and XGBoost.</a:t>
            </a:r>
            <a:endParaRPr lang="en-US" sz="1160" dirty="0"/>
          </a:p>
        </p:txBody>
      </p:sp>
      <p:sp>
        <p:nvSpPr>
          <p:cNvPr id="23" name="Shape 21"/>
          <p:cNvSpPr/>
          <p:nvPr/>
        </p:nvSpPr>
        <p:spPr>
          <a:xfrm>
            <a:off x="896112" y="4782312"/>
            <a:ext cx="0" cy="320040"/>
          </a:xfrm>
          <a:prstGeom prst="line">
            <a:avLst/>
          </a:prstGeom>
          <a:noFill/>
          <a:ln w="19050">
            <a:solidFill>
              <a:srgbClr val="B6C8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58368" y="5212080"/>
            <a:ext cx="475488" cy="475488"/>
          </a:xfrm>
          <a:prstGeom prst="ellipse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58368" y="5303520"/>
            <a:ext cx="475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5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1353312" y="5120640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Evaluation + XAI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3246120" y="5120640"/>
            <a:ext cx="7863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dirty="0">
                <a:solidFill>
                  <a:srgbClr val="233142"/>
                </a:solidFill>
              </a:rPr>
              <a:t>Accuracy, precision, recall, F1, ROC-AUC, PR-AUC, FPR; SHAP and LIME.</a:t>
            </a:r>
            <a:endParaRPr lang="en-US" sz="1160" dirty="0"/>
          </a:p>
        </p:txBody>
      </p:sp>
      <p:sp>
        <p:nvSpPr>
          <p:cNvPr id="28" name="Shape 26"/>
          <p:cNvSpPr/>
          <p:nvPr/>
        </p:nvSpPr>
        <p:spPr>
          <a:xfrm>
            <a:off x="658368" y="6053328"/>
            <a:ext cx="10881360" cy="347472"/>
          </a:xfrm>
          <a:prstGeom prst="roundRect">
            <a:avLst/>
          </a:prstGeom>
          <a:solidFill>
            <a:srgbClr val="EEF4F7"/>
          </a:solidFill>
          <a:ln w="12700">
            <a:solidFill>
              <a:srgbClr val="D8E3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22960" y="6144768"/>
            <a:ext cx="10515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667085"/>
                </a:solidFill>
              </a:rPr>
              <a:t>Prepared classification set: 96,822 observations and 198 features; approximately balanced classes (50.5% normal / 49.5% attack).</a:t>
            </a:r>
            <a:endParaRPr lang="en-US" sz="98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Data Preparation &amp; Feature Engineering</a:t>
            </a:r>
            <a:endParaRPr lang="en-US" sz="2500" dirty="0"/>
          </a:p>
        </p:txBody>
      </p:sp>
      <p:pic>
        <p:nvPicPr>
          <p:cNvPr id="3" name="Image 0" descr="/mnt/data/akhil_media/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298448"/>
            <a:ext cx="5074920" cy="2084832"/>
          </a:xfrm>
          <a:prstGeom prst="rect">
            <a:avLst/>
          </a:prstGeom>
        </p:spPr>
      </p:pic>
      <p:pic>
        <p:nvPicPr>
          <p:cNvPr id="4" name="Image 1" descr="/mnt/data/akhil_media/image1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1298448"/>
            <a:ext cx="5166360" cy="208483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58368" y="3547872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Class preparation</a:t>
            </a:r>
            <a:endParaRPr lang="en-US" sz="1500" dirty="0"/>
          </a:p>
        </p:txBody>
      </p:sp>
      <p:sp>
        <p:nvSpPr>
          <p:cNvPr id="6" name="Text 2"/>
          <p:cNvSpPr/>
          <p:nvPr/>
        </p:nvSpPr>
        <p:spPr>
          <a:xfrm>
            <a:off x="658368" y="3913632"/>
            <a:ext cx="5120640" cy="1508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Binary target: normal vs malicious traffic.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Categorical fields encoded; numerical variables transformed where required.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Very close class balance reduces dominance of one class.</a:t>
            </a:r>
            <a:endParaRPr lang="en-US" sz="1420" dirty="0"/>
          </a:p>
        </p:txBody>
      </p:sp>
      <p:sp>
        <p:nvSpPr>
          <p:cNvPr id="7" name="Text 3"/>
          <p:cNvSpPr/>
          <p:nvPr/>
        </p:nvSpPr>
        <p:spPr>
          <a:xfrm>
            <a:off x="6172200" y="3547872"/>
            <a:ext cx="2468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Behavioural features</a:t>
            </a:r>
            <a:endParaRPr lang="en-US" sz="1500" dirty="0"/>
          </a:p>
        </p:txBody>
      </p:sp>
      <p:sp>
        <p:nvSpPr>
          <p:cNvPr id="8" name="Text 4"/>
          <p:cNvSpPr/>
          <p:nvPr/>
        </p:nvSpPr>
        <p:spPr>
          <a:xfrm>
            <a:off x="6172200" y="3913632"/>
            <a:ext cx="5074920" cy="1508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Packet and byte ratios.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Packets/second and bytes/second.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Bytes per packet and logarithmic variants.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Connection-, ACK- and packet-related indicators.</a:t>
            </a:r>
            <a:endParaRPr lang="en-US" sz="1420" dirty="0"/>
          </a:p>
        </p:txBody>
      </p:sp>
      <p:sp>
        <p:nvSpPr>
          <p:cNvPr id="9" name="Text 5"/>
          <p:cNvSpPr/>
          <p:nvPr/>
        </p:nvSpPr>
        <p:spPr>
          <a:xfrm>
            <a:off x="658368" y="5705856"/>
            <a:ext cx="106984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20" dirty="0">
                <a:solidFill>
                  <a:srgbClr val="667085"/>
                </a:solidFill>
              </a:rPr>
              <a:t>Purpose: create a consistent feature representation that captures behavioural differences in network traffic rather than relying only on known signatures.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Comparative Model Performance</a:t>
            </a:r>
            <a:endParaRPr lang="en-US" sz="2500" dirty="0"/>
          </a:p>
        </p:txBody>
      </p:sp>
      <p:pic>
        <p:nvPicPr>
          <p:cNvPr id="3" name="Image 0" descr="/mnt/data/akhil_media/image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34440"/>
            <a:ext cx="6400800" cy="40690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479792" y="129844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Key metrics</a:t>
            </a:r>
            <a:endParaRPr lang="en-US" sz="16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424928" y="1737360"/>
          <a:ext cx="4160520" cy="2697480"/>
        </p:xfrm>
        <a:graphic>
          <a:graphicData uri="http://schemas.openxmlformats.org/drawingml/2006/table">
            <a:tbl>
              <a:tblPr/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8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b="1" dirty="0">
                          <a:solidFill>
                            <a:srgbClr val="233142"/>
                          </a:solidFill>
                        </a:rPr>
                        <a:t>Model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b="1" dirty="0">
                          <a:solidFill>
                            <a:srgbClr val="233142"/>
                          </a:solidFill>
                        </a:rPr>
                        <a:t>Accuracy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b="1" dirty="0">
                          <a:solidFill>
                            <a:srgbClr val="233142"/>
                          </a:solidFill>
                        </a:rPr>
                        <a:t>F1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b="1" dirty="0">
                          <a:solidFill>
                            <a:srgbClr val="233142"/>
                          </a:solidFill>
                        </a:rPr>
                        <a:t>ROC-AUC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Random Forest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81.25%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0.799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0.962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XGBoost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81.22%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0.799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0.962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MLP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77.95%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0.762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—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Logistic Regression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74.00%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0.580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60" dirty="0">
                          <a:solidFill>
                            <a:srgbClr val="233142"/>
                          </a:solidFill>
                        </a:rPr>
                        <a:t>—</a:t>
                      </a:r>
                      <a:endParaRPr lang="en-US" sz="106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0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Shape 2"/>
          <p:cNvSpPr/>
          <p:nvPr/>
        </p:nvSpPr>
        <p:spPr>
          <a:xfrm>
            <a:off x="7424928" y="4773168"/>
            <a:ext cx="4160520" cy="1051560"/>
          </a:xfrm>
          <a:prstGeom prst="roundRect">
            <a:avLst/>
          </a:prstGeom>
          <a:solidFill>
            <a:srgbClr val="EAF4F7"/>
          </a:solidFill>
          <a:ln w="12700">
            <a:solidFill>
              <a:srgbClr val="B8DC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7635240" y="4965192"/>
            <a:ext cx="1280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1F33"/>
                </a:solidFill>
              </a:rPr>
              <a:t>Main finding</a:t>
            </a:r>
            <a:endParaRPr lang="en-US" sz="1300" dirty="0"/>
          </a:p>
        </p:txBody>
      </p:sp>
      <p:sp>
        <p:nvSpPr>
          <p:cNvPr id="5" name="Text 4"/>
          <p:cNvSpPr/>
          <p:nvPr/>
        </p:nvSpPr>
        <p:spPr>
          <a:xfrm>
            <a:off x="7635240" y="5266944"/>
            <a:ext cx="36758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20" b="1" dirty="0">
                <a:solidFill>
                  <a:srgbClr val="233142"/>
                </a:solidFill>
              </a:rPr>
              <a:t>Random Forest and XGBoost delivered the strongest overall classification performance.</a:t>
            </a:r>
            <a:endParaRPr lang="en-US" sz="12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Threshold Trade-off &amp; Robustness</a:t>
            </a:r>
            <a:endParaRPr lang="en-US" sz="2500" dirty="0"/>
          </a:p>
        </p:txBody>
      </p:sp>
      <p:pic>
        <p:nvPicPr>
          <p:cNvPr id="3" name="Image 0" descr="/mnt/data/akhil_media/image2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234440"/>
            <a:ext cx="6080760" cy="33832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040880" y="1298448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XGBoost threshold analysis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7040880" y="1783080"/>
            <a:ext cx="434340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7040880" y="1783080"/>
            <a:ext cx="64008" cy="960120"/>
          </a:xfrm>
          <a:prstGeom prst="rect">
            <a:avLst/>
          </a:prstGeom>
          <a:solidFill>
            <a:srgbClr val="C94C4C"/>
          </a:solidFill>
          <a:ln w="12700">
            <a:solidFill>
              <a:srgbClr val="C94C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242048" y="1947672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Threshold 0.5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242048" y="2313432"/>
            <a:ext cx="395935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Recall 0.958 • FPR 0.273 • strong detection but many false alarms.</a:t>
            </a:r>
            <a:endParaRPr lang="en-US" sz="1120" dirty="0"/>
          </a:p>
        </p:txBody>
      </p:sp>
      <p:sp>
        <p:nvSpPr>
          <p:cNvPr id="9" name="Shape 6"/>
          <p:cNvSpPr/>
          <p:nvPr/>
        </p:nvSpPr>
        <p:spPr>
          <a:xfrm>
            <a:off x="7040880" y="2889504"/>
            <a:ext cx="434340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7040880" y="2889504"/>
            <a:ext cx="64008" cy="960120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242048" y="3054096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Threshold 0.7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7242048" y="3419856"/>
            <a:ext cx="395935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Precision 0.840 • Recall 0.861 • FPR 0.095.</a:t>
            </a:r>
            <a:endParaRPr lang="en-US" sz="1120" dirty="0"/>
          </a:p>
        </p:txBody>
      </p:sp>
      <p:sp>
        <p:nvSpPr>
          <p:cNvPr id="13" name="Shape 10"/>
          <p:cNvSpPr/>
          <p:nvPr/>
        </p:nvSpPr>
        <p:spPr>
          <a:xfrm>
            <a:off x="7040880" y="3995928"/>
            <a:ext cx="434340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040880" y="3995928"/>
            <a:ext cx="64008" cy="960120"/>
          </a:xfrm>
          <a:prstGeom prst="rect">
            <a:avLst/>
          </a:prstGeom>
          <a:solidFill>
            <a:srgbClr val="179C77"/>
          </a:solidFill>
          <a:ln w="12700">
            <a:solidFill>
              <a:srgbClr val="17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242048" y="4160520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Threshold 0.8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7242048" y="4526280"/>
            <a:ext cx="395935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Precision 0.904 • FPR 0.050 • fewer false alarms, but lower recall.</a:t>
            </a:r>
            <a:endParaRPr lang="en-US" sz="1120" dirty="0"/>
          </a:p>
        </p:txBody>
      </p:sp>
      <p:sp>
        <p:nvSpPr>
          <p:cNvPr id="17" name="Text 14"/>
          <p:cNvSpPr/>
          <p:nvPr/>
        </p:nvSpPr>
        <p:spPr>
          <a:xfrm>
            <a:off x="658368" y="4965192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Robustness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658368" y="5349240"/>
            <a:ext cx="6126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233142"/>
                </a:solidFill>
              </a:rPr>
              <a:t>Across random seeds, F1 remained approximately 0.790–0.792, indicating relatively stable performance.</a:t>
            </a:r>
            <a:endParaRPr lang="en-US" sz="1320" dirty="0"/>
          </a:p>
        </p:txBody>
      </p:sp>
      <p:sp>
        <p:nvSpPr>
          <p:cNvPr id="19" name="Text 16"/>
          <p:cNvSpPr/>
          <p:nvPr/>
        </p:nvSpPr>
        <p:spPr>
          <a:xfrm>
            <a:off x="7040880" y="5230368"/>
            <a:ext cx="43434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3"/>
                </a:solidFill>
              </a:rPr>
              <a:t>Operational lesson: the “best” threshold depends on the cost of missed attacks versus false security alerts.</a:t>
            </a:r>
            <a:endParaRPr lang="en-US" sz="13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Explainable AI: SHAP &amp; LIME</a:t>
            </a:r>
            <a:endParaRPr lang="en-US" sz="2500" dirty="0"/>
          </a:p>
        </p:txBody>
      </p:sp>
      <p:pic>
        <p:nvPicPr>
          <p:cNvPr id="3" name="Image 0" descr="/mnt/data/akhil_media/image2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234440"/>
            <a:ext cx="5349240" cy="2148840"/>
          </a:xfrm>
          <a:prstGeom prst="rect">
            <a:avLst/>
          </a:prstGeom>
        </p:spPr>
      </p:pic>
      <p:pic>
        <p:nvPicPr>
          <p:cNvPr id="4" name="Image 1" descr="/mnt/data/akhil_media/image3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6208" y="1234440"/>
            <a:ext cx="5120640" cy="214884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58368" y="358444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Global explanation — SHAP</a:t>
            </a:r>
            <a:endParaRPr lang="en-US" sz="1500" dirty="0"/>
          </a:p>
        </p:txBody>
      </p:sp>
      <p:sp>
        <p:nvSpPr>
          <p:cNvPr id="6" name="Text 2"/>
          <p:cNvSpPr/>
          <p:nvPr/>
        </p:nvSpPr>
        <p:spPr>
          <a:xfrm>
            <a:off x="658368" y="3913632"/>
            <a:ext cx="5349240" cy="16642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Highlights influential features across the model.</a:t>
            </a:r>
            <a:endParaRPr lang="en-US" sz="1350" dirty="0"/>
          </a:p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Important variables include num_ackdat, num_synack, num_dinpkt and num_dpkts.</a:t>
            </a:r>
            <a:endParaRPr lang="en-US" sz="1350" dirty="0"/>
          </a:p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Shows that classification is driven strongly by communication behaviour.</a:t>
            </a:r>
            <a:endParaRPr lang="en-US" sz="1350" dirty="0"/>
          </a:p>
        </p:txBody>
      </p:sp>
      <p:sp>
        <p:nvSpPr>
          <p:cNvPr id="7" name="Text 3"/>
          <p:cNvSpPr/>
          <p:nvPr/>
        </p:nvSpPr>
        <p:spPr>
          <a:xfrm>
            <a:off x="6236208" y="358444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Local explanation — LIME</a:t>
            </a:r>
            <a:endParaRPr lang="en-US" sz="1500" dirty="0"/>
          </a:p>
        </p:txBody>
      </p:sp>
      <p:sp>
        <p:nvSpPr>
          <p:cNvPr id="8" name="Text 4"/>
          <p:cNvSpPr/>
          <p:nvPr/>
        </p:nvSpPr>
        <p:spPr>
          <a:xfrm>
            <a:off x="6236208" y="3913632"/>
            <a:ext cx="5120640" cy="16642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individual normal/malicious decisions.</a:t>
            </a:r>
            <a:endParaRPr lang="en-US" sz="1350" dirty="0"/>
          </a:p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Also used for false-positive and false-negative cases.</a:t>
            </a:r>
            <a:endParaRPr lang="en-US" sz="1350" dirty="0"/>
          </a:p>
          <a:p>
            <a:pPr marL="203200" indent="-203200">
              <a:buSzPct val="100000"/>
              <a:buChar char="•"/>
            </a:pPr>
            <a:r>
              <a:rPr lang="en-US" sz="135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analyst review rather than replacing human judgement.</a:t>
            </a:r>
            <a:endParaRPr lang="en-US" sz="1350" dirty="0"/>
          </a:p>
        </p:txBody>
      </p:sp>
      <p:sp>
        <p:nvSpPr>
          <p:cNvPr id="9" name="Shape 5"/>
          <p:cNvSpPr/>
          <p:nvPr/>
        </p:nvSpPr>
        <p:spPr>
          <a:xfrm>
            <a:off x="658368" y="5806440"/>
            <a:ext cx="10698480" cy="411480"/>
          </a:xfrm>
          <a:prstGeom prst="roundRect">
            <a:avLst/>
          </a:prstGeom>
          <a:solidFill>
            <a:srgbClr val="EDF7F4"/>
          </a:solidFill>
          <a:ln w="12700">
            <a:solidFill>
              <a:srgbClr val="C6E5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914400" y="5925312"/>
            <a:ext cx="10149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179C77"/>
                </a:solidFill>
              </a:rPr>
              <a:t>XAI adds the “why” behind a prediction, making ML alerts more interpretable for investigation.</a:t>
            </a:r>
            <a:endParaRPr lang="en-US" sz="11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Discussion &amp; Recommendations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658368" y="126187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What the findings mean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58368" y="1664208"/>
            <a:ext cx="5285232" cy="3337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Network-flow behaviour can distinguish normal and malicious traffic without depending solely on signatures.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Ensemble models provided the strongest balance of discrimination and classification performance.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False positives remain important; accuracy must be interpreted together with F1, recall, ROC-AUC and FPR.</a:t>
            </a:r>
            <a:endParaRPr lang="en-US" sz="1420" dirty="0"/>
          </a:p>
          <a:p>
            <a:pPr marL="203200" indent="-203200">
              <a:buSzPct val="100000"/>
              <a:buChar char="•"/>
            </a:pPr>
            <a:r>
              <a:rPr lang="en-US" sz="1420" dirty="0">
                <a:solidFill>
                  <a:srgbClr val="2331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SHAP and LIME improve transparency for both correct and incorrect predictions.</a:t>
            </a:r>
            <a:endParaRPr lang="en-US" sz="1420" dirty="0"/>
          </a:p>
        </p:txBody>
      </p:sp>
      <p:sp>
        <p:nvSpPr>
          <p:cNvPr id="5" name="Text 3"/>
          <p:cNvSpPr/>
          <p:nvPr/>
        </p:nvSpPr>
        <p:spPr>
          <a:xfrm>
            <a:off x="6263640" y="126187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3"/>
                </a:solidFill>
              </a:rPr>
              <a:t>Recommended practice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263640" y="1719072"/>
            <a:ext cx="489204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263640" y="1719072"/>
            <a:ext cx="64008" cy="841248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64808" y="1883664"/>
            <a:ext cx="4526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Combine prediction + explanation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464808" y="2249424"/>
            <a:ext cx="45079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Deploy ML alerts with SHAP/LIME evidence for analyst review.</a:t>
            </a:r>
            <a:endParaRPr lang="en-US" sz="1120" dirty="0"/>
          </a:p>
        </p:txBody>
      </p:sp>
      <p:sp>
        <p:nvSpPr>
          <p:cNvPr id="10" name="Shape 8"/>
          <p:cNvSpPr/>
          <p:nvPr/>
        </p:nvSpPr>
        <p:spPr>
          <a:xfrm>
            <a:off x="6263640" y="2697480"/>
            <a:ext cx="489204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263640" y="2697480"/>
            <a:ext cx="64008" cy="841248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64808" y="2862072"/>
            <a:ext cx="4526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Tune thresholds operationally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464808" y="3227832"/>
            <a:ext cx="45079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Balance false alarms against the risk of missed malicious traffic.</a:t>
            </a:r>
            <a:endParaRPr lang="en-US" sz="1120" dirty="0"/>
          </a:p>
        </p:txBody>
      </p:sp>
      <p:sp>
        <p:nvSpPr>
          <p:cNvPr id="14" name="Shape 12"/>
          <p:cNvSpPr/>
          <p:nvPr/>
        </p:nvSpPr>
        <p:spPr>
          <a:xfrm>
            <a:off x="6263640" y="3675888"/>
            <a:ext cx="489204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263640" y="3675888"/>
            <a:ext cx="64008" cy="841248"/>
          </a:xfrm>
          <a:prstGeom prst="rect">
            <a:avLst/>
          </a:prstGeom>
          <a:solidFill>
            <a:srgbClr val="179C77"/>
          </a:solidFill>
          <a:ln w="12700">
            <a:solidFill>
              <a:srgbClr val="17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64808" y="3840480"/>
            <a:ext cx="4526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Keep humans in the loop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464808" y="4206240"/>
            <a:ext cx="45079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Treat XAI as supporting evidence, not a definitive security verdict.</a:t>
            </a:r>
            <a:endParaRPr lang="en-US" sz="1120" dirty="0"/>
          </a:p>
        </p:txBody>
      </p:sp>
      <p:sp>
        <p:nvSpPr>
          <p:cNvPr id="18" name="Shape 16"/>
          <p:cNvSpPr/>
          <p:nvPr/>
        </p:nvSpPr>
        <p:spPr>
          <a:xfrm>
            <a:off x="6263640" y="4654296"/>
            <a:ext cx="489204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263640" y="4654296"/>
            <a:ext cx="64008" cy="841248"/>
          </a:xfrm>
          <a:prstGeom prst="rect">
            <a:avLst/>
          </a:prstGeom>
          <a:solidFill>
            <a:srgbClr val="2B6CB0"/>
          </a:solidFill>
          <a:ln w="12700">
            <a:solidFill>
              <a:srgbClr val="2B6CB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464808" y="4818888"/>
            <a:ext cx="4526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Re-test over time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6464808" y="5184648"/>
            <a:ext cx="45079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Monitor model performance as networks and attacker behaviour change.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 &amp; Future Work</a:t>
            </a:r>
            <a:endParaRPr lang="en-US" sz="2500" dirty="0"/>
          </a:p>
        </p:txBody>
      </p:sp>
      <p:sp>
        <p:nvSpPr>
          <p:cNvPr id="3" name="Shape 1"/>
          <p:cNvSpPr/>
          <p:nvPr/>
        </p:nvSpPr>
        <p:spPr>
          <a:xfrm>
            <a:off x="658368" y="1298448"/>
            <a:ext cx="10972800" cy="1097280"/>
          </a:xfrm>
          <a:prstGeom prst="round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32688" y="1609344"/>
            <a:ext cx="10405872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The study demonstrates a unified framework in which machine-learning detection and explainability work together to identify suspicious network behaviour and help analysts understand model decisions.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685800" y="278892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85800" y="2788920"/>
            <a:ext cx="64008" cy="1965960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86968" y="295351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Key outcome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86968" y="3319272"/>
            <a:ext cx="3044952" cy="1307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Random Forest and XGBoost achieved the strongest overall results, each with ~81.2% accuracy, ~0.80 F1 and ~0.962 ROC-AUC.</a:t>
            </a:r>
            <a:endParaRPr lang="en-US" sz="1120" dirty="0"/>
          </a:p>
        </p:txBody>
      </p:sp>
      <p:sp>
        <p:nvSpPr>
          <p:cNvPr id="9" name="Shape 7"/>
          <p:cNvSpPr/>
          <p:nvPr/>
        </p:nvSpPr>
        <p:spPr>
          <a:xfrm>
            <a:off x="4389120" y="278892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389120" y="2788920"/>
            <a:ext cx="64008" cy="1965960"/>
          </a:xfrm>
          <a:prstGeom prst="rect">
            <a:avLst/>
          </a:prstGeom>
          <a:solidFill>
            <a:srgbClr val="179C77"/>
          </a:solidFill>
          <a:ln w="12700">
            <a:solidFill>
              <a:srgbClr val="179C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90288" y="295351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Explainability outcome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590288" y="3319272"/>
            <a:ext cx="3044952" cy="1307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SHAP and LIME exposed influential packet, ACK and connection features and explained correct and incorrect predictions.</a:t>
            </a:r>
            <a:endParaRPr lang="en-US" sz="1120" dirty="0"/>
          </a:p>
        </p:txBody>
      </p:sp>
      <p:sp>
        <p:nvSpPr>
          <p:cNvPr id="13" name="Shape 11"/>
          <p:cNvSpPr/>
          <p:nvPr/>
        </p:nvSpPr>
        <p:spPr>
          <a:xfrm>
            <a:off x="8092440" y="278892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8E2EA"/>
            </a:solidFill>
            <a:prstDash val="solid"/>
          </a:ln>
          <a:effectLst>
            <a:outerShdw blurRad="12700" dist="50800" dir="2700000" algn="bl" rotWithShape="0">
              <a:srgbClr val="C9D4DD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092440" y="2788920"/>
            <a:ext cx="64008" cy="1965960"/>
          </a:xfrm>
          <a:prstGeom prst="rect">
            <a:avLst/>
          </a:prstGeom>
          <a:solidFill>
            <a:srgbClr val="C88A14"/>
          </a:solidFill>
          <a:ln w="12700">
            <a:solidFill>
              <a:srgbClr val="C88A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293608" y="2953512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B1F33"/>
                </a:solidFill>
              </a:rPr>
              <a:t>Future work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293608" y="3319272"/>
            <a:ext cx="3044952" cy="1307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33142"/>
                </a:solidFill>
              </a:rPr>
              <a:t>Use newer and broader traffic datasets, test operational networks, explore hybrid/novelty detection, and evaluate analyst-centred explainability.</a:t>
            </a:r>
            <a:endParaRPr lang="en-US" sz="1120" dirty="0"/>
          </a:p>
        </p:txBody>
      </p:sp>
      <p:sp>
        <p:nvSpPr>
          <p:cNvPr id="17" name="Text 15"/>
          <p:cNvSpPr/>
          <p:nvPr/>
        </p:nvSpPr>
        <p:spPr>
          <a:xfrm>
            <a:off x="4297680" y="5257800"/>
            <a:ext cx="35661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0B1F33"/>
                </a:solidFill>
              </a:rPr>
              <a:t>Thank you</a:t>
            </a:r>
            <a:endParaRPr lang="en-US" sz="2500" dirty="0"/>
          </a:p>
        </p:txBody>
      </p:sp>
      <p:sp>
        <p:nvSpPr>
          <p:cNvPr id="18" name="Text 16"/>
          <p:cNvSpPr/>
          <p:nvPr/>
        </p:nvSpPr>
        <p:spPr>
          <a:xfrm>
            <a:off x="4297680" y="5742432"/>
            <a:ext cx="3566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667085"/>
                </a:solidFill>
              </a:rPr>
              <a:t>Questions &amp; Discussion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04320" y="6501384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973</Words>
  <PresentationFormat>Widescreen</PresentationFormat>
  <Paragraphs>161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2026-09-25T01:38:12Z</dcterms:created>
  <dcterms:modified xsi:type="dcterms:W3CDTF">2026-09-25T01:42:25Z</dcterms:modified>
</cp:coreProperties>
</file>