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BEDAC-BAF1-4C30-AF5A-BBC41B9212CA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1E3F0B0-3A0A-4FC6-B155-8E25D8980594}">
      <dgm:prSet/>
      <dgm:spPr/>
      <dgm:t>
        <a:bodyPr/>
        <a:lstStyle/>
        <a:p>
          <a:r>
            <a:rPr lang="en-GB"/>
            <a:t>Shortage of more than 100,000 FTE staff in NHS</a:t>
          </a:r>
          <a:endParaRPr lang="en-US"/>
        </a:p>
      </dgm:t>
    </dgm:pt>
    <dgm:pt modelId="{61585423-F33D-47B6-9A24-F57C6903F79D}" type="parTrans" cxnId="{37F4AAB3-E27A-4366-B79F-286C3BF5910A}">
      <dgm:prSet/>
      <dgm:spPr/>
      <dgm:t>
        <a:bodyPr/>
        <a:lstStyle/>
        <a:p>
          <a:endParaRPr lang="en-US"/>
        </a:p>
      </dgm:t>
    </dgm:pt>
    <dgm:pt modelId="{1D583832-52A4-42EE-A4C4-2F0A4DB10BD9}" type="sibTrans" cxnId="{37F4AAB3-E27A-4366-B79F-286C3BF5910A}">
      <dgm:prSet/>
      <dgm:spPr/>
      <dgm:t>
        <a:bodyPr/>
        <a:lstStyle/>
        <a:p>
          <a:endParaRPr lang="en-US"/>
        </a:p>
      </dgm:t>
    </dgm:pt>
    <dgm:pt modelId="{598AB3AD-72CB-48DA-8ABE-6594A9DD309F}">
      <dgm:prSet/>
      <dgm:spPr/>
      <dgm:t>
        <a:bodyPr/>
        <a:lstStyle/>
        <a:p>
          <a:r>
            <a:rPr lang="en-GB"/>
            <a:t>Care work is notoriously undervalued, amongst the lowest paid occupations in the UK</a:t>
          </a:r>
          <a:endParaRPr lang="en-US"/>
        </a:p>
      </dgm:t>
    </dgm:pt>
    <dgm:pt modelId="{55ED90D4-E892-4E44-A469-838CE696567D}" type="parTrans" cxnId="{41981B55-0802-43DB-9079-0702FC15DC2C}">
      <dgm:prSet/>
      <dgm:spPr/>
      <dgm:t>
        <a:bodyPr/>
        <a:lstStyle/>
        <a:p>
          <a:endParaRPr lang="en-US"/>
        </a:p>
      </dgm:t>
    </dgm:pt>
    <dgm:pt modelId="{0C671615-E5A1-40B4-8A1F-A3181337BEF8}" type="sibTrans" cxnId="{41981B55-0802-43DB-9079-0702FC15DC2C}">
      <dgm:prSet/>
      <dgm:spPr/>
      <dgm:t>
        <a:bodyPr/>
        <a:lstStyle/>
        <a:p>
          <a:endParaRPr lang="en-US"/>
        </a:p>
      </dgm:t>
    </dgm:pt>
    <dgm:pt modelId="{E15084D7-C88F-4A16-9AF9-5C5E316F2AED}">
      <dgm:prSet/>
      <dgm:spPr/>
      <dgm:t>
        <a:bodyPr/>
        <a:lstStyle/>
        <a:p>
          <a:r>
            <a:rPr lang="en-GB"/>
            <a:t>Unpaid working time is increasingly common(e.g Travel time between clients)</a:t>
          </a:r>
          <a:endParaRPr lang="en-US"/>
        </a:p>
      </dgm:t>
    </dgm:pt>
    <dgm:pt modelId="{AEBAD81E-7F81-4796-B2D7-4EE644DB0CCD}" type="parTrans" cxnId="{1EC2A9E9-E6D7-49B2-9FF5-7B40CF94DA96}">
      <dgm:prSet/>
      <dgm:spPr/>
      <dgm:t>
        <a:bodyPr/>
        <a:lstStyle/>
        <a:p>
          <a:endParaRPr lang="en-US"/>
        </a:p>
      </dgm:t>
    </dgm:pt>
    <dgm:pt modelId="{822A390E-A086-40FD-938E-FDB31671E1B2}" type="sibTrans" cxnId="{1EC2A9E9-E6D7-49B2-9FF5-7B40CF94DA96}">
      <dgm:prSet/>
      <dgm:spPr/>
      <dgm:t>
        <a:bodyPr/>
        <a:lstStyle/>
        <a:p>
          <a:endParaRPr lang="en-US"/>
        </a:p>
      </dgm:t>
    </dgm:pt>
    <dgm:pt modelId="{1B6B28A8-6D0A-4922-B9C1-CA47A932F5A8}">
      <dgm:prSet/>
      <dgm:spPr/>
      <dgm:t>
        <a:bodyPr/>
        <a:lstStyle/>
        <a:p>
          <a:r>
            <a:rPr lang="en-GB"/>
            <a:t>Around 55% care workers(home-based care) are employed on zero hours contracts</a:t>
          </a:r>
          <a:endParaRPr lang="en-US"/>
        </a:p>
      </dgm:t>
    </dgm:pt>
    <dgm:pt modelId="{F2DA2AFB-78C2-4A6D-AFF7-42DBCC35E3A7}" type="parTrans" cxnId="{3A602C96-11C5-49D8-A530-A838416A73B3}">
      <dgm:prSet/>
      <dgm:spPr/>
      <dgm:t>
        <a:bodyPr/>
        <a:lstStyle/>
        <a:p>
          <a:endParaRPr lang="en-US"/>
        </a:p>
      </dgm:t>
    </dgm:pt>
    <dgm:pt modelId="{289FC438-3519-4E4E-B5CA-5D16A119D1CA}" type="sibTrans" cxnId="{3A602C96-11C5-49D8-A530-A838416A73B3}">
      <dgm:prSet/>
      <dgm:spPr/>
      <dgm:t>
        <a:bodyPr/>
        <a:lstStyle/>
        <a:p>
          <a:endParaRPr lang="en-US"/>
        </a:p>
      </dgm:t>
    </dgm:pt>
    <dgm:pt modelId="{2F261CBA-56BE-44CC-8DB6-B6BD97289614}">
      <dgm:prSet/>
      <dgm:spPr/>
      <dgm:t>
        <a:bodyPr/>
        <a:lstStyle/>
        <a:p>
          <a:r>
            <a:rPr lang="en-GB"/>
            <a:t>Extremely short time slots for home care visits </a:t>
          </a:r>
          <a:r>
            <a:rPr lang="en-GB" b="0" i="0"/>
            <a:t>(Staffing shortages in the UK’s care sector: a sign of things to come, 2022)</a:t>
          </a:r>
          <a:endParaRPr lang="en-US"/>
        </a:p>
      </dgm:t>
    </dgm:pt>
    <dgm:pt modelId="{2CDB42C9-55FE-4771-9498-81EC969A2DDB}" type="parTrans" cxnId="{A9EC4AF5-8737-4445-9642-2E3D3B7DB48F}">
      <dgm:prSet/>
      <dgm:spPr/>
      <dgm:t>
        <a:bodyPr/>
        <a:lstStyle/>
        <a:p>
          <a:endParaRPr lang="en-US"/>
        </a:p>
      </dgm:t>
    </dgm:pt>
    <dgm:pt modelId="{0FC611B9-39F6-4D10-86FD-8ED15CE41025}" type="sibTrans" cxnId="{A9EC4AF5-8737-4445-9642-2E3D3B7DB48F}">
      <dgm:prSet/>
      <dgm:spPr/>
      <dgm:t>
        <a:bodyPr/>
        <a:lstStyle/>
        <a:p>
          <a:endParaRPr lang="en-US"/>
        </a:p>
      </dgm:t>
    </dgm:pt>
    <dgm:pt modelId="{754F092B-548B-4EF3-9C8F-D7CB90C056DB}" type="pres">
      <dgm:prSet presAssocID="{299BEDAC-BAF1-4C30-AF5A-BBC41B9212CA}" presName="diagram" presStyleCnt="0">
        <dgm:presLayoutVars>
          <dgm:dir/>
          <dgm:resizeHandles val="exact"/>
        </dgm:presLayoutVars>
      </dgm:prSet>
      <dgm:spPr/>
    </dgm:pt>
    <dgm:pt modelId="{04E6FA3D-E0F4-482B-8320-F6F28489083F}" type="pres">
      <dgm:prSet presAssocID="{11E3F0B0-3A0A-4FC6-B155-8E25D8980594}" presName="node" presStyleLbl="node1" presStyleIdx="0" presStyleCnt="5">
        <dgm:presLayoutVars>
          <dgm:bulletEnabled val="1"/>
        </dgm:presLayoutVars>
      </dgm:prSet>
      <dgm:spPr/>
    </dgm:pt>
    <dgm:pt modelId="{59B8FEE2-BB96-4FEF-9E81-B4625A12F5B5}" type="pres">
      <dgm:prSet presAssocID="{1D583832-52A4-42EE-A4C4-2F0A4DB10BD9}" presName="sibTrans" presStyleCnt="0"/>
      <dgm:spPr/>
    </dgm:pt>
    <dgm:pt modelId="{59C0FA90-AD10-4DBF-9EC9-0D8C6ED1B696}" type="pres">
      <dgm:prSet presAssocID="{598AB3AD-72CB-48DA-8ABE-6594A9DD309F}" presName="node" presStyleLbl="node1" presStyleIdx="1" presStyleCnt="5">
        <dgm:presLayoutVars>
          <dgm:bulletEnabled val="1"/>
        </dgm:presLayoutVars>
      </dgm:prSet>
      <dgm:spPr/>
    </dgm:pt>
    <dgm:pt modelId="{FB051A95-0449-4978-BCAA-BC4E6C66030A}" type="pres">
      <dgm:prSet presAssocID="{0C671615-E5A1-40B4-8A1F-A3181337BEF8}" presName="sibTrans" presStyleCnt="0"/>
      <dgm:spPr/>
    </dgm:pt>
    <dgm:pt modelId="{76DAB8B6-9BDD-4BCC-ACC1-49E7B1CF08DA}" type="pres">
      <dgm:prSet presAssocID="{E15084D7-C88F-4A16-9AF9-5C5E316F2AED}" presName="node" presStyleLbl="node1" presStyleIdx="2" presStyleCnt="5">
        <dgm:presLayoutVars>
          <dgm:bulletEnabled val="1"/>
        </dgm:presLayoutVars>
      </dgm:prSet>
      <dgm:spPr/>
    </dgm:pt>
    <dgm:pt modelId="{86A282F8-9853-4423-846E-BBDE7CFFFFDF}" type="pres">
      <dgm:prSet presAssocID="{822A390E-A086-40FD-938E-FDB31671E1B2}" presName="sibTrans" presStyleCnt="0"/>
      <dgm:spPr/>
    </dgm:pt>
    <dgm:pt modelId="{03EA8C5A-F3A0-4AD5-97B1-412F941D01F4}" type="pres">
      <dgm:prSet presAssocID="{1B6B28A8-6D0A-4922-B9C1-CA47A932F5A8}" presName="node" presStyleLbl="node1" presStyleIdx="3" presStyleCnt="5">
        <dgm:presLayoutVars>
          <dgm:bulletEnabled val="1"/>
        </dgm:presLayoutVars>
      </dgm:prSet>
      <dgm:spPr/>
    </dgm:pt>
    <dgm:pt modelId="{CC590868-4451-4D61-90D5-54A7921C9C26}" type="pres">
      <dgm:prSet presAssocID="{289FC438-3519-4E4E-B5CA-5D16A119D1CA}" presName="sibTrans" presStyleCnt="0"/>
      <dgm:spPr/>
    </dgm:pt>
    <dgm:pt modelId="{EEA7F9C1-4BAB-49DB-A875-5510AA7E0152}" type="pres">
      <dgm:prSet presAssocID="{2F261CBA-56BE-44CC-8DB6-B6BD97289614}" presName="node" presStyleLbl="node1" presStyleIdx="4" presStyleCnt="5">
        <dgm:presLayoutVars>
          <dgm:bulletEnabled val="1"/>
        </dgm:presLayoutVars>
      </dgm:prSet>
      <dgm:spPr/>
    </dgm:pt>
  </dgm:ptLst>
  <dgm:cxnLst>
    <dgm:cxn modelId="{47697913-4681-420E-B378-16E915E5D691}" type="presOf" srcId="{299BEDAC-BAF1-4C30-AF5A-BBC41B9212CA}" destId="{754F092B-548B-4EF3-9C8F-D7CB90C056DB}" srcOrd="0" destOrd="0" presId="urn:microsoft.com/office/officeart/2005/8/layout/default"/>
    <dgm:cxn modelId="{2722AF4E-CCEE-4E6E-BCAB-FECB80A0691C}" type="presOf" srcId="{11E3F0B0-3A0A-4FC6-B155-8E25D8980594}" destId="{04E6FA3D-E0F4-482B-8320-F6F28489083F}" srcOrd="0" destOrd="0" presId="urn:microsoft.com/office/officeart/2005/8/layout/default"/>
    <dgm:cxn modelId="{41981B55-0802-43DB-9079-0702FC15DC2C}" srcId="{299BEDAC-BAF1-4C30-AF5A-BBC41B9212CA}" destId="{598AB3AD-72CB-48DA-8ABE-6594A9DD309F}" srcOrd="1" destOrd="0" parTransId="{55ED90D4-E892-4E44-A469-838CE696567D}" sibTransId="{0C671615-E5A1-40B4-8A1F-A3181337BEF8}"/>
    <dgm:cxn modelId="{56A23D76-E433-4E20-98E3-6A322DE65835}" type="presOf" srcId="{1B6B28A8-6D0A-4922-B9C1-CA47A932F5A8}" destId="{03EA8C5A-F3A0-4AD5-97B1-412F941D01F4}" srcOrd="0" destOrd="0" presId="urn:microsoft.com/office/officeart/2005/8/layout/default"/>
    <dgm:cxn modelId="{624C488C-A9D4-449C-A2C4-8BA44161FEF7}" type="presOf" srcId="{E15084D7-C88F-4A16-9AF9-5C5E316F2AED}" destId="{76DAB8B6-9BDD-4BCC-ACC1-49E7B1CF08DA}" srcOrd="0" destOrd="0" presId="urn:microsoft.com/office/officeart/2005/8/layout/default"/>
    <dgm:cxn modelId="{3A602C96-11C5-49D8-A530-A838416A73B3}" srcId="{299BEDAC-BAF1-4C30-AF5A-BBC41B9212CA}" destId="{1B6B28A8-6D0A-4922-B9C1-CA47A932F5A8}" srcOrd="3" destOrd="0" parTransId="{F2DA2AFB-78C2-4A6D-AFF7-42DBCC35E3A7}" sibTransId="{289FC438-3519-4E4E-B5CA-5D16A119D1CA}"/>
    <dgm:cxn modelId="{37F4AAB3-E27A-4366-B79F-286C3BF5910A}" srcId="{299BEDAC-BAF1-4C30-AF5A-BBC41B9212CA}" destId="{11E3F0B0-3A0A-4FC6-B155-8E25D8980594}" srcOrd="0" destOrd="0" parTransId="{61585423-F33D-47B6-9A24-F57C6903F79D}" sibTransId="{1D583832-52A4-42EE-A4C4-2F0A4DB10BD9}"/>
    <dgm:cxn modelId="{8F3149BB-848A-4092-AA91-AF5C932181E0}" type="presOf" srcId="{598AB3AD-72CB-48DA-8ABE-6594A9DD309F}" destId="{59C0FA90-AD10-4DBF-9EC9-0D8C6ED1B696}" srcOrd="0" destOrd="0" presId="urn:microsoft.com/office/officeart/2005/8/layout/default"/>
    <dgm:cxn modelId="{6DD075C7-2777-46C4-A658-A70346410AB2}" type="presOf" srcId="{2F261CBA-56BE-44CC-8DB6-B6BD97289614}" destId="{EEA7F9C1-4BAB-49DB-A875-5510AA7E0152}" srcOrd="0" destOrd="0" presId="urn:microsoft.com/office/officeart/2005/8/layout/default"/>
    <dgm:cxn modelId="{1EC2A9E9-E6D7-49B2-9FF5-7B40CF94DA96}" srcId="{299BEDAC-BAF1-4C30-AF5A-BBC41B9212CA}" destId="{E15084D7-C88F-4A16-9AF9-5C5E316F2AED}" srcOrd="2" destOrd="0" parTransId="{AEBAD81E-7F81-4796-B2D7-4EE644DB0CCD}" sibTransId="{822A390E-A086-40FD-938E-FDB31671E1B2}"/>
    <dgm:cxn modelId="{A9EC4AF5-8737-4445-9642-2E3D3B7DB48F}" srcId="{299BEDAC-BAF1-4C30-AF5A-BBC41B9212CA}" destId="{2F261CBA-56BE-44CC-8DB6-B6BD97289614}" srcOrd="4" destOrd="0" parTransId="{2CDB42C9-55FE-4771-9498-81EC969A2DDB}" sibTransId="{0FC611B9-39F6-4D10-86FD-8ED15CE41025}"/>
    <dgm:cxn modelId="{50467BB9-8C5F-4C07-AFA2-BD3A9F8E80BD}" type="presParOf" srcId="{754F092B-548B-4EF3-9C8F-D7CB90C056DB}" destId="{04E6FA3D-E0F4-482B-8320-F6F28489083F}" srcOrd="0" destOrd="0" presId="urn:microsoft.com/office/officeart/2005/8/layout/default"/>
    <dgm:cxn modelId="{1F83D723-A242-41DC-8B2A-80B1E11DB7A3}" type="presParOf" srcId="{754F092B-548B-4EF3-9C8F-D7CB90C056DB}" destId="{59B8FEE2-BB96-4FEF-9E81-B4625A12F5B5}" srcOrd="1" destOrd="0" presId="urn:microsoft.com/office/officeart/2005/8/layout/default"/>
    <dgm:cxn modelId="{279F15D4-5BDE-46E6-BD58-A6D88DA062BC}" type="presParOf" srcId="{754F092B-548B-4EF3-9C8F-D7CB90C056DB}" destId="{59C0FA90-AD10-4DBF-9EC9-0D8C6ED1B696}" srcOrd="2" destOrd="0" presId="urn:microsoft.com/office/officeart/2005/8/layout/default"/>
    <dgm:cxn modelId="{0EBD81A5-D14F-4B3D-B1AC-39CD81085C8D}" type="presParOf" srcId="{754F092B-548B-4EF3-9C8F-D7CB90C056DB}" destId="{FB051A95-0449-4978-BCAA-BC4E6C66030A}" srcOrd="3" destOrd="0" presId="urn:microsoft.com/office/officeart/2005/8/layout/default"/>
    <dgm:cxn modelId="{4082B4A2-9705-45E5-A203-B9319EE3F100}" type="presParOf" srcId="{754F092B-548B-4EF3-9C8F-D7CB90C056DB}" destId="{76DAB8B6-9BDD-4BCC-ACC1-49E7B1CF08DA}" srcOrd="4" destOrd="0" presId="urn:microsoft.com/office/officeart/2005/8/layout/default"/>
    <dgm:cxn modelId="{72B320C9-5005-47E5-A38F-3F7CFF56A4BA}" type="presParOf" srcId="{754F092B-548B-4EF3-9C8F-D7CB90C056DB}" destId="{86A282F8-9853-4423-846E-BBDE7CFFFFDF}" srcOrd="5" destOrd="0" presId="urn:microsoft.com/office/officeart/2005/8/layout/default"/>
    <dgm:cxn modelId="{FEF89B37-60C7-4474-8C5D-58886D484594}" type="presParOf" srcId="{754F092B-548B-4EF3-9C8F-D7CB90C056DB}" destId="{03EA8C5A-F3A0-4AD5-97B1-412F941D01F4}" srcOrd="6" destOrd="0" presId="urn:microsoft.com/office/officeart/2005/8/layout/default"/>
    <dgm:cxn modelId="{F08DEF0B-211A-4BD8-925D-51F9DF192DF1}" type="presParOf" srcId="{754F092B-548B-4EF3-9C8F-D7CB90C056DB}" destId="{CC590868-4451-4D61-90D5-54A7921C9C26}" srcOrd="7" destOrd="0" presId="urn:microsoft.com/office/officeart/2005/8/layout/default"/>
    <dgm:cxn modelId="{4358A059-8192-465D-842A-5E3264CCB1E8}" type="presParOf" srcId="{754F092B-548B-4EF3-9C8F-D7CB90C056DB}" destId="{EEA7F9C1-4BAB-49DB-A875-5510AA7E015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800C56-3A44-44CA-A776-A0442F04BA2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31F1E4-93F2-449B-AC8C-2EB8689358C4}">
      <dgm:prSet/>
      <dgm:spPr/>
      <dgm:t>
        <a:bodyPr/>
        <a:lstStyle/>
        <a:p>
          <a:r>
            <a:rPr lang="en-GB"/>
            <a:t>Social Factors:</a:t>
          </a:r>
          <a:endParaRPr lang="en-US"/>
        </a:p>
      </dgm:t>
    </dgm:pt>
    <dgm:pt modelId="{864B40EB-DCB4-48E4-8683-B558539C4E75}" type="parTrans" cxnId="{99A93E70-9064-4674-9836-64798EC7B9F0}">
      <dgm:prSet/>
      <dgm:spPr/>
      <dgm:t>
        <a:bodyPr/>
        <a:lstStyle/>
        <a:p>
          <a:endParaRPr lang="en-US"/>
        </a:p>
      </dgm:t>
    </dgm:pt>
    <dgm:pt modelId="{C65033FB-3672-47AB-A96B-FDA557373D91}" type="sibTrans" cxnId="{99A93E70-9064-4674-9836-64798EC7B9F0}">
      <dgm:prSet/>
      <dgm:spPr/>
      <dgm:t>
        <a:bodyPr/>
        <a:lstStyle/>
        <a:p>
          <a:endParaRPr lang="en-US"/>
        </a:p>
      </dgm:t>
    </dgm:pt>
    <dgm:pt modelId="{751BA849-9CA9-4477-B1D1-2456687B6405}">
      <dgm:prSet/>
      <dgm:spPr/>
      <dgm:t>
        <a:bodyPr/>
        <a:lstStyle/>
        <a:p>
          <a:r>
            <a:rPr lang="en-GB"/>
            <a:t>Average age of the UK population is increasing at a rapid rate – with growing age comes increasing health problems</a:t>
          </a:r>
          <a:endParaRPr lang="en-US"/>
        </a:p>
      </dgm:t>
    </dgm:pt>
    <dgm:pt modelId="{EB120F68-6444-498E-9A6B-4B9774C52C36}" type="parTrans" cxnId="{6F1629C4-04D1-4D15-B49E-E4948339FF63}">
      <dgm:prSet/>
      <dgm:spPr/>
      <dgm:t>
        <a:bodyPr/>
        <a:lstStyle/>
        <a:p>
          <a:endParaRPr lang="en-US"/>
        </a:p>
      </dgm:t>
    </dgm:pt>
    <dgm:pt modelId="{D74CA2CD-39FF-4821-A4E5-41E227F3EA09}" type="sibTrans" cxnId="{6F1629C4-04D1-4D15-B49E-E4948339FF63}">
      <dgm:prSet/>
      <dgm:spPr/>
      <dgm:t>
        <a:bodyPr/>
        <a:lstStyle/>
        <a:p>
          <a:endParaRPr lang="en-US"/>
        </a:p>
      </dgm:t>
    </dgm:pt>
    <dgm:pt modelId="{1C1D5715-8D66-4C1C-ACC9-948A9553B2CE}">
      <dgm:prSet/>
      <dgm:spPr/>
      <dgm:t>
        <a:bodyPr/>
        <a:lstStyle/>
        <a:p>
          <a:r>
            <a:rPr lang="en-GB"/>
            <a:t>This has led to another pressure on the care industry</a:t>
          </a:r>
          <a:endParaRPr lang="en-US"/>
        </a:p>
      </dgm:t>
    </dgm:pt>
    <dgm:pt modelId="{E58FCE40-D1FF-445D-A162-75F5CCE615AC}" type="parTrans" cxnId="{EC11F023-79B4-4C65-A572-353BBE0AE593}">
      <dgm:prSet/>
      <dgm:spPr/>
      <dgm:t>
        <a:bodyPr/>
        <a:lstStyle/>
        <a:p>
          <a:endParaRPr lang="en-US"/>
        </a:p>
      </dgm:t>
    </dgm:pt>
    <dgm:pt modelId="{24C997FC-ED35-4C20-8303-E4900A234E22}" type="sibTrans" cxnId="{EC11F023-79B4-4C65-A572-353BBE0AE593}">
      <dgm:prSet/>
      <dgm:spPr/>
      <dgm:t>
        <a:bodyPr/>
        <a:lstStyle/>
        <a:p>
          <a:endParaRPr lang="en-US"/>
        </a:p>
      </dgm:t>
    </dgm:pt>
    <dgm:pt modelId="{EB11CEC3-D89C-4EB8-A84D-5CE82F08E3BA}">
      <dgm:prSet/>
      <dgm:spPr/>
      <dgm:t>
        <a:bodyPr/>
        <a:lstStyle/>
        <a:p>
          <a:r>
            <a:rPr lang="en-GB" dirty="0"/>
            <a:t>Expectation has increased due to the fact that the patient's knowledge about the healthcare system increased, expecting the best results and quality of service</a:t>
          </a:r>
          <a:endParaRPr lang="en-US" dirty="0"/>
        </a:p>
      </dgm:t>
    </dgm:pt>
    <dgm:pt modelId="{B1B1BED8-92D2-47F7-82BC-28AA7F5E465E}" type="parTrans" cxnId="{86282572-DC9B-4A5F-A626-25D3C2FD448E}">
      <dgm:prSet/>
      <dgm:spPr/>
      <dgm:t>
        <a:bodyPr/>
        <a:lstStyle/>
        <a:p>
          <a:endParaRPr lang="en-US"/>
        </a:p>
      </dgm:t>
    </dgm:pt>
    <dgm:pt modelId="{4520C0BF-5B37-4858-B10F-32CDBBF79801}" type="sibTrans" cxnId="{86282572-DC9B-4A5F-A626-25D3C2FD448E}">
      <dgm:prSet/>
      <dgm:spPr/>
      <dgm:t>
        <a:bodyPr/>
        <a:lstStyle/>
        <a:p>
          <a:endParaRPr lang="en-US"/>
        </a:p>
      </dgm:t>
    </dgm:pt>
    <dgm:pt modelId="{D6D3A845-A147-44AC-B789-2562781296BC}">
      <dgm:prSet/>
      <dgm:spPr/>
      <dgm:t>
        <a:bodyPr/>
        <a:lstStyle/>
        <a:p>
          <a:r>
            <a:rPr lang="en-GB"/>
            <a:t>Technological Factors:</a:t>
          </a:r>
          <a:endParaRPr lang="en-US"/>
        </a:p>
      </dgm:t>
    </dgm:pt>
    <dgm:pt modelId="{4A41E12B-7786-4794-A50C-93855136EF25}" type="parTrans" cxnId="{7B4F2D37-F38C-4ED4-B4F1-A3D21336628D}">
      <dgm:prSet/>
      <dgm:spPr/>
      <dgm:t>
        <a:bodyPr/>
        <a:lstStyle/>
        <a:p>
          <a:endParaRPr lang="en-US"/>
        </a:p>
      </dgm:t>
    </dgm:pt>
    <dgm:pt modelId="{6DBE015A-C433-4449-B3FC-31F3F76E25E4}" type="sibTrans" cxnId="{7B4F2D37-F38C-4ED4-B4F1-A3D21336628D}">
      <dgm:prSet/>
      <dgm:spPr/>
      <dgm:t>
        <a:bodyPr/>
        <a:lstStyle/>
        <a:p>
          <a:endParaRPr lang="en-US"/>
        </a:p>
      </dgm:t>
    </dgm:pt>
    <dgm:pt modelId="{686A6470-39EE-4B33-BF68-1BBBBDD38D57}">
      <dgm:prSet/>
      <dgm:spPr/>
      <dgm:t>
        <a:bodyPr/>
        <a:lstStyle/>
        <a:p>
          <a:r>
            <a:rPr lang="en-GB"/>
            <a:t>Old system in place due to low funds</a:t>
          </a:r>
          <a:endParaRPr lang="en-US"/>
        </a:p>
      </dgm:t>
    </dgm:pt>
    <dgm:pt modelId="{2B8B4E30-E804-4AD5-911F-EC8A05ED5C1D}" type="parTrans" cxnId="{72B4766F-5E9D-4A66-8BA4-2E45B146CC4C}">
      <dgm:prSet/>
      <dgm:spPr/>
      <dgm:t>
        <a:bodyPr/>
        <a:lstStyle/>
        <a:p>
          <a:endParaRPr lang="en-US"/>
        </a:p>
      </dgm:t>
    </dgm:pt>
    <dgm:pt modelId="{272F998F-918A-4793-A164-69C2F686E461}" type="sibTrans" cxnId="{72B4766F-5E9D-4A66-8BA4-2E45B146CC4C}">
      <dgm:prSet/>
      <dgm:spPr/>
      <dgm:t>
        <a:bodyPr/>
        <a:lstStyle/>
        <a:p>
          <a:endParaRPr lang="en-US"/>
        </a:p>
      </dgm:t>
    </dgm:pt>
    <dgm:pt modelId="{97CBF8CA-FCEA-475F-8585-DA2F280EAC7A}">
      <dgm:prSet/>
      <dgm:spPr/>
      <dgm:t>
        <a:bodyPr/>
        <a:lstStyle/>
        <a:p>
          <a:r>
            <a:rPr lang="en-GB"/>
            <a:t>Booking still done on pen-and-paper in some places</a:t>
          </a:r>
          <a:endParaRPr lang="en-US"/>
        </a:p>
      </dgm:t>
    </dgm:pt>
    <dgm:pt modelId="{E90E668D-D87F-479E-8B3E-4CB3A7935613}" type="parTrans" cxnId="{BF6638CD-EE60-4643-81CB-D1DD2DF4D125}">
      <dgm:prSet/>
      <dgm:spPr/>
      <dgm:t>
        <a:bodyPr/>
        <a:lstStyle/>
        <a:p>
          <a:endParaRPr lang="en-US"/>
        </a:p>
      </dgm:t>
    </dgm:pt>
    <dgm:pt modelId="{BDCD6813-275E-49D9-8722-D70472276DF8}" type="sibTrans" cxnId="{BF6638CD-EE60-4643-81CB-D1DD2DF4D125}">
      <dgm:prSet/>
      <dgm:spPr/>
      <dgm:t>
        <a:bodyPr/>
        <a:lstStyle/>
        <a:p>
          <a:endParaRPr lang="en-US"/>
        </a:p>
      </dgm:t>
    </dgm:pt>
    <dgm:pt modelId="{2C0511D0-5E6E-4AED-8E8F-F9DA7D47B661}">
      <dgm:prSet/>
      <dgm:spPr/>
      <dgm:t>
        <a:bodyPr/>
        <a:lstStyle/>
        <a:p>
          <a:r>
            <a:rPr lang="en-GB"/>
            <a:t>Lack of knowledge of how to operate advanced system – lack of training</a:t>
          </a:r>
          <a:endParaRPr lang="en-US"/>
        </a:p>
      </dgm:t>
    </dgm:pt>
    <dgm:pt modelId="{C9ACE4E8-75AB-4F6B-81F5-21B7641CB7E9}" type="parTrans" cxnId="{F895D749-9A57-43F1-A342-6BC5FBC2298D}">
      <dgm:prSet/>
      <dgm:spPr/>
      <dgm:t>
        <a:bodyPr/>
        <a:lstStyle/>
        <a:p>
          <a:endParaRPr lang="en-US"/>
        </a:p>
      </dgm:t>
    </dgm:pt>
    <dgm:pt modelId="{1920DD99-59B6-41DA-B270-5BAD452069B3}" type="sibTrans" cxnId="{F895D749-9A57-43F1-A342-6BC5FBC2298D}">
      <dgm:prSet/>
      <dgm:spPr/>
      <dgm:t>
        <a:bodyPr/>
        <a:lstStyle/>
        <a:p>
          <a:endParaRPr lang="en-US"/>
        </a:p>
      </dgm:t>
    </dgm:pt>
    <dgm:pt modelId="{6BEC0E04-86F5-45D3-BDD0-9EB295D4005B}" type="pres">
      <dgm:prSet presAssocID="{F2800C56-3A44-44CA-A776-A0442F04BA24}" presName="linear" presStyleCnt="0">
        <dgm:presLayoutVars>
          <dgm:animLvl val="lvl"/>
          <dgm:resizeHandles val="exact"/>
        </dgm:presLayoutVars>
      </dgm:prSet>
      <dgm:spPr/>
    </dgm:pt>
    <dgm:pt modelId="{9327FC38-4F23-4D1F-B5C2-0749519EED90}" type="pres">
      <dgm:prSet presAssocID="{6531F1E4-93F2-449B-AC8C-2EB8689358C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5E3A6EE-699F-4848-8CB5-B9D916EA330F}" type="pres">
      <dgm:prSet presAssocID="{6531F1E4-93F2-449B-AC8C-2EB8689358C4}" presName="childText" presStyleLbl="revTx" presStyleIdx="0" presStyleCnt="2">
        <dgm:presLayoutVars>
          <dgm:bulletEnabled val="1"/>
        </dgm:presLayoutVars>
      </dgm:prSet>
      <dgm:spPr/>
    </dgm:pt>
    <dgm:pt modelId="{D3807EA6-2D47-4DEF-BF0E-82123EEF88ED}" type="pres">
      <dgm:prSet presAssocID="{D6D3A845-A147-44AC-B789-2562781296B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6FF997B-187D-4FA7-8DC4-3E82777A6840}" type="pres">
      <dgm:prSet presAssocID="{D6D3A845-A147-44AC-B789-2562781296BC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5789F00-C914-4A56-B1B5-58F3DBE95BB5}" type="presOf" srcId="{686A6470-39EE-4B33-BF68-1BBBBDD38D57}" destId="{F6FF997B-187D-4FA7-8DC4-3E82777A6840}" srcOrd="0" destOrd="0" presId="urn:microsoft.com/office/officeart/2005/8/layout/vList2"/>
    <dgm:cxn modelId="{1D4B3004-E48F-467C-9B3A-E11F665CE937}" type="presOf" srcId="{1C1D5715-8D66-4C1C-ACC9-948A9553B2CE}" destId="{75E3A6EE-699F-4848-8CB5-B9D916EA330F}" srcOrd="0" destOrd="1" presId="urn:microsoft.com/office/officeart/2005/8/layout/vList2"/>
    <dgm:cxn modelId="{05812510-69C7-448C-98BA-7F15057C4775}" type="presOf" srcId="{97CBF8CA-FCEA-475F-8585-DA2F280EAC7A}" destId="{F6FF997B-187D-4FA7-8DC4-3E82777A6840}" srcOrd="0" destOrd="1" presId="urn:microsoft.com/office/officeart/2005/8/layout/vList2"/>
    <dgm:cxn modelId="{EC11F023-79B4-4C65-A572-353BBE0AE593}" srcId="{6531F1E4-93F2-449B-AC8C-2EB8689358C4}" destId="{1C1D5715-8D66-4C1C-ACC9-948A9553B2CE}" srcOrd="1" destOrd="0" parTransId="{E58FCE40-D1FF-445D-A162-75F5CCE615AC}" sibTransId="{24C997FC-ED35-4C20-8303-E4900A234E22}"/>
    <dgm:cxn modelId="{7B4F2D37-F38C-4ED4-B4F1-A3D21336628D}" srcId="{F2800C56-3A44-44CA-A776-A0442F04BA24}" destId="{D6D3A845-A147-44AC-B789-2562781296BC}" srcOrd="1" destOrd="0" parTransId="{4A41E12B-7786-4794-A50C-93855136EF25}" sibTransId="{6DBE015A-C433-4449-B3FC-31F3F76E25E4}"/>
    <dgm:cxn modelId="{A245AB48-652A-451A-8F84-0A610E841D32}" type="presOf" srcId="{EB11CEC3-D89C-4EB8-A84D-5CE82F08E3BA}" destId="{75E3A6EE-699F-4848-8CB5-B9D916EA330F}" srcOrd="0" destOrd="2" presId="urn:microsoft.com/office/officeart/2005/8/layout/vList2"/>
    <dgm:cxn modelId="{F895D749-9A57-43F1-A342-6BC5FBC2298D}" srcId="{D6D3A845-A147-44AC-B789-2562781296BC}" destId="{2C0511D0-5E6E-4AED-8E8F-F9DA7D47B661}" srcOrd="2" destOrd="0" parTransId="{C9ACE4E8-75AB-4F6B-81F5-21B7641CB7E9}" sibTransId="{1920DD99-59B6-41DA-B270-5BAD452069B3}"/>
    <dgm:cxn modelId="{72B4766F-5E9D-4A66-8BA4-2E45B146CC4C}" srcId="{D6D3A845-A147-44AC-B789-2562781296BC}" destId="{686A6470-39EE-4B33-BF68-1BBBBDD38D57}" srcOrd="0" destOrd="0" parTransId="{2B8B4E30-E804-4AD5-911F-EC8A05ED5C1D}" sibTransId="{272F998F-918A-4793-A164-69C2F686E461}"/>
    <dgm:cxn modelId="{99A93E70-9064-4674-9836-64798EC7B9F0}" srcId="{F2800C56-3A44-44CA-A776-A0442F04BA24}" destId="{6531F1E4-93F2-449B-AC8C-2EB8689358C4}" srcOrd="0" destOrd="0" parTransId="{864B40EB-DCB4-48E4-8683-B558539C4E75}" sibTransId="{C65033FB-3672-47AB-A96B-FDA557373D91}"/>
    <dgm:cxn modelId="{86282572-DC9B-4A5F-A626-25D3C2FD448E}" srcId="{6531F1E4-93F2-449B-AC8C-2EB8689358C4}" destId="{EB11CEC3-D89C-4EB8-A84D-5CE82F08E3BA}" srcOrd="2" destOrd="0" parTransId="{B1B1BED8-92D2-47F7-82BC-28AA7F5E465E}" sibTransId="{4520C0BF-5B37-4858-B10F-32CDBBF79801}"/>
    <dgm:cxn modelId="{B2B7278E-E1EA-4226-8E75-AAF7213F2CAE}" type="presOf" srcId="{6531F1E4-93F2-449B-AC8C-2EB8689358C4}" destId="{9327FC38-4F23-4D1F-B5C2-0749519EED90}" srcOrd="0" destOrd="0" presId="urn:microsoft.com/office/officeart/2005/8/layout/vList2"/>
    <dgm:cxn modelId="{5090E39A-A36E-4429-B91D-F672C9E91FA5}" type="presOf" srcId="{751BA849-9CA9-4477-B1D1-2456687B6405}" destId="{75E3A6EE-699F-4848-8CB5-B9D916EA330F}" srcOrd="0" destOrd="0" presId="urn:microsoft.com/office/officeart/2005/8/layout/vList2"/>
    <dgm:cxn modelId="{D686C4A2-6A0E-45D5-AEBD-763024F53504}" type="presOf" srcId="{2C0511D0-5E6E-4AED-8E8F-F9DA7D47B661}" destId="{F6FF997B-187D-4FA7-8DC4-3E82777A6840}" srcOrd="0" destOrd="2" presId="urn:microsoft.com/office/officeart/2005/8/layout/vList2"/>
    <dgm:cxn modelId="{6F1629C4-04D1-4D15-B49E-E4948339FF63}" srcId="{6531F1E4-93F2-449B-AC8C-2EB8689358C4}" destId="{751BA849-9CA9-4477-B1D1-2456687B6405}" srcOrd="0" destOrd="0" parTransId="{EB120F68-6444-498E-9A6B-4B9774C52C36}" sibTransId="{D74CA2CD-39FF-4821-A4E5-41E227F3EA09}"/>
    <dgm:cxn modelId="{BF6638CD-EE60-4643-81CB-D1DD2DF4D125}" srcId="{D6D3A845-A147-44AC-B789-2562781296BC}" destId="{97CBF8CA-FCEA-475F-8585-DA2F280EAC7A}" srcOrd="1" destOrd="0" parTransId="{E90E668D-D87F-479E-8B3E-4CB3A7935613}" sibTransId="{BDCD6813-275E-49D9-8722-D70472276DF8}"/>
    <dgm:cxn modelId="{A3932BDD-85DA-41B1-A2BB-6DEFAEF033FB}" type="presOf" srcId="{F2800C56-3A44-44CA-A776-A0442F04BA24}" destId="{6BEC0E04-86F5-45D3-BDD0-9EB295D4005B}" srcOrd="0" destOrd="0" presId="urn:microsoft.com/office/officeart/2005/8/layout/vList2"/>
    <dgm:cxn modelId="{2F58FBF9-F446-4E0B-B385-80BBE6C39149}" type="presOf" srcId="{D6D3A845-A147-44AC-B789-2562781296BC}" destId="{D3807EA6-2D47-4DEF-BF0E-82123EEF88ED}" srcOrd="0" destOrd="0" presId="urn:microsoft.com/office/officeart/2005/8/layout/vList2"/>
    <dgm:cxn modelId="{12112E90-8263-4C7E-A9CF-39B85A83F73E}" type="presParOf" srcId="{6BEC0E04-86F5-45D3-BDD0-9EB295D4005B}" destId="{9327FC38-4F23-4D1F-B5C2-0749519EED90}" srcOrd="0" destOrd="0" presId="urn:microsoft.com/office/officeart/2005/8/layout/vList2"/>
    <dgm:cxn modelId="{12A76393-676C-46FE-B096-9F01EFF0418E}" type="presParOf" srcId="{6BEC0E04-86F5-45D3-BDD0-9EB295D4005B}" destId="{75E3A6EE-699F-4848-8CB5-B9D916EA330F}" srcOrd="1" destOrd="0" presId="urn:microsoft.com/office/officeart/2005/8/layout/vList2"/>
    <dgm:cxn modelId="{C0AD3F6E-02BA-4DEC-A167-F57537EF15F6}" type="presParOf" srcId="{6BEC0E04-86F5-45D3-BDD0-9EB295D4005B}" destId="{D3807EA6-2D47-4DEF-BF0E-82123EEF88ED}" srcOrd="2" destOrd="0" presId="urn:microsoft.com/office/officeart/2005/8/layout/vList2"/>
    <dgm:cxn modelId="{F2E5141E-6153-4D91-ABC2-CAD517A3A447}" type="presParOf" srcId="{6BEC0E04-86F5-45D3-BDD0-9EB295D4005B}" destId="{F6FF997B-187D-4FA7-8DC4-3E82777A684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DD6886-BCCE-4858-8ED6-F28C14C50AC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05E22E6-3BFD-4450-B299-3056B2AA1645}">
      <dgm:prSet/>
      <dgm:spPr/>
      <dgm:t>
        <a:bodyPr/>
        <a:lstStyle/>
        <a:p>
          <a:pPr>
            <a:defRPr b="1"/>
          </a:pPr>
          <a:r>
            <a:rPr lang="en-GB"/>
            <a:t>Legal Factors:</a:t>
          </a:r>
          <a:endParaRPr lang="en-US"/>
        </a:p>
      </dgm:t>
    </dgm:pt>
    <dgm:pt modelId="{8570C751-C098-43EF-9B4E-7A46C1C35CCE}" type="parTrans" cxnId="{C9525E1A-5BDB-4B2B-B0A4-439FA370E182}">
      <dgm:prSet/>
      <dgm:spPr/>
      <dgm:t>
        <a:bodyPr/>
        <a:lstStyle/>
        <a:p>
          <a:endParaRPr lang="en-US"/>
        </a:p>
      </dgm:t>
    </dgm:pt>
    <dgm:pt modelId="{34446692-72C0-4305-AC3B-FB6126B30F9F}" type="sibTrans" cxnId="{C9525E1A-5BDB-4B2B-B0A4-439FA370E182}">
      <dgm:prSet/>
      <dgm:spPr/>
      <dgm:t>
        <a:bodyPr/>
        <a:lstStyle/>
        <a:p>
          <a:endParaRPr lang="en-US"/>
        </a:p>
      </dgm:t>
    </dgm:pt>
    <dgm:pt modelId="{D05ABC58-4484-4AEE-90EF-EE263E8A54FF}">
      <dgm:prSet/>
      <dgm:spPr/>
      <dgm:t>
        <a:bodyPr/>
        <a:lstStyle/>
        <a:p>
          <a:r>
            <a:rPr lang="en-GB"/>
            <a:t>Unhappy patients are seeking out revenge on the system on legal platforms</a:t>
          </a:r>
          <a:endParaRPr lang="en-US"/>
        </a:p>
      </dgm:t>
    </dgm:pt>
    <dgm:pt modelId="{7C340309-364C-4081-ACEA-CD5B508C78F3}" type="parTrans" cxnId="{886B238C-E157-4175-BD78-3E934F76F5F8}">
      <dgm:prSet/>
      <dgm:spPr/>
      <dgm:t>
        <a:bodyPr/>
        <a:lstStyle/>
        <a:p>
          <a:endParaRPr lang="en-US"/>
        </a:p>
      </dgm:t>
    </dgm:pt>
    <dgm:pt modelId="{425B6FB0-DA26-4E6C-88C3-BF322D1D6CF2}" type="sibTrans" cxnId="{886B238C-E157-4175-BD78-3E934F76F5F8}">
      <dgm:prSet/>
      <dgm:spPr/>
      <dgm:t>
        <a:bodyPr/>
        <a:lstStyle/>
        <a:p>
          <a:endParaRPr lang="en-US"/>
        </a:p>
      </dgm:t>
    </dgm:pt>
    <dgm:pt modelId="{6772E424-3FAF-40DF-BE7C-7A0DD90F7465}">
      <dgm:prSet/>
      <dgm:spPr/>
      <dgm:t>
        <a:bodyPr/>
        <a:lstStyle/>
        <a:p>
          <a:r>
            <a:rPr lang="en-GB"/>
            <a:t>Increased in litigation cases from unhappy patients</a:t>
          </a:r>
          <a:endParaRPr lang="en-US"/>
        </a:p>
      </dgm:t>
    </dgm:pt>
    <dgm:pt modelId="{726FBF41-1EA6-4B94-8157-E8351D8C5EA4}" type="parTrans" cxnId="{0F2AFDA9-F9C3-47FB-9D85-96BCCAE524EC}">
      <dgm:prSet/>
      <dgm:spPr/>
      <dgm:t>
        <a:bodyPr/>
        <a:lstStyle/>
        <a:p>
          <a:endParaRPr lang="en-US"/>
        </a:p>
      </dgm:t>
    </dgm:pt>
    <dgm:pt modelId="{4DA4E54D-8F01-41E8-8454-B494A4DA3F6C}" type="sibTrans" cxnId="{0F2AFDA9-F9C3-47FB-9D85-96BCCAE524EC}">
      <dgm:prSet/>
      <dgm:spPr/>
      <dgm:t>
        <a:bodyPr/>
        <a:lstStyle/>
        <a:p>
          <a:endParaRPr lang="en-US"/>
        </a:p>
      </dgm:t>
    </dgm:pt>
    <dgm:pt modelId="{97FE9E55-8412-4CAC-9E26-7684F7BFB400}">
      <dgm:prSet/>
      <dgm:spPr/>
      <dgm:t>
        <a:bodyPr/>
        <a:lstStyle/>
        <a:p>
          <a:pPr>
            <a:defRPr b="1"/>
          </a:pPr>
          <a:r>
            <a:rPr lang="en-GB"/>
            <a:t>Environmental Factors:</a:t>
          </a:r>
          <a:endParaRPr lang="en-US"/>
        </a:p>
      </dgm:t>
    </dgm:pt>
    <dgm:pt modelId="{55E64DF9-A729-4362-AC95-CDE14F37E1E3}" type="parTrans" cxnId="{12353CB4-A0C7-42AE-870D-20D037C8CE50}">
      <dgm:prSet/>
      <dgm:spPr/>
      <dgm:t>
        <a:bodyPr/>
        <a:lstStyle/>
        <a:p>
          <a:endParaRPr lang="en-US"/>
        </a:p>
      </dgm:t>
    </dgm:pt>
    <dgm:pt modelId="{D0CBCB86-E6EB-4F1E-A6D0-B8F9BE29744B}" type="sibTrans" cxnId="{12353CB4-A0C7-42AE-870D-20D037C8CE50}">
      <dgm:prSet/>
      <dgm:spPr/>
      <dgm:t>
        <a:bodyPr/>
        <a:lstStyle/>
        <a:p>
          <a:endParaRPr lang="en-US"/>
        </a:p>
      </dgm:t>
    </dgm:pt>
    <dgm:pt modelId="{D3558F8A-66D6-4450-A637-DA64A7CE49BB}">
      <dgm:prSet/>
      <dgm:spPr/>
      <dgm:t>
        <a:bodyPr/>
        <a:lstStyle/>
        <a:p>
          <a:r>
            <a:rPr lang="en-GB"/>
            <a:t>Medical industry – high contributor to the toxic waste</a:t>
          </a:r>
          <a:endParaRPr lang="en-US"/>
        </a:p>
      </dgm:t>
    </dgm:pt>
    <dgm:pt modelId="{460F5E00-3B6B-47F1-91CC-3D53CDABEB5B}" type="parTrans" cxnId="{A53526A9-43E9-4CF1-85CA-FD8BAB76F090}">
      <dgm:prSet/>
      <dgm:spPr/>
      <dgm:t>
        <a:bodyPr/>
        <a:lstStyle/>
        <a:p>
          <a:endParaRPr lang="en-US"/>
        </a:p>
      </dgm:t>
    </dgm:pt>
    <dgm:pt modelId="{E0E90F46-7C54-4ED6-97E6-540A15BA04CE}" type="sibTrans" cxnId="{A53526A9-43E9-4CF1-85CA-FD8BAB76F090}">
      <dgm:prSet/>
      <dgm:spPr/>
      <dgm:t>
        <a:bodyPr/>
        <a:lstStyle/>
        <a:p>
          <a:endParaRPr lang="en-US"/>
        </a:p>
      </dgm:t>
    </dgm:pt>
    <dgm:pt modelId="{2234F1DF-82E6-48C0-90B4-624505CF095B}">
      <dgm:prSet/>
      <dgm:spPr/>
      <dgm:t>
        <a:bodyPr/>
        <a:lstStyle/>
        <a:p>
          <a:r>
            <a:rPr lang="en-GB"/>
            <a:t>Heavy pressure on all medical organizations due to the sensible situation we are facing with our climate changes</a:t>
          </a:r>
          <a:endParaRPr lang="en-US"/>
        </a:p>
      </dgm:t>
    </dgm:pt>
    <dgm:pt modelId="{5F58EE83-7509-4BEE-AFA4-60475EBE93B7}" type="parTrans" cxnId="{5609200E-9C50-4FAE-A144-81EA8B717A68}">
      <dgm:prSet/>
      <dgm:spPr/>
      <dgm:t>
        <a:bodyPr/>
        <a:lstStyle/>
        <a:p>
          <a:endParaRPr lang="en-US"/>
        </a:p>
      </dgm:t>
    </dgm:pt>
    <dgm:pt modelId="{8A6304C0-8127-4AEC-8068-A43264931AF1}" type="sibTrans" cxnId="{5609200E-9C50-4FAE-A144-81EA8B717A68}">
      <dgm:prSet/>
      <dgm:spPr/>
      <dgm:t>
        <a:bodyPr/>
        <a:lstStyle/>
        <a:p>
          <a:endParaRPr lang="en-US"/>
        </a:p>
      </dgm:t>
    </dgm:pt>
    <dgm:pt modelId="{E3420B07-CD8C-4EB6-BA95-F73363DF90EF}">
      <dgm:prSet/>
      <dgm:spPr/>
      <dgm:t>
        <a:bodyPr/>
        <a:lstStyle/>
        <a:p>
          <a:r>
            <a:rPr lang="en-GB"/>
            <a:t>Aiming to better their waste management systems</a:t>
          </a:r>
          <a:endParaRPr lang="en-US"/>
        </a:p>
      </dgm:t>
    </dgm:pt>
    <dgm:pt modelId="{A7403CC3-1186-4D64-BEB7-F85463C959BF}" type="parTrans" cxnId="{37A5294C-C1E9-4B10-889F-BA18F0A767CA}">
      <dgm:prSet/>
      <dgm:spPr/>
      <dgm:t>
        <a:bodyPr/>
        <a:lstStyle/>
        <a:p>
          <a:endParaRPr lang="en-US"/>
        </a:p>
      </dgm:t>
    </dgm:pt>
    <dgm:pt modelId="{CBB4402A-230E-4876-A485-8AAC7A0F79DC}" type="sibTrans" cxnId="{37A5294C-C1E9-4B10-889F-BA18F0A767CA}">
      <dgm:prSet/>
      <dgm:spPr/>
      <dgm:t>
        <a:bodyPr/>
        <a:lstStyle/>
        <a:p>
          <a:endParaRPr lang="en-US"/>
        </a:p>
      </dgm:t>
    </dgm:pt>
    <dgm:pt modelId="{618706FD-60B2-4371-8C07-C58870C07AC1}" type="pres">
      <dgm:prSet presAssocID="{64DD6886-BCCE-4858-8ED6-F28C14C50AC3}" presName="root" presStyleCnt="0">
        <dgm:presLayoutVars>
          <dgm:dir/>
          <dgm:resizeHandles val="exact"/>
        </dgm:presLayoutVars>
      </dgm:prSet>
      <dgm:spPr/>
    </dgm:pt>
    <dgm:pt modelId="{FC41D361-0F53-408E-85E5-2DBA41130C88}" type="pres">
      <dgm:prSet presAssocID="{105E22E6-3BFD-4450-B299-3056B2AA1645}" presName="compNode" presStyleCnt="0"/>
      <dgm:spPr/>
    </dgm:pt>
    <dgm:pt modelId="{4995A910-7BFA-4D29-A75F-A1539851EC10}" type="pres">
      <dgm:prSet presAssocID="{105E22E6-3BFD-4450-B299-3056B2AA164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A54A682-CFA1-4384-BAF5-8685913281EE}" type="pres">
      <dgm:prSet presAssocID="{105E22E6-3BFD-4450-B299-3056B2AA1645}" presName="iconSpace" presStyleCnt="0"/>
      <dgm:spPr/>
    </dgm:pt>
    <dgm:pt modelId="{E1ECA6EE-4EB9-4061-976B-B1635D27C0CD}" type="pres">
      <dgm:prSet presAssocID="{105E22E6-3BFD-4450-B299-3056B2AA1645}" presName="parTx" presStyleLbl="revTx" presStyleIdx="0" presStyleCnt="4">
        <dgm:presLayoutVars>
          <dgm:chMax val="0"/>
          <dgm:chPref val="0"/>
        </dgm:presLayoutVars>
      </dgm:prSet>
      <dgm:spPr/>
    </dgm:pt>
    <dgm:pt modelId="{1CCD704A-36B9-4B8C-8BFF-90F565630ABC}" type="pres">
      <dgm:prSet presAssocID="{105E22E6-3BFD-4450-B299-3056B2AA1645}" presName="txSpace" presStyleCnt="0"/>
      <dgm:spPr/>
    </dgm:pt>
    <dgm:pt modelId="{C2AE5FC3-EC41-4895-956E-1C6E2F8765B9}" type="pres">
      <dgm:prSet presAssocID="{105E22E6-3BFD-4450-B299-3056B2AA1645}" presName="desTx" presStyleLbl="revTx" presStyleIdx="1" presStyleCnt="4">
        <dgm:presLayoutVars/>
      </dgm:prSet>
      <dgm:spPr/>
    </dgm:pt>
    <dgm:pt modelId="{09FA7145-F6F2-419E-940E-089AA4DC29CB}" type="pres">
      <dgm:prSet presAssocID="{34446692-72C0-4305-AC3B-FB6126B30F9F}" presName="sibTrans" presStyleCnt="0"/>
      <dgm:spPr/>
    </dgm:pt>
    <dgm:pt modelId="{9C87E84C-2567-4E1E-AE5B-E1E9EEF0B8AA}" type="pres">
      <dgm:prSet presAssocID="{97FE9E55-8412-4CAC-9E26-7684F7BFB400}" presName="compNode" presStyleCnt="0"/>
      <dgm:spPr/>
    </dgm:pt>
    <dgm:pt modelId="{F49DECD3-0002-412D-9248-83A62C3A6E98}" type="pres">
      <dgm:prSet presAssocID="{97FE9E55-8412-4CAC-9E26-7684F7BFB40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F386A419-6F37-483D-9352-74ED0E5DED1A}" type="pres">
      <dgm:prSet presAssocID="{97FE9E55-8412-4CAC-9E26-7684F7BFB400}" presName="iconSpace" presStyleCnt="0"/>
      <dgm:spPr/>
    </dgm:pt>
    <dgm:pt modelId="{C0B6B170-EFF6-4248-B4CA-27334447A1B7}" type="pres">
      <dgm:prSet presAssocID="{97FE9E55-8412-4CAC-9E26-7684F7BFB400}" presName="parTx" presStyleLbl="revTx" presStyleIdx="2" presStyleCnt="4">
        <dgm:presLayoutVars>
          <dgm:chMax val="0"/>
          <dgm:chPref val="0"/>
        </dgm:presLayoutVars>
      </dgm:prSet>
      <dgm:spPr/>
    </dgm:pt>
    <dgm:pt modelId="{7038A049-1B3C-40F9-BF84-26BBA0BF95ED}" type="pres">
      <dgm:prSet presAssocID="{97FE9E55-8412-4CAC-9E26-7684F7BFB400}" presName="txSpace" presStyleCnt="0"/>
      <dgm:spPr/>
    </dgm:pt>
    <dgm:pt modelId="{983901DD-97B1-4D4B-AF53-C28180C3EB25}" type="pres">
      <dgm:prSet presAssocID="{97FE9E55-8412-4CAC-9E26-7684F7BFB400}" presName="desTx" presStyleLbl="revTx" presStyleIdx="3" presStyleCnt="4">
        <dgm:presLayoutVars/>
      </dgm:prSet>
      <dgm:spPr/>
    </dgm:pt>
  </dgm:ptLst>
  <dgm:cxnLst>
    <dgm:cxn modelId="{FB1A9F09-A8B5-4E48-8708-64736DBB877A}" type="presOf" srcId="{2234F1DF-82E6-48C0-90B4-624505CF095B}" destId="{983901DD-97B1-4D4B-AF53-C28180C3EB25}" srcOrd="0" destOrd="1" presId="urn:microsoft.com/office/officeart/2018/2/layout/IconLabelDescriptionList"/>
    <dgm:cxn modelId="{5609200E-9C50-4FAE-A144-81EA8B717A68}" srcId="{97FE9E55-8412-4CAC-9E26-7684F7BFB400}" destId="{2234F1DF-82E6-48C0-90B4-624505CF095B}" srcOrd="1" destOrd="0" parTransId="{5F58EE83-7509-4BEE-AFA4-60475EBE93B7}" sibTransId="{8A6304C0-8127-4AEC-8068-A43264931AF1}"/>
    <dgm:cxn modelId="{B100DD13-9685-4853-85A9-FABA09D41397}" type="presOf" srcId="{97FE9E55-8412-4CAC-9E26-7684F7BFB400}" destId="{C0B6B170-EFF6-4248-B4CA-27334447A1B7}" srcOrd="0" destOrd="0" presId="urn:microsoft.com/office/officeart/2018/2/layout/IconLabelDescriptionList"/>
    <dgm:cxn modelId="{C9525E1A-5BDB-4B2B-B0A4-439FA370E182}" srcId="{64DD6886-BCCE-4858-8ED6-F28C14C50AC3}" destId="{105E22E6-3BFD-4450-B299-3056B2AA1645}" srcOrd="0" destOrd="0" parTransId="{8570C751-C098-43EF-9B4E-7A46C1C35CCE}" sibTransId="{34446692-72C0-4305-AC3B-FB6126B30F9F}"/>
    <dgm:cxn modelId="{ACBA5031-57FC-495E-B5E3-94274ABC1EB6}" type="presOf" srcId="{64DD6886-BCCE-4858-8ED6-F28C14C50AC3}" destId="{618706FD-60B2-4371-8C07-C58870C07AC1}" srcOrd="0" destOrd="0" presId="urn:microsoft.com/office/officeart/2018/2/layout/IconLabelDescriptionList"/>
    <dgm:cxn modelId="{8DF38A47-E307-4466-AFAC-10370DF40B90}" type="presOf" srcId="{D3558F8A-66D6-4450-A637-DA64A7CE49BB}" destId="{983901DD-97B1-4D4B-AF53-C28180C3EB25}" srcOrd="0" destOrd="0" presId="urn:microsoft.com/office/officeart/2018/2/layout/IconLabelDescriptionList"/>
    <dgm:cxn modelId="{BD3B8B48-A84E-40E9-825B-0C086DB2518E}" type="presOf" srcId="{6772E424-3FAF-40DF-BE7C-7A0DD90F7465}" destId="{C2AE5FC3-EC41-4895-956E-1C6E2F8765B9}" srcOrd="0" destOrd="1" presId="urn:microsoft.com/office/officeart/2018/2/layout/IconLabelDescriptionList"/>
    <dgm:cxn modelId="{9A24DD68-DD4E-4BFE-8C32-6EC8696B1A79}" type="presOf" srcId="{E3420B07-CD8C-4EB6-BA95-F73363DF90EF}" destId="{983901DD-97B1-4D4B-AF53-C28180C3EB25}" srcOrd="0" destOrd="2" presId="urn:microsoft.com/office/officeart/2018/2/layout/IconLabelDescriptionList"/>
    <dgm:cxn modelId="{37A5294C-C1E9-4B10-889F-BA18F0A767CA}" srcId="{97FE9E55-8412-4CAC-9E26-7684F7BFB400}" destId="{E3420B07-CD8C-4EB6-BA95-F73363DF90EF}" srcOrd="2" destOrd="0" parTransId="{A7403CC3-1186-4D64-BEB7-F85463C959BF}" sibTransId="{CBB4402A-230E-4876-A485-8AAC7A0F79DC}"/>
    <dgm:cxn modelId="{FF2EF359-E63B-4E99-A350-C7396CFCD64D}" type="presOf" srcId="{105E22E6-3BFD-4450-B299-3056B2AA1645}" destId="{E1ECA6EE-4EB9-4061-976B-B1635D27C0CD}" srcOrd="0" destOrd="0" presId="urn:microsoft.com/office/officeart/2018/2/layout/IconLabelDescriptionList"/>
    <dgm:cxn modelId="{886B238C-E157-4175-BD78-3E934F76F5F8}" srcId="{105E22E6-3BFD-4450-B299-3056B2AA1645}" destId="{D05ABC58-4484-4AEE-90EF-EE263E8A54FF}" srcOrd="0" destOrd="0" parTransId="{7C340309-364C-4081-ACEA-CD5B508C78F3}" sibTransId="{425B6FB0-DA26-4E6C-88C3-BF322D1D6CF2}"/>
    <dgm:cxn modelId="{A53526A9-43E9-4CF1-85CA-FD8BAB76F090}" srcId="{97FE9E55-8412-4CAC-9E26-7684F7BFB400}" destId="{D3558F8A-66D6-4450-A637-DA64A7CE49BB}" srcOrd="0" destOrd="0" parTransId="{460F5E00-3B6B-47F1-91CC-3D53CDABEB5B}" sibTransId="{E0E90F46-7C54-4ED6-97E6-540A15BA04CE}"/>
    <dgm:cxn modelId="{0F2AFDA9-F9C3-47FB-9D85-96BCCAE524EC}" srcId="{105E22E6-3BFD-4450-B299-3056B2AA1645}" destId="{6772E424-3FAF-40DF-BE7C-7A0DD90F7465}" srcOrd="1" destOrd="0" parTransId="{726FBF41-1EA6-4B94-8157-E8351D8C5EA4}" sibTransId="{4DA4E54D-8F01-41E8-8454-B494A4DA3F6C}"/>
    <dgm:cxn modelId="{12353CB4-A0C7-42AE-870D-20D037C8CE50}" srcId="{64DD6886-BCCE-4858-8ED6-F28C14C50AC3}" destId="{97FE9E55-8412-4CAC-9E26-7684F7BFB400}" srcOrd="1" destOrd="0" parTransId="{55E64DF9-A729-4362-AC95-CDE14F37E1E3}" sibTransId="{D0CBCB86-E6EB-4F1E-A6D0-B8F9BE29744B}"/>
    <dgm:cxn modelId="{480706FA-7232-430E-AFA3-A80E42804ABD}" type="presOf" srcId="{D05ABC58-4484-4AEE-90EF-EE263E8A54FF}" destId="{C2AE5FC3-EC41-4895-956E-1C6E2F8765B9}" srcOrd="0" destOrd="0" presId="urn:microsoft.com/office/officeart/2018/2/layout/IconLabelDescriptionList"/>
    <dgm:cxn modelId="{75918E8D-1489-487D-9A45-B9EA1D6A9A77}" type="presParOf" srcId="{618706FD-60B2-4371-8C07-C58870C07AC1}" destId="{FC41D361-0F53-408E-85E5-2DBA41130C88}" srcOrd="0" destOrd="0" presId="urn:microsoft.com/office/officeart/2018/2/layout/IconLabelDescriptionList"/>
    <dgm:cxn modelId="{FFD1F1C4-C5F8-4C1E-8558-700962E65983}" type="presParOf" srcId="{FC41D361-0F53-408E-85E5-2DBA41130C88}" destId="{4995A910-7BFA-4D29-A75F-A1539851EC10}" srcOrd="0" destOrd="0" presId="urn:microsoft.com/office/officeart/2018/2/layout/IconLabelDescriptionList"/>
    <dgm:cxn modelId="{589236FA-EE12-4F97-8BD4-0F833328B522}" type="presParOf" srcId="{FC41D361-0F53-408E-85E5-2DBA41130C88}" destId="{9A54A682-CFA1-4384-BAF5-8685913281EE}" srcOrd="1" destOrd="0" presId="urn:microsoft.com/office/officeart/2018/2/layout/IconLabelDescriptionList"/>
    <dgm:cxn modelId="{1EA672ED-E32A-460C-9948-9037D314D8BA}" type="presParOf" srcId="{FC41D361-0F53-408E-85E5-2DBA41130C88}" destId="{E1ECA6EE-4EB9-4061-976B-B1635D27C0CD}" srcOrd="2" destOrd="0" presId="urn:microsoft.com/office/officeart/2018/2/layout/IconLabelDescriptionList"/>
    <dgm:cxn modelId="{D6D5C1DB-A72E-45AB-815B-B20502ABF4F0}" type="presParOf" srcId="{FC41D361-0F53-408E-85E5-2DBA41130C88}" destId="{1CCD704A-36B9-4B8C-8BFF-90F565630ABC}" srcOrd="3" destOrd="0" presId="urn:microsoft.com/office/officeart/2018/2/layout/IconLabelDescriptionList"/>
    <dgm:cxn modelId="{9327DAA0-F282-432D-AAC6-F03E577DF984}" type="presParOf" srcId="{FC41D361-0F53-408E-85E5-2DBA41130C88}" destId="{C2AE5FC3-EC41-4895-956E-1C6E2F8765B9}" srcOrd="4" destOrd="0" presId="urn:microsoft.com/office/officeart/2018/2/layout/IconLabelDescriptionList"/>
    <dgm:cxn modelId="{25991BD6-FC02-4F42-A7BD-F318B14D223A}" type="presParOf" srcId="{618706FD-60B2-4371-8C07-C58870C07AC1}" destId="{09FA7145-F6F2-419E-940E-089AA4DC29CB}" srcOrd="1" destOrd="0" presId="urn:microsoft.com/office/officeart/2018/2/layout/IconLabelDescriptionList"/>
    <dgm:cxn modelId="{5C758162-EAA1-44B8-BB8B-293407ECBF46}" type="presParOf" srcId="{618706FD-60B2-4371-8C07-C58870C07AC1}" destId="{9C87E84C-2567-4E1E-AE5B-E1E9EEF0B8AA}" srcOrd="2" destOrd="0" presId="urn:microsoft.com/office/officeart/2018/2/layout/IconLabelDescriptionList"/>
    <dgm:cxn modelId="{0B3A450B-DB0D-4F23-B48B-8385CF6C3EE6}" type="presParOf" srcId="{9C87E84C-2567-4E1E-AE5B-E1E9EEF0B8AA}" destId="{F49DECD3-0002-412D-9248-83A62C3A6E98}" srcOrd="0" destOrd="0" presId="urn:microsoft.com/office/officeart/2018/2/layout/IconLabelDescriptionList"/>
    <dgm:cxn modelId="{6C124396-097E-4B9F-AF8A-594D06CE2933}" type="presParOf" srcId="{9C87E84C-2567-4E1E-AE5B-E1E9EEF0B8AA}" destId="{F386A419-6F37-483D-9352-74ED0E5DED1A}" srcOrd="1" destOrd="0" presId="urn:microsoft.com/office/officeart/2018/2/layout/IconLabelDescriptionList"/>
    <dgm:cxn modelId="{E6C83162-2F54-4D36-842A-89216685726A}" type="presParOf" srcId="{9C87E84C-2567-4E1E-AE5B-E1E9EEF0B8AA}" destId="{C0B6B170-EFF6-4248-B4CA-27334447A1B7}" srcOrd="2" destOrd="0" presId="urn:microsoft.com/office/officeart/2018/2/layout/IconLabelDescriptionList"/>
    <dgm:cxn modelId="{28A9BE06-C5B0-4225-8FA1-7948FBE4C845}" type="presParOf" srcId="{9C87E84C-2567-4E1E-AE5B-E1E9EEF0B8AA}" destId="{7038A049-1B3C-40F9-BF84-26BBA0BF95ED}" srcOrd="3" destOrd="0" presId="urn:microsoft.com/office/officeart/2018/2/layout/IconLabelDescriptionList"/>
    <dgm:cxn modelId="{E822FFF0-035B-4055-986A-ED81C7C48979}" type="presParOf" srcId="{9C87E84C-2567-4E1E-AE5B-E1E9EEF0B8AA}" destId="{983901DD-97B1-4D4B-AF53-C28180C3EB2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6FA3D-E0F4-482B-8320-F6F28489083F}">
      <dsp:nvSpPr>
        <dsp:cNvPr id="0" name=""/>
        <dsp:cNvSpPr/>
      </dsp:nvSpPr>
      <dsp:spPr>
        <a:xfrm>
          <a:off x="225102" y="2172"/>
          <a:ext cx="2860678" cy="171640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Shortage of more than 100,000 FTE staff in NHS</a:t>
          </a:r>
          <a:endParaRPr lang="en-US" sz="2000" kern="1200"/>
        </a:p>
      </dsp:txBody>
      <dsp:txXfrm>
        <a:off x="225102" y="2172"/>
        <a:ext cx="2860678" cy="1716406"/>
      </dsp:txXfrm>
    </dsp:sp>
    <dsp:sp modelId="{59C0FA90-AD10-4DBF-9EC9-0D8C6ED1B696}">
      <dsp:nvSpPr>
        <dsp:cNvPr id="0" name=""/>
        <dsp:cNvSpPr/>
      </dsp:nvSpPr>
      <dsp:spPr>
        <a:xfrm>
          <a:off x="3371848" y="2172"/>
          <a:ext cx="2860678" cy="171640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Care work is notoriously undervalued, amongst the lowest paid occupations in the UK</a:t>
          </a:r>
          <a:endParaRPr lang="en-US" sz="2000" kern="1200"/>
        </a:p>
      </dsp:txBody>
      <dsp:txXfrm>
        <a:off x="3371848" y="2172"/>
        <a:ext cx="2860678" cy="1716406"/>
      </dsp:txXfrm>
    </dsp:sp>
    <dsp:sp modelId="{76DAB8B6-9BDD-4BCC-ACC1-49E7B1CF08DA}">
      <dsp:nvSpPr>
        <dsp:cNvPr id="0" name=""/>
        <dsp:cNvSpPr/>
      </dsp:nvSpPr>
      <dsp:spPr>
        <a:xfrm>
          <a:off x="6518594" y="2172"/>
          <a:ext cx="2860678" cy="171640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Unpaid working time is increasingly common(e.g Travel time between clients)</a:t>
          </a:r>
          <a:endParaRPr lang="en-US" sz="2000" kern="1200"/>
        </a:p>
      </dsp:txBody>
      <dsp:txXfrm>
        <a:off x="6518594" y="2172"/>
        <a:ext cx="2860678" cy="1716406"/>
      </dsp:txXfrm>
    </dsp:sp>
    <dsp:sp modelId="{03EA8C5A-F3A0-4AD5-97B1-412F941D01F4}">
      <dsp:nvSpPr>
        <dsp:cNvPr id="0" name=""/>
        <dsp:cNvSpPr/>
      </dsp:nvSpPr>
      <dsp:spPr>
        <a:xfrm>
          <a:off x="1798475" y="2004647"/>
          <a:ext cx="2860678" cy="171640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Around 55% care workers(home-based care) are employed on zero hours contracts</a:t>
          </a:r>
          <a:endParaRPr lang="en-US" sz="2000" kern="1200"/>
        </a:p>
      </dsp:txBody>
      <dsp:txXfrm>
        <a:off x="1798475" y="2004647"/>
        <a:ext cx="2860678" cy="1716406"/>
      </dsp:txXfrm>
    </dsp:sp>
    <dsp:sp modelId="{EEA7F9C1-4BAB-49DB-A875-5510AA7E0152}">
      <dsp:nvSpPr>
        <dsp:cNvPr id="0" name=""/>
        <dsp:cNvSpPr/>
      </dsp:nvSpPr>
      <dsp:spPr>
        <a:xfrm>
          <a:off x="4945221" y="2004647"/>
          <a:ext cx="2860678" cy="171640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Extremely short time slots for home care visits </a:t>
          </a:r>
          <a:r>
            <a:rPr lang="en-GB" sz="2000" b="0" i="0" kern="1200"/>
            <a:t>(Staffing shortages in the UK’s care sector: a sign of things to come, 2022)</a:t>
          </a:r>
          <a:endParaRPr lang="en-US" sz="2000" kern="1200"/>
        </a:p>
      </dsp:txBody>
      <dsp:txXfrm>
        <a:off x="4945221" y="2004647"/>
        <a:ext cx="2860678" cy="1716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7FC38-4F23-4D1F-B5C2-0749519EED90}">
      <dsp:nvSpPr>
        <dsp:cNvPr id="0" name=""/>
        <dsp:cNvSpPr/>
      </dsp:nvSpPr>
      <dsp:spPr>
        <a:xfrm>
          <a:off x="0" y="42983"/>
          <a:ext cx="5913437" cy="5615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Social Factors:</a:t>
          </a:r>
          <a:endParaRPr lang="en-US" sz="2400" kern="1200"/>
        </a:p>
      </dsp:txBody>
      <dsp:txXfrm>
        <a:off x="27415" y="70398"/>
        <a:ext cx="5858607" cy="506769"/>
      </dsp:txXfrm>
    </dsp:sp>
    <dsp:sp modelId="{75E3A6EE-699F-4848-8CB5-B9D916EA330F}">
      <dsp:nvSpPr>
        <dsp:cNvPr id="0" name=""/>
        <dsp:cNvSpPr/>
      </dsp:nvSpPr>
      <dsp:spPr>
        <a:xfrm>
          <a:off x="0" y="604583"/>
          <a:ext cx="5913437" cy="223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752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Average age of the UK population is increasing at a rapid rate – with growing age comes increasing health problems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This has led to another pressure on the care industry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Expectation has increased due to the fact that the patient's knowledge about the healthcare system increased, expecting the best results and quality of service</a:t>
          </a:r>
          <a:endParaRPr lang="en-US" sz="1900" kern="1200" dirty="0"/>
        </a:p>
      </dsp:txBody>
      <dsp:txXfrm>
        <a:off x="0" y="604583"/>
        <a:ext cx="5913437" cy="2235600"/>
      </dsp:txXfrm>
    </dsp:sp>
    <dsp:sp modelId="{D3807EA6-2D47-4DEF-BF0E-82123EEF88ED}">
      <dsp:nvSpPr>
        <dsp:cNvPr id="0" name=""/>
        <dsp:cNvSpPr/>
      </dsp:nvSpPr>
      <dsp:spPr>
        <a:xfrm>
          <a:off x="0" y="2840184"/>
          <a:ext cx="5913437" cy="561599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Technological Factors:</a:t>
          </a:r>
          <a:endParaRPr lang="en-US" sz="2400" kern="1200"/>
        </a:p>
      </dsp:txBody>
      <dsp:txXfrm>
        <a:off x="27415" y="2867599"/>
        <a:ext cx="5858607" cy="506769"/>
      </dsp:txXfrm>
    </dsp:sp>
    <dsp:sp modelId="{F6FF997B-187D-4FA7-8DC4-3E82777A6840}">
      <dsp:nvSpPr>
        <dsp:cNvPr id="0" name=""/>
        <dsp:cNvSpPr/>
      </dsp:nvSpPr>
      <dsp:spPr>
        <a:xfrm>
          <a:off x="0" y="3401784"/>
          <a:ext cx="5913437" cy="1192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752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Old system in place due to low funds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Booking still done on pen-and-paper in some places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Lack of knowledge of how to operate advanced system – lack of training</a:t>
          </a:r>
          <a:endParaRPr lang="en-US" sz="1900" kern="1200"/>
        </a:p>
      </dsp:txBody>
      <dsp:txXfrm>
        <a:off x="0" y="3401784"/>
        <a:ext cx="5913437" cy="1192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5A910-7BFA-4D29-A75F-A1539851EC10}">
      <dsp:nvSpPr>
        <dsp:cNvPr id="0" name=""/>
        <dsp:cNvSpPr/>
      </dsp:nvSpPr>
      <dsp:spPr>
        <a:xfrm>
          <a:off x="108775" y="203699"/>
          <a:ext cx="1510523" cy="1345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CA6EE-4EB9-4061-976B-B1635D27C0CD}">
      <dsp:nvSpPr>
        <dsp:cNvPr id="0" name=""/>
        <dsp:cNvSpPr/>
      </dsp:nvSpPr>
      <dsp:spPr>
        <a:xfrm>
          <a:off x="108775" y="1691520"/>
          <a:ext cx="4315781" cy="576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100" kern="1200"/>
            <a:t>Legal Factors:</a:t>
          </a:r>
          <a:endParaRPr lang="en-US" sz="3100" kern="1200"/>
        </a:p>
      </dsp:txBody>
      <dsp:txXfrm>
        <a:off x="108775" y="1691520"/>
        <a:ext cx="4315781" cy="576531"/>
      </dsp:txXfrm>
    </dsp:sp>
    <dsp:sp modelId="{C2AE5FC3-EC41-4895-956E-1C6E2F8765B9}">
      <dsp:nvSpPr>
        <dsp:cNvPr id="0" name=""/>
        <dsp:cNvSpPr/>
      </dsp:nvSpPr>
      <dsp:spPr>
        <a:xfrm>
          <a:off x="108775" y="2334368"/>
          <a:ext cx="4315781" cy="1185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Unhappy patients are seeking out revenge on the system on legal platforms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Increased in litigation cases from unhappy patients</a:t>
          </a:r>
          <a:endParaRPr lang="en-US" sz="1700" kern="1200"/>
        </a:p>
      </dsp:txBody>
      <dsp:txXfrm>
        <a:off x="108775" y="2334368"/>
        <a:ext cx="4315781" cy="1185158"/>
      </dsp:txXfrm>
    </dsp:sp>
    <dsp:sp modelId="{F49DECD3-0002-412D-9248-83A62C3A6E98}">
      <dsp:nvSpPr>
        <dsp:cNvPr id="0" name=""/>
        <dsp:cNvSpPr/>
      </dsp:nvSpPr>
      <dsp:spPr>
        <a:xfrm>
          <a:off x="5179818" y="203699"/>
          <a:ext cx="1510523" cy="1345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6B170-EFF6-4248-B4CA-27334447A1B7}">
      <dsp:nvSpPr>
        <dsp:cNvPr id="0" name=""/>
        <dsp:cNvSpPr/>
      </dsp:nvSpPr>
      <dsp:spPr>
        <a:xfrm>
          <a:off x="5179818" y="1691520"/>
          <a:ext cx="4315781" cy="576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100" kern="1200"/>
            <a:t>Environmental Factors:</a:t>
          </a:r>
          <a:endParaRPr lang="en-US" sz="3100" kern="1200"/>
        </a:p>
      </dsp:txBody>
      <dsp:txXfrm>
        <a:off x="5179818" y="1691520"/>
        <a:ext cx="4315781" cy="576531"/>
      </dsp:txXfrm>
    </dsp:sp>
    <dsp:sp modelId="{983901DD-97B1-4D4B-AF53-C28180C3EB25}">
      <dsp:nvSpPr>
        <dsp:cNvPr id="0" name=""/>
        <dsp:cNvSpPr/>
      </dsp:nvSpPr>
      <dsp:spPr>
        <a:xfrm>
          <a:off x="5179818" y="2334368"/>
          <a:ext cx="4315781" cy="1185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Medical industry – high contributor to the toxic waste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Heavy pressure on all medical organizations due to the sensible situation we are facing with our climate changes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Aiming to better their waste management systems</a:t>
          </a:r>
          <a:endParaRPr lang="en-US" sz="1700" kern="1200"/>
        </a:p>
      </dsp:txBody>
      <dsp:txXfrm>
        <a:off x="5179818" y="2334368"/>
        <a:ext cx="4315781" cy="1185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1476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129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4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9012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7/9/2022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543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7/9/2022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35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7/9/2022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619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1274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8AC6A5B-8AE7-4A41-B5A7-9ADC6686DC18}" type="datetime1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37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779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11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7/9/2022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1861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j.com/content/bmj/376/bmj.o51.full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4E084-D4EC-39EA-8891-4AFAB9282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100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5467FA-E973-B89D-399E-54DBAEC8BF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496" y="3514272"/>
            <a:ext cx="2823919" cy="1610643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110000"/>
              </a:lnSpc>
              <a:buClr>
                <a:srgbClr val="A17954"/>
              </a:buCl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indent="-228600">
              <a:lnSpc>
                <a:spcPct val="110000"/>
              </a:lnSpc>
              <a:buClr>
                <a:srgbClr val="A17954"/>
              </a:buCl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Module code:BMSW4004</a:t>
            </a:r>
          </a:p>
          <a:p>
            <a:pPr indent="-228600">
              <a:lnSpc>
                <a:spcPct val="110000"/>
              </a:lnSpc>
              <a:buClr>
                <a:srgbClr val="A17954"/>
              </a:buCl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Module Lecturer: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uba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000"/>
              </a:lnSpc>
              <a:buClr>
                <a:srgbClr val="A17954"/>
              </a:buCl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Student Name: Marian Viorel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MAtei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10000"/>
              </a:lnSpc>
              <a:buClr>
                <a:srgbClr val="A17954"/>
              </a:buCl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Student ID:2123249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FC6477A5-4547-EB2B-F7C0-B019A4A8CB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58" r="9090" b="19531"/>
          <a:stretch/>
        </p:blipFill>
        <p:spPr>
          <a:xfrm>
            <a:off x="4618374" y="1282326"/>
            <a:ext cx="6282919" cy="353420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9750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30AD0-E8AD-F2FD-FA1F-0B9B15D4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 OF STAFF SHORTAGE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E1E9FB-A213-880A-0BA4-8B6C349003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694271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915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A3F3D-68E8-5BE9-FC38-3E64D173D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impact of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FAB46-6529-A912-1D56-40ADE3B08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On the individual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One of the main conclusions of the landmark Institute of Medicine report was that having enough nurses is crucial to providing high-quality patient care. This puts a strain on the nurses who are now working to cover the job gap.</a:t>
            </a:r>
          </a:p>
          <a:p>
            <a:pPr lvl="1">
              <a:lnSpc>
                <a:spcPct val="110000"/>
              </a:lnSpc>
            </a:pPr>
            <a:r>
              <a:rPr lang="en-GB" sz="9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“Nursing is a critical factor in determining the quality of care in hospitals and the nature of patient outcomes” (Wunderlich GS, Sloan F, Davis CK. Nursing staff in hospitals and nursing homes: is it adequate.)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Work related stress as well as everyone’s schedule is stretched as maximum as it can be to cover all the patients needs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Light health problems: long hours of work can cause sleep disturbances, headaches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Anxiety issues as people in need of help are loosing their patience trying to receive help: complains, bullying to NHS/Proper Care Staff, threating the stuff the wrong way</a:t>
            </a:r>
          </a:p>
          <a:p>
            <a:pPr lvl="1">
              <a:lnSpc>
                <a:spcPct val="110000"/>
              </a:lnSpc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10000"/>
              </a:lnSpc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On the company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Increased absence or sickness level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High turnover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Lack of supervision which lead to poor decision making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</a:p>
          <a:p>
            <a:pPr lvl="1">
              <a:lnSpc>
                <a:spcPct val="110000"/>
              </a:lnSpc>
            </a:pPr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Net flow/cash flow</a:t>
            </a:r>
          </a:p>
          <a:p>
            <a:pPr lvl="1">
              <a:lnSpc>
                <a:spcPct val="110000"/>
              </a:lnSpc>
            </a:pPr>
            <a:endParaRPr lang="en-GB" sz="900"/>
          </a:p>
          <a:p>
            <a:pPr lvl="1">
              <a:lnSpc>
                <a:spcPct val="110000"/>
              </a:lnSpc>
            </a:pPr>
            <a:endParaRPr lang="en-GB" sz="900"/>
          </a:p>
          <a:p>
            <a:pPr lvl="1">
              <a:lnSpc>
                <a:spcPct val="110000"/>
              </a:lnSpc>
            </a:pPr>
            <a:endParaRPr lang="en-GB" sz="900"/>
          </a:p>
          <a:p>
            <a:pPr marL="457200" lvl="1" indent="0">
              <a:lnSpc>
                <a:spcPct val="110000"/>
              </a:lnSpc>
              <a:buNone/>
            </a:pP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5609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241549-626D-0DAC-750C-F563DBB12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Cause and effect of staff shortage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8F1197A-13B9-2170-BD3B-CAB1D71FA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Few effects of staff shortage: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Nursing shortages lead to errors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Burnouts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Dissatisfaction</a:t>
            </a:r>
          </a:p>
          <a:p>
            <a:pPr lvl="1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Lower patient-to-nurse ratio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hart, bar chart&#10;&#10;Description automatically generated">
            <a:extLst>
              <a:ext uri="{FF2B5EF4-FFF2-40B4-BE49-F238E27FC236}">
                <a16:creationId xmlns:a16="http://schemas.microsoft.com/office/drawing/2014/main" id="{CE4D9E6C-5C20-14F9-DD74-3DDD37ABB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26" y="1442247"/>
            <a:ext cx="4821551" cy="321436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310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B23DA7-22F8-6DBB-2D2B-70B309E67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0C59E9E-FDEA-167B-2378-557C66ACD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One in 10(10.3%) nursing posts are lying empty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One in 17(5.8%) doctors posts.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There are currently 8,158 vacancies for NHS doctors in England.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88285E1-45B7-7195-5CCB-9DC40BAD24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26" y="1512562"/>
            <a:ext cx="4821551" cy="307373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867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C0994-74FD-B8B1-14B2-74E0F2F19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– staff shortage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E4084-FCF2-4016-4982-82D2B335F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Political factors:</a:t>
            </a:r>
          </a:p>
          <a:p>
            <a:pPr lvl="1">
              <a:lnSpc>
                <a:spcPct val="11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Brexit – A sizable share of the NHS personnel originated from outside the UK. There will be a reduction in this ongoing supply of skilled people after Brexit. and there will be a staffing shortage in the NHS.</a:t>
            </a:r>
          </a:p>
          <a:p>
            <a:pPr lvl="1">
              <a:lnSpc>
                <a:spcPct val="11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scarcity of resources is one of the main problems at hand. Many medications and medical supplies are being transported to the UK from different EU countries.</a:t>
            </a:r>
          </a:p>
          <a:p>
            <a:pPr lvl="1">
              <a:lnSpc>
                <a:spcPct val="110000"/>
              </a:lnSpc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Economic factors:</a:t>
            </a:r>
          </a:p>
          <a:p>
            <a:pPr lvl="1">
              <a:lnSpc>
                <a:spcPct val="11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UK was affected by this economic downturn, and a number of industries struggled to maintain their standards. For the NHS, the same is true. The NHS was forced to lower worker salaries as a result of both a shortage of resources and numerous economic regulations.</a:t>
            </a:r>
          </a:p>
          <a:p>
            <a:pPr lvl="1"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176323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AB689-F1D9-7798-3901-27C9544BE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– STAFF shortage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FEC09-4A8C-3CDB-4A27-86CDA25B10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170032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30173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A9A5D-9521-D60B-48BE-C7EB20206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– Staff shortage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CDBE4-A880-EE77-0B86-C013A2A60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40432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0519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03450-DB01-A62C-2A96-505DB9A43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4306282-869D-EA77-F3CE-E9FA87A1A890}"/>
              </a:ext>
            </a:extLst>
          </p:cNvPr>
          <p:cNvCxnSpPr/>
          <p:nvPr/>
        </p:nvCxnSpPr>
        <p:spPr>
          <a:xfrm>
            <a:off x="3128277" y="3734790"/>
            <a:ext cx="581558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370EAE1-9AE0-7465-7F8E-E7057C80A2A0}"/>
              </a:ext>
            </a:extLst>
          </p:cNvPr>
          <p:cNvCxnSpPr/>
          <p:nvPr/>
        </p:nvCxnSpPr>
        <p:spPr>
          <a:xfrm flipH="1" flipV="1">
            <a:off x="3034145" y="2725387"/>
            <a:ext cx="647206" cy="10094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ABC8F2B-208A-F6D1-B6D4-39D81780D7AD}"/>
              </a:ext>
            </a:extLst>
          </p:cNvPr>
          <p:cNvCxnSpPr/>
          <p:nvPr/>
        </p:nvCxnSpPr>
        <p:spPr>
          <a:xfrm flipH="1" flipV="1">
            <a:off x="5388863" y="2725386"/>
            <a:ext cx="647206" cy="10094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96A7F0B-2BF3-E658-3A2F-F4394E90FC7F}"/>
              </a:ext>
            </a:extLst>
          </p:cNvPr>
          <p:cNvCxnSpPr/>
          <p:nvPr/>
        </p:nvCxnSpPr>
        <p:spPr>
          <a:xfrm flipH="1" flipV="1">
            <a:off x="7711045" y="2725387"/>
            <a:ext cx="647206" cy="10094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98E0100-96D1-0F5A-2DB7-FBD9BC0ED852}"/>
              </a:ext>
            </a:extLst>
          </p:cNvPr>
          <p:cNvCxnSpPr>
            <a:cxnSpLocks/>
          </p:cNvCxnSpPr>
          <p:nvPr/>
        </p:nvCxnSpPr>
        <p:spPr>
          <a:xfrm flipH="1">
            <a:off x="3093718" y="3734789"/>
            <a:ext cx="586959" cy="10094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6D9333F-E6E3-B4EF-8523-9D70F5195845}"/>
              </a:ext>
            </a:extLst>
          </p:cNvPr>
          <p:cNvCxnSpPr>
            <a:cxnSpLocks/>
          </p:cNvCxnSpPr>
          <p:nvPr/>
        </p:nvCxnSpPr>
        <p:spPr>
          <a:xfrm flipH="1">
            <a:off x="7770618" y="3734789"/>
            <a:ext cx="586959" cy="10094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E76E4A0-C951-091C-6802-E60C5D8E8285}"/>
              </a:ext>
            </a:extLst>
          </p:cNvPr>
          <p:cNvCxnSpPr>
            <a:cxnSpLocks/>
          </p:cNvCxnSpPr>
          <p:nvPr/>
        </p:nvCxnSpPr>
        <p:spPr>
          <a:xfrm flipH="1">
            <a:off x="5454750" y="3734789"/>
            <a:ext cx="586959" cy="10094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A9FA8D4-2D8A-0CF1-4405-7D6CBDB893DC}"/>
              </a:ext>
            </a:extLst>
          </p:cNvPr>
          <p:cNvSpPr/>
          <p:nvPr/>
        </p:nvSpPr>
        <p:spPr>
          <a:xfrm>
            <a:off x="8978420" y="3375563"/>
            <a:ext cx="931538" cy="71845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q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18E788-AECF-819E-D824-6215CC6FA896}"/>
              </a:ext>
            </a:extLst>
          </p:cNvPr>
          <p:cNvSpPr txBox="1"/>
          <p:nvPr/>
        </p:nvSpPr>
        <p:spPr>
          <a:xfrm>
            <a:off x="9130069" y="3519344"/>
            <a:ext cx="81549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Staff Shortage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4497AA-52F8-1A8E-6EE6-EEE2CFC2A293}"/>
              </a:ext>
            </a:extLst>
          </p:cNvPr>
          <p:cNvSpPr txBox="1"/>
          <p:nvPr/>
        </p:nvSpPr>
        <p:spPr>
          <a:xfrm>
            <a:off x="7313418" y="2442531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Financial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B86CF1B-AF99-FA61-120D-1CC6DA9C4617}"/>
              </a:ext>
            </a:extLst>
          </p:cNvPr>
          <p:cNvSpPr txBox="1"/>
          <p:nvPr/>
        </p:nvSpPr>
        <p:spPr>
          <a:xfrm>
            <a:off x="7196770" y="3126369"/>
            <a:ext cx="1093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Low income / High living costs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916DC09-FAB2-2D3C-ECCF-2D286F753636}"/>
              </a:ext>
            </a:extLst>
          </p:cNvPr>
          <p:cNvSpPr txBox="1"/>
          <p:nvPr/>
        </p:nvSpPr>
        <p:spPr>
          <a:xfrm>
            <a:off x="2602219" y="4715222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Work-Life balance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374774-9D97-9750-A841-C3FBD0B69A5E}"/>
              </a:ext>
            </a:extLst>
          </p:cNvPr>
          <p:cNvSpPr txBox="1"/>
          <p:nvPr/>
        </p:nvSpPr>
        <p:spPr>
          <a:xfrm>
            <a:off x="2465653" y="4086506"/>
            <a:ext cx="914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Long hours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268019F-D7F9-1518-EE81-58F61EEFEF85}"/>
              </a:ext>
            </a:extLst>
          </p:cNvPr>
          <p:cNvSpPr txBox="1"/>
          <p:nvPr/>
        </p:nvSpPr>
        <p:spPr>
          <a:xfrm>
            <a:off x="4997550" y="4715222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Working conditions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834A0B8-616C-942A-8412-B6209E91FD1E}"/>
              </a:ext>
            </a:extLst>
          </p:cNvPr>
          <p:cNvSpPr txBox="1"/>
          <p:nvPr/>
        </p:nvSpPr>
        <p:spPr>
          <a:xfrm>
            <a:off x="5008528" y="3815436"/>
            <a:ext cx="802115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Stress, not enough equipment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E93F50-69F7-279A-7BC4-29191C030FA1}"/>
              </a:ext>
            </a:extLst>
          </p:cNvPr>
          <p:cNvSpPr txBox="1"/>
          <p:nvPr/>
        </p:nvSpPr>
        <p:spPr>
          <a:xfrm>
            <a:off x="7302758" y="4818910"/>
            <a:ext cx="11202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Workload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C2A6BD-4FC3-B880-7E19-61A53B111289}"/>
              </a:ext>
            </a:extLst>
          </p:cNvPr>
          <p:cNvSpPr txBox="1"/>
          <p:nvPr/>
        </p:nvSpPr>
        <p:spPr>
          <a:xfrm>
            <a:off x="7228118" y="3834139"/>
            <a:ext cx="1217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Nurse-to-patient ratio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34C1CF-1F11-451A-1F0D-D0F448568CC6}"/>
              </a:ext>
            </a:extLst>
          </p:cNvPr>
          <p:cNvSpPr txBox="1"/>
          <p:nvPr/>
        </p:nvSpPr>
        <p:spPr>
          <a:xfrm>
            <a:off x="2211062" y="3383072"/>
            <a:ext cx="15038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Poor maintenance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EC8B956-06C3-37ED-BA6D-1EFCAE10FA5C}"/>
              </a:ext>
            </a:extLst>
          </p:cNvPr>
          <p:cNvSpPr txBox="1"/>
          <p:nvPr/>
        </p:nvSpPr>
        <p:spPr>
          <a:xfrm>
            <a:off x="2410279" y="2400269"/>
            <a:ext cx="22126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Environment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4CA39F4-D953-55E3-4BD7-C79B8ECB32A7}"/>
              </a:ext>
            </a:extLst>
          </p:cNvPr>
          <p:cNvSpPr txBox="1"/>
          <p:nvPr/>
        </p:nvSpPr>
        <p:spPr>
          <a:xfrm>
            <a:off x="5068403" y="2410478"/>
            <a:ext cx="19353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Political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86EFBE3-8AF3-0A98-2A62-59A99AB98236}"/>
              </a:ext>
            </a:extLst>
          </p:cNvPr>
          <p:cNvSpPr txBox="1"/>
          <p:nvPr/>
        </p:nvSpPr>
        <p:spPr>
          <a:xfrm>
            <a:off x="4281646" y="3425061"/>
            <a:ext cx="28291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Changes in the current regulations / Brexit</a:t>
            </a:r>
          </a:p>
        </p:txBody>
      </p:sp>
    </p:spTree>
    <p:extLst>
      <p:ext uri="{BB962C8B-B14F-4D97-AF65-F5344CB8AC3E}">
        <p14:creationId xmlns:p14="http://schemas.microsoft.com/office/powerpoint/2010/main" val="752553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111AC-269F-4051-9987-E8B50B5BC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Fixing the shortage of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33C9A-8859-0B40-AFF9-9B3EABB86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Main points: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Organisations offering counselling for staff – reducing the anxiety and work-related stress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Offering flexible working hours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Making sure to get apprentices on board – may not solve the issue straight away but it helps on long term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Focus on staff retention – creating a culture that encourages people to stay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Experiment with new approaches to recruitment(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advertising in new places, attending job fairs, using social media)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Make sure that all staff is trained accordingly </a:t>
            </a:r>
          </a:p>
        </p:txBody>
      </p:sp>
    </p:spTree>
    <p:extLst>
      <p:ext uri="{BB962C8B-B14F-4D97-AF65-F5344CB8AC3E}">
        <p14:creationId xmlns:p14="http://schemas.microsoft.com/office/powerpoint/2010/main" val="1664036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4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91D0B-2A94-D314-ED6A-5499B60E8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/>
              <a:t>References</a:t>
            </a:r>
          </a:p>
        </p:txBody>
      </p:sp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53FC1-2E8F-E6DA-2CD7-7F099B85C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Clarke, S. and Donaldson, N., 2022. Nurse Staffing and Patient Care Quality and Safety. [online] Ncbi.nlm.nih.gov. Available at: &lt;https://www.ncbi.nlm.nih.gov/books/NBK2676/?report=reader#ch25.r1&gt; 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Wunderlich GS, Sloan F, Davis CK. Nursing staff in hospitals and nursing homes: is it adequate. Washington, DC: National Academy Press; 1996. [PubMed]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ODI: Think change. 2022. Staffing shortages in the UK’s care sector: a sign of things to come. [online] Available at: &lt;https://odi.org/en/insights/staffing-shortages-in-the-uks-care-sector-a-sign-of-things-to-come/&gt; 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the Guardian. 2022. Staffing crisis deepens in NHS England with 110,000 posts unfilled. [online] Available at: &lt;https://www.theguardian.com/society/2022/mar/03/staffing-crisis-deepens-in-nhs-england-with-110000-posts-unfilled&gt;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The Conversation. 2022. Why care home staff in the UK are at breaking point. [online] Available at: &lt;https://theconversation.com/why-care-home-staff-in-the-uk-are-at-breaking-point-185234#:~:text=Since%20the%20post-COVID%20reopening,2019%2C%20stood%20at%208%25).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Clarke, S. and Donaldson, N., 2022. Nurse Staffing and Patient Care Quality and Safety. [online] Ncbi.nlm.nih.gov. Available at: &lt;https://www.ncbi.nlm.nih.gov/books/NBK2676/?report=reader#ch25.r1&gt;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Farooq, U., 2022. PESTLE Analysis of the NHS - National Health Services | Marketing Tutor. [online] Marketing Tutor. Available at: &lt;https://www.marketingtutor.net/pestle-analysis-of-the-nhs/#:~:text=Political%20Factors,-Like%20all%20other&amp;text=One%20of%20the%20primary%20issues,acute%20lack%20of%20important%20medication.&gt;</a:t>
            </a:r>
          </a:p>
          <a:p>
            <a:pPr>
              <a:lnSpc>
                <a:spcPct val="110000"/>
              </a:lnSpc>
            </a:pP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</a:rPr>
              <a:t>Bmj.com. 2022. [online] Available at: </a:t>
            </a:r>
            <a:r>
              <a:rPr lang="en-GB" sz="8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https://www.bmj.com/content/bmj/376/bmj.o51.full.pdf</a:t>
            </a:r>
            <a:endParaRPr lang="en-GB" sz="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8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2022. [online] Available at: &lt;https://www.kingsfund.org.uk/projects/positions/nhs-workforce&gt; </a:t>
            </a:r>
            <a:endParaRPr lang="en-GB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66808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185</TotalTime>
  <Words>1182</Words>
  <Application>Microsoft Office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Problem Solving and Decision making</vt:lpstr>
      <vt:lpstr>Nature OF STAFF SHORTAGE</vt:lpstr>
      <vt:lpstr>The impact of staff shortage</vt:lpstr>
      <vt:lpstr>Cause and effect of staff shortage</vt:lpstr>
      <vt:lpstr>.</vt:lpstr>
      <vt:lpstr>Pestle – staff shortage </vt:lpstr>
      <vt:lpstr>PESTLE – STAFF shortage </vt:lpstr>
      <vt:lpstr>PESTLE – Staff shortage </vt:lpstr>
      <vt:lpstr>Fishbone diagram</vt:lpstr>
      <vt:lpstr>Fixing the shortage of staff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cp:lastModifiedBy>Marian</cp:lastModifiedBy>
  <cp:revision>1</cp:revision>
  <dcterms:created xsi:type="dcterms:W3CDTF">2022-07-09T17:55:39Z</dcterms:created>
  <dcterms:modified xsi:type="dcterms:W3CDTF">2022-07-09T22:05:41Z</dcterms:modified>
</cp:coreProperties>
</file>