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0" r:id="rId3"/>
    <p:sldId id="257" r:id="rId4"/>
    <p:sldId id="259" r:id="rId5"/>
    <p:sldId id="261" r:id="rId6"/>
    <p:sldId id="264" r:id="rId7"/>
    <p:sldId id="263" r:id="rId8"/>
    <p:sldId id="267" r:id="rId9"/>
    <p:sldId id="262" r:id="rId10"/>
    <p:sldId id="265" r:id="rId11"/>
    <p:sldId id="268" r:id="rId12"/>
    <p:sldId id="272" r:id="rId13"/>
    <p:sldId id="273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1E9ABC-B760-411E-B172-0480B5EB2EA8}" v="78" dt="2021-01-12T16:46:44.3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1/7/2021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f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lderpeoplewales.com/en/ageism/declaration-of-the-rights-of-older-people.aspx" TargetMode="External"/><Relationship Id="rId3" Type="http://schemas.openxmlformats.org/officeDocument/2006/relationships/hyperlink" Target="https://getrevising.co.uk/grids/human_behaviour_theories" TargetMode="External"/><Relationship Id="rId7" Type="http://schemas.openxmlformats.org/officeDocument/2006/relationships/hyperlink" Target="https://www.mind.org.uk/information-support/legal-rights/mental-capacity-act-2005/overview/" TargetMode="External"/><Relationship Id="rId2" Type="http://schemas.openxmlformats.org/officeDocument/2006/relationships/hyperlink" Target="https://qualityadvocacy.org.uk/wp-content/uploads/2018/05/Code-of-Practice-1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aphamsquarterly.org/contributors/karl-marx" TargetMode="External"/><Relationship Id="rId5" Type="http://schemas.openxmlformats.org/officeDocument/2006/relationships/hyperlink" Target="https://blogs.cardiff.ac.uk/centre-for-trials-research/person-centred-care-in-care-homes-what-are-the-outcomes-that-matter/" TargetMode="External"/><Relationship Id="rId4" Type="http://schemas.openxmlformats.org/officeDocument/2006/relationships/hyperlink" Target="https://www.highspeedtraining.co.uk/hub/what-is-person-centred-care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2.health.vic.gov.au/hospitals-and-health-services/patient-care/older-people/comm-topics/person-centred-practice#:~:text=Person%2Dcentred%20practice%20puts%20the,their%20health%20and%20healthcare%20needs" TargetMode="External"/><Relationship Id="rId2" Type="http://schemas.openxmlformats.org/officeDocument/2006/relationships/hyperlink" Target="http://www.politicalaffairs.net/you-might-be-a-marxist-if-you-believe-in-from-each-according-to-their-abilities-to-each-according-to-their-need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file:///C:\Users\Darry\Downloads\140716olderen%20(7).pdf" TargetMode="External"/><Relationship Id="rId4" Type="http://schemas.openxmlformats.org/officeDocument/2006/relationships/hyperlink" Target="https://www.olderpeoplewales.com/Libraries/Uploads/Welsh_Declaration_of_the_Rights_of_Older_People_Advisory_Group_final_report_english.sflb.ash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lumMod val="75000"/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0B63675E-E462-4072-8C08-8C40F1536A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49652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100" b="1" dirty="0"/>
          </a:p>
          <a:p>
            <a:pPr>
              <a:lnSpc>
                <a:spcPct val="90000"/>
              </a:lnSpc>
            </a:pPr>
            <a:r>
              <a:rPr lang="en-GB" b="1" dirty="0"/>
              <a:t>By Claudia Jones</a:t>
            </a:r>
          </a:p>
          <a:p>
            <a:pPr>
              <a:lnSpc>
                <a:spcPct val="90000"/>
              </a:lnSpc>
            </a:pPr>
            <a:r>
              <a:rPr lang="en-GB" b="1" dirty="0"/>
              <a:t>Student number: 1500322</a:t>
            </a:r>
          </a:p>
          <a:p>
            <a:pPr>
              <a:lnSpc>
                <a:spcPct val="90000"/>
              </a:lnSpc>
            </a:pPr>
            <a:r>
              <a:rPr lang="en-GB" b="1" dirty="0"/>
              <a:t>Module: SJSS6004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A17DA2-2A18-4E8F-A82E-9742861FFC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397000"/>
            <a:ext cx="7766936" cy="26538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‘Person Centred Practice’ should be ‘applied’ equally to all accessing Health and Social Care provision.</a:t>
            </a:r>
            <a:br>
              <a:rPr lang="en-GB" sz="3400"/>
            </a:br>
            <a:r>
              <a:rPr lang="en-GB" sz="3400"/>
              <a:t>Critically discuss this statement.</a:t>
            </a:r>
          </a:p>
        </p:txBody>
      </p:sp>
      <p:sp>
        <p:nvSpPr>
          <p:cNvPr id="18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67415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158C2DE-C1CA-45D7-BDC5-D342A95F1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sz="40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A527F-0FFE-4A6A-A722-2FC65FF8AE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What is Person Centred Practice (PCP)?</a:t>
            </a:r>
          </a:p>
          <a:p>
            <a:r>
              <a:rPr lang="en-GB" dirty="0"/>
              <a:t>Positive and negative aspects of PCP.</a:t>
            </a:r>
          </a:p>
          <a:p>
            <a:r>
              <a:rPr lang="en-GB" dirty="0"/>
              <a:t>How does PCP fit into Advocacy?</a:t>
            </a:r>
          </a:p>
          <a:p>
            <a:r>
              <a:rPr lang="en-GB" dirty="0"/>
              <a:t>Should PCP be applied equally? Looking through the perspective of Karl Marx.</a:t>
            </a:r>
          </a:p>
          <a:p>
            <a:r>
              <a:rPr lang="en-GB" dirty="0"/>
              <a:t>What legislation supports and promotes PCP?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2939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D22D69-3C98-4711-A727-FD68DC8D8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/>
              <a:t>What is Person Centred Practice (PCP)?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60C51-4B7E-44B7-8307-C566F7E10E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r>
              <a:rPr lang="en-GB"/>
              <a:t>“Person-centred practice puts the person at the centre of everything we do”.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“It recognises that every patient is a unique and complex person. It respects their needs and preferences and the knowledge they bring about their health and health care needs”.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(VICTORIA State Government, 2020).</a:t>
            </a: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35544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0550B-B92A-4D7B-8E48-6072EC75D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 aspects of PCP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F65EE-607C-4B9B-87CE-5929025D2A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81175"/>
            <a:ext cx="8596668" cy="4260187"/>
          </a:xfrm>
        </p:spPr>
        <p:txBody>
          <a:bodyPr>
            <a:normAutofit/>
          </a:bodyPr>
          <a:lstStyle/>
          <a:p>
            <a:r>
              <a:rPr lang="en-GB" sz="2000" dirty="0"/>
              <a:t>Adapting the service provided to ensure it is customised to the individuals wants and needs.</a:t>
            </a:r>
          </a:p>
          <a:p>
            <a:r>
              <a:rPr lang="en-GB" sz="2000" dirty="0"/>
              <a:t>The client/patient is at the forefront of every decision that is being made regarding them.</a:t>
            </a:r>
          </a:p>
          <a:p>
            <a:r>
              <a:rPr lang="en-GB" sz="2000" dirty="0"/>
              <a:t>Delivering coordinated care when working with other services such as social workers, to ensure they are aware of the wants and needs of the individual.</a:t>
            </a:r>
          </a:p>
          <a:p>
            <a:r>
              <a:rPr lang="en-GB" sz="2000" dirty="0"/>
              <a:t>Personalised care and support.</a:t>
            </a:r>
          </a:p>
          <a:p>
            <a:r>
              <a:rPr lang="en-GB" sz="2000" dirty="0"/>
              <a:t>Promotes and improves independence for the client/patient.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(HIGH SPEED TRAINING, 2019).</a:t>
            </a:r>
          </a:p>
        </p:txBody>
      </p:sp>
    </p:spTree>
    <p:extLst>
      <p:ext uri="{BB962C8B-B14F-4D97-AF65-F5344CB8AC3E}">
        <p14:creationId xmlns:p14="http://schemas.microsoft.com/office/powerpoint/2010/main" val="2289041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FFF15-6BD8-4134-BC1A-B73CA52F22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Negative aspects of PCP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197C8-DC74-4088-87A8-10636ED011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90701"/>
            <a:ext cx="8596668" cy="4250662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PCP requires the client/patient to be motivated in order for it to be successful.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If the individual is depressed or is suffering with issues with their mental health, they may not be motivated.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Client needs to be able to communicate well in order to get their wants and needs across.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000" dirty="0"/>
              <a:t>(Get Revising, 2013).</a:t>
            </a:r>
          </a:p>
        </p:txBody>
      </p:sp>
    </p:spTree>
    <p:extLst>
      <p:ext uri="{BB962C8B-B14F-4D97-AF65-F5344CB8AC3E}">
        <p14:creationId xmlns:p14="http://schemas.microsoft.com/office/powerpoint/2010/main" val="29690408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2090F-27F5-4E7A-8528-5789D0575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4" y="355600"/>
            <a:ext cx="8405706" cy="711200"/>
          </a:xfrm>
        </p:spPr>
        <p:txBody>
          <a:bodyPr/>
          <a:lstStyle/>
          <a:p>
            <a:r>
              <a:rPr lang="en-GB" dirty="0"/>
              <a:t>How does PCP fit into Advocacy?</a:t>
            </a:r>
          </a:p>
        </p:txBody>
      </p:sp>
      <p:pic>
        <p:nvPicPr>
          <p:cNvPr id="10" name="Content Placeholder 9" descr="Logo, company name&#10;&#10;Description automatically generated">
            <a:extLst>
              <a:ext uri="{FF2B5EF4-FFF2-40B4-BE49-F238E27FC236}">
                <a16:creationId xmlns:a16="http://schemas.microsoft.com/office/drawing/2014/main" id="{14DFF646-7590-472D-8926-330050D1FF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01528" y="2049381"/>
            <a:ext cx="4075271" cy="3040779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C517530-DA30-4D18-B004-D489E56A2456}"/>
              </a:ext>
            </a:extLst>
          </p:cNvPr>
          <p:cNvSpPr txBox="1"/>
          <p:nvPr/>
        </p:nvSpPr>
        <p:spPr>
          <a:xfrm>
            <a:off x="548640" y="5090160"/>
            <a:ext cx="2936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Quality Advocacy (2014)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F58BFEE-6CD1-471B-95E7-D0526CA36278}"/>
              </a:ext>
            </a:extLst>
          </p:cNvPr>
          <p:cNvSpPr txBox="1"/>
          <p:nvPr/>
        </p:nvSpPr>
        <p:spPr>
          <a:xfrm>
            <a:off x="5760720" y="1442720"/>
            <a:ext cx="423672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Person Centred Approach:</a:t>
            </a:r>
          </a:p>
          <a:p>
            <a:endParaRPr lang="en-GB" sz="20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Base actions on mutually agreed plans, working together with the client.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Support given must be appropriate to the clients needs and wishes.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Mental Capacity Act 2005.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Advocate is required to be clear with the client on what policies and advocacy model they will be delivering.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r>
              <a:rPr lang="en-GB" sz="2000" dirty="0"/>
              <a:t>(Advocacy QPM, 2014).</a:t>
            </a:r>
          </a:p>
        </p:txBody>
      </p:sp>
    </p:spTree>
    <p:extLst>
      <p:ext uri="{BB962C8B-B14F-4D97-AF65-F5344CB8AC3E}">
        <p14:creationId xmlns:p14="http://schemas.microsoft.com/office/powerpoint/2010/main" val="3737767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D0F7B-29D4-4BBA-A774-0DBC5AB41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609600"/>
            <a:ext cx="3729076" cy="13208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/>
              <a:t>Should PCP be applied equally to all?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1804E9-EB6B-42B2-BB30-68AFE502F4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167" y="2762250"/>
            <a:ext cx="3720916" cy="2959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Karl Marx </a:t>
            </a:r>
            <a:r>
              <a:rPr lang="en-GB" dirty="0"/>
              <a:t>–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“…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from each according to his ability to each according to his needs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!” </a:t>
            </a:r>
            <a:r>
              <a:rPr lang="en-GB" dirty="0"/>
              <a:t>(Marx, 1875, pp.10). </a:t>
            </a:r>
          </a:p>
        </p:txBody>
      </p:sp>
      <p:pic>
        <p:nvPicPr>
          <p:cNvPr id="3078" name="Picture 6" descr="Marx | Lapham's Quarterly">
            <a:extLst>
              <a:ext uri="{FF2B5EF4-FFF2-40B4-BE49-F238E27FC236}">
                <a16:creationId xmlns:a16="http://schemas.microsoft.com/office/drawing/2014/main" id="{BC4CF478-4457-4DDF-967B-193B6F5647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19737" y="632145"/>
            <a:ext cx="4071342" cy="508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AA502A7-EFB0-45AC-B0AE-22FB007B0EC0}"/>
              </a:ext>
            </a:extLst>
          </p:cNvPr>
          <p:cNvSpPr txBox="1"/>
          <p:nvPr/>
        </p:nvSpPr>
        <p:spPr>
          <a:xfrm>
            <a:off x="5010150" y="5886450"/>
            <a:ext cx="3980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LAPHAM’S QUARTERLY (N.D)</a:t>
            </a:r>
          </a:p>
        </p:txBody>
      </p:sp>
    </p:spTree>
    <p:extLst>
      <p:ext uri="{BB962C8B-B14F-4D97-AF65-F5344CB8AC3E}">
        <p14:creationId xmlns:p14="http://schemas.microsoft.com/office/powerpoint/2010/main" val="33652676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Isosceles Triangle 8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7" name="Isosceles Triangle 8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100020-EE96-4E5D-AAE2-654120D83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85725"/>
            <a:ext cx="4512989" cy="2047875"/>
          </a:xfrm>
        </p:spPr>
        <p:txBody>
          <a:bodyPr anchor="ctr">
            <a:normAutofit/>
          </a:bodyPr>
          <a:lstStyle/>
          <a:p>
            <a:r>
              <a:rPr lang="en-GB" b="1" u="sng" dirty="0">
                <a:solidFill>
                  <a:srgbClr val="FFFFFF"/>
                </a:solidFill>
              </a:rPr>
              <a:t>The Elderly and PCP</a:t>
            </a:r>
          </a:p>
        </p:txBody>
      </p:sp>
      <p:pic>
        <p:nvPicPr>
          <p:cNvPr id="4098" name="Picture 2" descr="Declaration of Rights for Older People in Wales">
            <a:extLst>
              <a:ext uri="{FF2B5EF4-FFF2-40B4-BE49-F238E27FC236}">
                <a16:creationId xmlns:a16="http://schemas.microsoft.com/office/drawing/2014/main" id="{80C89CED-C09B-49CC-9FF2-6AEF08A2D5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7894" y="659605"/>
            <a:ext cx="3233951" cy="4610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E5A69-93D4-4222-A0DB-B444055E4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397760"/>
            <a:ext cx="4512988" cy="375750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FFFF"/>
                </a:solidFill>
              </a:rPr>
              <a:t>Declaration of the Rights of Older people in Wales:</a:t>
            </a:r>
          </a:p>
          <a:p>
            <a:r>
              <a:rPr lang="en-GB" b="1" dirty="0">
                <a:solidFill>
                  <a:schemeClr val="bg1"/>
                </a:solidFill>
              </a:rPr>
              <a:t>Not marginalised</a:t>
            </a:r>
          </a:p>
          <a:p>
            <a:r>
              <a:rPr lang="en-GB" b="1" dirty="0">
                <a:solidFill>
                  <a:schemeClr val="bg1"/>
                </a:solidFill>
              </a:rPr>
              <a:t>Included in decision making</a:t>
            </a:r>
          </a:p>
          <a:p>
            <a:r>
              <a:rPr lang="en-GB" b="1" dirty="0">
                <a:solidFill>
                  <a:schemeClr val="bg1"/>
                </a:solidFill>
              </a:rPr>
              <a:t>Changing attitudes and stigmas surrounding ageism in Britain</a:t>
            </a:r>
          </a:p>
          <a:p>
            <a:r>
              <a:rPr lang="en-GB" b="1" dirty="0">
                <a:solidFill>
                  <a:schemeClr val="bg1"/>
                </a:solidFill>
              </a:rPr>
              <a:t>Receiving support that ensures they can remain independent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(Older Peoples Commissioner for Wales, 2016).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EA70DF-3E74-40E9-A682-CFE96CF7764A}"/>
              </a:ext>
            </a:extLst>
          </p:cNvPr>
          <p:cNvSpPr txBox="1"/>
          <p:nvPr/>
        </p:nvSpPr>
        <p:spPr>
          <a:xfrm>
            <a:off x="957973" y="5401288"/>
            <a:ext cx="30953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Welsh Government (2014)</a:t>
            </a:r>
          </a:p>
        </p:txBody>
      </p:sp>
    </p:spTree>
    <p:extLst>
      <p:ext uri="{BB962C8B-B14F-4D97-AF65-F5344CB8AC3E}">
        <p14:creationId xmlns:p14="http://schemas.microsoft.com/office/powerpoint/2010/main" val="23739508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BD700-DC33-4357-86A8-5A4FF6AA2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legislation supports and promotes PCP?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E9357-A4F8-4EB3-86DB-8B9BA93EE9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3545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Mental Capacity Act 2005 –</a:t>
            </a:r>
          </a:p>
          <a:p>
            <a:pPr marL="0" indent="0">
              <a:buNone/>
            </a:pPr>
            <a:endParaRPr lang="en-GB" sz="2400" b="1" dirty="0"/>
          </a:p>
          <a:p>
            <a:r>
              <a:rPr lang="en-GB" sz="2000" dirty="0"/>
              <a:t>The decisions that are made for the individual when they have lost capacity are to be made in the individuals best interests.</a:t>
            </a:r>
          </a:p>
          <a:p>
            <a:r>
              <a:rPr lang="en-GB" sz="2000" dirty="0"/>
              <a:t>Deprivation of liberty in only very specific situations</a:t>
            </a:r>
          </a:p>
          <a:p>
            <a:r>
              <a:rPr lang="en-GB" sz="2000" dirty="0"/>
              <a:t>Given the right to have an advocate in certain circumstances, therefore someone to listen to the individual and express their wants and needs.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(Mind, 2021).</a:t>
            </a:r>
          </a:p>
        </p:txBody>
      </p:sp>
    </p:spTree>
    <p:extLst>
      <p:ext uri="{BB962C8B-B14F-4D97-AF65-F5344CB8AC3E}">
        <p14:creationId xmlns:p14="http://schemas.microsoft.com/office/powerpoint/2010/main" val="17987946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6B231-7BE8-4B41-BB48-9A4A792DA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legislation promotes and supports PCP?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B30CB-D9D4-4E03-9BF3-6D1CDC1DB1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Social Services and Well-being (Wales) Act 2014 –</a:t>
            </a:r>
          </a:p>
          <a:p>
            <a:pPr marL="0" indent="0">
              <a:buNone/>
            </a:pPr>
            <a:endParaRPr lang="en-GB" sz="2000" b="1" dirty="0"/>
          </a:p>
          <a:p>
            <a:r>
              <a:rPr lang="en-GB" sz="2000" dirty="0"/>
              <a:t>Person based: putting the individual and their wants and needs as the top priority in the way in which they provide their care.</a:t>
            </a:r>
          </a:p>
          <a:p>
            <a:r>
              <a:rPr lang="en-GB" sz="2000" dirty="0"/>
              <a:t>Giving the individual a voice</a:t>
            </a:r>
          </a:p>
          <a:p>
            <a:r>
              <a:rPr lang="en-GB" sz="2000" dirty="0"/>
              <a:t>Giving the individual more control over themselves and their desired outcome, to achieve a positive well-being.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(Welsh Local Government Association, 2021).</a:t>
            </a:r>
          </a:p>
        </p:txBody>
      </p:sp>
    </p:spTree>
    <p:extLst>
      <p:ext uri="{BB962C8B-B14F-4D97-AF65-F5344CB8AC3E}">
        <p14:creationId xmlns:p14="http://schemas.microsoft.com/office/powerpoint/2010/main" val="30173559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D6EBB-EFDD-4349-95DD-5250CD18F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85825"/>
          </a:xfrm>
        </p:spPr>
        <p:txBody>
          <a:bodyPr>
            <a:normAutofit/>
          </a:bodyPr>
          <a:lstStyle/>
          <a:p>
            <a:r>
              <a:rPr lang="en-GB" b="1" dirty="0"/>
              <a:t>                    </a:t>
            </a:r>
            <a:r>
              <a:rPr lang="en-GB" sz="4400" b="1" dirty="0"/>
              <a:t>Conclusion</a:t>
            </a:r>
            <a:r>
              <a:rPr lang="en-GB" b="1" dirty="0"/>
              <a:t> </a:t>
            </a:r>
          </a:p>
        </p:txBody>
      </p:sp>
      <p:pic>
        <p:nvPicPr>
          <p:cNvPr id="2050" name="Picture 2" descr="Person-Centred Care In Care Homes – What Are The Outcomes That Matter? –  Centre for Trials Research - Cardiff University">
            <a:extLst>
              <a:ext uri="{FF2B5EF4-FFF2-40B4-BE49-F238E27FC236}">
                <a16:creationId xmlns:a16="http://schemas.microsoft.com/office/drawing/2014/main" id="{46F76C72-264C-40FD-8A5D-0C64AAF2F4D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8419" y="1695450"/>
            <a:ext cx="7315200" cy="390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66CE691-06E0-40AC-8957-66203C5D58B2}"/>
              </a:ext>
            </a:extLst>
          </p:cNvPr>
          <p:cNvSpPr txBox="1"/>
          <p:nvPr/>
        </p:nvSpPr>
        <p:spPr>
          <a:xfrm>
            <a:off x="2052320" y="5506720"/>
            <a:ext cx="4866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Cardiff University (2018)</a:t>
            </a:r>
          </a:p>
        </p:txBody>
      </p:sp>
    </p:spTree>
    <p:extLst>
      <p:ext uri="{BB962C8B-B14F-4D97-AF65-F5344CB8AC3E}">
        <p14:creationId xmlns:p14="http://schemas.microsoft.com/office/powerpoint/2010/main" val="41329116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E34D9-E3A8-41A8-BFD4-FBE89B3CF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90500"/>
            <a:ext cx="8596668" cy="895350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F0C51-3E08-4DDB-A21F-00B38531E6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790575"/>
            <a:ext cx="8596668" cy="5876925"/>
          </a:xfrm>
        </p:spPr>
        <p:txBody>
          <a:bodyPr/>
          <a:lstStyle/>
          <a:p>
            <a:pPr marL="0" indent="0">
              <a:buNone/>
            </a:pPr>
            <a:r>
              <a:rPr lang="en-GB" sz="1400" dirty="0"/>
              <a:t>Advocacy QPM (2014) </a:t>
            </a:r>
            <a:r>
              <a:rPr lang="en-GB" sz="1400" i="1" dirty="0"/>
              <a:t>Code of Practice Revised Edition 2014. </a:t>
            </a:r>
            <a:r>
              <a:rPr lang="en-GB" sz="1400" dirty="0"/>
              <a:t>Available at: </a:t>
            </a:r>
            <a:r>
              <a:rPr lang="en-GB" sz="1400" dirty="0">
                <a:hlinkClick r:id="rId2"/>
              </a:rPr>
              <a:t>Code-of-Practice-1.pdf (qualityadvocacy.org.uk)</a:t>
            </a:r>
            <a:r>
              <a:rPr lang="en-GB" sz="1400" dirty="0"/>
              <a:t> (Accessed: 03</a:t>
            </a:r>
            <a:r>
              <a:rPr lang="en-GB" sz="1400" baseline="30000" dirty="0"/>
              <a:t>rd</a:t>
            </a:r>
            <a:r>
              <a:rPr lang="en-GB" sz="1400" dirty="0"/>
              <a:t> January 2021).</a:t>
            </a:r>
          </a:p>
          <a:p>
            <a:pPr marL="0" indent="0">
              <a:buNone/>
            </a:pPr>
            <a:r>
              <a:rPr lang="en-GB" sz="1400" dirty="0"/>
              <a:t>Get Revising Part of the Student Room (2013) </a:t>
            </a:r>
            <a:r>
              <a:rPr lang="en-GB" sz="1400" i="1" dirty="0"/>
              <a:t>Human Behaviour Theories – Person-Centred Approach. </a:t>
            </a:r>
            <a:r>
              <a:rPr lang="en-GB" sz="1400" dirty="0"/>
              <a:t>Available at: </a:t>
            </a:r>
            <a:r>
              <a:rPr lang="en-GB" sz="1400" dirty="0">
                <a:hlinkClick r:id="rId3"/>
              </a:rPr>
              <a:t>https://getrevising.co.uk/grids/human_behaviour_theories</a:t>
            </a:r>
            <a:r>
              <a:rPr lang="en-GB" sz="1400" dirty="0"/>
              <a:t> (Accessed: 01</a:t>
            </a:r>
            <a:r>
              <a:rPr lang="en-GB" sz="1400" baseline="30000" dirty="0"/>
              <a:t>st</a:t>
            </a:r>
            <a:r>
              <a:rPr lang="en-GB" sz="1400" dirty="0"/>
              <a:t> January 2021). </a:t>
            </a:r>
          </a:p>
          <a:p>
            <a:pPr marL="0" indent="0">
              <a:buNone/>
            </a:pPr>
            <a:r>
              <a:rPr lang="en-GB" sz="1400" dirty="0"/>
              <a:t>HIGH SPEED TRAINING (2018) </a:t>
            </a:r>
            <a:r>
              <a:rPr lang="en-GB" sz="1400" i="1" dirty="0"/>
              <a:t>What is Person-Centred Care and Why is it so Important?. </a:t>
            </a:r>
            <a:r>
              <a:rPr lang="en-GB" sz="1400" dirty="0"/>
              <a:t>Available at: </a:t>
            </a:r>
            <a:r>
              <a:rPr lang="en-GB" sz="1400" dirty="0">
                <a:hlinkClick r:id="rId4"/>
              </a:rPr>
              <a:t>Person-Centred Care: What is it &amp; Why is it Important? (highspeedtraining.co.uk)</a:t>
            </a:r>
            <a:r>
              <a:rPr lang="en-GB" sz="1400" dirty="0"/>
              <a:t> (Accessed: 20</a:t>
            </a:r>
            <a:r>
              <a:rPr lang="en-GB" sz="1400" baseline="30000" dirty="0"/>
              <a:t>th</a:t>
            </a:r>
            <a:r>
              <a:rPr lang="en-GB" sz="1400" dirty="0"/>
              <a:t> December 2020).</a:t>
            </a:r>
          </a:p>
          <a:p>
            <a:pPr marL="0" indent="0">
              <a:buNone/>
            </a:pPr>
            <a:r>
              <a:rPr lang="en-GB" sz="1400" dirty="0"/>
              <a:t>Image 1:Advocacy QPM (2014). </a:t>
            </a:r>
            <a:r>
              <a:rPr lang="en-GB" sz="1400" i="1" dirty="0"/>
              <a:t>Code of Practice Revised Edition 2014. </a:t>
            </a:r>
            <a:r>
              <a:rPr lang="en-GB" sz="1400" dirty="0"/>
              <a:t>Available at: </a:t>
            </a:r>
            <a:r>
              <a:rPr lang="en-GB" sz="1400" dirty="0">
                <a:hlinkClick r:id="rId2"/>
              </a:rPr>
              <a:t>Code-of-Practice-1.pdf (qualityadvocacy.org.uk)</a:t>
            </a:r>
            <a:r>
              <a:rPr lang="en-GB" sz="1400" dirty="0"/>
              <a:t> (Accessed: 03</a:t>
            </a:r>
            <a:r>
              <a:rPr lang="en-GB" sz="1400" baseline="30000" dirty="0"/>
              <a:t>rd</a:t>
            </a:r>
            <a:r>
              <a:rPr lang="en-GB" sz="1400" dirty="0"/>
              <a:t> January 2021).</a:t>
            </a:r>
          </a:p>
          <a:p>
            <a:pPr marL="0" indent="0">
              <a:buNone/>
            </a:pPr>
            <a:r>
              <a:rPr lang="en-GB" sz="1400" dirty="0"/>
              <a:t>Image 2: Cardiff University Blogs Centre for Trials Research (2018) </a:t>
            </a:r>
            <a:r>
              <a:rPr lang="en-GB" sz="1400" i="1" dirty="0"/>
              <a:t>Person-Centred Care in Care Homes. </a:t>
            </a:r>
            <a:r>
              <a:rPr lang="en-GB" sz="1400" dirty="0"/>
              <a:t>Available at: </a:t>
            </a:r>
            <a:r>
              <a:rPr lang="en-GB" sz="1400" dirty="0">
                <a:hlinkClick r:id="rId5"/>
              </a:rPr>
              <a:t>Person-Centred Care In Care Homes – What Are The Outcomes That Matter?  – Centre for Trials Research - Cardiff University</a:t>
            </a:r>
            <a:r>
              <a:rPr lang="en-GB" sz="1400" dirty="0"/>
              <a:t> (Accessed: 10</a:t>
            </a:r>
            <a:r>
              <a:rPr lang="en-GB" sz="1400" baseline="30000" dirty="0"/>
              <a:t>th</a:t>
            </a:r>
            <a:r>
              <a:rPr lang="en-GB" sz="1400" dirty="0"/>
              <a:t> January 2021).</a:t>
            </a:r>
          </a:p>
          <a:p>
            <a:pPr marL="0" indent="0">
              <a:buNone/>
            </a:pPr>
            <a:r>
              <a:rPr lang="en-GB" sz="1400" dirty="0"/>
              <a:t>Image 3: LAPHAM’S QUARTERLY (N.D) </a:t>
            </a:r>
            <a:r>
              <a:rPr lang="en-GB" sz="1400" i="1" dirty="0"/>
              <a:t>Karl Marx. </a:t>
            </a:r>
            <a:r>
              <a:rPr lang="en-GB" sz="1400" dirty="0"/>
              <a:t>Available at: </a:t>
            </a:r>
            <a:r>
              <a:rPr lang="en-GB" sz="1400" dirty="0">
                <a:hlinkClick r:id="rId6"/>
              </a:rPr>
              <a:t>https://www.laphamsquarterly.org/contributors/karl-marx</a:t>
            </a:r>
            <a:r>
              <a:rPr lang="en-GB" sz="1400" dirty="0"/>
              <a:t> (Accessed: 10</a:t>
            </a:r>
            <a:r>
              <a:rPr lang="en-GB" sz="1400" baseline="30000" dirty="0"/>
              <a:t>th</a:t>
            </a:r>
            <a:r>
              <a:rPr lang="en-GB" sz="1400" dirty="0"/>
              <a:t> January 2021).</a:t>
            </a:r>
          </a:p>
          <a:p>
            <a:pPr marL="0" indent="0">
              <a:buNone/>
            </a:pPr>
            <a:r>
              <a:rPr lang="en-GB" sz="1400" dirty="0"/>
              <a:t>Marx, K. (1972) </a:t>
            </a:r>
            <a:r>
              <a:rPr lang="en-GB" sz="1400" i="1" dirty="0"/>
              <a:t>Critique of the Gotha programme</a:t>
            </a:r>
            <a:r>
              <a:rPr lang="en-GB" sz="1400" dirty="0"/>
              <a:t>, 1875. Pekin, People’s Publishing House.</a:t>
            </a:r>
          </a:p>
          <a:p>
            <a:pPr marL="0" indent="0">
              <a:buNone/>
            </a:pPr>
            <a:r>
              <a:rPr lang="en-GB" sz="1400" dirty="0"/>
              <a:t>Mind (2021) </a:t>
            </a:r>
            <a:r>
              <a:rPr lang="en-GB" sz="1400" i="1" dirty="0"/>
              <a:t>Mental Capacity Act 2005. </a:t>
            </a:r>
            <a:r>
              <a:rPr lang="en-GB" sz="1400" dirty="0"/>
              <a:t>Available at: </a:t>
            </a:r>
            <a:r>
              <a:rPr lang="en-GB" sz="1400" dirty="0">
                <a:hlinkClick r:id="rId7"/>
              </a:rPr>
              <a:t>Mental Capacity Act 2005 - legal information | Mind, the mental health charity - help for mental health problems</a:t>
            </a:r>
            <a:r>
              <a:rPr lang="en-GB" sz="1400" dirty="0"/>
              <a:t> (Accessed: 06</a:t>
            </a:r>
            <a:r>
              <a:rPr lang="en-GB" sz="1400" baseline="30000" dirty="0"/>
              <a:t>th</a:t>
            </a:r>
            <a:r>
              <a:rPr lang="en-GB" sz="1400" dirty="0"/>
              <a:t> January 2021).</a:t>
            </a:r>
          </a:p>
          <a:p>
            <a:pPr marL="0" indent="0">
              <a:buNone/>
            </a:pPr>
            <a:r>
              <a:rPr lang="en-GB" sz="1400" dirty="0"/>
              <a:t>Older People’s Commissioner for Wales (2016) </a:t>
            </a:r>
            <a:r>
              <a:rPr lang="en-GB" sz="1400" i="1" dirty="0"/>
              <a:t>Declaration of the Right of Older People. </a:t>
            </a:r>
            <a:r>
              <a:rPr lang="en-GB" sz="1400" dirty="0"/>
              <a:t>Available at: </a:t>
            </a:r>
            <a:r>
              <a:rPr lang="en-GB" sz="1400" dirty="0">
                <a:hlinkClick r:id="rId8"/>
              </a:rPr>
              <a:t>Declaration of the Rights of Older People (olderpeoplewales.com)</a:t>
            </a:r>
            <a:r>
              <a:rPr lang="en-GB" sz="1400" dirty="0"/>
              <a:t> (Accessed: 06</a:t>
            </a:r>
            <a:r>
              <a:rPr lang="en-GB" sz="1400" baseline="30000" dirty="0"/>
              <a:t>th</a:t>
            </a:r>
            <a:r>
              <a:rPr lang="en-GB" sz="1400" dirty="0"/>
              <a:t> January 2021).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9681074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5F9E5-FC09-485F-BC2D-B1ABAAEB1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28600"/>
            <a:ext cx="8596668" cy="971550"/>
          </a:xfrm>
        </p:spPr>
        <p:txBody>
          <a:bodyPr>
            <a:normAutofit/>
          </a:bodyPr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64482-8552-4BEC-86CE-D7558E32A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00151"/>
            <a:ext cx="8596668" cy="4841212"/>
          </a:xfrm>
        </p:spPr>
        <p:txBody>
          <a:bodyPr/>
          <a:lstStyle/>
          <a:p>
            <a:pPr marL="0" indent="0">
              <a:buNone/>
            </a:pPr>
            <a:r>
              <a:rPr lang="en-GB" sz="1400" dirty="0"/>
              <a:t>Pena, E.S. (2011) </a:t>
            </a:r>
            <a:r>
              <a:rPr lang="en-GB" sz="1400" i="1" dirty="0"/>
              <a:t>You Might Be A Marxist If… You Believe in From Each Of Their Abilities, to Each According To Their Needs. </a:t>
            </a:r>
            <a:r>
              <a:rPr lang="en-GB" sz="1400" dirty="0"/>
              <a:t>Available at: </a:t>
            </a:r>
            <a:r>
              <a:rPr lang="en-GB" sz="1400" dirty="0">
                <a:hlinkClick r:id="rId2"/>
              </a:rPr>
              <a:t>http://www.politicalaffairs.net/you-might-be-a-marxist-if-you-believe-in-from-each-according-to-their-abilities-to-each-according-to-their-needs/</a:t>
            </a:r>
            <a:r>
              <a:rPr lang="en-GB" sz="1400" dirty="0"/>
              <a:t> (Accessed: 11</a:t>
            </a:r>
            <a:r>
              <a:rPr lang="en-GB" sz="1400" baseline="30000" dirty="0"/>
              <a:t>th</a:t>
            </a:r>
            <a:r>
              <a:rPr lang="en-GB" sz="1400" dirty="0"/>
              <a:t> January 2021).</a:t>
            </a:r>
          </a:p>
          <a:p>
            <a:pPr marL="0" indent="0">
              <a:buNone/>
            </a:pPr>
            <a:r>
              <a:rPr lang="en-GB" sz="1400" dirty="0"/>
              <a:t>Victoria State Government (2020) </a:t>
            </a:r>
            <a:r>
              <a:rPr lang="en-GB" sz="1400" i="1" dirty="0"/>
              <a:t>Person Centred Practice</a:t>
            </a:r>
            <a:r>
              <a:rPr lang="en-GB" sz="1400" dirty="0"/>
              <a:t>. Available at: </a:t>
            </a:r>
            <a:r>
              <a:rPr lang="en-GB" sz="1400" dirty="0">
                <a:hlinkClick r:id="rId3"/>
              </a:rPr>
              <a:t>https://www2.health.vic.gov.au/hospitals-and-health-services/patient-care/older-people/comm-topics/person-centred-practice#:~:text=Person%2Dcentred%20practice%20puts%20the,their%20health%20and%20healthcare%20needs</a:t>
            </a:r>
            <a:r>
              <a:rPr lang="en-GB" sz="1400" dirty="0"/>
              <a:t> (Accessed: 20</a:t>
            </a:r>
            <a:r>
              <a:rPr lang="en-GB" sz="1400" baseline="30000" dirty="0"/>
              <a:t>th</a:t>
            </a:r>
            <a:r>
              <a:rPr lang="en-GB" sz="1400" dirty="0"/>
              <a:t> December 2020).</a:t>
            </a:r>
          </a:p>
          <a:p>
            <a:pPr marL="0" indent="0">
              <a:buNone/>
            </a:pPr>
            <a:r>
              <a:rPr lang="en-GB" sz="1400" dirty="0"/>
              <a:t>Welsh Declaration of the Rights of Older People Advisory Group (2013) </a:t>
            </a:r>
            <a:r>
              <a:rPr lang="en-GB" sz="1400" i="1" dirty="0"/>
              <a:t>Report to the Deputy Minister for Social Services. </a:t>
            </a:r>
            <a:r>
              <a:rPr lang="en-GB" sz="1400" dirty="0"/>
              <a:t>Available at: </a:t>
            </a:r>
            <a:r>
              <a:rPr lang="en-GB" sz="1400" dirty="0">
                <a:hlinkClick r:id="rId4"/>
              </a:rPr>
              <a:t>Welsh_Declaration_of_the_Rights_of_Older_People_Advisory_Group_final_report_english.sflb.ashx (olderpeoplewales.com)</a:t>
            </a:r>
            <a:r>
              <a:rPr lang="en-GB" sz="1400" dirty="0"/>
              <a:t> (Accessed: 07</a:t>
            </a:r>
            <a:r>
              <a:rPr lang="en-GB" sz="1400" baseline="30000" dirty="0"/>
              <a:t>th</a:t>
            </a:r>
            <a:r>
              <a:rPr lang="en-GB" sz="1400" dirty="0"/>
              <a:t> January 2021).</a:t>
            </a:r>
          </a:p>
          <a:p>
            <a:pPr marL="0" indent="0">
              <a:buNone/>
            </a:pPr>
            <a:r>
              <a:rPr lang="en-GB" sz="1400" dirty="0"/>
              <a:t>Welsh Government (2014) </a:t>
            </a:r>
            <a:r>
              <a:rPr lang="en-GB" sz="1400" i="1" dirty="0"/>
              <a:t>Declaration of Rights for Older People in Wales</a:t>
            </a:r>
            <a:r>
              <a:rPr lang="en-GB" sz="1400" dirty="0"/>
              <a:t>.</a:t>
            </a:r>
            <a:r>
              <a:rPr lang="en-GB" sz="1400" i="1" dirty="0"/>
              <a:t> </a:t>
            </a:r>
            <a:r>
              <a:rPr lang="en-GB" sz="1400" dirty="0"/>
              <a:t>Available at: </a:t>
            </a:r>
            <a:r>
              <a:rPr lang="en-GB" sz="1400" dirty="0">
                <a:hlinkClick r:id="rId5"/>
              </a:rPr>
              <a:t>140716olderen (7).pdf</a:t>
            </a:r>
            <a:r>
              <a:rPr lang="en-GB" sz="1400" dirty="0"/>
              <a:t> (Accessed: 11</a:t>
            </a:r>
            <a:r>
              <a:rPr lang="en-GB" sz="1400" baseline="30000" dirty="0"/>
              <a:t>th</a:t>
            </a:r>
            <a:r>
              <a:rPr lang="en-GB" sz="1400" dirty="0"/>
              <a:t> January 2021).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498783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1163</Words>
  <Application>Microsoft Office PowerPoint</Application>
  <PresentationFormat>Widescreen</PresentationFormat>
  <Paragraphs>87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Trebuchet MS</vt:lpstr>
      <vt:lpstr>Wingdings 3</vt:lpstr>
      <vt:lpstr>Facet</vt:lpstr>
      <vt:lpstr>‘Person Centred Practice’ should be ‘applied’ equally to all accessing Health and Social Care provision. Critically discuss this statement.</vt:lpstr>
      <vt:lpstr>Introduction</vt:lpstr>
      <vt:lpstr>What is Person Centred Practice (PCP)?</vt:lpstr>
      <vt:lpstr>Positive aspects of PCP</vt:lpstr>
      <vt:lpstr>Negative aspects of PCP</vt:lpstr>
      <vt:lpstr>How does PCP fit into Advocacy?</vt:lpstr>
      <vt:lpstr>Should PCP be applied equally to all?</vt:lpstr>
      <vt:lpstr>The Elderly and PCP</vt:lpstr>
      <vt:lpstr>What legislation supports and promotes PCP?</vt:lpstr>
      <vt:lpstr>What legislation promotes and supports PCP?</vt:lpstr>
      <vt:lpstr>                    Conclusion 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‘Person Centred Practice’ should be ‘applied’ equally to all accessing Health and Social Care provision. Critically discuss this statement.</dc:title>
  <dc:creator>Darryl Davies</dc:creator>
  <cp:lastModifiedBy>Darryl Davies</cp:lastModifiedBy>
  <cp:revision>1</cp:revision>
  <dcterms:created xsi:type="dcterms:W3CDTF">2021-01-12T16:26:53Z</dcterms:created>
  <dcterms:modified xsi:type="dcterms:W3CDTF">2021-01-12T16:49:54Z</dcterms:modified>
</cp:coreProperties>
</file>