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3"/>
  </p:notesMasterIdLst>
  <p:handoutMasterIdLst>
    <p:handoutMasterId r:id="rId24"/>
  </p:handoutMasterIdLst>
  <p:sldIdLst>
    <p:sldId id="277" r:id="rId5"/>
    <p:sldId id="455" r:id="rId6"/>
    <p:sldId id="456" r:id="rId7"/>
    <p:sldId id="442" r:id="rId8"/>
    <p:sldId id="465" r:id="rId9"/>
    <p:sldId id="464" r:id="rId10"/>
    <p:sldId id="466" r:id="rId11"/>
    <p:sldId id="458" r:id="rId12"/>
    <p:sldId id="463" r:id="rId13"/>
    <p:sldId id="467" r:id="rId14"/>
    <p:sldId id="457" r:id="rId15"/>
    <p:sldId id="462" r:id="rId16"/>
    <p:sldId id="460" r:id="rId17"/>
    <p:sldId id="452" r:id="rId18"/>
    <p:sldId id="459" r:id="rId19"/>
    <p:sldId id="461" r:id="rId20"/>
    <p:sldId id="454" r:id="rId21"/>
    <p:sldId id="450"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017953-C9AD-4DA2-AABD-777A33B07AF6}" v="1" dt="2025-12-18T12:22:47.4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69" d="100"/>
          <a:sy n="69" d="100"/>
        </p:scale>
        <p:origin x="1338" y="60"/>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lasade Alabi (1817626)" userId="d7812bb5-1534-4332-8068-984aa81781d2" providerId="ADAL" clId="{319DD7D1-F0E2-4C3B-A464-2EB2ADFD2CC6}"/>
    <pc:docChg chg="modSld">
      <pc:chgData name="Folasade Alabi (1817626)" userId="d7812bb5-1534-4332-8068-984aa81781d2" providerId="ADAL" clId="{319DD7D1-F0E2-4C3B-A464-2EB2ADFD2CC6}" dt="2025-12-18T12:22:47.387" v="0"/>
      <pc:docMkLst>
        <pc:docMk/>
      </pc:docMkLst>
      <pc:sldChg chg="addSp modSp">
        <pc:chgData name="Folasade Alabi (1817626)" userId="d7812bb5-1534-4332-8068-984aa81781d2" providerId="ADAL" clId="{319DD7D1-F0E2-4C3B-A464-2EB2ADFD2CC6}" dt="2025-12-18T12:22:47.387" v="0"/>
        <pc:sldMkLst>
          <pc:docMk/>
          <pc:sldMk cId="711734170" sldId="442"/>
        </pc:sldMkLst>
        <pc:picChg chg="add mod">
          <ac:chgData name="Folasade Alabi (1817626)" userId="d7812bb5-1534-4332-8068-984aa81781d2" providerId="ADAL" clId="{319DD7D1-F0E2-4C3B-A464-2EB2ADFD2CC6}" dt="2025-12-18T12:22:47.387" v="0"/>
          <ac:picMkLst>
            <pc:docMk/>
            <pc:sldMk cId="711734170" sldId="442"/>
            <ac:picMk id="6" creationId="{C99811B9-9594-8111-290C-309B90F5B4EA}"/>
          </ac:picMkLst>
        </pc:picChg>
      </pc:sldChg>
      <pc:sldChg chg="addSp modSp">
        <pc:chgData name="Folasade Alabi (1817626)" userId="d7812bb5-1534-4332-8068-984aa81781d2" providerId="ADAL" clId="{319DD7D1-F0E2-4C3B-A464-2EB2ADFD2CC6}" dt="2025-12-18T12:22:47.387" v="0"/>
        <pc:sldMkLst>
          <pc:docMk/>
          <pc:sldMk cId="1688727333" sldId="452"/>
        </pc:sldMkLst>
        <pc:picChg chg="add mod">
          <ac:chgData name="Folasade Alabi (1817626)" userId="d7812bb5-1534-4332-8068-984aa81781d2" providerId="ADAL" clId="{319DD7D1-F0E2-4C3B-A464-2EB2ADFD2CC6}" dt="2025-12-18T12:22:47.387" v="0"/>
          <ac:picMkLst>
            <pc:docMk/>
            <pc:sldMk cId="1688727333" sldId="452"/>
            <ac:picMk id="5" creationId="{3626C2D8-971A-FAF1-2E9C-6275EFBE3BAB}"/>
          </ac:picMkLst>
        </pc:picChg>
      </pc:sldChg>
      <pc:sldChg chg="addSp modSp">
        <pc:chgData name="Folasade Alabi (1817626)" userId="d7812bb5-1534-4332-8068-984aa81781d2" providerId="ADAL" clId="{319DD7D1-F0E2-4C3B-A464-2EB2ADFD2CC6}" dt="2025-12-18T12:22:47.387" v="0"/>
        <pc:sldMkLst>
          <pc:docMk/>
          <pc:sldMk cId="1278544363" sldId="454"/>
        </pc:sldMkLst>
        <pc:picChg chg="add mod">
          <ac:chgData name="Folasade Alabi (1817626)" userId="d7812bb5-1534-4332-8068-984aa81781d2" providerId="ADAL" clId="{319DD7D1-F0E2-4C3B-A464-2EB2ADFD2CC6}" dt="2025-12-18T12:22:47.387" v="0"/>
          <ac:picMkLst>
            <pc:docMk/>
            <pc:sldMk cId="1278544363" sldId="454"/>
            <ac:picMk id="7" creationId="{CB138CEE-7DF0-DBBF-FEA2-2D62764E1EC2}"/>
          </ac:picMkLst>
        </pc:picChg>
      </pc:sldChg>
      <pc:sldChg chg="addSp modSp">
        <pc:chgData name="Folasade Alabi (1817626)" userId="d7812bb5-1534-4332-8068-984aa81781d2" providerId="ADAL" clId="{319DD7D1-F0E2-4C3B-A464-2EB2ADFD2CC6}" dt="2025-12-18T12:22:47.387" v="0"/>
        <pc:sldMkLst>
          <pc:docMk/>
          <pc:sldMk cId="1044028000" sldId="455"/>
        </pc:sldMkLst>
        <pc:picChg chg="add mod">
          <ac:chgData name="Folasade Alabi (1817626)" userId="d7812bb5-1534-4332-8068-984aa81781d2" providerId="ADAL" clId="{319DD7D1-F0E2-4C3B-A464-2EB2ADFD2CC6}" dt="2025-12-18T12:22:47.387" v="0"/>
          <ac:picMkLst>
            <pc:docMk/>
            <pc:sldMk cId="1044028000" sldId="455"/>
            <ac:picMk id="19" creationId="{57670169-0580-9B3D-EDE1-8B6982AC1224}"/>
          </ac:picMkLst>
        </pc:picChg>
      </pc:sldChg>
      <pc:sldChg chg="addSp modSp">
        <pc:chgData name="Folasade Alabi (1817626)" userId="d7812bb5-1534-4332-8068-984aa81781d2" providerId="ADAL" clId="{319DD7D1-F0E2-4C3B-A464-2EB2ADFD2CC6}" dt="2025-12-18T12:22:47.387" v="0"/>
        <pc:sldMkLst>
          <pc:docMk/>
          <pc:sldMk cId="1196154705" sldId="456"/>
        </pc:sldMkLst>
        <pc:picChg chg="add mod">
          <ac:chgData name="Folasade Alabi (1817626)" userId="d7812bb5-1534-4332-8068-984aa81781d2" providerId="ADAL" clId="{319DD7D1-F0E2-4C3B-A464-2EB2ADFD2CC6}" dt="2025-12-18T12:22:47.387" v="0"/>
          <ac:picMkLst>
            <pc:docMk/>
            <pc:sldMk cId="1196154705" sldId="456"/>
            <ac:picMk id="8" creationId="{570A4F71-2F17-500A-3091-87834478236D}"/>
          </ac:picMkLst>
        </pc:picChg>
      </pc:sldChg>
      <pc:sldChg chg="addSp modSp">
        <pc:chgData name="Folasade Alabi (1817626)" userId="d7812bb5-1534-4332-8068-984aa81781d2" providerId="ADAL" clId="{319DD7D1-F0E2-4C3B-A464-2EB2ADFD2CC6}" dt="2025-12-18T12:22:47.387" v="0"/>
        <pc:sldMkLst>
          <pc:docMk/>
          <pc:sldMk cId="425489401" sldId="457"/>
        </pc:sldMkLst>
        <pc:picChg chg="add mod">
          <ac:chgData name="Folasade Alabi (1817626)" userId="d7812bb5-1534-4332-8068-984aa81781d2" providerId="ADAL" clId="{319DD7D1-F0E2-4C3B-A464-2EB2ADFD2CC6}" dt="2025-12-18T12:22:47.387" v="0"/>
          <ac:picMkLst>
            <pc:docMk/>
            <pc:sldMk cId="425489401" sldId="457"/>
            <ac:picMk id="7" creationId="{12CA8D08-5296-4C3B-90BE-91C6CCC55FAF}"/>
          </ac:picMkLst>
        </pc:picChg>
      </pc:sldChg>
      <pc:sldChg chg="addSp modSp">
        <pc:chgData name="Folasade Alabi (1817626)" userId="d7812bb5-1534-4332-8068-984aa81781d2" providerId="ADAL" clId="{319DD7D1-F0E2-4C3B-A464-2EB2ADFD2CC6}" dt="2025-12-18T12:22:47.387" v="0"/>
        <pc:sldMkLst>
          <pc:docMk/>
          <pc:sldMk cId="2070946817" sldId="458"/>
        </pc:sldMkLst>
        <pc:picChg chg="add mod">
          <ac:chgData name="Folasade Alabi (1817626)" userId="d7812bb5-1534-4332-8068-984aa81781d2" providerId="ADAL" clId="{319DD7D1-F0E2-4C3B-A464-2EB2ADFD2CC6}" dt="2025-12-18T12:22:47.387" v="0"/>
          <ac:picMkLst>
            <pc:docMk/>
            <pc:sldMk cId="2070946817" sldId="458"/>
            <ac:picMk id="7" creationId="{08B90B4F-100F-069A-1856-1CFD109C4C39}"/>
          </ac:picMkLst>
        </pc:picChg>
      </pc:sldChg>
      <pc:sldChg chg="addSp modSp">
        <pc:chgData name="Folasade Alabi (1817626)" userId="d7812bb5-1534-4332-8068-984aa81781d2" providerId="ADAL" clId="{319DD7D1-F0E2-4C3B-A464-2EB2ADFD2CC6}" dt="2025-12-18T12:22:47.387" v="0"/>
        <pc:sldMkLst>
          <pc:docMk/>
          <pc:sldMk cId="872766868" sldId="459"/>
        </pc:sldMkLst>
        <pc:picChg chg="add mod">
          <ac:chgData name="Folasade Alabi (1817626)" userId="d7812bb5-1534-4332-8068-984aa81781d2" providerId="ADAL" clId="{319DD7D1-F0E2-4C3B-A464-2EB2ADFD2CC6}" dt="2025-12-18T12:22:47.387" v="0"/>
          <ac:picMkLst>
            <pc:docMk/>
            <pc:sldMk cId="872766868" sldId="459"/>
            <ac:picMk id="7" creationId="{A8F2A7E9-0714-420B-0A49-70556F323FC7}"/>
          </ac:picMkLst>
        </pc:picChg>
      </pc:sldChg>
      <pc:sldChg chg="addSp modSp">
        <pc:chgData name="Folasade Alabi (1817626)" userId="d7812bb5-1534-4332-8068-984aa81781d2" providerId="ADAL" clId="{319DD7D1-F0E2-4C3B-A464-2EB2ADFD2CC6}" dt="2025-12-18T12:22:47.387" v="0"/>
        <pc:sldMkLst>
          <pc:docMk/>
          <pc:sldMk cId="3418309274" sldId="460"/>
        </pc:sldMkLst>
        <pc:picChg chg="add mod">
          <ac:chgData name="Folasade Alabi (1817626)" userId="d7812bb5-1534-4332-8068-984aa81781d2" providerId="ADAL" clId="{319DD7D1-F0E2-4C3B-A464-2EB2ADFD2CC6}" dt="2025-12-18T12:22:47.387" v="0"/>
          <ac:picMkLst>
            <pc:docMk/>
            <pc:sldMk cId="3418309274" sldId="460"/>
            <ac:picMk id="7" creationId="{41644C6C-A830-85AE-3E53-44DA68A9B444}"/>
          </ac:picMkLst>
        </pc:picChg>
      </pc:sldChg>
      <pc:sldChg chg="addSp modSp">
        <pc:chgData name="Folasade Alabi (1817626)" userId="d7812bb5-1534-4332-8068-984aa81781d2" providerId="ADAL" clId="{319DD7D1-F0E2-4C3B-A464-2EB2ADFD2CC6}" dt="2025-12-18T12:22:47.387" v="0"/>
        <pc:sldMkLst>
          <pc:docMk/>
          <pc:sldMk cId="1217454233" sldId="461"/>
        </pc:sldMkLst>
        <pc:picChg chg="add mod">
          <ac:chgData name="Folasade Alabi (1817626)" userId="d7812bb5-1534-4332-8068-984aa81781d2" providerId="ADAL" clId="{319DD7D1-F0E2-4C3B-A464-2EB2ADFD2CC6}" dt="2025-12-18T12:22:47.387" v="0"/>
          <ac:picMkLst>
            <pc:docMk/>
            <pc:sldMk cId="1217454233" sldId="461"/>
            <ac:picMk id="7" creationId="{AB06F961-2228-7C9D-0063-FB743044ADFD}"/>
          </ac:picMkLst>
        </pc:picChg>
      </pc:sldChg>
      <pc:sldChg chg="addSp modSp">
        <pc:chgData name="Folasade Alabi (1817626)" userId="d7812bb5-1534-4332-8068-984aa81781d2" providerId="ADAL" clId="{319DD7D1-F0E2-4C3B-A464-2EB2ADFD2CC6}" dt="2025-12-18T12:22:47.387" v="0"/>
        <pc:sldMkLst>
          <pc:docMk/>
          <pc:sldMk cId="487894987" sldId="462"/>
        </pc:sldMkLst>
        <pc:picChg chg="add mod">
          <ac:chgData name="Folasade Alabi (1817626)" userId="d7812bb5-1534-4332-8068-984aa81781d2" providerId="ADAL" clId="{319DD7D1-F0E2-4C3B-A464-2EB2ADFD2CC6}" dt="2025-12-18T12:22:47.387" v="0"/>
          <ac:picMkLst>
            <pc:docMk/>
            <pc:sldMk cId="487894987" sldId="462"/>
            <ac:picMk id="7" creationId="{0DFF174A-5B22-4A20-D248-058597335C7C}"/>
          </ac:picMkLst>
        </pc:picChg>
      </pc:sldChg>
      <pc:sldChg chg="addSp modSp">
        <pc:chgData name="Folasade Alabi (1817626)" userId="d7812bb5-1534-4332-8068-984aa81781d2" providerId="ADAL" clId="{319DD7D1-F0E2-4C3B-A464-2EB2ADFD2CC6}" dt="2025-12-18T12:22:47.387" v="0"/>
        <pc:sldMkLst>
          <pc:docMk/>
          <pc:sldMk cId="953272982" sldId="463"/>
        </pc:sldMkLst>
        <pc:picChg chg="add mod">
          <ac:chgData name="Folasade Alabi (1817626)" userId="d7812bb5-1534-4332-8068-984aa81781d2" providerId="ADAL" clId="{319DD7D1-F0E2-4C3B-A464-2EB2ADFD2CC6}" dt="2025-12-18T12:22:47.387" v="0"/>
          <ac:picMkLst>
            <pc:docMk/>
            <pc:sldMk cId="953272982" sldId="463"/>
            <ac:picMk id="7" creationId="{054582AA-4549-C95A-6FF8-78C85EC54045}"/>
          </ac:picMkLst>
        </pc:picChg>
      </pc:sldChg>
      <pc:sldChg chg="addSp modSp">
        <pc:chgData name="Folasade Alabi (1817626)" userId="d7812bb5-1534-4332-8068-984aa81781d2" providerId="ADAL" clId="{319DD7D1-F0E2-4C3B-A464-2EB2ADFD2CC6}" dt="2025-12-18T12:22:47.387" v="0"/>
        <pc:sldMkLst>
          <pc:docMk/>
          <pc:sldMk cId="517105281" sldId="464"/>
        </pc:sldMkLst>
        <pc:picChg chg="add mod">
          <ac:chgData name="Folasade Alabi (1817626)" userId="d7812bb5-1534-4332-8068-984aa81781d2" providerId="ADAL" clId="{319DD7D1-F0E2-4C3B-A464-2EB2ADFD2CC6}" dt="2025-12-18T12:22:47.387" v="0"/>
          <ac:picMkLst>
            <pc:docMk/>
            <pc:sldMk cId="517105281" sldId="464"/>
            <ac:picMk id="4" creationId="{BE326C3B-D2F6-3394-067D-588CC7AF04C5}"/>
          </ac:picMkLst>
        </pc:picChg>
      </pc:sldChg>
      <pc:sldChg chg="addSp modSp">
        <pc:chgData name="Folasade Alabi (1817626)" userId="d7812bb5-1534-4332-8068-984aa81781d2" providerId="ADAL" clId="{319DD7D1-F0E2-4C3B-A464-2EB2ADFD2CC6}" dt="2025-12-18T12:22:47.387" v="0"/>
        <pc:sldMkLst>
          <pc:docMk/>
          <pc:sldMk cId="142658455" sldId="465"/>
        </pc:sldMkLst>
        <pc:picChg chg="add mod">
          <ac:chgData name="Folasade Alabi (1817626)" userId="d7812bb5-1534-4332-8068-984aa81781d2" providerId="ADAL" clId="{319DD7D1-F0E2-4C3B-A464-2EB2ADFD2CC6}" dt="2025-12-18T12:22:47.387" v="0"/>
          <ac:picMkLst>
            <pc:docMk/>
            <pc:sldMk cId="142658455" sldId="465"/>
            <ac:picMk id="6" creationId="{F87D38D9-618A-8752-E2DF-1FCBBB9EC49E}"/>
          </ac:picMkLst>
        </pc:picChg>
      </pc:sldChg>
      <pc:sldChg chg="addSp modSp">
        <pc:chgData name="Folasade Alabi (1817626)" userId="d7812bb5-1534-4332-8068-984aa81781d2" providerId="ADAL" clId="{319DD7D1-F0E2-4C3B-A464-2EB2ADFD2CC6}" dt="2025-12-18T12:22:47.387" v="0"/>
        <pc:sldMkLst>
          <pc:docMk/>
          <pc:sldMk cId="491771571" sldId="466"/>
        </pc:sldMkLst>
        <pc:picChg chg="add mod">
          <ac:chgData name="Folasade Alabi (1817626)" userId="d7812bb5-1534-4332-8068-984aa81781d2" providerId="ADAL" clId="{319DD7D1-F0E2-4C3B-A464-2EB2ADFD2CC6}" dt="2025-12-18T12:22:47.387" v="0"/>
          <ac:picMkLst>
            <pc:docMk/>
            <pc:sldMk cId="491771571" sldId="466"/>
            <ac:picMk id="6" creationId="{39D97A10-5616-F2C7-53B4-A1609CE07035}"/>
          </ac:picMkLst>
        </pc:picChg>
      </pc:sldChg>
      <pc:sldChg chg="addSp modSp">
        <pc:chgData name="Folasade Alabi (1817626)" userId="d7812bb5-1534-4332-8068-984aa81781d2" providerId="ADAL" clId="{319DD7D1-F0E2-4C3B-A464-2EB2ADFD2CC6}" dt="2025-12-18T12:22:47.387" v="0"/>
        <pc:sldMkLst>
          <pc:docMk/>
          <pc:sldMk cId="3693745129" sldId="467"/>
        </pc:sldMkLst>
        <pc:picChg chg="add mod">
          <ac:chgData name="Folasade Alabi (1817626)" userId="d7812bb5-1534-4332-8068-984aa81781d2" providerId="ADAL" clId="{319DD7D1-F0E2-4C3B-A464-2EB2ADFD2CC6}" dt="2025-12-18T12:22:47.387" v="0"/>
          <ac:picMkLst>
            <pc:docMk/>
            <pc:sldMk cId="3693745129" sldId="467"/>
            <ac:picMk id="6" creationId="{3408CEDD-107C-98F4-BA9E-6D5BA35AB45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16786247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hyperlink" Target="https://ginasthma.org/" TargetMode="External"/><Relationship Id="rId2" Type="http://schemas.openxmlformats.org/officeDocument/2006/relationships/hyperlink" Target="https://www.asthmaandlung.org.uk/" TargetMode="External"/><Relationship Id="rId1" Type="http://schemas.openxmlformats.org/officeDocument/2006/relationships/slideLayout" Target="../slideLayouts/slideLayout2.xml"/><Relationship Id="rId5" Type="http://schemas.openxmlformats.org/officeDocument/2006/relationships/hyperlink" Target="https://www.who.int/" TargetMode="External"/><Relationship Id="rId4" Type="http://schemas.openxmlformats.org/officeDocument/2006/relationships/hyperlink" Target="https://www.nhs.uk/conditions/asth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Miss Folasade Alabi</a:t>
            </a:r>
          </a:p>
          <a:p>
            <a:pPr algn="l" eaLnBrk="1" hangingPunct="1"/>
            <a:r>
              <a:rPr lang="en-GB" altLang="en-US" sz="2800" b="1" dirty="0">
                <a:solidFill>
                  <a:schemeClr val="bg1"/>
                </a:solidFill>
              </a:rPr>
              <a:t>Student name: 1817626</a:t>
            </a:r>
          </a:p>
          <a:p>
            <a:pPr algn="l" eaLnBrk="1" hangingPunct="1"/>
            <a:r>
              <a:rPr lang="en-GB" altLang="en-US" sz="2800" b="1" dirty="0">
                <a:solidFill>
                  <a:schemeClr val="bg1"/>
                </a:solidFill>
              </a:rPr>
              <a:t>Lecturer Name: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mc:AlternateContent xmlns:mc="http://schemas.openxmlformats.org/markup-compatibility/2006">
    <mc:Choice xmlns:p14="http://schemas.microsoft.com/office/powerpoint/2010/main" Requires="p14">
      <p:transition spd="slow" p14:dur="2000" advTm="31073"/>
    </mc:Choice>
    <mc:Fallback>
      <p:transition spd="slow" advTm="3107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1957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250825" y="572932"/>
            <a:ext cx="8713663" cy="5016308"/>
          </a:xfrm>
        </p:spPr>
        <p:txBody>
          <a:bodyPr/>
          <a:lstStyle/>
          <a:p>
            <a:pPr algn="just"/>
            <a:r>
              <a:rPr lang="en-US" sz="1600" dirty="0" err="1"/>
              <a:t>Mr</a:t>
            </a:r>
            <a:r>
              <a:rPr lang="en-US" sz="1600" dirty="0"/>
              <a:t> X is a 45-year-old English male who has been living with asthma since childhood, although his symptoms have become more noticeable and harder to control in the last two years. (NHS, 2024) He experiences frequent episodes of wheezing, breathlessness, chest tightness, and coughing, especially during cold weather, after physical exertion or when exposed to dust and air pollution Global Initiative for Asthma, 2023). </a:t>
            </a:r>
            <a:r>
              <a:rPr lang="en-US" sz="1600" dirty="0" err="1"/>
              <a:t>Mr</a:t>
            </a:r>
            <a:r>
              <a:rPr lang="en-US" sz="1600" dirty="0"/>
              <a:t> X works as a warehouse supervisor, a role that exposes him to dust, cleaning chemicals and varying temperatures, all of which can trigger asthma symptoms (Asthma + Lung UK, 2023).</a:t>
            </a:r>
          </a:p>
          <a:p>
            <a:pPr algn="just"/>
            <a:r>
              <a:rPr lang="en-US" sz="1600" dirty="0"/>
              <a:t>The purpose of this presentation is to provide a comprehensive overview of </a:t>
            </a:r>
            <a:r>
              <a:rPr lang="en-US" sz="1600" dirty="0" err="1"/>
              <a:t>Mr</a:t>
            </a:r>
            <a:r>
              <a:rPr lang="en-US" sz="1600" dirty="0"/>
              <a:t> X’s health condition by explaining what asthma is, how it affects the respiratory system, and why his symptoms occur. The presentation will also discuss </a:t>
            </a:r>
            <a:r>
              <a:rPr lang="en-US" sz="1600" dirty="0" err="1"/>
              <a:t>Mr</a:t>
            </a:r>
            <a:r>
              <a:rPr lang="en-US" sz="1600" dirty="0"/>
              <a:t> X’s lifestyle, environment, and daily routine to highlight how these factors influence asthma management. A detailed care plan will then be developed to support him in managing his symptoms safely and effectively.</a:t>
            </a:r>
          </a:p>
          <a:p>
            <a:pPr algn="just"/>
            <a:r>
              <a:rPr lang="en-US" sz="1600" dirty="0"/>
              <a:t>This care plan will place strong emphasis on person-</a:t>
            </a:r>
            <a:r>
              <a:rPr lang="en-US" sz="1600" dirty="0" err="1"/>
              <a:t>centred</a:t>
            </a:r>
            <a:r>
              <a:rPr lang="en-US" sz="1600" dirty="0"/>
              <a:t> care, realistic lifestyle adjustments, proper use of inhalers, risk avoidance and regular monitoring. Communication strategies, ethical considerations and the importance of shared decision-making will also be explored (NICE, 2020).</a:t>
            </a:r>
          </a:p>
          <a:p>
            <a:pPr algn="just"/>
            <a:r>
              <a:rPr lang="en-US" sz="1600" dirty="0"/>
              <a:t>The objective is to ensure </a:t>
            </a:r>
            <a:r>
              <a:rPr lang="en-US" sz="1600" dirty="0" err="1"/>
              <a:t>Mr</a:t>
            </a:r>
            <a:r>
              <a:rPr lang="en-US" sz="1600" dirty="0"/>
              <a:t> X understands his condition, </a:t>
            </a:r>
            <a:r>
              <a:rPr lang="en-US" sz="1600" dirty="0" err="1"/>
              <a:t>recognises</a:t>
            </a:r>
            <a:r>
              <a:rPr lang="en-US" sz="1600" dirty="0"/>
              <a:t> triggers, uses his medication correctly and adopts a routine that helps reduce the frequency and severity of asthma attacks (British Thoracic Society, 2023).</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9" name="Audio 18">
            <a:hlinkClick r:id="" action="ppaction://media"/>
            <a:extLst>
              <a:ext uri="{FF2B5EF4-FFF2-40B4-BE49-F238E27FC236}">
                <a16:creationId xmlns:a16="http://schemas.microsoft.com/office/drawing/2014/main" id="{57670169-0580-9B3D-EDE1-8B6982AC12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105414"/>
    </mc:Choice>
    <mc:Fallback>
      <p:transition spd="slow" advTm="105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43432" y="-122314"/>
            <a:ext cx="8229600" cy="1143000"/>
          </a:xfrm>
        </p:spPr>
        <p:txBody>
          <a:bodyPr/>
          <a:lstStyle/>
          <a:p>
            <a:r>
              <a:rPr lang="en-GB" sz="3600" b="1"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10" name="Rectangle 5">
            <a:extLst>
              <a:ext uri="{FF2B5EF4-FFF2-40B4-BE49-F238E27FC236}">
                <a16:creationId xmlns:a16="http://schemas.microsoft.com/office/drawing/2014/main" id="{723328CE-2CAF-225A-823F-0B442F62EC43}"/>
              </a:ext>
            </a:extLst>
          </p:cNvPr>
          <p:cNvSpPr>
            <a:spLocks noGrp="1" noChangeArrowheads="1"/>
          </p:cNvSpPr>
          <p:nvPr>
            <p:ph idx="1"/>
          </p:nvPr>
        </p:nvSpPr>
        <p:spPr bwMode="auto">
          <a:xfrm>
            <a:off x="0" y="818494"/>
            <a:ext cx="8685800" cy="4967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r>
              <a:rPr lang="en-US" sz="1600" dirty="0" err="1"/>
              <a:t>Mr</a:t>
            </a:r>
            <a:r>
              <a:rPr lang="en-US" sz="1600" dirty="0"/>
              <a:t> X is a 45-year-old English man who has been diagnosed with persistent asthma. He lives with his partner and two children in a semi-urban area. His work involves supervising a large warehouse, which exposes him to dust, temperature changes, and occasional smoke from machinery. These environmental factors can aggravate his asthma symptoms.</a:t>
            </a:r>
          </a:p>
          <a:p>
            <a:pPr algn="just"/>
            <a:r>
              <a:rPr lang="en-US" sz="1600" dirty="0" err="1"/>
              <a:t>Mr</a:t>
            </a:r>
            <a:r>
              <a:rPr lang="en-US" sz="1600" dirty="0"/>
              <a:t> X reports that he has been experiencing increased wheezing, shortness of breath and coughing, especially during night-time and early mornings. He occasionally wakes up gasping for air, which affects his sleep quality and contributes to daytime fatigue. His asthma appears to worsen in cold weather and during periods of high pollen.</a:t>
            </a:r>
          </a:p>
          <a:p>
            <a:pPr algn="just"/>
            <a:r>
              <a:rPr lang="en-US" sz="1600" dirty="0"/>
              <a:t>He has a family history of asthma, as his mother also suffered from respiratory conditions. </a:t>
            </a:r>
            <a:r>
              <a:rPr lang="en-US" sz="1600" dirty="0" err="1"/>
              <a:t>Mr</a:t>
            </a:r>
            <a:r>
              <a:rPr lang="en-US" sz="1600" dirty="0"/>
              <a:t> X does not smoke, but he has been exposed to second-hand smoke during childhood. His lifestyle includes irregular meals, limited physical exercise, and high stress levels at work, which can further contribute to poor asthma control.</a:t>
            </a:r>
          </a:p>
          <a:p>
            <a:pPr algn="just"/>
            <a:r>
              <a:rPr lang="en-US" sz="1600" dirty="0" err="1"/>
              <a:t>Mr</a:t>
            </a:r>
            <a:r>
              <a:rPr lang="en-US" sz="1600" dirty="0"/>
              <a:t> X currently uses a short-acting reliever inhaler (blue inhaler) and a preventer inhaler (brown inhaler) but admits he often forgets to use his preventer regularly. He does not always carry his reliever inhaler with him, which places him at risk during unexpected asthma flare-ups.</a:t>
            </a:r>
          </a:p>
          <a:p>
            <a:pPr algn="just"/>
            <a:r>
              <a:rPr lang="en-US" sz="1600" dirty="0"/>
              <a:t>He expresses a desire to gain better control over his symptoms, improve his breathing, and reduce emergency visits. This indicates that he is motivated but requires education, support and structured planning.</a:t>
            </a:r>
          </a:p>
        </p:txBody>
      </p:sp>
      <p:pic>
        <p:nvPicPr>
          <p:cNvPr id="8" name="Audio 7">
            <a:hlinkClick r:id="" action="ppaction://media"/>
            <a:extLst>
              <a:ext uri="{FF2B5EF4-FFF2-40B4-BE49-F238E27FC236}">
                <a16:creationId xmlns:a16="http://schemas.microsoft.com/office/drawing/2014/main" id="{570A4F71-2F17-500A-3091-8783447823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6338"/>
    </mc:Choice>
    <mc:Fallback>
      <p:transition spd="slow" advTm="66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9269" y="-281261"/>
            <a:ext cx="8229600" cy="1143000"/>
          </a:xfrm>
        </p:spPr>
        <p:txBody>
          <a:bodyPr/>
          <a:lstStyle/>
          <a:p>
            <a:pPr algn="ctr"/>
            <a:r>
              <a:rPr lang="en-GB" sz="3600" b="1" dirty="0">
                <a:cs typeface="Arial" panose="020B0604020202020204" pitchFamily="34" charset="0"/>
              </a:rPr>
              <a:t>Anatomy and Physiology</a:t>
            </a:r>
          </a:p>
        </p:txBody>
      </p:sp>
      <p:sp>
        <p:nvSpPr>
          <p:cNvPr id="5" name="Rectangle 2">
            <a:extLst>
              <a:ext uri="{FF2B5EF4-FFF2-40B4-BE49-F238E27FC236}">
                <a16:creationId xmlns:a16="http://schemas.microsoft.com/office/drawing/2014/main" id="{456C7FFB-811B-2C1F-45B1-EA32AC228AB2}"/>
              </a:ext>
            </a:extLst>
          </p:cNvPr>
          <p:cNvSpPr>
            <a:spLocks noGrp="1" noChangeArrowheads="1"/>
          </p:cNvSpPr>
          <p:nvPr>
            <p:ph idx="1"/>
          </p:nvPr>
        </p:nvSpPr>
        <p:spPr bwMode="auto">
          <a:xfrm>
            <a:off x="45233" y="472774"/>
            <a:ext cx="9077672" cy="49121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r>
              <a:rPr lang="en-US" sz="1800" dirty="0"/>
              <a:t>Asthma is a chronic condition that affects the </a:t>
            </a:r>
            <a:r>
              <a:rPr lang="en-US" sz="1800" b="1" dirty="0"/>
              <a:t>airways</a:t>
            </a:r>
            <a:r>
              <a:rPr lang="en-US" sz="1800" dirty="0"/>
              <a:t>—the tubes that carry air in and out of the lungs. In a healthy person, these airways remain open and allow air to flow freely. However, in asthma, the airways become </a:t>
            </a:r>
            <a:r>
              <a:rPr lang="en-US" sz="1800" b="1" dirty="0"/>
              <a:t>inflamed</a:t>
            </a:r>
            <a:r>
              <a:rPr lang="en-US" sz="1800" dirty="0"/>
              <a:t>, swollen and overly sensitive. This makes them react strongly to triggers such as cold air, allergens, exercise or chemicals (Global Initiative for Asthma, 2023).</a:t>
            </a:r>
          </a:p>
          <a:p>
            <a:pPr marL="0" indent="0" algn="just">
              <a:buNone/>
            </a:pPr>
            <a:r>
              <a:rPr lang="en-US" sz="1800" dirty="0"/>
              <a:t>Asthma involves three key physiological changes:</a:t>
            </a:r>
          </a:p>
          <a:p>
            <a:pPr algn="just"/>
            <a:r>
              <a:rPr lang="en-US" sz="1800" b="1" dirty="0"/>
              <a:t>Airway inflammation:</a:t>
            </a:r>
          </a:p>
          <a:p>
            <a:pPr marL="0" indent="0" algn="just">
              <a:buNone/>
            </a:pPr>
            <a:r>
              <a:rPr lang="en-US" sz="1800" dirty="0"/>
              <a:t>The inner lining of the bronchi becomes swollen, red and irritated. This narrows the airway and makes breathing more difficult (Burbank &amp; Sood, 2020).</a:t>
            </a:r>
          </a:p>
          <a:p>
            <a:pPr algn="just"/>
            <a:r>
              <a:rPr lang="en-US" sz="1800" b="1" dirty="0"/>
              <a:t>Bronchoconstriction:</a:t>
            </a:r>
          </a:p>
          <a:p>
            <a:pPr marL="0" indent="0" algn="just">
              <a:buNone/>
            </a:pPr>
            <a:r>
              <a:rPr lang="en-US" sz="1800" dirty="0"/>
              <a:t>The muscles around the airways tighten, causing them to narrow even further. This tightening often causes wheezing and shortness of breath during an asthma attack (NHS, 2024). </a:t>
            </a:r>
          </a:p>
          <a:p>
            <a:pPr algn="just"/>
            <a:r>
              <a:rPr lang="en-US" sz="1800" b="1" dirty="0"/>
              <a:t>Increased mucus production:</a:t>
            </a:r>
          </a:p>
          <a:p>
            <a:pPr marL="0" indent="0" algn="just">
              <a:buNone/>
            </a:pPr>
            <a:r>
              <a:rPr lang="en-US" sz="1800" dirty="0"/>
              <a:t>Excess sticky mucus is produced, which can block the airways and cause coughing (WHO, 2023).</a:t>
            </a:r>
          </a:p>
        </p:txBody>
      </p:sp>
      <p:pic>
        <p:nvPicPr>
          <p:cNvPr id="6" name="Audio 5">
            <a:hlinkClick r:id="" action="ppaction://media"/>
            <a:extLst>
              <a:ext uri="{FF2B5EF4-FFF2-40B4-BE49-F238E27FC236}">
                <a16:creationId xmlns:a16="http://schemas.microsoft.com/office/drawing/2014/main" id="{C99811B9-9594-8111-290C-309B90F5B4E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59346"/>
    </mc:Choice>
    <mc:Fallback>
      <p:transition spd="slow" advTm="59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9B07-1FDF-EEEA-6F23-609C4CBD048C}"/>
              </a:ext>
            </a:extLst>
          </p:cNvPr>
          <p:cNvSpPr>
            <a:spLocks noGrp="1"/>
          </p:cNvSpPr>
          <p:nvPr>
            <p:ph type="title"/>
          </p:nvPr>
        </p:nvSpPr>
        <p:spPr/>
        <p:txBody>
          <a:bodyPr/>
          <a:lstStyle/>
          <a:p>
            <a:r>
              <a:rPr lang="en-GB" dirty="0"/>
              <a:t>Normal Airway vs Asthmatic Airway</a:t>
            </a:r>
            <a:endParaRPr lang="en-NG" dirty="0"/>
          </a:p>
        </p:txBody>
      </p:sp>
      <p:sp>
        <p:nvSpPr>
          <p:cNvPr id="4" name="Date Placeholder 3">
            <a:extLst>
              <a:ext uri="{FF2B5EF4-FFF2-40B4-BE49-F238E27FC236}">
                <a16:creationId xmlns:a16="http://schemas.microsoft.com/office/drawing/2014/main" id="{69F89F79-F7D9-8750-548D-4C4ED50E571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1920D5C-A832-7F8D-C1D1-90B986DFC156}"/>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028" name="Picture 4" descr="The Normal and Asthmatic Airway. The anatomy of a healthy, non ...">
            <a:extLst>
              <a:ext uri="{FF2B5EF4-FFF2-40B4-BE49-F238E27FC236}">
                <a16:creationId xmlns:a16="http://schemas.microsoft.com/office/drawing/2014/main" id="{9B6D197E-1504-FF4D-2260-B0366718826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257002" y="1556792"/>
            <a:ext cx="6629995" cy="4157397"/>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F87D38D9-618A-8752-E2DF-1FCBBB9EC49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2658455"/>
      </p:ext>
    </p:extLst>
  </p:cSld>
  <p:clrMapOvr>
    <a:masterClrMapping/>
  </p:clrMapOvr>
  <mc:AlternateContent xmlns:mc="http://schemas.openxmlformats.org/markup-compatibility/2006">
    <mc:Choice xmlns:p14="http://schemas.microsoft.com/office/powerpoint/2010/main" Requires="p14">
      <p:transition spd="slow" p14:dur="2000" advTm="23004"/>
    </mc:Choice>
    <mc:Fallback>
      <p:transition spd="slow" advTm="23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9A576-3659-4EAC-CB87-F13725D3CE1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33AB242-E86A-C3F0-B6BA-E79C9BD5DEF5}"/>
              </a:ext>
            </a:extLst>
          </p:cNvPr>
          <p:cNvSpPr>
            <a:spLocks noGrp="1"/>
          </p:cNvSpPr>
          <p:nvPr>
            <p:ph type="title"/>
          </p:nvPr>
        </p:nvSpPr>
        <p:spPr>
          <a:xfrm>
            <a:off x="45233" y="0"/>
            <a:ext cx="8229600" cy="1143000"/>
          </a:xfrm>
        </p:spPr>
        <p:txBody>
          <a:bodyPr/>
          <a:lstStyle/>
          <a:p>
            <a:pPr algn="ctr"/>
            <a:r>
              <a:rPr lang="en-GB" sz="3600" b="1" dirty="0">
                <a:cs typeface="Arial" panose="020B0604020202020204" pitchFamily="34" charset="0"/>
              </a:rPr>
              <a:t>Anatomy and Physiology</a:t>
            </a:r>
          </a:p>
        </p:txBody>
      </p:sp>
      <p:sp>
        <p:nvSpPr>
          <p:cNvPr id="5" name="Rectangle 2">
            <a:extLst>
              <a:ext uri="{FF2B5EF4-FFF2-40B4-BE49-F238E27FC236}">
                <a16:creationId xmlns:a16="http://schemas.microsoft.com/office/drawing/2014/main" id="{CEB90CE3-3B9E-9B40-3242-E270E13D3229}"/>
              </a:ext>
            </a:extLst>
          </p:cNvPr>
          <p:cNvSpPr>
            <a:spLocks noGrp="1" noChangeArrowheads="1"/>
          </p:cNvSpPr>
          <p:nvPr>
            <p:ph idx="1"/>
          </p:nvPr>
        </p:nvSpPr>
        <p:spPr bwMode="auto">
          <a:xfrm>
            <a:off x="45233" y="775580"/>
            <a:ext cx="9077672" cy="4306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lnSpc>
                <a:spcPct val="150000"/>
              </a:lnSpc>
            </a:pPr>
            <a:r>
              <a:rPr lang="en-US" sz="1800" dirty="0"/>
              <a:t>When </a:t>
            </a:r>
            <a:r>
              <a:rPr lang="en-US" sz="1800" dirty="0" err="1"/>
              <a:t>Mr</a:t>
            </a:r>
            <a:r>
              <a:rPr lang="en-US" sz="1800" dirty="0"/>
              <a:t> X breathes in dust or cold air, his sensitive airways respond by narrowing and producing mucus. This reduces the amount of air reaching his lungs, leading to the familiar symptoms of chest tightness, wheezing, and coughing.</a:t>
            </a:r>
          </a:p>
          <a:p>
            <a:pPr algn="just">
              <a:lnSpc>
                <a:spcPct val="150000"/>
              </a:lnSpc>
            </a:pPr>
            <a:r>
              <a:rPr lang="en-US" sz="1800" dirty="0"/>
              <a:t>During a severe asthma attack, the airways may become so narrow that oxygen levels drop, making it difficult to speak, walk or perform normal activities. If untreated, this can become life-threatening. (Asthma + Lung UK, 2023)</a:t>
            </a:r>
          </a:p>
          <a:p>
            <a:pPr algn="just">
              <a:lnSpc>
                <a:spcPct val="150000"/>
              </a:lnSpc>
            </a:pPr>
            <a:r>
              <a:rPr lang="en-US" sz="1800" dirty="0"/>
              <a:t>Proper use of preventer inhalers reduces inflammation over time, making the airways less reactive. Reliever inhalers relax the airway muscles quickly, helping </a:t>
            </a:r>
            <a:r>
              <a:rPr lang="en-US" sz="1800" dirty="0" err="1"/>
              <a:t>Mr</a:t>
            </a:r>
            <a:r>
              <a:rPr lang="en-US" sz="1800" dirty="0"/>
              <a:t> X breathe during sudden flare-ups. Understanding how asthma affects the airways helps inform the care plan to prevent symptoms and reduce long-term damage (NICE, 2020).</a:t>
            </a:r>
          </a:p>
        </p:txBody>
      </p:sp>
      <p:pic>
        <p:nvPicPr>
          <p:cNvPr id="4" name="Audio 3">
            <a:hlinkClick r:id="" action="ppaction://media"/>
            <a:extLst>
              <a:ext uri="{FF2B5EF4-FFF2-40B4-BE49-F238E27FC236}">
                <a16:creationId xmlns:a16="http://schemas.microsoft.com/office/drawing/2014/main" id="{BE326C3B-D2F6-3394-067D-588CC7AF04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17105281"/>
      </p:ext>
    </p:extLst>
  </p:cSld>
  <p:clrMapOvr>
    <a:masterClrMapping/>
  </p:clrMapOvr>
  <mc:AlternateContent xmlns:mc="http://schemas.openxmlformats.org/markup-compatibility/2006">
    <mc:Choice xmlns:p14="http://schemas.microsoft.com/office/powerpoint/2010/main" Requires="p14">
      <p:transition spd="slow" p14:dur="2000" advTm="4341"/>
    </mc:Choice>
    <mc:Fallback>
      <p:transition spd="slow" advTm="4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5E3AC-AD06-49F1-7FCE-762366B42511}"/>
              </a:ext>
            </a:extLst>
          </p:cNvPr>
          <p:cNvSpPr>
            <a:spLocks noGrp="1"/>
          </p:cNvSpPr>
          <p:nvPr>
            <p:ph type="title"/>
          </p:nvPr>
        </p:nvSpPr>
        <p:spPr/>
        <p:txBody>
          <a:bodyPr/>
          <a:lstStyle/>
          <a:p>
            <a:r>
              <a:rPr lang="en-GB" dirty="0"/>
              <a:t>Mechanism of an Asthma Attack</a:t>
            </a:r>
            <a:endParaRPr lang="en-NG" dirty="0"/>
          </a:p>
        </p:txBody>
      </p:sp>
      <p:sp>
        <p:nvSpPr>
          <p:cNvPr id="4" name="Date Placeholder 3">
            <a:extLst>
              <a:ext uri="{FF2B5EF4-FFF2-40B4-BE49-F238E27FC236}">
                <a16:creationId xmlns:a16="http://schemas.microsoft.com/office/drawing/2014/main" id="{DC8BEDCB-843D-C365-5C94-2E5D7961F286}"/>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78A80540-A56B-B09B-ACE6-8E532DF8AFD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2051" name="Picture 3">
            <a:extLst>
              <a:ext uri="{FF2B5EF4-FFF2-40B4-BE49-F238E27FC236}">
                <a16:creationId xmlns:a16="http://schemas.microsoft.com/office/drawing/2014/main" id="{2FB47BEA-0084-B7D0-1739-89B5A6977A57}"/>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043608" y="1218501"/>
            <a:ext cx="6768752" cy="4488751"/>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39D97A10-5616-F2C7-53B4-A1609CE070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91771571"/>
      </p:ext>
    </p:extLst>
  </p:cSld>
  <p:clrMapOvr>
    <a:masterClrMapping/>
  </p:clrMapOvr>
  <mc:AlternateContent xmlns:mc="http://schemas.openxmlformats.org/markup-compatibility/2006">
    <mc:Choice xmlns:p14="http://schemas.microsoft.com/office/powerpoint/2010/main" Requires="p14">
      <p:transition spd="slow" p14:dur="2000" advTm="35315"/>
    </mc:Choice>
    <mc:Fallback>
      <p:transition spd="slow" advTm="35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239800" y="-171400"/>
            <a:ext cx="8229600" cy="922114"/>
          </a:xfrm>
        </p:spPr>
        <p:txBody>
          <a:bodyPr/>
          <a:lstStyle/>
          <a:p>
            <a:r>
              <a:rPr lang="en-GB" sz="3600" b="1" dirty="0"/>
              <a:t>Care Plan (1/3)</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3" name="Rectangle 1">
            <a:extLst>
              <a:ext uri="{FF2B5EF4-FFF2-40B4-BE49-F238E27FC236}">
                <a16:creationId xmlns:a16="http://schemas.microsoft.com/office/drawing/2014/main" id="{4C57EF40-C54F-F4E6-4EF2-9E005DE4B753}"/>
              </a:ext>
            </a:extLst>
          </p:cNvPr>
          <p:cNvSpPr txBox="1">
            <a:spLocks noChangeArrowheads="1"/>
          </p:cNvSpPr>
          <p:nvPr/>
        </p:nvSpPr>
        <p:spPr bwMode="auto">
          <a:xfrm>
            <a:off x="179513" y="466897"/>
            <a:ext cx="8724687"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2000" dirty="0" err="1"/>
              <a:t>Mr</a:t>
            </a:r>
            <a:r>
              <a:rPr lang="en-US" sz="2000" dirty="0"/>
              <a:t> X’s asthma care plan must focus on reducing exposure to triggers, improving medication adherence, and supporting healthy lifestyle changes. His work environment exposes him to dust and chemicals, so one priority is educating him on how to protect himself (Asthma + Lung UK, 2023). Wearing a mask, improving ventilation and reporting hazardous conditions may reduce flare-ups.</a:t>
            </a:r>
          </a:p>
          <a:p>
            <a:pPr algn="just"/>
            <a:r>
              <a:rPr lang="en-US" sz="2000" dirty="0"/>
              <a:t>Medication adherence is essential. </a:t>
            </a:r>
            <a:r>
              <a:rPr lang="en-US" sz="2000" dirty="0" err="1"/>
              <a:t>Mr</a:t>
            </a:r>
            <a:r>
              <a:rPr lang="en-US" sz="2000" dirty="0"/>
              <a:t> X often forgets his preventer inhaler, which allows inflammation to build up, making attacks more likely. Setting reminders on his phone or linking inhaler use to part of his daily routine (e.g., brushing his teeth) may improve compliance. Carrying his reliever inhaler at all times is vital (NICE, 2020).</a:t>
            </a:r>
          </a:p>
          <a:p>
            <a:pPr algn="just"/>
            <a:r>
              <a:rPr lang="en-US" sz="2000" dirty="0"/>
              <a:t>Lifestyle changes can also benefit asthma control. Regular moderate exercise can strengthen lung capacity, although </a:t>
            </a:r>
            <a:r>
              <a:rPr lang="en-US" sz="2000" dirty="0" err="1"/>
              <a:t>Mr</a:t>
            </a:r>
            <a:r>
              <a:rPr lang="en-US" sz="2000" dirty="0"/>
              <a:t> X should warm up properly and avoid cold-weather exercise without protection (Global Initiative for Asthma, 2023). A balanced diet rich in fruits and vegetables may also support lung function (Burbank &amp; Sood, 2020).</a:t>
            </a:r>
          </a:p>
        </p:txBody>
      </p:sp>
      <p:pic>
        <p:nvPicPr>
          <p:cNvPr id="7" name="Audio 6">
            <a:hlinkClick r:id="" action="ppaction://media"/>
            <a:extLst>
              <a:ext uri="{FF2B5EF4-FFF2-40B4-BE49-F238E27FC236}">
                <a16:creationId xmlns:a16="http://schemas.microsoft.com/office/drawing/2014/main" id="{08B90B4F-100F-069A-1856-1CFD109C4C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94517"/>
    </mc:Choice>
    <mc:Fallback>
      <p:transition spd="slow" advTm="9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1AE89-D6C1-DAA5-15A2-47874441FC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328950-6926-00A0-8CC1-C8D162C39978}"/>
              </a:ext>
            </a:extLst>
          </p:cNvPr>
          <p:cNvSpPr>
            <a:spLocks noGrp="1"/>
          </p:cNvSpPr>
          <p:nvPr>
            <p:ph type="title"/>
          </p:nvPr>
        </p:nvSpPr>
        <p:spPr>
          <a:xfrm>
            <a:off x="239800" y="-171400"/>
            <a:ext cx="8229600" cy="922114"/>
          </a:xfrm>
        </p:spPr>
        <p:txBody>
          <a:bodyPr/>
          <a:lstStyle/>
          <a:p>
            <a:r>
              <a:rPr lang="en-GB" sz="3600" b="1"/>
              <a:t>Care Plan (1/3)</a:t>
            </a:r>
            <a:endParaRPr lang="en-GB" sz="3600" b="1" dirty="0"/>
          </a:p>
        </p:txBody>
      </p:sp>
      <p:sp>
        <p:nvSpPr>
          <p:cNvPr id="4" name="Date Placeholder 3">
            <a:extLst>
              <a:ext uri="{FF2B5EF4-FFF2-40B4-BE49-F238E27FC236}">
                <a16:creationId xmlns:a16="http://schemas.microsoft.com/office/drawing/2014/main" id="{CF51D18A-0022-4CF9-A09C-FBD4CDD216E2}"/>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6F9FF22-C97A-B080-E4F7-85979AFCAF79}"/>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3" name="Rectangle 1">
            <a:extLst>
              <a:ext uri="{FF2B5EF4-FFF2-40B4-BE49-F238E27FC236}">
                <a16:creationId xmlns:a16="http://schemas.microsoft.com/office/drawing/2014/main" id="{171DAA78-D7CA-3B1C-25F8-CFA7E6819B55}"/>
              </a:ext>
            </a:extLst>
          </p:cNvPr>
          <p:cNvSpPr txBox="1">
            <a:spLocks noChangeArrowheads="1"/>
          </p:cNvSpPr>
          <p:nvPr/>
        </p:nvSpPr>
        <p:spPr bwMode="auto">
          <a:xfrm>
            <a:off x="1" y="1220237"/>
            <a:ext cx="8904200" cy="3582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a:t>Stress management is another important factor. Workplace pressures may increase tension and shallow breathing patterns, which can worsen symptoms. Breathing exercises, mindfulness and structured rest breaks could help </a:t>
            </a:r>
            <a:r>
              <a:rPr lang="en-US" sz="1800" dirty="0" err="1"/>
              <a:t>Mr</a:t>
            </a:r>
            <a:r>
              <a:rPr lang="en-US" sz="1800" dirty="0"/>
              <a:t> X maintain calm, steady breathing. (NHS, 2024).</a:t>
            </a:r>
          </a:p>
          <a:p>
            <a:r>
              <a:rPr lang="en-US" sz="1800" dirty="0"/>
              <a:t>Education should focus on </a:t>
            </a:r>
            <a:r>
              <a:rPr lang="en-US" sz="1800" dirty="0" err="1"/>
              <a:t>recognising</a:t>
            </a:r>
            <a:r>
              <a:rPr lang="en-US" sz="1800" dirty="0"/>
              <a:t> early signs of worsening asthma, understanding correct inhaler techniques, and avoiding known triggers such as smoke, pollen, dust and strong chemical cleaners (WHO, 2023).</a:t>
            </a:r>
          </a:p>
          <a:p>
            <a:r>
              <a:rPr lang="en-US" sz="1800" dirty="0"/>
              <a:t>Setting SMART goals helps </a:t>
            </a:r>
            <a:r>
              <a:rPr lang="en-US" sz="1800" dirty="0" err="1"/>
              <a:t>Mr</a:t>
            </a:r>
            <a:r>
              <a:rPr lang="en-US" sz="1800" dirty="0"/>
              <a:t> X stay motivated. For example, using his preventer inhaler twice daily for two weeks without missing a dose, or walking for 20 minutes three times a week.</a:t>
            </a:r>
          </a:p>
          <a:p>
            <a:r>
              <a:rPr lang="en-US" sz="1800" dirty="0"/>
              <a:t>With support, </a:t>
            </a:r>
            <a:r>
              <a:rPr lang="en-US" sz="1800" dirty="0" err="1"/>
              <a:t>Mr</a:t>
            </a:r>
            <a:r>
              <a:rPr lang="en-US" sz="1800" dirty="0"/>
              <a:t> X can develop positive habits that reduce his symptom frequency and improve his long-term respiratory health.</a:t>
            </a:r>
          </a:p>
        </p:txBody>
      </p:sp>
      <p:pic>
        <p:nvPicPr>
          <p:cNvPr id="7" name="Audio 6">
            <a:hlinkClick r:id="" action="ppaction://media"/>
            <a:extLst>
              <a:ext uri="{FF2B5EF4-FFF2-40B4-BE49-F238E27FC236}">
                <a16:creationId xmlns:a16="http://schemas.microsoft.com/office/drawing/2014/main" id="{054582AA-4549-C95A-6FF8-78C85EC5404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953272982"/>
      </p:ext>
    </p:extLst>
  </p:cSld>
  <p:clrMapOvr>
    <a:masterClrMapping/>
  </p:clrMapOvr>
  <mc:AlternateContent xmlns:mc="http://schemas.openxmlformats.org/markup-compatibility/2006">
    <mc:Choice xmlns:p14="http://schemas.microsoft.com/office/powerpoint/2010/main" Requires="p14">
      <p:transition spd="slow" p14:dur="2000" advTm="59898"/>
    </mc:Choice>
    <mc:Fallback>
      <p:transition spd="slow" advTm="59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F747C-46F4-A54C-4C8F-E45842DD817F}"/>
              </a:ext>
            </a:extLst>
          </p:cNvPr>
          <p:cNvSpPr>
            <a:spLocks noGrp="1"/>
          </p:cNvSpPr>
          <p:nvPr>
            <p:ph type="title"/>
          </p:nvPr>
        </p:nvSpPr>
        <p:spPr/>
        <p:txBody>
          <a:bodyPr/>
          <a:lstStyle/>
          <a:p>
            <a:r>
              <a:rPr lang="en-GB" dirty="0"/>
              <a:t>Correct Inhaler Technique (Preventer/Reliever)</a:t>
            </a:r>
            <a:endParaRPr lang="en-NG" dirty="0"/>
          </a:p>
        </p:txBody>
      </p:sp>
      <p:sp>
        <p:nvSpPr>
          <p:cNvPr id="4" name="Date Placeholder 3">
            <a:extLst>
              <a:ext uri="{FF2B5EF4-FFF2-40B4-BE49-F238E27FC236}">
                <a16:creationId xmlns:a16="http://schemas.microsoft.com/office/drawing/2014/main" id="{CE19A6EC-F1DD-FE4B-E63A-4D50EE788869}"/>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65479FC-2F4A-6984-9C63-3B805D06D69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078" name="Picture 6" descr="Inhalers - LLR ICB">
            <a:extLst>
              <a:ext uri="{FF2B5EF4-FFF2-40B4-BE49-F238E27FC236}">
                <a16:creationId xmlns:a16="http://schemas.microsoft.com/office/drawing/2014/main" id="{C36A1DB7-97B9-DDF0-FD07-E99C5661DC2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39552" y="1456640"/>
            <a:ext cx="7272808" cy="4059923"/>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3408CEDD-107C-98F4-BA9E-6D5BA35AB4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693745129"/>
      </p:ext>
    </p:extLst>
  </p:cSld>
  <p:clrMapOvr>
    <a:masterClrMapping/>
  </p:clrMapOvr>
  <mc:AlternateContent xmlns:mc="http://schemas.openxmlformats.org/markup-compatibility/2006">
    <mc:Choice xmlns:p14="http://schemas.microsoft.com/office/powerpoint/2010/main" Requires="p14">
      <p:transition spd="slow" p14:dur="2000" advTm="27054"/>
    </mc:Choice>
    <mc:Fallback>
      <p:transition spd="slow" advTm="27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326640" y="-238892"/>
            <a:ext cx="8229600" cy="922114"/>
          </a:xfrm>
        </p:spPr>
        <p:txBody>
          <a:bodyPr/>
          <a:lstStyle/>
          <a:p>
            <a:r>
              <a:rPr lang="en-GB" sz="3600" b="1" dirty="0"/>
              <a:t>Care Plan (2/3)</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a:xfrm flipV="1">
            <a:off x="7956376" y="6721475"/>
            <a:ext cx="730424" cy="45719"/>
          </a:xfrm>
        </p:spPr>
        <p:txBody>
          <a:bodyPr/>
          <a:lstStyle/>
          <a:p>
            <a:pPr>
              <a:defRPr/>
            </a:pPr>
            <a:fld id="{6550E941-99E4-4403-A917-B30FF69A9617}" type="slidenum">
              <a:rPr lang="en-GB" altLang="en-US" smtClean="0"/>
              <a:pPr>
                <a:defRPr/>
              </a:pPr>
              <a:t>11</a:t>
            </a:fld>
            <a:endParaRPr lang="en-GB" altLang="en-US"/>
          </a:p>
        </p:txBody>
      </p:sp>
      <p:sp>
        <p:nvSpPr>
          <p:cNvPr id="3" name="Content Placeholder 2">
            <a:extLst>
              <a:ext uri="{FF2B5EF4-FFF2-40B4-BE49-F238E27FC236}">
                <a16:creationId xmlns:a16="http://schemas.microsoft.com/office/drawing/2014/main" id="{1E4BEC2E-7F6A-B586-1EA4-D932326491EA}"/>
              </a:ext>
            </a:extLst>
          </p:cNvPr>
          <p:cNvSpPr>
            <a:spLocks noGrp="1"/>
          </p:cNvSpPr>
          <p:nvPr>
            <p:ph idx="1"/>
          </p:nvPr>
        </p:nvSpPr>
        <p:spPr>
          <a:xfrm>
            <a:off x="0" y="956570"/>
            <a:ext cx="9069184" cy="5294706"/>
          </a:xfrm>
        </p:spPr>
        <p:txBody>
          <a:bodyPr/>
          <a:lstStyle/>
          <a:p>
            <a:r>
              <a:rPr lang="en-US" sz="1800" dirty="0"/>
              <a:t>Designing a structured daily routine will help </a:t>
            </a:r>
            <a:r>
              <a:rPr lang="en-US" sz="1800" dirty="0" err="1"/>
              <a:t>Mr</a:t>
            </a:r>
            <a:r>
              <a:rPr lang="en-US" sz="1800" dirty="0"/>
              <a:t> X manage his asthma more consistently.</a:t>
            </a:r>
          </a:p>
          <a:p>
            <a:r>
              <a:rPr lang="en-US" sz="1800" b="1" dirty="0"/>
              <a:t>Morning routine:</a:t>
            </a:r>
            <a:br>
              <a:rPr lang="en-US" sz="1800" dirty="0"/>
            </a:br>
            <a:r>
              <a:rPr lang="en-US" sz="1800" dirty="0" err="1"/>
              <a:t>Mr</a:t>
            </a:r>
            <a:r>
              <a:rPr lang="en-US" sz="1800" dirty="0"/>
              <a:t> X should use his preventer inhaler as soon as he wakes up. He should eat a nutritious breakfast that supports immune health and avoid exposure to household dust by maintaining well-ventilated rooms. If cold weather is present, he should cover his mouth and nose with a scarf when outdoors to warm the air before breathing it in.</a:t>
            </a:r>
          </a:p>
          <a:p>
            <a:r>
              <a:rPr lang="en-US" sz="1800" b="1" dirty="0"/>
              <a:t>Workday routine:</a:t>
            </a:r>
            <a:br>
              <a:rPr lang="en-US" sz="1800" dirty="0"/>
            </a:br>
            <a:r>
              <a:rPr lang="en-US" sz="1800" dirty="0"/>
              <a:t>At work, he should avoid dust accumulation by ensuring proper ventilation and wearing protective equipment when necessary. He should keep his reliever inhaler in his pocket at all times. Taking short breaks to </a:t>
            </a:r>
            <a:r>
              <a:rPr lang="en-US" sz="1800" dirty="0" err="1"/>
              <a:t>practise</a:t>
            </a:r>
            <a:r>
              <a:rPr lang="en-US" sz="1800" dirty="0"/>
              <a:t> deep breathing exercises can help maintain airway stability. Hydration throughout the day is also important, as dry airways are more reactive.</a:t>
            </a:r>
          </a:p>
          <a:p>
            <a:pPr marL="0" indent="0">
              <a:buNone/>
            </a:pPr>
            <a:endParaRPr lang="en-NG" sz="1800" dirty="0"/>
          </a:p>
        </p:txBody>
      </p:sp>
      <p:pic>
        <p:nvPicPr>
          <p:cNvPr id="7" name="Audio 6">
            <a:hlinkClick r:id="" action="ppaction://media"/>
            <a:extLst>
              <a:ext uri="{FF2B5EF4-FFF2-40B4-BE49-F238E27FC236}">
                <a16:creationId xmlns:a16="http://schemas.microsoft.com/office/drawing/2014/main" id="{12CA8D08-5296-4C3B-90BE-91C6CCC55FA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47300"/>
    </mc:Choice>
    <mc:Fallback>
      <p:transition spd="slow" advTm="47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2F44B-AFFD-440E-23A8-63AE97350D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F0A7AB-860C-1A5D-4FD7-2867270A477E}"/>
              </a:ext>
            </a:extLst>
          </p:cNvPr>
          <p:cNvSpPr>
            <a:spLocks noGrp="1"/>
          </p:cNvSpPr>
          <p:nvPr>
            <p:ph type="title"/>
          </p:nvPr>
        </p:nvSpPr>
        <p:spPr>
          <a:xfrm>
            <a:off x="326640" y="-238892"/>
            <a:ext cx="8229600" cy="922114"/>
          </a:xfrm>
        </p:spPr>
        <p:txBody>
          <a:bodyPr/>
          <a:lstStyle/>
          <a:p>
            <a:r>
              <a:rPr lang="en-GB" sz="3600" b="1" dirty="0"/>
              <a:t>Care Plan (2/3)</a:t>
            </a:r>
          </a:p>
        </p:txBody>
      </p:sp>
      <p:sp>
        <p:nvSpPr>
          <p:cNvPr id="4" name="Date Placeholder 3">
            <a:extLst>
              <a:ext uri="{FF2B5EF4-FFF2-40B4-BE49-F238E27FC236}">
                <a16:creationId xmlns:a16="http://schemas.microsoft.com/office/drawing/2014/main" id="{BF5CCEED-B74F-77BA-C781-38C117AC5F1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8DD573B3-8082-C191-5447-A681EC8EFAF5}"/>
              </a:ext>
            </a:extLst>
          </p:cNvPr>
          <p:cNvSpPr>
            <a:spLocks noGrp="1"/>
          </p:cNvSpPr>
          <p:nvPr>
            <p:ph type="sldNum" sz="quarter" idx="12"/>
          </p:nvPr>
        </p:nvSpPr>
        <p:spPr>
          <a:xfrm flipV="1">
            <a:off x="7956376" y="6721475"/>
            <a:ext cx="730424" cy="45719"/>
          </a:xfrm>
        </p:spPr>
        <p:txBody>
          <a:bodyPr/>
          <a:lstStyle/>
          <a:p>
            <a:pPr>
              <a:defRPr/>
            </a:pPr>
            <a:fld id="{6550E941-99E4-4403-A917-B30FF69A9617}" type="slidenum">
              <a:rPr lang="en-GB" altLang="en-US" smtClean="0"/>
              <a:pPr>
                <a:defRPr/>
              </a:pPr>
              <a:t>12</a:t>
            </a:fld>
            <a:endParaRPr lang="en-GB" altLang="en-US"/>
          </a:p>
        </p:txBody>
      </p:sp>
      <p:sp>
        <p:nvSpPr>
          <p:cNvPr id="3" name="Content Placeholder 2">
            <a:extLst>
              <a:ext uri="{FF2B5EF4-FFF2-40B4-BE49-F238E27FC236}">
                <a16:creationId xmlns:a16="http://schemas.microsoft.com/office/drawing/2014/main" id="{44A327B5-5CBE-40BF-1DBB-F381BD60DDF6}"/>
              </a:ext>
            </a:extLst>
          </p:cNvPr>
          <p:cNvSpPr>
            <a:spLocks noGrp="1"/>
          </p:cNvSpPr>
          <p:nvPr>
            <p:ph idx="1"/>
          </p:nvPr>
        </p:nvSpPr>
        <p:spPr>
          <a:xfrm>
            <a:off x="0" y="956570"/>
            <a:ext cx="8820472" cy="4075279"/>
          </a:xfrm>
        </p:spPr>
        <p:txBody>
          <a:bodyPr/>
          <a:lstStyle/>
          <a:p>
            <a:r>
              <a:rPr lang="en-US" sz="1800" b="1" dirty="0"/>
              <a:t>Evening routine:</a:t>
            </a:r>
            <a:br>
              <a:rPr lang="en-US" sz="1800" dirty="0"/>
            </a:br>
            <a:r>
              <a:rPr lang="en-US" sz="1800" dirty="0"/>
              <a:t>He should take his second dose of the preventer inhaler before bedtime. A light evening walk can help expand the lungs, but he should avoid triggers such as cold air or pollution. Keeping his bedroom free from dust, pet dander and strong fragrances will also promote better sleep and reduce night-time symptoms.</a:t>
            </a:r>
          </a:p>
          <a:p>
            <a:r>
              <a:rPr lang="en-US" sz="1800" b="1" dirty="0"/>
              <a:t>Weekly routine:</a:t>
            </a:r>
            <a:br>
              <a:rPr lang="en-US" sz="1800" dirty="0"/>
            </a:br>
            <a:r>
              <a:rPr lang="en-US" sz="1800" dirty="0" err="1"/>
              <a:t>Mr</a:t>
            </a:r>
            <a:r>
              <a:rPr lang="en-US" sz="1800" dirty="0"/>
              <a:t> X should monitor symptoms, note any triggers, and review inhaler use. Washing bedding weekly in hot water reduces dust mites. Checking expiry dates on inhalers and scheduling regular medical reviews ensures his treatment remains effective.</a:t>
            </a:r>
          </a:p>
          <a:p>
            <a:r>
              <a:rPr lang="en-US" sz="1800" dirty="0"/>
              <a:t>By following this structured routine, </a:t>
            </a:r>
            <a:r>
              <a:rPr lang="en-US" sz="1800" dirty="0" err="1"/>
              <a:t>Mr</a:t>
            </a:r>
            <a:r>
              <a:rPr lang="en-US" sz="1800" dirty="0"/>
              <a:t> X can maintain stable breathing patterns and reduce the likelihood of sudden asthma flare-ups.</a:t>
            </a:r>
          </a:p>
        </p:txBody>
      </p:sp>
      <p:pic>
        <p:nvPicPr>
          <p:cNvPr id="7" name="Audio 6">
            <a:hlinkClick r:id="" action="ppaction://media"/>
            <a:extLst>
              <a:ext uri="{FF2B5EF4-FFF2-40B4-BE49-F238E27FC236}">
                <a16:creationId xmlns:a16="http://schemas.microsoft.com/office/drawing/2014/main" id="{0DFF174A-5B22-4A20-D248-058597335C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87894987"/>
      </p:ext>
    </p:extLst>
  </p:cSld>
  <p:clrMapOvr>
    <a:masterClrMapping/>
  </p:clrMapOvr>
  <mc:AlternateContent xmlns:mc="http://schemas.openxmlformats.org/markup-compatibility/2006">
    <mc:Choice xmlns:p14="http://schemas.microsoft.com/office/powerpoint/2010/main" Requires="p14">
      <p:transition spd="slow" p14:dur="2000" advTm="42984"/>
    </mc:Choice>
    <mc:Fallback>
      <p:transition spd="slow" advTm="42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354012" y="-271697"/>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0" y="476673"/>
            <a:ext cx="8892480" cy="5184576"/>
          </a:xfrm>
        </p:spPr>
        <p:txBody>
          <a:bodyPr/>
          <a:lstStyle/>
          <a:p>
            <a:pPr algn="just"/>
            <a:r>
              <a:rPr lang="en-US" sz="1600" dirty="0"/>
              <a:t>Effective communication is essential in supporting </a:t>
            </a:r>
            <a:r>
              <a:rPr lang="en-US" sz="1600" dirty="0" err="1"/>
              <a:t>Mr</a:t>
            </a:r>
            <a:r>
              <a:rPr lang="en-US" sz="1600" dirty="0"/>
              <a:t> X. Healthcare professionals must explain asthma clearly using simple language to ensure he fully understands his condition. When teaching inhaler technique, demonstrating the method and then asking </a:t>
            </a:r>
            <a:r>
              <a:rPr lang="en-US" sz="1600" dirty="0" err="1"/>
              <a:t>Mr</a:t>
            </a:r>
            <a:r>
              <a:rPr lang="en-US" sz="1600" dirty="0"/>
              <a:t> X to repeat it back helps confirm understanding.(NICE, 2020).</a:t>
            </a:r>
          </a:p>
          <a:p>
            <a:pPr algn="just"/>
            <a:r>
              <a:rPr lang="en-US" sz="1600" dirty="0"/>
              <a:t>Ethical practice requires respecting </a:t>
            </a:r>
            <a:r>
              <a:rPr lang="en-US" sz="1600" dirty="0" err="1"/>
              <a:t>Mr</a:t>
            </a:r>
            <a:r>
              <a:rPr lang="en-US" sz="1600" dirty="0"/>
              <a:t> X’s privacy, dignity and personal choices. Discussions about his health should take place in a confidential setting, and his records must be stored securely. It is important to involve him in shared decision-making, allowing him to choose treatment options that align with his preferences and lifestyle. (British Thoracic Society, 2023).</a:t>
            </a:r>
          </a:p>
          <a:p>
            <a:pPr algn="just"/>
            <a:r>
              <a:rPr lang="en-US" sz="1600" dirty="0"/>
              <a:t>Healthcare professionals must remain </a:t>
            </a:r>
            <a:r>
              <a:rPr lang="en-US" sz="1600" dirty="0" err="1"/>
              <a:t>non-judgemental</a:t>
            </a:r>
            <a:r>
              <a:rPr lang="en-US" sz="1600" dirty="0"/>
              <a:t> and supportive, especially when discussing missed medication doses or environmental triggers at work. Encouraging honesty helps build trust. Cultural sensitivity and respect for </a:t>
            </a:r>
            <a:r>
              <a:rPr lang="en-US" sz="1600" dirty="0" err="1"/>
              <a:t>Mr</a:t>
            </a:r>
            <a:r>
              <a:rPr lang="en-US" sz="1600" dirty="0"/>
              <a:t> X’s background, beliefs and values enhance person-</a:t>
            </a:r>
            <a:r>
              <a:rPr lang="en-US" sz="1600" dirty="0" err="1"/>
              <a:t>centred</a:t>
            </a:r>
            <a:r>
              <a:rPr lang="en-US" sz="1600" dirty="0"/>
              <a:t> care (WHO, 2023).</a:t>
            </a:r>
          </a:p>
          <a:p>
            <a:pPr algn="just"/>
            <a:r>
              <a:rPr lang="en-US" sz="1600" dirty="0"/>
              <a:t>Informed consent must be obtained before making treatment changes. </a:t>
            </a:r>
            <a:r>
              <a:rPr lang="en-US" sz="1600" dirty="0" err="1"/>
              <a:t>Mr</a:t>
            </a:r>
            <a:r>
              <a:rPr lang="en-US" sz="1600" dirty="0"/>
              <a:t> X should be given adequate time to ask questions, express concerns and understand the benefits of each recommendation.</a:t>
            </a:r>
          </a:p>
          <a:p>
            <a:pPr algn="just"/>
            <a:r>
              <a:rPr lang="en-US" sz="1600" dirty="0"/>
              <a:t>Communication should also include emotional support. Asthma can cause anxiety, especially when breathing becomes difficult. Acknowledging his fears and offering reassurance can help him feel more confident in managing symptoms (Asthma + Lung UK, 2023).</a:t>
            </a:r>
          </a:p>
          <a:p>
            <a:pPr algn="just"/>
            <a:r>
              <a:rPr lang="en-US" sz="1600" dirty="0"/>
              <a:t>Overall, ethical and effective communication improves treatment adherence, reduces risks and promotes a positive healthcare experience for </a:t>
            </a:r>
            <a:r>
              <a:rPr lang="en-US" sz="1600" dirty="0" err="1"/>
              <a:t>Mr</a:t>
            </a:r>
            <a:r>
              <a:rPr lang="en-US" sz="1600" dirty="0"/>
              <a:t> X.</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Audio 6">
            <a:hlinkClick r:id="" action="ppaction://media"/>
            <a:extLst>
              <a:ext uri="{FF2B5EF4-FFF2-40B4-BE49-F238E27FC236}">
                <a16:creationId xmlns:a16="http://schemas.microsoft.com/office/drawing/2014/main" id="{41644C6C-A830-85AE-3E53-44DA68A9B4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94826"/>
    </mc:Choice>
    <mc:Fallback>
      <p:transition spd="slow" advTm="94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483" y="-270139"/>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21483" y="476672"/>
            <a:ext cx="9101034" cy="5184576"/>
          </a:xfrm>
        </p:spPr>
        <p:txBody>
          <a:bodyPr/>
          <a:lstStyle/>
          <a:p>
            <a:r>
              <a:rPr lang="en-US" sz="1800" dirty="0" err="1"/>
              <a:t>Mr</a:t>
            </a:r>
            <a:r>
              <a:rPr lang="en-US" sz="1800" dirty="0"/>
              <a:t> X has several risk factors that influence the severity and frequency of his asthma symptoms.</a:t>
            </a:r>
          </a:p>
          <a:p>
            <a:r>
              <a:rPr lang="en-US" sz="1800" b="1" dirty="0"/>
              <a:t>Non-modifiable risk factors:</a:t>
            </a:r>
            <a:endParaRPr lang="en-US" sz="1800" dirty="0"/>
          </a:p>
          <a:p>
            <a:r>
              <a:rPr lang="en-US" sz="1800" b="1" dirty="0"/>
              <a:t>Family history:</a:t>
            </a:r>
            <a:r>
              <a:rPr lang="en-US" sz="1800" dirty="0"/>
              <a:t> Asthma runs in his family, increasing his genetic susceptibility. (WHO, 2023)</a:t>
            </a:r>
          </a:p>
          <a:p>
            <a:r>
              <a:rPr lang="en-US" sz="1800" b="1" dirty="0"/>
              <a:t>Age:</a:t>
            </a:r>
            <a:r>
              <a:rPr lang="en-US" sz="1800" dirty="0"/>
              <a:t> Adults with long-standing asthma may experience gradual decline in lung function.</a:t>
            </a:r>
          </a:p>
          <a:p>
            <a:r>
              <a:rPr lang="en-US" sz="1800" b="1" dirty="0"/>
              <a:t>Childhood exposure:</a:t>
            </a:r>
            <a:r>
              <a:rPr lang="en-US" sz="1800" dirty="0"/>
              <a:t> Being around second-hand smoke as a child may have contributed to airway sensitivity.</a:t>
            </a:r>
          </a:p>
          <a:p>
            <a:r>
              <a:rPr lang="en-US" sz="1800" b="1" dirty="0"/>
              <a:t>Modifiable risk factors:</a:t>
            </a:r>
            <a:endParaRPr lang="en-US" sz="1800" dirty="0"/>
          </a:p>
          <a:p>
            <a:r>
              <a:rPr lang="en-US" sz="1800" b="1" dirty="0"/>
              <a:t>Work environment:</a:t>
            </a:r>
            <a:r>
              <a:rPr lang="en-US" sz="1800" dirty="0"/>
              <a:t> Dust, chemicals and rapid temperature changes in the warehouse act as triggers (Asthma + Lung UK, 2023).</a:t>
            </a:r>
          </a:p>
          <a:p>
            <a:r>
              <a:rPr lang="en-US" sz="1800" b="1" dirty="0"/>
              <a:t>Poor inhaler adherence:</a:t>
            </a:r>
            <a:r>
              <a:rPr lang="en-US" sz="1800" dirty="0"/>
              <a:t> Forgetting preventer medication allows airway inflammation to worsen.</a:t>
            </a:r>
          </a:p>
          <a:p>
            <a:r>
              <a:rPr lang="en-US" sz="1800" b="1" dirty="0"/>
              <a:t>Stress:</a:t>
            </a:r>
            <a:r>
              <a:rPr lang="en-US" sz="1800" dirty="0"/>
              <a:t> High work stress can trigger shallow breathing and make symptoms worse.</a:t>
            </a:r>
          </a:p>
          <a:p>
            <a:r>
              <a:rPr lang="en-US" sz="1800" b="1" dirty="0"/>
              <a:t>Dust exposure at home:</a:t>
            </a:r>
            <a:r>
              <a:rPr lang="en-US" sz="1800" dirty="0"/>
              <a:t> Inadequate ventilation or dust accumulation increases the likelihood of night-time symptoms (Global Initiative for Asthma, 2023).</a:t>
            </a:r>
          </a:p>
        </p:txBody>
      </p:sp>
      <p:pic>
        <p:nvPicPr>
          <p:cNvPr id="5" name="Audio 4">
            <a:hlinkClick r:id="" action="ppaction://media"/>
            <a:extLst>
              <a:ext uri="{FF2B5EF4-FFF2-40B4-BE49-F238E27FC236}">
                <a16:creationId xmlns:a16="http://schemas.microsoft.com/office/drawing/2014/main" id="{3626C2D8-971A-FAF1-2E9C-6275EFBE3BA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27323"/>
    </mc:Choice>
    <mc:Fallback>
      <p:transition spd="slow" advTm="27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121836" y="-361306"/>
            <a:ext cx="8229600" cy="1143000"/>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0" y="620688"/>
            <a:ext cx="8758808" cy="5256584"/>
          </a:xfrm>
        </p:spPr>
        <p:txBody>
          <a:bodyPr/>
          <a:lstStyle/>
          <a:p>
            <a:r>
              <a:rPr lang="en-US" sz="2000" b="1" dirty="0"/>
              <a:t>Medical recommendations:</a:t>
            </a:r>
            <a:br>
              <a:rPr lang="en-US" sz="2000" dirty="0"/>
            </a:br>
            <a:r>
              <a:rPr lang="en-US" sz="2000" dirty="0" err="1"/>
              <a:t>Mr</a:t>
            </a:r>
            <a:r>
              <a:rPr lang="en-US" sz="2000" dirty="0"/>
              <a:t> X should attend regular asthma reviews with his GP or asthma nurse. They can assess lung function, review inhaler technique, and update his asthma action plan. If symptoms remain frequent, his preventer medication may need adjusting (NICE, 2020).</a:t>
            </a:r>
          </a:p>
          <a:p>
            <a:r>
              <a:rPr lang="en-US" sz="2000" b="1" dirty="0"/>
              <a:t>Lifestyle recommendations:</a:t>
            </a:r>
            <a:br>
              <a:rPr lang="en-US" sz="2000" dirty="0"/>
            </a:br>
            <a:r>
              <a:rPr lang="en-US" sz="2000" dirty="0" err="1"/>
              <a:t>Mr</a:t>
            </a:r>
            <a:r>
              <a:rPr lang="en-US" sz="2000" dirty="0"/>
              <a:t> X should increase physical activity gradually, choosing activities that do not overstrain his lungs. Walking or swimming can be suitable options. Avoiding smoking environments and reducing exposure to dust and chemicals will also help. Proper cleaning, ventilation and workplace adjustments may be necessary. (Global Initiative for Asthma, 2023).</a:t>
            </a:r>
          </a:p>
          <a:p>
            <a:r>
              <a:rPr lang="en-US" sz="2000" b="1" dirty="0"/>
              <a:t>Inhaler recommendations:</a:t>
            </a:r>
            <a:br>
              <a:rPr lang="en-US" sz="2000" dirty="0"/>
            </a:br>
            <a:r>
              <a:rPr lang="en-US" sz="2000" dirty="0"/>
              <a:t>Improving adherence to his preventer inhaler is crucial. Using reminders, pairing inhaler use with daily activities and carrying his reliever inhaler at all times will significantly reduce risk.</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7" name="Audio 6">
            <a:hlinkClick r:id="" action="ppaction://media"/>
            <a:extLst>
              <a:ext uri="{FF2B5EF4-FFF2-40B4-BE49-F238E27FC236}">
                <a16:creationId xmlns:a16="http://schemas.microsoft.com/office/drawing/2014/main" id="{A8F2A7E9-0714-420B-0A49-70556F323FC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03910"/>
    </mc:Choice>
    <mc:Fallback>
      <p:transition spd="slow" advTm="103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7DE60-ED54-72D6-FAB6-FAC2978226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4C7109-0DBC-5C21-F435-B90C5B7E5737}"/>
              </a:ext>
            </a:extLst>
          </p:cNvPr>
          <p:cNvSpPr>
            <a:spLocks noGrp="1"/>
          </p:cNvSpPr>
          <p:nvPr>
            <p:ph type="title"/>
          </p:nvPr>
        </p:nvSpPr>
        <p:spPr>
          <a:xfrm>
            <a:off x="264604" y="-286940"/>
            <a:ext cx="8229600" cy="1143000"/>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F8B53E82-7A7C-B3FC-8117-AFFFF24E4770}"/>
              </a:ext>
            </a:extLst>
          </p:cNvPr>
          <p:cNvSpPr>
            <a:spLocks noGrp="1" noRot="1" noMove="1" noResize="1" noEditPoints="1" noAdjustHandles="1" noChangeArrowheads="1" noChangeShapeType="1"/>
          </p:cNvSpPr>
          <p:nvPr>
            <p:ph idx="1"/>
          </p:nvPr>
        </p:nvSpPr>
        <p:spPr>
          <a:xfrm>
            <a:off x="0" y="886620"/>
            <a:ext cx="8758808" cy="5939781"/>
          </a:xfrm>
        </p:spPr>
        <p:txBody>
          <a:bodyPr/>
          <a:lstStyle/>
          <a:p>
            <a:r>
              <a:rPr lang="en-US" sz="2000" b="1" dirty="0"/>
              <a:t>Trigger management:</a:t>
            </a:r>
            <a:br>
              <a:rPr lang="en-US" sz="2000" dirty="0"/>
            </a:br>
            <a:r>
              <a:rPr lang="en-US" sz="2000" dirty="0" err="1"/>
              <a:t>Mr</a:t>
            </a:r>
            <a:r>
              <a:rPr lang="en-US" sz="2000" dirty="0"/>
              <a:t> X must identify and avoid triggers such as pollen, cold air, cleaning sprays and heavy exercise without warm-ups. Wearing a mask in dusty environments and using a scarf in winter are simple protective strategies (WHO, 2023).</a:t>
            </a:r>
          </a:p>
          <a:p>
            <a:r>
              <a:rPr lang="en-US" sz="2000" b="1" dirty="0"/>
              <a:t>Education and support:</a:t>
            </a:r>
            <a:br>
              <a:rPr lang="en-US" sz="2000" dirty="0"/>
            </a:br>
            <a:r>
              <a:rPr lang="en-US" sz="2000" dirty="0"/>
              <a:t>Attending asthma education sessions will reinforce his understanding of symptoms, attack management and lifestyle modifications. Involving his partner can provide additional support and encouragement (Asthma + Lung UK, 2023).</a:t>
            </a:r>
          </a:p>
          <a:p>
            <a:pPr marL="0" indent="0">
              <a:buNone/>
            </a:pPr>
            <a:endParaRPr lang="en-GB" sz="2000" dirty="0">
              <a:solidFill>
                <a:srgbClr val="0070C0"/>
              </a:solidFill>
            </a:endParaRPr>
          </a:p>
        </p:txBody>
      </p:sp>
      <p:sp>
        <p:nvSpPr>
          <p:cNvPr id="4" name="Date Placeholder 3">
            <a:extLst>
              <a:ext uri="{FF2B5EF4-FFF2-40B4-BE49-F238E27FC236}">
                <a16:creationId xmlns:a16="http://schemas.microsoft.com/office/drawing/2014/main" id="{5AA05CF5-298A-8093-8B71-F96AA57220B1}"/>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80F6C3D5-9D0F-DD11-56F9-C77BA5A8FCB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7" name="Audio 6">
            <a:hlinkClick r:id="" action="ppaction://media"/>
            <a:extLst>
              <a:ext uri="{FF2B5EF4-FFF2-40B4-BE49-F238E27FC236}">
                <a16:creationId xmlns:a16="http://schemas.microsoft.com/office/drawing/2014/main" id="{AB06F961-2228-7C9D-0063-FB743044AD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17454233"/>
      </p:ext>
    </p:extLst>
  </p:cSld>
  <p:clrMapOvr>
    <a:masterClrMapping/>
  </p:clrMapOvr>
  <mc:AlternateContent xmlns:mc="http://schemas.openxmlformats.org/markup-compatibility/2006">
    <mc:Choice xmlns:p14="http://schemas.microsoft.com/office/powerpoint/2010/main" Requires="p14">
      <p:transition spd="slow" p14:dur="2000" advTm="2139"/>
    </mc:Choice>
    <mc:Fallback>
      <p:transition spd="slow" advTm="2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87004" y="-243408"/>
            <a:ext cx="8229600" cy="1143000"/>
          </a:xfrm>
        </p:spPr>
        <p:txBody>
          <a:bodyPr/>
          <a:lstStyle/>
          <a:p>
            <a:r>
              <a:rPr lang="en-GB" sz="3600" b="1" dirty="0"/>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3" name="Rectangle 1">
            <a:extLst>
              <a:ext uri="{FF2B5EF4-FFF2-40B4-BE49-F238E27FC236}">
                <a16:creationId xmlns:a16="http://schemas.microsoft.com/office/drawing/2014/main" id="{5499B322-EB04-4F72-CD2C-9D1FAB268D8D}"/>
              </a:ext>
            </a:extLst>
          </p:cNvPr>
          <p:cNvSpPr>
            <a:spLocks noGrp="1" noChangeArrowheads="1"/>
          </p:cNvSpPr>
          <p:nvPr>
            <p:ph idx="1"/>
          </p:nvPr>
        </p:nvSpPr>
        <p:spPr bwMode="auto">
          <a:xfrm>
            <a:off x="4259" y="1314657"/>
            <a:ext cx="9052737" cy="3859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800" dirty="0" err="1"/>
              <a:t>Mr</a:t>
            </a:r>
            <a:r>
              <a:rPr lang="en-US" sz="1800" dirty="0"/>
              <a:t> X is a 45-year-old English male living with asthma that has become increasingly difficult to manage due to environmental triggers, lifestyle factors and inconsistent medication adherence. Asthma affects the airways by causing inflammation, tight muscles and excess mucus, all of which restrict airflow and make breathing more difficult.</a:t>
            </a:r>
          </a:p>
          <a:p>
            <a:r>
              <a:rPr lang="en-US" sz="1800" dirty="0"/>
              <a:t>The care plan developed for </a:t>
            </a:r>
            <a:r>
              <a:rPr lang="en-US" sz="1800" dirty="0" err="1"/>
              <a:t>Mr</a:t>
            </a:r>
            <a:r>
              <a:rPr lang="en-US" sz="1800" dirty="0"/>
              <a:t> X </a:t>
            </a:r>
            <a:r>
              <a:rPr lang="en-US" sz="1800" dirty="0" err="1"/>
              <a:t>emphasises</a:t>
            </a:r>
            <a:r>
              <a:rPr lang="en-US" sz="1800" dirty="0"/>
              <a:t> the importance of routine, education, inhaler adherence and avoidance of triggers. By adopting a healthier lifestyle, adjusting his work practices and following medical recommendations, </a:t>
            </a:r>
            <a:r>
              <a:rPr lang="en-US" sz="1800" dirty="0" err="1"/>
              <a:t>Mr</a:t>
            </a:r>
            <a:r>
              <a:rPr lang="en-US" sz="1800" dirty="0"/>
              <a:t> X can significantly reduce symptom frequency and improve lung function.</a:t>
            </a:r>
          </a:p>
          <a:p>
            <a:r>
              <a:rPr lang="en-US" sz="1800" dirty="0"/>
              <a:t>Good communication and ethical practice support his understanding, encourage trust and ensure that he remains at the </a:t>
            </a:r>
            <a:r>
              <a:rPr lang="en-US" sz="1800" dirty="0" err="1"/>
              <a:t>centre</a:t>
            </a:r>
            <a:r>
              <a:rPr lang="en-US" sz="1800" dirty="0"/>
              <a:t> of all decision-making.</a:t>
            </a:r>
          </a:p>
          <a:p>
            <a:r>
              <a:rPr lang="en-US" sz="1800" dirty="0"/>
              <a:t>With consistent support, </a:t>
            </a:r>
            <a:r>
              <a:rPr lang="en-US" sz="1800" dirty="0" err="1"/>
              <a:t>Mr</a:t>
            </a:r>
            <a:r>
              <a:rPr lang="en-US" sz="1800" dirty="0"/>
              <a:t> X can achieve greater control over his asthma and enjoy improved quality of life.</a:t>
            </a:r>
          </a:p>
        </p:txBody>
      </p:sp>
      <p:pic>
        <p:nvPicPr>
          <p:cNvPr id="7" name="Audio 6">
            <a:hlinkClick r:id="" action="ppaction://media"/>
            <a:extLst>
              <a:ext uri="{FF2B5EF4-FFF2-40B4-BE49-F238E27FC236}">
                <a16:creationId xmlns:a16="http://schemas.microsoft.com/office/drawing/2014/main" id="{CB138CEE-7DF0-DBBF-FEA2-2D62764E1EC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87347"/>
    </mc:Choice>
    <mc:Fallback>
      <p:transition spd="slow" advTm="87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7" name="Rectangle 2">
            <a:extLst>
              <a:ext uri="{FF2B5EF4-FFF2-40B4-BE49-F238E27FC236}">
                <a16:creationId xmlns:a16="http://schemas.microsoft.com/office/drawing/2014/main" id="{F669E822-3CBE-52B6-705A-D5E18EC46073}"/>
              </a:ext>
            </a:extLst>
          </p:cNvPr>
          <p:cNvSpPr>
            <a:spLocks noGrp="1" noChangeArrowheads="1"/>
          </p:cNvSpPr>
          <p:nvPr>
            <p:ph idx="1"/>
          </p:nvPr>
        </p:nvSpPr>
        <p:spPr bwMode="auto">
          <a:xfrm>
            <a:off x="250825" y="1207811"/>
            <a:ext cx="8497639" cy="3902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r>
              <a:rPr lang="en-US" sz="1600" dirty="0"/>
              <a:t>Asthma + Lung UK (2023) </a:t>
            </a:r>
            <a:r>
              <a:rPr lang="en-US" sz="1600" i="1" dirty="0"/>
              <a:t>Asthma symptoms and triggers</a:t>
            </a:r>
            <a:r>
              <a:rPr lang="en-US" sz="1600" dirty="0"/>
              <a:t>. Available at: </a:t>
            </a:r>
            <a:r>
              <a:rPr lang="en-US" sz="1600" dirty="0">
                <a:hlinkClick r:id="rId2"/>
              </a:rPr>
              <a:t>https://www.asthmaandlung.org.uk</a:t>
            </a:r>
            <a:r>
              <a:rPr lang="en-US" sz="1600" dirty="0"/>
              <a:t> (Accessed: 1 December 2025).</a:t>
            </a:r>
          </a:p>
          <a:p>
            <a:r>
              <a:rPr lang="en-US" sz="1600" dirty="0"/>
              <a:t>British Thoracic Society (2023) </a:t>
            </a:r>
            <a:r>
              <a:rPr lang="en-US" sz="1600" i="1" dirty="0"/>
              <a:t>British guideline on the management of asthma</a:t>
            </a:r>
            <a:r>
              <a:rPr lang="en-US" sz="1600" dirty="0"/>
              <a:t>. London: BTS/SIGN.</a:t>
            </a:r>
          </a:p>
          <a:p>
            <a:r>
              <a:rPr lang="en-US" sz="1600" dirty="0"/>
              <a:t>Burbank, A.J. and Sood, A. (2020) ‘Asthma pathophysiology’, </a:t>
            </a:r>
            <a:r>
              <a:rPr lang="en-US" sz="1600" i="1" dirty="0"/>
              <a:t>Journal of Allergy and Clinical Immunology</a:t>
            </a:r>
            <a:r>
              <a:rPr lang="en-US" sz="1600" dirty="0"/>
              <a:t>, 145(2), pp. 428–440.</a:t>
            </a:r>
          </a:p>
          <a:p>
            <a:r>
              <a:rPr lang="en-US" sz="1600" dirty="0"/>
              <a:t>Global Initiative for Asthma (2023) </a:t>
            </a:r>
            <a:r>
              <a:rPr lang="en-US" sz="1600" i="1" dirty="0"/>
              <a:t>GINA Report: Global strategy for asthma management and prevention</a:t>
            </a:r>
            <a:r>
              <a:rPr lang="en-US" sz="1600" dirty="0"/>
              <a:t>. Available at: </a:t>
            </a:r>
            <a:r>
              <a:rPr lang="en-US" sz="1600" dirty="0">
                <a:hlinkClick r:id="rId3"/>
              </a:rPr>
              <a:t>https://ginasthma.org</a:t>
            </a:r>
            <a:r>
              <a:rPr lang="en-US" sz="1600" dirty="0"/>
              <a:t>.</a:t>
            </a:r>
          </a:p>
          <a:p>
            <a:r>
              <a:rPr lang="en-US" sz="1600" dirty="0"/>
              <a:t>NHS (2024) </a:t>
            </a:r>
            <a:r>
              <a:rPr lang="en-US" sz="1600" i="1" dirty="0"/>
              <a:t>Asthma overview</a:t>
            </a:r>
            <a:r>
              <a:rPr lang="en-US" sz="1600" dirty="0"/>
              <a:t>. Available at: </a:t>
            </a:r>
            <a:r>
              <a:rPr lang="en-US" sz="1600" dirty="0">
                <a:hlinkClick r:id="rId4"/>
              </a:rPr>
              <a:t>https://www.nhs.uk/conditions/asthma</a:t>
            </a:r>
            <a:r>
              <a:rPr lang="en-US" sz="1600" dirty="0"/>
              <a:t> (Accessed: 1 December 2025).</a:t>
            </a:r>
          </a:p>
          <a:p>
            <a:r>
              <a:rPr lang="en-US" sz="1600" dirty="0"/>
              <a:t>NICE (2020) </a:t>
            </a:r>
            <a:r>
              <a:rPr lang="en-US" sz="1600" i="1" dirty="0"/>
              <a:t>Asthma: diagnosis, monitoring and chronic asthma management (NG80)</a:t>
            </a:r>
            <a:r>
              <a:rPr lang="en-US" sz="1600" dirty="0"/>
              <a:t>. London: National Institute for Health and Care Excellence.</a:t>
            </a:r>
          </a:p>
          <a:p>
            <a:r>
              <a:rPr lang="en-US" sz="1600" dirty="0"/>
              <a:t>World Health Organization (2023) </a:t>
            </a:r>
            <a:r>
              <a:rPr lang="en-US" sz="1600" i="1" dirty="0"/>
              <a:t>Chronic respiratory diseases: Asthma</a:t>
            </a:r>
            <a:r>
              <a:rPr lang="en-US" sz="1600" dirty="0"/>
              <a:t>. Available at: </a:t>
            </a:r>
            <a:r>
              <a:rPr lang="en-US" sz="1600" dirty="0">
                <a:hlinkClick r:id="rId5"/>
              </a:rPr>
              <a:t>https://www.who.int</a:t>
            </a:r>
            <a:r>
              <a:rPr lang="en-US" sz="1600" dirty="0"/>
              <a:t> (Accessed: 1 December 2025).</a:t>
            </a:r>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0B1A72B1727944BA974A8330C49DD1" ma:contentTypeVersion="6" ma:contentTypeDescription="Create a new document." ma:contentTypeScope="" ma:versionID="5605d6da8b31c3649ea0017acec16005">
  <xsd:schema xmlns:xsd="http://www.w3.org/2001/XMLSchema" xmlns:xs="http://www.w3.org/2001/XMLSchema" xmlns:p="http://schemas.microsoft.com/office/2006/metadata/properties" xmlns:ns3="ea615e75-cfa6-4777-b3e2-cd5725779d91" targetNamespace="http://schemas.microsoft.com/office/2006/metadata/properties" ma:root="true" ma:fieldsID="f4cd9360dfcb9ad7bbbe2386cd82cee4" ns3:_="">
    <xsd:import namespace="ea615e75-cfa6-4777-b3e2-cd5725779d9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615e75-cfa6-4777-b3e2-cd5725779d9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a615e75-cfa6-4777-b3e2-cd5725779d91" xsi:nil="true"/>
  </documentManagement>
</p:properties>
</file>

<file path=customXml/itemProps1.xml><?xml version="1.0" encoding="utf-8"?>
<ds:datastoreItem xmlns:ds="http://schemas.openxmlformats.org/officeDocument/2006/customXml" ds:itemID="{E783A756-43C6-4F09-ADC9-A6042E3CD3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615e75-cfa6-4777-b3e2-cd5725779d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ED9B075-146F-4821-939C-EC37ADC05A9A}">
  <ds:schemaRefs>
    <ds:schemaRef ds:uri="http://schemas.microsoft.com/sharepoint/v3/contenttype/forms"/>
  </ds:schemaRefs>
</ds:datastoreItem>
</file>

<file path=customXml/itemProps3.xml><?xml version="1.0" encoding="utf-8"?>
<ds:datastoreItem xmlns:ds="http://schemas.openxmlformats.org/officeDocument/2006/customXml" ds:itemID="{31C204C5-AFBA-44C8-A201-71AEC599D107}">
  <ds:schemaRefs>
    <ds:schemaRef ds:uri="http://schemas.microsoft.com/office/2006/documentManagement/types"/>
    <ds:schemaRef ds:uri="http://purl.org/dc/elements/1.1/"/>
    <ds:schemaRef ds:uri="ea615e75-cfa6-4777-b3e2-cd5725779d91"/>
    <ds:schemaRef ds:uri="http://www.w3.org/XML/1998/namespace"/>
    <ds:schemaRef ds:uri="http://schemas.openxmlformats.org/package/2006/metadata/core-properties"/>
    <ds:schemaRef ds:uri="http://purl.org/dc/dcmitype/"/>
    <ds:schemaRef ds:uri="http://schemas.microsoft.com/office/2006/metadata/properties"/>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PPT template</Template>
  <TotalTime>972</TotalTime>
  <Words>2551</Words>
  <Application>Microsoft Office PowerPoint</Application>
  <PresentationFormat>On-screen Show (4:3)</PresentationFormat>
  <Paragraphs>119</Paragraphs>
  <Slides>18</Slides>
  <Notes>1</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Normal Airway vs Asthmatic Airway</vt:lpstr>
      <vt:lpstr>Anatomy and Physiology</vt:lpstr>
      <vt:lpstr>Mechanism of an Asthma Attack</vt:lpstr>
      <vt:lpstr>Care Plan (1/3)</vt:lpstr>
      <vt:lpstr>Care Plan (1/3)</vt:lpstr>
      <vt:lpstr>Correct Inhaler Technique (Preventer/Reliever)</vt:lpstr>
      <vt:lpstr>Care Plan (2/3)</vt:lpstr>
      <vt:lpstr>Care Plan (2/3)</vt:lpstr>
      <vt:lpstr>Care Plan (3/3) </vt:lpstr>
      <vt:lpstr>Risk factors</vt:lpstr>
      <vt:lpstr>Recommendations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Folasade Alabi (1817626)</cp:lastModifiedBy>
  <cp:revision>236</cp:revision>
  <cp:lastPrinted>2018-07-09T15:27:01Z</cp:lastPrinted>
  <dcterms:created xsi:type="dcterms:W3CDTF">2002-10-07T19:43:58Z</dcterms:created>
  <dcterms:modified xsi:type="dcterms:W3CDTF">2025-12-18T12:22:56Z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0x0101003E0B1A72B1727944BA974A8330C49DD1</vt:lpwstr>
  </property>
</Properties>
</file>