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.jpg"/>
  <Default Extension="xlsx" ContentType="application/vnd.openxmlformats-officedocument.spreadsheetml.sheet"/>
  <Default Extension="png" ContentType="image/png"/>
  <Default Extension="rels" ContentType="application/vnd.openxmlformats-package.relationships+xml"/>
  <Override PartName="/customXml/itemProps89.xml" ContentType="application/vnd.openxmlformats-officedocument.customXmlProperties+xml"/>
  <Override PartName="/customXml/itemProps90.xml" ContentType="application/vnd.openxmlformats-officedocument.customXmlProperties+xml"/>
  <Override PartName="/customXml/itemProps91.xml" ContentType="application/vnd.openxmlformats-officedocument.customXmlPropertie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harts/chart1.xml" ContentType="application/vnd.openxmlformats-officedocument.drawingml.chart+xml"/>
  <Override PartName="/ppt/charts/colors1.xml" ContentType="application/vnd.ms-office.chartcolorstyle+xml"/>
  <Override PartName="/ppt/charts/style1.xml" ContentType="application/vnd.ms-office.chartstyle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handoutMasters/handoutMaster1.xml" ContentType="application/vnd.openxmlformats-officedocument.presentationml.handoutMaster+xml"/>
  <Override PartName="/ppt/media/image17.webp" ContentType="image/webp"/>
  <Override PartName="/ppt/media/image21.svg" ContentType="image/svg+xml"/>
  <Override PartName="/ppt/media/image25.svg" ContentType="image/svg+xml"/>
  <Override PartName="/ppt/media/image27.svg" ContentType="image/svg+xml"/>
  <Override PartName="/ppt/media/image29.svg" ContentType="image/svg+xml"/>
  <Override PartName="/ppt/media/image31.svg" ContentType="image/svg+xml"/>
  <Override PartName="/ppt/media/image33.svg" ContentType="image/svg+xml"/>
  <Override PartName="/ppt/media/image35.svg" ContentType="image/svg+xml"/>
  <Override PartName="/ppt/media/image40.svg" ContentType="image/svg+xml"/>
  <Override PartName="/ppt/media/image42.svg" ContentType="image/svg+xml"/>
  <Override PartName="/ppt/media/image44.svg" ContentType="image/svg+xml"/>
  <Override PartName="/ppt/media/image46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9.xml" ContentType="application/vnd.openxmlformats-officedocument.presentationml.tags+xml"/>
  <Override PartName="/ppt/tags/tag9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52" r:id="rId3"/>
    <p:sldMasterId id="2147483665" r:id="rId4"/>
  </p:sldMasterIdLst>
  <p:notesMasterIdLst>
    <p:notesMasterId r:id="rId11"/>
  </p:notesMasterIdLst>
  <p:handoutMasterIdLst>
    <p:handoutMasterId r:id="rId30"/>
  </p:handoutMasterIdLst>
  <p:sldIdLst>
    <p:sldId id="256" r:id="rId5"/>
    <p:sldId id="259" r:id="rId6"/>
    <p:sldId id="710" r:id="rId7"/>
    <p:sldId id="680" r:id="rId8"/>
    <p:sldId id="705" r:id="rId9"/>
    <p:sldId id="264" r:id="rId10"/>
    <p:sldId id="729" r:id="rId12"/>
    <p:sldId id="707" r:id="rId13"/>
    <p:sldId id="446" r:id="rId14"/>
    <p:sldId id="714" r:id="rId15"/>
    <p:sldId id="715" r:id="rId16"/>
    <p:sldId id="712" r:id="rId17"/>
    <p:sldId id="366" r:id="rId18"/>
    <p:sldId id="731" r:id="rId19"/>
    <p:sldId id="454" r:id="rId20"/>
    <p:sldId id="717" r:id="rId21"/>
    <p:sldId id="719" r:id="rId22"/>
    <p:sldId id="682" r:id="rId23"/>
    <p:sldId id="334" r:id="rId24"/>
    <p:sldId id="273" r:id="rId25"/>
    <p:sldId id="664" r:id="rId26"/>
    <p:sldId id="687" r:id="rId27"/>
    <p:sldId id="727" r:id="rId28"/>
    <p:sldId id="728" r:id="rId29"/>
  </p:sldIdLst>
  <p:sldSz cx="12192000" cy="6858000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92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8" Type="http://schemas.openxmlformats.org/officeDocument/2006/relationships/slide" Target="slides/slide4.xml"/><Relationship Id="rId7" Type="http://schemas.openxmlformats.org/officeDocument/2006/relationships/slide" Target="slides/slide3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3.xml"/><Relationship Id="rId37" Type="http://schemas.openxmlformats.org/officeDocument/2006/relationships/tags" Target="tags/tag92.xml"/><Relationship Id="rId36" Type="http://schemas.openxmlformats.org/officeDocument/2006/relationships/customXml" Target="../customXml/item3.xml"/><Relationship Id="rId35" Type="http://schemas.openxmlformats.org/officeDocument/2006/relationships/customXml" Target="../customXml/item2.xml"/><Relationship Id="rId34" Type="http://schemas.openxmlformats.org/officeDocument/2006/relationships/customXml" Target="../customXml/item1.xml"/><Relationship Id="rId33" Type="http://schemas.openxmlformats.org/officeDocument/2006/relationships/tableStyles" Target="tableStyles.xml"/><Relationship Id="rId32" Type="http://schemas.openxmlformats.org/officeDocument/2006/relationships/viewProps" Target="viewProps.xml"/><Relationship Id="rId31" Type="http://schemas.openxmlformats.org/officeDocument/2006/relationships/presProps" Target="presProps.xml"/><Relationship Id="rId30" Type="http://schemas.openxmlformats.org/officeDocument/2006/relationships/handoutMaster" Target="handoutMasters/handoutMaster1.xml"/><Relationship Id="rId3" Type="http://schemas.openxmlformats.org/officeDocument/2006/relationships/slideMaster" Target="slideMasters/slideMaster2.xml"/><Relationship Id="rId29" Type="http://schemas.openxmlformats.org/officeDocument/2006/relationships/slide" Target="slides/slide24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0" Type="http://schemas.openxmlformats.org/officeDocument/2006/relationships/slide" Target="slides/slide15.xml"/><Relationship Id="rId2" Type="http://schemas.openxmlformats.org/officeDocument/2006/relationships/theme" Target="theme/theme1.xml"/><Relationship Id="rId19" Type="http://schemas.openxmlformats.org/officeDocument/2006/relationships/slide" Target="slides/slide14.xml"/><Relationship Id="rId18" Type="http://schemas.openxmlformats.org/officeDocument/2006/relationships/slide" Target="slides/slide13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1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" Type="http://schemas.openxmlformats.org/officeDocument/2006/relationships/slideMaster" Target="slideMasters/slideMaster1.xml"/></Relationships>
</file>

<file path=ppt/charts/_rels/chart1.xml.rels><?xml version="1.0" encoding="UTF-8" standalone="yes"?>
<Relationships xmlns="http://schemas.openxmlformats.org/package/2006/relationships"><Relationship Id="rId6" Type="http://schemas.microsoft.com/office/2011/relationships/chartColorStyle" Target="colors1.xml"/><Relationship Id="rId5" Type="http://schemas.microsoft.com/office/2011/relationships/chartStyle" Target="style1.xml"/><Relationship Id="rId4" Type="http://schemas.openxmlformats.org/officeDocument/2006/relationships/image" Target="../media/image16.png"/><Relationship Id="rId3" Type="http://schemas.openxmlformats.org/officeDocument/2006/relationships/image" Target="../media/image15.png"/><Relationship Id="rId2" Type="http://schemas.openxmlformats.org/officeDocument/2006/relationships/themeOverride" Target="../theme/themeOverride1.xml"/><Relationship Id="rId1" Type="http://schemas.openxmlformats.org/officeDocument/2006/relationships/package" Target="../embeddings/Workbook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00451875282422051"/>
          <c:y val="0.0281826790552241"/>
          <c:w val="0.973906369915579"/>
          <c:h val="0.8746900314101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Developing well</c:v>
                </c:pt>
              </c:strCache>
            </c:strRef>
          </c:tx>
          <c:spPr>
            <a:blipFill rotWithShape="1">
              <a:blip xmlns:r="http://schemas.openxmlformats.org/officeDocument/2006/relationships" r:embed="rId3">
                <a:duotone>
                  <a:schemeClr val="accent1"/>
                  <a:prstClr val="white"/>
                </a:duotone>
              </a:blip>
              <a:stretch>
                <a:fillRect/>
              </a:stretch>
            </a:blipFill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c:spPr>
          <c:invertIfNegative val="0"/>
          <c:dLbls>
            <c:numFmt formatCode="General" sourceLinked="1"/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 forceAA="0"/>
              <a:lstStyle/>
              <a:p>
                <a:pPr>
                  <a:defRPr lang="zh-CN"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</c:f>
              <c:strCache>
                <c:ptCount val="1"/>
                <c:pt idx="0">
                  <c:v>类别 1</c:v>
                </c:pt>
              </c:strCache>
            </c:strRef>
          </c:cat>
          <c:val>
            <c:numRef>
              <c:f>Sheet1!$B$2</c:f>
              <c:numCache>
                <c:formatCode>0%</c:formatCode>
                <c:ptCount val="1"/>
                <c:pt idx="0">
                  <c:v>0.8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Significant difficulties</c:v>
                </c:pt>
              </c:strCache>
            </c:strRef>
          </c:tx>
          <c:spPr>
            <a:blipFill rotWithShape="1">
              <a:blip xmlns:r="http://schemas.openxmlformats.org/officeDocument/2006/relationships" r:embed="rId4">
                <a:duotone>
                  <a:schemeClr val="accent2"/>
                  <a:prstClr val="white"/>
                </a:duotone>
              </a:blip>
              <a:stretch>
                <a:fillRect/>
              </a:stretch>
            </a:blipFill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c:spPr>
          <c:invertIfNegative val="0"/>
          <c:dLbls>
            <c:numFmt formatCode="General" sourceLinked="1"/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 forceAA="0"/>
              <a:lstStyle/>
              <a:p>
                <a:pPr>
                  <a:defRPr lang="zh-CN"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</c:f>
              <c:strCache>
                <c:ptCount val="1"/>
                <c:pt idx="0">
                  <c:v>类别 1</c:v>
                </c:pt>
              </c:strCache>
            </c:strRef>
          </c:cat>
          <c:val>
            <c:numRef>
              <c:f>Sheet1!$C$2</c:f>
              <c:numCache>
                <c:formatCode>0%</c:formatCode>
                <c:ptCount val="1"/>
                <c:pt idx="0">
                  <c:v>0.2</c:v>
                </c:pt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00"/>
        <c:overlap val="-10"/>
        <c:axId val="431083283"/>
        <c:axId val="525484388"/>
      </c:barChart>
      <c:catAx>
        <c:axId val="431083283"/>
        <c:scaling>
          <c:orientation val="minMax"/>
        </c:scaling>
        <c:delete val="1"/>
        <c:axPos val="b"/>
        <c:majorGridlines>
          <c:spPr>
            <a:ln w="9525" cap="flat" cmpd="sng" algn="ctr">
              <a:solidFill>
                <a:schemeClr val="tx1">
                  <a:lumMod val="50000"/>
                  <a:lumOff val="50000"/>
                  <a:alpha val="2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txPr>
          <a:bodyPr rot="-60000000" spcFirstLastPara="0" vertOverflow="ellipsis" vert="horz" wrap="square" anchor="ctr" anchorCtr="1" forceAA="0"/>
          <a:lstStyle/>
          <a:p>
            <a:pPr>
              <a:defRPr lang="zh-CN"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</a:p>
        </c:txPr>
        <c:crossAx val="525484388"/>
        <c:crosses val="autoZero"/>
        <c:auto val="1"/>
        <c:lblAlgn val="ctr"/>
        <c:lblOffset val="100"/>
        <c:noMultiLvlLbl val="0"/>
      </c:catAx>
      <c:valAx>
        <c:axId val="525484388"/>
        <c:scaling>
          <c:orientation val="minMax"/>
        </c:scaling>
        <c:delete val="1"/>
        <c:axPos val="l"/>
        <c:majorGridlines>
          <c:spPr>
            <a:ln w="6350" cap="flat" cmpd="sng" algn="ctr">
              <a:solidFill>
                <a:schemeClr val="tx1">
                  <a:lumMod val="50000"/>
                  <a:lumOff val="50000"/>
                  <a:alpha val="20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txPr>
          <a:bodyPr rot="-60000000" spcFirstLastPara="0" vertOverflow="ellipsis" vert="horz" wrap="square" anchor="ctr" anchorCtr="1" forceAA="0"/>
          <a:lstStyle/>
          <a:p>
            <a:pPr>
              <a:defRPr lang="zh-CN"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</a:p>
        </c:txPr>
        <c:crossAx val="431083283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152499321508103"/>
          <c:y val="0.886817200945728"/>
          <c:w val="0.652419984387198"/>
          <c:h val="0.104865220249836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 forceAA="0"/>
        <a:lstStyle/>
        <a:p>
          <a:pPr>
            <a:defRPr lang="zh-CN"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</a:p>
      </c:txPr>
    </c:legend>
    <c:plotVisOnly val="1"/>
    <c:dispBlanksAs val="gap"/>
    <c:showDLblsOverMax val="0"/>
    <c:extLst>
      <c:ext uri="{0b15fc19-7d7d-44ad-8c2d-2c3a37ce22c3}">
        <chartProps xmlns="https://web.wps.cn/et/2018/main" chartId="{fad238db-e069-4158-a7f7-5bca46081743}"/>
      </c:ext>
    </c:extLst>
  </c:chart>
  <c:spPr>
    <a:solidFill>
      <a:schemeClr val="bg1"/>
    </a:solidFill>
    <a:ln w="6350" cap="flat" cmpd="sng" algn="ctr">
      <a:solidFill>
        <a:schemeClr val="tx1">
          <a:lumMod val="50000"/>
          <a:lumOff val="50000"/>
          <a:alpha val="15000"/>
        </a:schemeClr>
      </a:solidFill>
      <a:round/>
    </a:ln>
    <a:effectLst/>
  </c:spPr>
  <c:txPr>
    <a:bodyPr/>
    <a:lstStyle/>
    <a:p>
      <a:pPr>
        <a:defRPr lang="zh-CN">
          <a:solidFill>
            <a:schemeClr val="tx1">
              <a:lumMod val="75000"/>
              <a:lumOff val="25000"/>
            </a:schemeClr>
          </a:solidFill>
          <a:latin typeface="微软雅黑" panose="020B0503020204020204" charset="-122"/>
          <a:ea typeface="微软雅黑" panose="020B0503020204020204" charset="-122"/>
          <a:cs typeface="微软雅黑" panose="020B0503020204020204" charset="-122"/>
          <a:sym typeface="微软雅黑" panose="020B0503020204020204" charset="-122"/>
        </a:defRPr>
      </a:pPr>
    </a:p>
  </c:txPr>
  <c:externalData r:id="rId1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7" Type="http://schemas.openxmlformats.org/officeDocument/2006/relationships/image" Target="../media/image45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7" Type="http://schemas.openxmlformats.org/officeDocument/2006/relationships/image" Target="../media/image45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#2">
  <dgm:title val=""/>
  <dgm:desc val=""/>
  <dgm:catLst>
    <dgm:cat type="accent3" pri="11100"/>
  </dgm:catLst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CAF8CD-A238-4686-872F-F990726BDC36}" type="doc">
      <dgm:prSet loTypeId="list" loCatId="list" qsTypeId="urn:microsoft.com/office/officeart/2005/8/quickstyle/3d1#2" qsCatId="3D" csTypeId="urn:microsoft.com/office/officeart/2005/8/colors/accent3_1#2" csCatId="accent3" phldr="1"/>
      <dgm:spPr/>
      <dgm:t>
        <a:bodyPr/>
        <a:lstStyle/>
        <a:p>
          <a:endParaRPr lang="en-GB"/>
        </a:p>
      </dgm:t>
    </dgm:pt>
    <dgm:pt modelId="{80796817-207E-42E9-BDF3-0E1BA2E2E3C7}">
      <dgm:prSet phldrT="[Text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/>
            <a:t>MoE eLearn </a:t>
          </a:r>
          <a:r>
            <a:rPr lang="en-US" altLang="zh-CN"/>
            <a:t>as</a:t>
          </a:r>
          <a:r>
            <a:rPr lang="en-US" altLang="zh-CN"/>
            <a:t> Professional Learning and Development  (</a:t>
          </a:r>
          <a:r>
            <a:rPr lang="en-US" altLang="zh-CN">
              <a:sym typeface="+mn-ea"/>
            </a:rPr>
            <a:t>PLD</a:t>
          </a:r>
          <a:r>
            <a:rPr lang="en-US" altLang="zh-CN"/>
            <a:t>) for ECE &amp; primary teachers, launched in August 2026</a:t>
          </a:r>
          <a:r>
            <a:rPr lang="en-US" altLang="zh-CN"/>
            <a:t/>
          </a:r>
          <a:endParaRPr lang="en-US" altLang="zh-CN"/>
        </a:p>
      </dgm:t>
    </dgm:pt>
    <dgm:pt modelId="{6CB03FC5-9C45-4836-BCDB-44AD45739476}" cxnId="{306A9854-745F-4F86-A446-E817A34C4DAB}" type="parTrans">
      <dgm:prSet/>
      <dgm:spPr/>
      <dgm:t>
        <a:bodyPr/>
        <a:lstStyle/>
        <a:p>
          <a:endParaRPr lang="en-GB"/>
        </a:p>
      </dgm:t>
    </dgm:pt>
    <dgm:pt modelId="{2B3944AE-12CF-4A11-84BF-7E39B4B1B9F4}" cxnId="{306A9854-745F-4F86-A446-E817A34C4DAB}" type="sibTrans">
      <dgm:prSet/>
      <dgm:spPr/>
      <dgm:t>
        <a:bodyPr/>
        <a:lstStyle/>
        <a:p>
          <a:endParaRPr lang="en-GB"/>
        </a:p>
      </dgm:t>
    </dgm:pt>
    <dgm:pt modelId="{80C53DFF-7728-4F41-BC6A-C2883A053F66}">
      <dgm:prSet phldrT="[Text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>
              <a:sym typeface="+mn-ea"/>
            </a:rPr>
            <a:t>Design: Self</a:t>
          </a:r>
          <a:r>
            <a:rPr lang="en-US" altLang="zh-CN">
              <a:sym typeface="+mn-ea"/>
            </a:rPr>
            <a:t>-</a:t>
          </a:r>
          <a:r>
            <a:rPr lang="en-US" altLang="zh-CN">
              <a:sym typeface="+mn-ea"/>
            </a:rPr>
            <a:t>paced online training modules </a:t>
          </a:r>
          <a:r>
            <a:rPr lang="en-US" altLang="zh-CN"/>
            <a:t/>
          </a:r>
          <a:endParaRPr lang="en-US" altLang="zh-CN"/>
        </a:p>
      </dgm:t>
    </dgm:pt>
    <dgm:pt modelId="{5B0FBB26-F060-4214-99EE-6E4CB531A0BD}" cxnId="{6425499B-C75B-4588-9C8C-A9FEF0644956}" type="parTrans">
      <dgm:prSet/>
      <dgm:spPr/>
      <dgm:t>
        <a:bodyPr/>
        <a:lstStyle/>
        <a:p>
          <a:endParaRPr lang="en-GB"/>
        </a:p>
      </dgm:t>
    </dgm:pt>
    <dgm:pt modelId="{B10C0881-E52D-4D5E-B34F-66C09D92AA2A}" cxnId="{6425499B-C75B-4588-9C8C-A9FEF0644956}" type="sibTrans">
      <dgm:prSet/>
      <dgm:spPr/>
      <dgm:t>
        <a:bodyPr/>
        <a:lstStyle/>
        <a:p>
          <a:endParaRPr lang="en-GB"/>
        </a:p>
      </dgm:t>
    </dgm:pt>
    <dgm:pt modelId="{959E04EF-E2BC-476A-BF0C-4AF0E225CC49}">
      <dgm:prSet phldrT="[Text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>
              <a:sym typeface="+mn-ea"/>
            </a:rPr>
            <a:t>G</a:t>
          </a:r>
          <a:r>
            <a:rPr lang="en-US" altLang="zh-CN">
              <a:sym typeface="+mn-ea"/>
            </a:rPr>
            <a:t>oal: Strengthen curriculum continuity during first 6 months of primary school,  between ECE and primary school</a:t>
          </a:r>
          <a:r>
            <a:rPr lang="en-US" altLang="zh-CN"/>
            <a:t/>
          </a:r>
          <a:endParaRPr lang="en-US" altLang="zh-CN"/>
        </a:p>
      </dgm:t>
    </dgm:pt>
    <dgm:pt modelId="{46D3F440-7F8A-45A9-B914-8EFCF9C83BEE}" cxnId="{FA6B4932-3876-4D6A-8234-DE506D604959}" type="parTrans">
      <dgm:prSet/>
      <dgm:spPr/>
      <dgm:t>
        <a:bodyPr/>
        <a:lstStyle/>
        <a:p>
          <a:endParaRPr lang="en-GB"/>
        </a:p>
      </dgm:t>
    </dgm:pt>
    <dgm:pt modelId="{2DC4F724-C573-4277-BE8E-7EF56A1B43CB}" cxnId="{FA6B4932-3876-4D6A-8234-DE506D604959}" type="sibTrans">
      <dgm:prSet/>
      <dgm:spPr/>
      <dgm:t>
        <a:bodyPr/>
        <a:lstStyle/>
        <a:p>
          <a:endParaRPr lang="en-GB"/>
        </a:p>
      </dgm:t>
    </dgm:pt>
    <dgm:pt modelId="{346D9AAB-FF81-4FF7-811B-2BA2DA7C1B12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>
              <a:sym typeface="+mn-ea"/>
            </a:rPr>
            <a:t>F</a:t>
          </a:r>
          <a:r>
            <a:rPr lang="en-US" altLang="zh-CN">
              <a:sym typeface="+mn-ea"/>
            </a:rPr>
            <a:t>ocus: Build teacher capability for oral language, early literacy &amp; numeracy at school entry</a:t>
          </a:r>
          <a:r>
            <a:rPr lang="en-US" altLang="zh-CN"/>
            <a:t/>
          </a:r>
          <a:endParaRPr lang="en-US" altLang="zh-CN"/>
        </a:p>
      </dgm:t>
    </dgm:pt>
    <dgm:pt modelId="{E23F097A-5D89-4A07-B90F-A11EF034D23D}" cxnId="{E9E6C0AD-B1E9-4E63-B93D-CB331AF4F713}" type="parTrans">
      <dgm:prSet/>
      <dgm:spPr/>
      <dgm:t>
        <a:bodyPr/>
        <a:lstStyle/>
        <a:p>
          <a:endParaRPr lang="en-GB"/>
        </a:p>
      </dgm:t>
    </dgm:pt>
    <dgm:pt modelId="{C064F62F-89DA-4AC1-975D-99205F494D6C}" cxnId="{E9E6C0AD-B1E9-4E63-B93D-CB331AF4F713}" type="sibTrans">
      <dgm:prSet/>
      <dgm:spPr/>
      <dgm:t>
        <a:bodyPr/>
        <a:lstStyle/>
        <a:p>
          <a:endParaRPr lang="en-GB"/>
        </a:p>
      </dgm:t>
    </dgm:pt>
    <dgm:pt modelId="{F37DBE2F-0AEF-4287-B717-8E685D676025}" type="pres">
      <dgm:prSet presAssocID="{E8CAF8CD-A238-4686-872F-F990726BDC36}" presName="linearFlow" presStyleCnt="0">
        <dgm:presLayoutVars>
          <dgm:dir/>
          <dgm:resizeHandles val="exact"/>
        </dgm:presLayoutVars>
      </dgm:prSet>
      <dgm:spPr/>
    </dgm:pt>
    <dgm:pt modelId="{5E5AB7C9-244B-4224-9821-343C22B01BD6}" type="pres">
      <dgm:prSet presAssocID="{80796817-207E-42E9-BDF3-0E1BA2E2E3C7}" presName="composite" presStyleCnt="0"/>
      <dgm:spPr/>
    </dgm:pt>
    <dgm:pt modelId="{597FD67B-1CC8-4C16-B5C2-BEB07D90567B}" type="pres">
      <dgm:prSet presAssocID="{80796817-207E-42E9-BDF3-0E1BA2E2E3C7}" presName="imgShp" presStyleLbl="fgImgPlace1" presStyleIdx="0" presStyleCnt="4" custLinFactNeighborX="-88513" custLinFactNeighborY="-179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</dgm:pt>
    <dgm:pt modelId="{FE5BEE38-7ADF-4E62-81F6-660666E563D9}" type="pres">
      <dgm:prSet presAssocID="{80796817-207E-42E9-BDF3-0E1BA2E2E3C7}" presName="txShp" presStyleLbl="node1" presStyleIdx="0" presStyleCnt="4" custScaleX="146344" custLinFactNeighborX="5894" custLinFactNeighborY="-105">
        <dgm:presLayoutVars>
          <dgm:bulletEnabled val="1"/>
        </dgm:presLayoutVars>
      </dgm:prSet>
      <dgm:spPr/>
    </dgm:pt>
    <dgm:pt modelId="{FD51FAF8-929B-4A18-8F2D-7B5E91AB33F3}" type="pres">
      <dgm:prSet presAssocID="{2B3944AE-12CF-4A11-84BF-7E39B4B1B9F4}" presName="spacing" presStyleCnt="0"/>
      <dgm:spPr/>
    </dgm:pt>
    <dgm:pt modelId="{8AD5A50C-B03B-4988-B1C7-9CFF91E52B03}" type="pres">
      <dgm:prSet presAssocID="{80C53DFF-7728-4F41-BC6A-C2883A053F66}" presName="composite" presStyleCnt="0"/>
      <dgm:spPr/>
    </dgm:pt>
    <dgm:pt modelId="{299B8852-4F37-4E03-8FB2-90C97D80FCA8}" type="pres">
      <dgm:prSet presAssocID="{80C53DFF-7728-4F41-BC6A-C2883A053F66}" presName="imgShp" presStyleLbl="fgImgPlace1" presStyleIdx="1" presStyleCnt="4" custLinFactNeighborX="-82650" custLinFactNeighborY="-5861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</dgm:pt>
    <dgm:pt modelId="{69163053-0507-4E3D-AA00-124D6FABECB1}" type="pres">
      <dgm:prSet presAssocID="{80C53DFF-7728-4F41-BC6A-C2883A053F66}" presName="txShp" presStyleLbl="node1" presStyleIdx="1" presStyleCnt="4" custScaleX="145430" custLinFactNeighborX="992" custLinFactNeighborY="1756">
        <dgm:presLayoutVars>
          <dgm:bulletEnabled val="1"/>
        </dgm:presLayoutVars>
      </dgm:prSet>
      <dgm:spPr/>
    </dgm:pt>
    <dgm:pt modelId="{2B62837F-A146-4694-9E4E-C27C458D15EA}" type="pres">
      <dgm:prSet presAssocID="{B10C0881-E52D-4D5E-B34F-66C09D92AA2A}" presName="spacing" presStyleCnt="0"/>
      <dgm:spPr/>
    </dgm:pt>
    <dgm:pt modelId="{4B1268BF-25A6-4C82-A0A6-AAE3BE70B2B8}" type="pres">
      <dgm:prSet presAssocID="{959E04EF-E2BC-476A-BF0C-4AF0E225CC49}" presName="composite" presStyleCnt="0"/>
      <dgm:spPr/>
    </dgm:pt>
    <dgm:pt modelId="{1B3908B5-7B60-4B87-8364-5815913247B3}" type="pres">
      <dgm:prSet presAssocID="{959E04EF-E2BC-476A-BF0C-4AF0E225CC49}" presName="imgShp" presStyleLbl="fgImgPlace1" presStyleIdx="2" presStyleCnt="4" custLinFactNeighborX="-85582" custLinFactNeighborY="2931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</dgm:pt>
    <dgm:pt modelId="{43E75672-BBA5-4444-9886-34E6DBEAB8DE}" type="pres">
      <dgm:prSet presAssocID="{959E04EF-E2BC-476A-BF0C-4AF0E225CC49}" presName="txShp" presStyleLbl="node1" presStyleIdx="2" presStyleCnt="4" custScaleX="148175" custLinFactNeighborX="-2421" custLinFactNeighborY="-3321">
        <dgm:presLayoutVars>
          <dgm:bulletEnabled val="1"/>
        </dgm:presLayoutVars>
      </dgm:prSet>
      <dgm:spPr/>
    </dgm:pt>
    <dgm:pt modelId="{6EFBEA6B-790B-47FE-93AC-A787F6D00711}" type="pres">
      <dgm:prSet presAssocID="{2DC4F724-C573-4277-BE8E-7EF56A1B43CB}" presName="spacing" presStyleCnt="0"/>
      <dgm:spPr/>
    </dgm:pt>
    <dgm:pt modelId="{4D2ED867-123B-450E-A0BD-D4FEE3B6ED66}" type="pres">
      <dgm:prSet presAssocID="{346D9AAB-FF81-4FF7-811B-2BA2DA7C1B12}" presName="composite" presStyleCnt="0"/>
      <dgm:spPr/>
    </dgm:pt>
    <dgm:pt modelId="{29CE7826-F92E-4DFC-AA7E-190456F9561B}" type="pres">
      <dgm:prSet presAssocID="{346D9AAB-FF81-4FF7-811B-2BA2DA7C1B12}" presName="imgShp" presStyleLbl="fgImgPlace1" presStyleIdx="3" presStyleCnt="4" custLinFactNeighborX="-95364" custLinFactNeighborY="-14873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</dgm:pt>
    <dgm:pt modelId="{B90C42E6-023D-4B4E-951F-D0A9AA615BFE}" type="pres">
      <dgm:prSet presAssocID="{346D9AAB-FF81-4FF7-811B-2BA2DA7C1B12}" presName="txShp" presStyleLbl="node1" presStyleIdx="3" presStyleCnt="4" custScaleX="148327">
        <dgm:presLayoutVars>
          <dgm:bulletEnabled val="1"/>
        </dgm:presLayoutVars>
      </dgm:prSet>
      <dgm:spPr/>
    </dgm:pt>
  </dgm:ptLst>
  <dgm:cxnLst>
    <dgm:cxn modelId="{306A9854-745F-4F86-A446-E817A34C4DAB}" srcId="{E8CAF8CD-A238-4686-872F-F990726BDC36}" destId="{80796817-207E-42E9-BDF3-0E1BA2E2E3C7}" srcOrd="0" destOrd="0" parTransId="{6CB03FC5-9C45-4836-BCDB-44AD45739476}" sibTransId="{2B3944AE-12CF-4A11-84BF-7E39B4B1B9F4}"/>
    <dgm:cxn modelId="{6425499B-C75B-4588-9C8C-A9FEF0644956}" srcId="{E8CAF8CD-A238-4686-872F-F990726BDC36}" destId="{80C53DFF-7728-4F41-BC6A-C2883A053F66}" srcOrd="1" destOrd="0" parTransId="{5B0FBB26-F060-4214-99EE-6E4CB531A0BD}" sibTransId="{B10C0881-E52D-4D5E-B34F-66C09D92AA2A}"/>
    <dgm:cxn modelId="{FA6B4932-3876-4D6A-8234-DE506D604959}" srcId="{E8CAF8CD-A238-4686-872F-F990726BDC36}" destId="{959E04EF-E2BC-476A-BF0C-4AF0E225CC49}" srcOrd="2" destOrd="0" parTransId="{46D3F440-7F8A-45A9-B914-8EFCF9C83BEE}" sibTransId="{2DC4F724-C573-4277-BE8E-7EF56A1B43CB}"/>
    <dgm:cxn modelId="{E9E6C0AD-B1E9-4E63-B93D-CB331AF4F713}" srcId="{E8CAF8CD-A238-4686-872F-F990726BDC36}" destId="{346D9AAB-FF81-4FF7-811B-2BA2DA7C1B12}" srcOrd="3" destOrd="0" parTransId="{E23F097A-5D89-4A07-B90F-A11EF034D23D}" sibTransId="{C064F62F-89DA-4AC1-975D-99205F494D6C}"/>
    <dgm:cxn modelId="{D99BB798-EE33-4996-AF61-711C4A4022A4}" type="presOf" srcId="{E8CAF8CD-A238-4686-872F-F990726BDC36}" destId="{F37DBE2F-0AEF-4287-B717-8E685D676025}" srcOrd="0" destOrd="0" presId="urn:microsoft.com/office/officeart/2005/8/layout/vList3"/>
    <dgm:cxn modelId="{B41AB88B-3D4A-403F-A830-70D2506554C6}" type="presParOf" srcId="{F37DBE2F-0AEF-4287-B717-8E685D676025}" destId="{5E5AB7C9-244B-4224-9821-343C22B01BD6}" srcOrd="0" destOrd="0" presId="urn:microsoft.com/office/officeart/2005/8/layout/vList3"/>
    <dgm:cxn modelId="{35D64132-27A7-4FA2-A7FA-163203A0095F}" type="presParOf" srcId="{5E5AB7C9-244B-4224-9821-343C22B01BD6}" destId="{597FD67B-1CC8-4C16-B5C2-BEB07D90567B}" srcOrd="0" destOrd="0" presId="urn:microsoft.com/office/officeart/2005/8/layout/vList3"/>
    <dgm:cxn modelId="{369BBAD4-B6CB-4B43-A1FF-8E7AB5A0FC59}" type="presParOf" srcId="{5E5AB7C9-244B-4224-9821-343C22B01BD6}" destId="{FE5BEE38-7ADF-4E62-81F6-660666E563D9}" srcOrd="1" destOrd="0" presId="urn:microsoft.com/office/officeart/2005/8/layout/vList3"/>
    <dgm:cxn modelId="{F81D6E85-979E-47DD-91A0-70E552E7C62B}" type="presOf" srcId="{80796817-207E-42E9-BDF3-0E1BA2E2E3C7}" destId="{FE5BEE38-7ADF-4E62-81F6-660666E563D9}" srcOrd="0" destOrd="0" presId="urn:microsoft.com/office/officeart/2005/8/layout/vList3"/>
    <dgm:cxn modelId="{AB0C2167-EA6D-4C0B-86FA-AC042FFCF2E5}" type="presParOf" srcId="{F37DBE2F-0AEF-4287-B717-8E685D676025}" destId="{FD51FAF8-929B-4A18-8F2D-7B5E91AB33F3}" srcOrd="1" destOrd="0" presId="urn:microsoft.com/office/officeart/2005/8/layout/vList3"/>
    <dgm:cxn modelId="{00733BD6-9839-4406-91E9-853237FC7B9C}" type="presOf" srcId="{2B3944AE-12CF-4A11-84BF-7E39B4B1B9F4}" destId="{FD51FAF8-929B-4A18-8F2D-7B5E91AB33F3}" srcOrd="0" destOrd="0" presId="urn:microsoft.com/office/officeart/2005/8/layout/vList3"/>
    <dgm:cxn modelId="{ED46A4AC-F0C7-4FCB-8480-B74AD6526CCC}" type="presParOf" srcId="{F37DBE2F-0AEF-4287-B717-8E685D676025}" destId="{8AD5A50C-B03B-4988-B1C7-9CFF91E52B03}" srcOrd="2" destOrd="0" presId="urn:microsoft.com/office/officeart/2005/8/layout/vList3"/>
    <dgm:cxn modelId="{05B9B6E0-6035-4015-B73E-7D59C94C345E}" type="presParOf" srcId="{8AD5A50C-B03B-4988-B1C7-9CFF91E52B03}" destId="{299B8852-4F37-4E03-8FB2-90C97D80FCA8}" srcOrd="0" destOrd="2" presId="urn:microsoft.com/office/officeart/2005/8/layout/vList3"/>
    <dgm:cxn modelId="{19B7A866-381F-4153-B38C-8C915778D255}" type="presParOf" srcId="{8AD5A50C-B03B-4988-B1C7-9CFF91E52B03}" destId="{69163053-0507-4E3D-AA00-124D6FABECB1}" srcOrd="1" destOrd="2" presId="urn:microsoft.com/office/officeart/2005/8/layout/vList3"/>
    <dgm:cxn modelId="{82E0A26C-A7E5-47D3-BA48-F57969D61277}" type="presOf" srcId="{80C53DFF-7728-4F41-BC6A-C2883A053F66}" destId="{69163053-0507-4E3D-AA00-124D6FABECB1}" srcOrd="0" destOrd="0" presId="urn:microsoft.com/office/officeart/2005/8/layout/vList3"/>
    <dgm:cxn modelId="{E709AD5E-8D36-4152-947A-4E8A1ECF04E8}" type="presParOf" srcId="{F37DBE2F-0AEF-4287-B717-8E685D676025}" destId="{2B62837F-A146-4694-9E4E-C27C458D15EA}" srcOrd="3" destOrd="0" presId="urn:microsoft.com/office/officeart/2005/8/layout/vList3"/>
    <dgm:cxn modelId="{98F54A5F-E117-426A-90B6-6436660E5A98}" type="presOf" srcId="{B10C0881-E52D-4D5E-B34F-66C09D92AA2A}" destId="{2B62837F-A146-4694-9E4E-C27C458D15EA}" srcOrd="0" destOrd="0" presId="urn:microsoft.com/office/officeart/2005/8/layout/vList3"/>
    <dgm:cxn modelId="{61BB1344-546B-4120-9777-5F41B9E66BBE}" type="presParOf" srcId="{F37DBE2F-0AEF-4287-B717-8E685D676025}" destId="{4B1268BF-25A6-4C82-A0A6-AAE3BE70B2B8}" srcOrd="4" destOrd="0" presId="urn:microsoft.com/office/officeart/2005/8/layout/vList3"/>
    <dgm:cxn modelId="{83381A90-0C9B-4B49-9437-AAE93B25DA85}" type="presParOf" srcId="{4B1268BF-25A6-4C82-A0A6-AAE3BE70B2B8}" destId="{1B3908B5-7B60-4B87-8364-5815913247B3}" srcOrd="0" destOrd="4" presId="urn:microsoft.com/office/officeart/2005/8/layout/vList3"/>
    <dgm:cxn modelId="{1BDDF755-7A50-4843-809F-85360B3F3B1E}" type="presParOf" srcId="{4B1268BF-25A6-4C82-A0A6-AAE3BE70B2B8}" destId="{43E75672-BBA5-4444-9886-34E6DBEAB8DE}" srcOrd="1" destOrd="4" presId="urn:microsoft.com/office/officeart/2005/8/layout/vList3"/>
    <dgm:cxn modelId="{1BA2088E-A1AC-41A9-B893-B22403D58C8C}" type="presOf" srcId="{959E04EF-E2BC-476A-BF0C-4AF0E225CC49}" destId="{43E75672-BBA5-4444-9886-34E6DBEAB8DE}" srcOrd="0" destOrd="0" presId="urn:microsoft.com/office/officeart/2005/8/layout/vList3"/>
    <dgm:cxn modelId="{D3E59F90-D25C-4119-A99E-6EED5BB4EE2B}" type="presParOf" srcId="{F37DBE2F-0AEF-4287-B717-8E685D676025}" destId="{6EFBEA6B-790B-47FE-93AC-A787F6D00711}" srcOrd="5" destOrd="0" presId="urn:microsoft.com/office/officeart/2005/8/layout/vList3"/>
    <dgm:cxn modelId="{D678A438-8BF9-4765-AF68-08DD6B660E9D}" type="presOf" srcId="{2DC4F724-C573-4277-BE8E-7EF56A1B43CB}" destId="{6EFBEA6B-790B-47FE-93AC-A787F6D00711}" srcOrd="0" destOrd="0" presId="urn:microsoft.com/office/officeart/2005/8/layout/vList3"/>
    <dgm:cxn modelId="{ABDC03E7-4EF2-42A1-905A-13229D485C17}" type="presParOf" srcId="{F37DBE2F-0AEF-4287-B717-8E685D676025}" destId="{4D2ED867-123B-450E-A0BD-D4FEE3B6ED66}" srcOrd="6" destOrd="0" presId="urn:microsoft.com/office/officeart/2005/8/layout/vList3"/>
    <dgm:cxn modelId="{A220185A-64D9-47BB-8CF9-934FF5D02658}" type="presParOf" srcId="{4D2ED867-123B-450E-A0BD-D4FEE3B6ED66}" destId="{29CE7826-F92E-4DFC-AA7E-190456F9561B}" srcOrd="0" destOrd="6" presId="urn:microsoft.com/office/officeart/2005/8/layout/vList3"/>
    <dgm:cxn modelId="{83789F87-E15B-495E-A9F2-C4D9842F0AEE}" type="presParOf" srcId="{4D2ED867-123B-450E-A0BD-D4FEE3B6ED66}" destId="{B90C42E6-023D-4B4E-951F-D0A9AA615BFE}" srcOrd="1" destOrd="6" presId="urn:microsoft.com/office/officeart/2005/8/layout/vList3"/>
    <dgm:cxn modelId="{0F5535B9-69CF-4C5C-ACB8-1184CC75FEF0}" type="presOf" srcId="{346D9AAB-FF81-4FF7-811B-2BA2DA7C1B12}" destId="{B90C42E6-023D-4B4E-951F-D0A9AA615BFE}" srcOrd="0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8199755" cy="3828415"/>
        <a:chOff x="0" y="0"/>
        <a:chExt cx="8199755" cy="3828415"/>
      </a:xfrm>
    </dsp:grpSpPr>
    <dsp:sp modelId="{FE5BEE38-7ADF-4E62-81F6-660666E563D9}">
      <dsp:nvSpPr>
        <dsp:cNvPr id="4" name="五边形 3"/>
        <dsp:cNvSpPr/>
      </dsp:nvSpPr>
      <dsp:spPr bwMode="white">
        <a:xfrm rot="10800000">
          <a:off x="1794567" y="0"/>
          <a:ext cx="5452837" cy="805982"/>
        </a:xfrm>
        <a:prstGeom prst="homePlate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accent3">
            <a:shade val="80000"/>
          </a:schemeClr>
        </a:lnRef>
        <a:fillRef idx="3">
          <a:schemeClr val="lt1"/>
        </a:fillRef>
        <a:effectRef idx="2">
          <a:scrgbClr r="0" g="0" b="0"/>
        </a:effectRef>
        <a:fontRef idx="minor">
          <a:schemeClr val="lt1"/>
        </a:fontRef>
      </dsp:style>
      <dsp:txBody>
        <a:bodyPr rot="10800000" vert="horz" wrap="square" lIns="355415" tIns="57150" rIns="106680" bIns="57150" anchor="ctr"/>
        <a:lstStyle>
          <a:lvl1pPr algn="ctr">
            <a:defRPr sz="15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>
              <a:solidFill>
                <a:schemeClr val="dk1"/>
              </a:solidFill>
            </a:rPr>
            <a:t>MoE eLearn </a:t>
          </a:r>
          <a:r>
            <a:rPr lang="en-US" altLang="zh-CN">
              <a:solidFill>
                <a:schemeClr val="dk1"/>
              </a:solidFill>
            </a:rPr>
            <a:t>as</a:t>
          </a:r>
          <a:r>
            <a:rPr lang="en-US" altLang="zh-CN">
              <a:solidFill>
                <a:schemeClr val="dk1"/>
              </a:solidFill>
            </a:rPr>
            <a:t> Professional Learning and Development  (</a:t>
          </a:r>
          <a:r>
            <a:rPr lang="en-US" altLang="zh-CN">
              <a:solidFill>
                <a:schemeClr val="dk1"/>
              </a:solidFill>
              <a:sym typeface="+mn-ea"/>
            </a:rPr>
            <a:t>PLD</a:t>
          </a:r>
          <a:r>
            <a:rPr lang="en-US" altLang="zh-CN">
              <a:solidFill>
                <a:schemeClr val="dk1"/>
              </a:solidFill>
            </a:rPr>
            <a:t>) for ECE &amp; primary teachers, launched in August 2026</a:t>
          </a:r>
          <a:endParaRPr lang="en-US" altLang="zh-CN">
            <a:solidFill>
              <a:schemeClr val="dk1"/>
            </a:solidFill>
          </a:endParaRPr>
        </a:p>
      </dsp:txBody>
      <dsp:txXfrm rot="10800000">
        <a:off x="1794567" y="0"/>
        <a:ext cx="5452837" cy="805982"/>
      </dsp:txXfrm>
    </dsp:sp>
    <dsp:sp modelId="{597FD67B-1CC8-4C16-B5C2-BEB07D90567B}">
      <dsp:nvSpPr>
        <dsp:cNvPr id="3" name="椭圆 2"/>
        <dsp:cNvSpPr/>
      </dsp:nvSpPr>
      <dsp:spPr bwMode="white">
        <a:xfrm>
          <a:off x="458564" y="0"/>
          <a:ext cx="805982" cy="805982"/>
        </a:xfrm>
        <a:prstGeom prst="ellipse">
          <a:avLst/>
        </a:prstGeom>
        <a:blipFill>
          <a:blip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sp3d z="127000" prstMaterial="plastic">
          <a:bevelT w="88900" h="88900"/>
          <a:bevelB w="88900" h="31750" prst="angle"/>
        </a:sp3d>
      </dsp:spPr>
      <dsp:style>
        <a:lnRef idx="0">
          <a:schemeClr val="accent3">
            <a:shade val="80000"/>
          </a:schemeClr>
        </a:lnRef>
        <a:fillRef idx="3">
          <a:schemeClr val="accent3">
            <a:tint val="40000"/>
          </a:schemeClr>
        </a:fillRef>
        <a:effectRef idx="2">
          <a:scrgbClr r="0" g="0" b="0"/>
        </a:effectRef>
        <a:fontRef idx="minor"/>
      </dsp:style>
      <dsp:txXfrm>
        <a:off x="458564" y="0"/>
        <a:ext cx="805982" cy="805982"/>
      </dsp:txXfrm>
    </dsp:sp>
    <dsp:sp modelId="{69163053-0507-4E3D-AA00-124D6FABECB1}">
      <dsp:nvSpPr>
        <dsp:cNvPr id="6" name="五边形 5"/>
        <dsp:cNvSpPr/>
      </dsp:nvSpPr>
      <dsp:spPr bwMode="white">
        <a:xfrm rot="10800000">
          <a:off x="1612149" y="1021631"/>
          <a:ext cx="5452837" cy="805982"/>
        </a:xfrm>
        <a:prstGeom prst="homePlate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accent3">
            <a:shade val="80000"/>
          </a:schemeClr>
        </a:lnRef>
        <a:fillRef idx="3">
          <a:schemeClr val="lt1"/>
        </a:fillRef>
        <a:effectRef idx="2">
          <a:scrgbClr r="0" g="0" b="0"/>
        </a:effectRef>
        <a:fontRef idx="minor">
          <a:schemeClr val="lt1"/>
        </a:fontRef>
      </dsp:style>
      <dsp:txBody>
        <a:bodyPr rot="10800000" vert="horz" wrap="square" lIns="355415" tIns="57150" rIns="106680" bIns="57150" anchor="ctr"/>
        <a:lstStyle>
          <a:lvl1pPr algn="ctr">
            <a:defRPr sz="15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>
              <a:solidFill>
                <a:schemeClr val="dk1"/>
              </a:solidFill>
              <a:sym typeface="+mn-ea"/>
            </a:rPr>
            <a:t>Design: Self</a:t>
          </a:r>
          <a:r>
            <a:rPr lang="en-US" altLang="zh-CN">
              <a:solidFill>
                <a:schemeClr val="dk1"/>
              </a:solidFill>
              <a:sym typeface="+mn-ea"/>
            </a:rPr>
            <a:t>-</a:t>
          </a:r>
          <a:r>
            <a:rPr lang="en-US" altLang="zh-CN">
              <a:solidFill>
                <a:schemeClr val="dk1"/>
              </a:solidFill>
              <a:sym typeface="+mn-ea"/>
            </a:rPr>
            <a:t>paced online training modules </a:t>
          </a:r>
          <a:endParaRPr lang="en-US" altLang="zh-CN">
            <a:solidFill>
              <a:schemeClr val="dk1"/>
            </a:solidFill>
          </a:endParaRPr>
        </a:p>
      </dsp:txBody>
      <dsp:txXfrm rot="10800000">
        <a:off x="1612149" y="1021631"/>
        <a:ext cx="5452837" cy="805982"/>
      </dsp:txXfrm>
    </dsp:sp>
    <dsp:sp modelId="{299B8852-4F37-4E03-8FB2-90C97D80FCA8}">
      <dsp:nvSpPr>
        <dsp:cNvPr id="5" name="椭圆 4"/>
        <dsp:cNvSpPr/>
      </dsp:nvSpPr>
      <dsp:spPr bwMode="white">
        <a:xfrm>
          <a:off x="505819" y="960239"/>
          <a:ext cx="805982" cy="805982"/>
        </a:xfrm>
        <a:prstGeom prst="ellipse">
          <a:avLst/>
        </a:prstGeom>
        <a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sp3d z="127000" prstMaterial="plastic">
          <a:bevelT w="88900" h="88900"/>
          <a:bevelB w="88900" h="31750" prst="angle"/>
        </a:sp3d>
      </dsp:spPr>
      <dsp:style>
        <a:lnRef idx="0">
          <a:schemeClr val="accent3">
            <a:shade val="80000"/>
          </a:schemeClr>
        </a:lnRef>
        <a:fillRef idx="3">
          <a:schemeClr val="accent3">
            <a:tint val="40000"/>
          </a:schemeClr>
        </a:fillRef>
        <a:effectRef idx="2">
          <a:scrgbClr r="0" g="0" b="0"/>
        </a:effectRef>
        <a:fontRef idx="minor"/>
      </dsp:style>
      <dsp:txXfrm>
        <a:off x="505819" y="960239"/>
        <a:ext cx="805982" cy="805982"/>
      </dsp:txXfrm>
    </dsp:sp>
    <dsp:sp modelId="{43E75672-BBA5-4444-9886-34E6DBEAB8DE}">
      <dsp:nvSpPr>
        <dsp:cNvPr id="8" name="五边形 7"/>
        <dsp:cNvSpPr/>
      </dsp:nvSpPr>
      <dsp:spPr bwMode="white">
        <a:xfrm rot="10800000">
          <a:off x="1485862" y="1988189"/>
          <a:ext cx="5452837" cy="805982"/>
        </a:xfrm>
        <a:prstGeom prst="homePlate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accent3">
            <a:shade val="80000"/>
          </a:schemeClr>
        </a:lnRef>
        <a:fillRef idx="3">
          <a:schemeClr val="lt1"/>
        </a:fillRef>
        <a:effectRef idx="2">
          <a:scrgbClr r="0" g="0" b="0"/>
        </a:effectRef>
        <a:fontRef idx="minor">
          <a:schemeClr val="lt1"/>
        </a:fontRef>
      </dsp:style>
      <dsp:txBody>
        <a:bodyPr rot="10800000" vert="horz" wrap="square" lIns="355415" tIns="57150" rIns="106680" bIns="57150" anchor="ctr"/>
        <a:lstStyle>
          <a:lvl1pPr algn="ctr">
            <a:defRPr sz="15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>
              <a:solidFill>
                <a:schemeClr val="dk1"/>
              </a:solidFill>
              <a:sym typeface="+mn-ea"/>
            </a:rPr>
            <a:t>G</a:t>
          </a:r>
          <a:r>
            <a:rPr lang="en-US" altLang="zh-CN">
              <a:solidFill>
                <a:schemeClr val="dk1"/>
              </a:solidFill>
              <a:sym typeface="+mn-ea"/>
            </a:rPr>
            <a:t>oal: Strengthen curriculum continuity during first 6 months of primary school,  between ECE and primary school</a:t>
          </a:r>
          <a:endParaRPr lang="en-US" altLang="zh-CN">
            <a:solidFill>
              <a:schemeClr val="dk1"/>
            </a:solidFill>
          </a:endParaRPr>
        </a:p>
      </dsp:txBody>
      <dsp:txXfrm rot="10800000">
        <a:off x="1485862" y="1988189"/>
        <a:ext cx="5452837" cy="805982"/>
      </dsp:txXfrm>
    </dsp:sp>
    <dsp:sp modelId="{1B3908B5-7B60-4B87-8364-5815913247B3}">
      <dsp:nvSpPr>
        <dsp:cNvPr id="7" name="椭圆 6"/>
        <dsp:cNvSpPr/>
      </dsp:nvSpPr>
      <dsp:spPr bwMode="white">
        <a:xfrm>
          <a:off x="482188" y="2038579"/>
          <a:ext cx="805982" cy="805982"/>
        </a:xfrm>
        <a:prstGeom prst="ellipse">
          <a:avLst/>
        </a:prstGeom>
        <a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sp3d z="127000" prstMaterial="plastic">
          <a:bevelT w="88900" h="88900"/>
          <a:bevelB w="88900" h="31750" prst="angle"/>
        </a:sp3d>
      </dsp:spPr>
      <dsp:style>
        <a:lnRef idx="0">
          <a:schemeClr val="accent3">
            <a:shade val="80000"/>
          </a:schemeClr>
        </a:lnRef>
        <a:fillRef idx="3">
          <a:schemeClr val="accent3">
            <a:tint val="40000"/>
          </a:schemeClr>
        </a:fillRef>
        <a:effectRef idx="2">
          <a:scrgbClr r="0" g="0" b="0"/>
        </a:effectRef>
        <a:fontRef idx="minor"/>
      </dsp:style>
      <dsp:txXfrm>
        <a:off x="482188" y="2038579"/>
        <a:ext cx="805982" cy="805982"/>
      </dsp:txXfrm>
    </dsp:sp>
    <dsp:sp modelId="{B90C42E6-023D-4B4E-951F-D0A9AA615BFE}">
      <dsp:nvSpPr>
        <dsp:cNvPr id="10" name="五边形 9"/>
        <dsp:cNvSpPr/>
      </dsp:nvSpPr>
      <dsp:spPr bwMode="white">
        <a:xfrm rot="10800000">
          <a:off x="1574954" y="3022433"/>
          <a:ext cx="5452837" cy="805982"/>
        </a:xfrm>
        <a:prstGeom prst="homePlate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accent3">
            <a:shade val="80000"/>
          </a:schemeClr>
        </a:lnRef>
        <a:fillRef idx="3">
          <a:schemeClr val="lt1"/>
        </a:fillRef>
        <a:effectRef idx="2">
          <a:scrgbClr r="0" g="0" b="0"/>
        </a:effectRef>
        <a:fontRef idx="minor">
          <a:schemeClr val="lt1"/>
        </a:fontRef>
      </dsp:style>
      <dsp:txBody>
        <a:bodyPr rot="10800000" vert="horz" wrap="square" lIns="355415" tIns="57150" rIns="106680" bIns="57150" anchor="ctr"/>
        <a:lstStyle>
          <a:lvl1pPr algn="ctr">
            <a:defRPr sz="15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>
              <a:solidFill>
                <a:schemeClr val="dk1"/>
              </a:solidFill>
              <a:sym typeface="+mn-ea"/>
            </a:rPr>
            <a:t>F</a:t>
          </a:r>
          <a:r>
            <a:rPr lang="en-US" altLang="zh-CN">
              <a:solidFill>
                <a:schemeClr val="dk1"/>
              </a:solidFill>
              <a:sym typeface="+mn-ea"/>
            </a:rPr>
            <a:t>ocus: Build teacher capability for oral language, early literacy &amp; numeracy at school entry</a:t>
          </a:r>
          <a:endParaRPr lang="en-US" altLang="zh-CN">
            <a:solidFill>
              <a:schemeClr val="dk1"/>
            </a:solidFill>
          </a:endParaRPr>
        </a:p>
      </dsp:txBody>
      <dsp:txXfrm rot="10800000">
        <a:off x="1574954" y="3022433"/>
        <a:ext cx="5452837" cy="805982"/>
      </dsp:txXfrm>
    </dsp:sp>
    <dsp:sp modelId="{29CE7826-F92E-4DFC-AA7E-190456F9561B}">
      <dsp:nvSpPr>
        <dsp:cNvPr id="9" name="椭圆 8"/>
        <dsp:cNvSpPr/>
      </dsp:nvSpPr>
      <dsp:spPr bwMode="white">
        <a:xfrm>
          <a:off x="403347" y="2902559"/>
          <a:ext cx="805982" cy="805982"/>
        </a:xfrm>
        <a:prstGeom prst="ellipse">
          <a:avLst/>
        </a:prstGeom>
        <a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sp3d z="127000" prstMaterial="plastic">
          <a:bevelT w="88900" h="88900"/>
          <a:bevelB w="88900" h="31750" prst="angle"/>
        </a:sp3d>
      </dsp:spPr>
      <dsp:style>
        <a:lnRef idx="0">
          <a:schemeClr val="accent3">
            <a:shade val="80000"/>
          </a:schemeClr>
        </a:lnRef>
        <a:fillRef idx="3">
          <a:schemeClr val="accent3">
            <a:tint val="40000"/>
          </a:schemeClr>
        </a:fillRef>
        <a:effectRef idx="2">
          <a:scrgbClr r="0" g="0" b="0"/>
        </a:effectRef>
        <a:fontRef idx="minor"/>
      </dsp:style>
      <dsp:txXfrm>
        <a:off x="403347" y="2902559"/>
        <a:ext cx="805982" cy="8059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type="homePlate" r:blip="" rot="180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#2">
  <dgm:title val=""/>
  <dgm:desc val=""/>
  <dgm:catLst>
    <dgm:cat type="3D" pri="11100"/>
  </dgm:catLst>
  <dgm:scene3d>
    <a:camera prst="orthographicFront"/>
    <a:lightRig rig="threePt" dir="t"/>
  </dgm:scene3d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94587B-326E-43C1-B7EA-CA2A8938A9D2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316DE7-EE72-45DB-8947-C9608D74BEED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2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</a:rPr>
              <a:t>Your reading list is just your starting point. You will be expected to independently find further academic sources to include in your work.</a:t>
            </a:r>
            <a:endParaRPr lang="en-GB" sz="1400">
              <a:latin typeface="Aptos" panose="020B0004020202020204" pitchFamily="34" charset="0"/>
            </a:endParaRP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The library discovery tool is a great starting point. Using keywords you can search across many of our collections and resources in a single simple search.</a:t>
            </a:r>
            <a:endParaRPr lang="en-US" sz="1400">
              <a:latin typeface="Aptos" panose="020B00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</a:rPr>
              <a:t>Your reading list is just your starting point. You will be expected to independently find further academic sources to include in your work.</a:t>
            </a:r>
            <a:endParaRPr lang="en-GB" sz="1400">
              <a:latin typeface="Aptos" panose="020B0004020202020204" pitchFamily="34" charset="0"/>
            </a:endParaRP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The library discovery tool is a great starting point. Using keywords you can search across many of our collections and resources in a single simple search.</a:t>
            </a:r>
            <a:endParaRPr lang="en-US" sz="1400">
              <a:latin typeface="Aptos" panose="020B00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</a:rPr>
              <a:t>I have included some useful links to some support links and pages for some of our big databases. </a:t>
            </a:r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Again this is only a selection and you should explore the help guides and support on the smaller ones to familiarise yourself with the recommended searching strategies. </a:t>
            </a:r>
            <a:endParaRPr lang="en-US" sz="1400">
              <a:latin typeface="Aptos" panose="020B00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/>
              <a:t>As a first step, we encourage all new students to self enrol on our infoskills programme.</a:t>
            </a:r>
            <a:endParaRPr lang="en-GB" sz="1400"/>
          </a:p>
          <a:p>
            <a:endParaRPr lang="en-GB" sz="1400"/>
          </a:p>
          <a:p>
            <a:r>
              <a:rPr lang="en-GB" sz="1400"/>
              <a:t>As a new student you currently don’t know what you do not know.</a:t>
            </a:r>
            <a:endParaRPr lang="en-GB" sz="1400"/>
          </a:p>
          <a:p>
            <a:endParaRPr lang="en-GB" sz="1400"/>
          </a:p>
          <a:p>
            <a:r>
              <a:rPr lang="en-GB" sz="1400"/>
              <a:t>Scan the QR code with your phone camera or click on the online link provided for more details on how to develop these important skills. </a:t>
            </a:r>
            <a:endParaRPr lang="en-GB" sz="1400"/>
          </a:p>
          <a:p>
            <a:endParaRPr lang="en-GB" sz="1400"/>
          </a:p>
          <a:p>
            <a:r>
              <a:rPr lang="en-GB" sz="1400"/>
              <a:t>As you progress through this tutorial, you will see pink button links which will take you to the corresponding relevant units. </a:t>
            </a:r>
            <a:endParaRPr lang="en-US"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</a:rPr>
              <a:t>The infoskills courses are just part of the support we offer all our students.</a:t>
            </a:r>
            <a:endParaRPr lang="en-GB" sz="1400">
              <a:latin typeface="Aptos" panose="020B0004020202020204" pitchFamily="34" charset="0"/>
            </a:endParaRP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The library webpage has lots of information, support and links to help you on your academic journey.</a:t>
            </a:r>
            <a:endParaRPr lang="en-GB" sz="1400">
              <a:latin typeface="Aptos" panose="020B0004020202020204" pitchFamily="34" charset="0"/>
            </a:endParaRP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You can navigate easily to the library webpage from your student HWB homepage.</a:t>
            </a:r>
            <a:endParaRPr lang="en-GB" sz="1400">
              <a:latin typeface="Aptos" panose="020B0004020202020204" pitchFamily="34" charset="0"/>
            </a:endParaRPr>
          </a:p>
          <a:p>
            <a:endParaRPr lang="en-GB" sz="1400">
              <a:latin typeface="Aptos" panose="020B0004020202020204" pitchFamily="34" charset="0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</a:rPr>
              <a:t>The infoskills courses are just part of the support we offer all our students.</a:t>
            </a:r>
            <a:endParaRPr lang="en-GB" sz="1400">
              <a:latin typeface="Aptos" panose="020B0004020202020204" pitchFamily="34" charset="0"/>
            </a:endParaRP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The library webpage has lots of information, support and links to help you on your academic journey.</a:t>
            </a:r>
            <a:endParaRPr lang="en-GB" sz="1400">
              <a:latin typeface="Aptos" panose="020B0004020202020204" pitchFamily="34" charset="0"/>
            </a:endParaRP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You can navigate easily to the library webpage from your student HWB homepage.</a:t>
            </a:r>
            <a:endParaRPr lang="en-GB" sz="1400">
              <a:latin typeface="Aptos" panose="020B0004020202020204" pitchFamily="34" charset="0"/>
            </a:endParaRPr>
          </a:p>
          <a:p>
            <a:endParaRPr lang="en-GB" sz="1400">
              <a:latin typeface="Aptos" panose="020B0004020202020204" pitchFamily="34" charset="0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</a:rPr>
              <a:t>The infoskills courses are just part of the support we offer all our students.</a:t>
            </a:r>
            <a:endParaRPr lang="en-GB" sz="1400">
              <a:latin typeface="Aptos" panose="020B0004020202020204" pitchFamily="34" charset="0"/>
            </a:endParaRP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The library webpage has lots of information, support and links to help you on your academic journey.</a:t>
            </a:r>
            <a:endParaRPr lang="en-GB" sz="1400">
              <a:latin typeface="Aptos" panose="020B0004020202020204" pitchFamily="34" charset="0"/>
            </a:endParaRP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You can navigate easily to the library webpage from your student HWB homepage.</a:t>
            </a:r>
            <a:endParaRPr lang="en-GB" sz="1400">
              <a:latin typeface="Aptos" panose="020B0004020202020204" pitchFamily="34" charset="0"/>
            </a:endParaRPr>
          </a:p>
          <a:p>
            <a:endParaRPr lang="en-GB" sz="1400">
              <a:latin typeface="Aptos" panose="020B0004020202020204" pitchFamily="34" charset="0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</a:rPr>
              <a:t>When considering the best available evidence in your work, it is essential you critically evaluate it.</a:t>
            </a:r>
            <a:endParaRPr lang="en-GB" sz="1400">
              <a:latin typeface="Aptos" panose="020B0004020202020204" pitchFamily="34" charset="0"/>
            </a:endParaRP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To help you, consider using one of the following tests: the CRAAP, SIFT or ACORN tests.</a:t>
            </a:r>
            <a:endParaRPr lang="en-GB" sz="1400">
              <a:latin typeface="Aptos" panose="020B0004020202020204" pitchFamily="34" charset="0"/>
            </a:endParaRP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To explore further – explore the external video links and complete the Evaluating Information infoskills unit. </a:t>
            </a:r>
            <a:endParaRPr lang="en-US" sz="1400">
              <a:latin typeface="Aptos" panose="020B00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5" name="Picture 4" descr="A blue and white background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screenshot of a computer&#10;&#10;Description automatically generated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1220330" y="752344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724330" y="752344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9485930" y="752344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text, design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5" Type="http://schemas.openxmlformats.org/officeDocument/2006/relationships/theme" Target="../theme/theme1.xml"/><Relationship Id="rId4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2.xml"/><Relationship Id="rId8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0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4" Type="http://schemas.openxmlformats.org/officeDocument/2006/relationships/theme" Target="../theme/theme2.xml"/><Relationship Id="rId13" Type="http://schemas.openxmlformats.org/officeDocument/2006/relationships/image" Target="../media/image7.png"/><Relationship Id="rId12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3.xml"/><Relationship Id="rId1" Type="http://schemas.openxmlformats.org/officeDocument/2006/relationships/slideLayout" Target="../slideLayouts/slideLayout4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/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54" r:id="rId2"/>
    <p:sldLayoutId id="2147483655" r:id="rId3"/>
    <p:sldLayoutId id="2147483656" r:id="rId4"/>
    <p:sldLayoutId id="2147483657" r:id="rId5"/>
    <p:sldLayoutId id="2147483658" r:id="rId6"/>
    <p:sldLayoutId id="2147483659" r:id="rId7"/>
    <p:sldLayoutId id="2147483660" r:id="rId8"/>
    <p:sldLayoutId id="2147483661" r:id="rId9"/>
    <p:sldLayoutId id="2147483662" r:id="rId10"/>
    <p:sldLayoutId id="2147483663" r:id="rId11"/>
    <p:sldLayoutId id="214748366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8.xml"/><Relationship Id="rId1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8.xml"/><Relationship Id="rId4" Type="http://schemas.openxmlformats.org/officeDocument/2006/relationships/tags" Target="../tags/tag4.xml"/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tags" Target="../tags/tag13.xml"/><Relationship Id="rId8" Type="http://schemas.openxmlformats.org/officeDocument/2006/relationships/tags" Target="../tags/tag12.xml"/><Relationship Id="rId7" Type="http://schemas.openxmlformats.org/officeDocument/2006/relationships/tags" Target="../tags/tag11.xml"/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3" Type="http://schemas.openxmlformats.org/officeDocument/2006/relationships/notesSlide" Target="../notesSlides/notesSlide2.xml"/><Relationship Id="rId12" Type="http://schemas.openxmlformats.org/officeDocument/2006/relationships/slideLayout" Target="../slideLayouts/slideLayout8.xml"/><Relationship Id="rId11" Type="http://schemas.openxmlformats.org/officeDocument/2006/relationships/tags" Target="../tags/tag15.xml"/><Relationship Id="rId10" Type="http://schemas.openxmlformats.org/officeDocument/2006/relationships/tags" Target="../tags/tag14.xml"/><Relationship Id="rId1" Type="http://schemas.openxmlformats.org/officeDocument/2006/relationships/tags" Target="../tags/tag5.xml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8.xml"/><Relationship Id="rId3" Type="http://schemas.openxmlformats.org/officeDocument/2006/relationships/image" Target="../media/image18.png"/><Relationship Id="rId2" Type="http://schemas.openxmlformats.org/officeDocument/2006/relationships/image" Target="../media/image17.webp"/><Relationship Id="rId1" Type="http://schemas.openxmlformats.org/officeDocument/2006/relationships/chart" Target="../charts/chart1.xml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image" Target="../media/image20.png"/><Relationship Id="rId8" Type="http://schemas.openxmlformats.org/officeDocument/2006/relationships/tags" Target="../tags/tag17.xml"/><Relationship Id="rId7" Type="http://schemas.openxmlformats.org/officeDocument/2006/relationships/tags" Target="../tags/tag16.xml"/><Relationship Id="rId6" Type="http://schemas.openxmlformats.org/officeDocument/2006/relationships/image" Target="../media/image19.jpeg"/><Relationship Id="rId5" Type="http://schemas.microsoft.com/office/2007/relationships/diagramDrawing" Target="../diagrams/drawing1.xml"/><Relationship Id="rId4" Type="http://schemas.openxmlformats.org/officeDocument/2006/relationships/diagramColors" Target="../diagrams/colors1.xml"/><Relationship Id="rId3" Type="http://schemas.openxmlformats.org/officeDocument/2006/relationships/diagramQuickStyle" Target="../diagrams/quickStyle1.xml"/><Relationship Id="rId2" Type="http://schemas.openxmlformats.org/officeDocument/2006/relationships/diagramLayout" Target="../diagrams/layout1.xml"/><Relationship Id="rId11" Type="http://schemas.openxmlformats.org/officeDocument/2006/relationships/slideLayout" Target="../slideLayouts/slideLayout8.xml"/><Relationship Id="rId10" Type="http://schemas.openxmlformats.org/officeDocument/2006/relationships/image" Target="../media/image21.svg"/><Relationship Id="rId1" Type="http://schemas.openxmlformats.org/officeDocument/2006/relationships/diagramData" Target="../diagrams/data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3.xml"/><Relationship Id="rId7" Type="http://schemas.openxmlformats.org/officeDocument/2006/relationships/slideLayout" Target="../slideLayouts/slideLayout8.xml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jpeg"/><Relationship Id="rId3" Type="http://schemas.openxmlformats.org/officeDocument/2006/relationships/hyperlink" Target="https://moodle.uwtsd.ac.uk/course/section.php?id=152564" TargetMode="External"/><Relationship Id="rId2" Type="http://schemas.openxmlformats.org/officeDocument/2006/relationships/image" Target="../media/image22.png"/><Relationship Id="rId1" Type="http://schemas.openxmlformats.org/officeDocument/2006/relationships/hyperlink" Target="https://moodle.uwtsd.ac.uk/course/section.php?id=152563" TargetMode="External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tags" Target="../tags/tag26.xml"/><Relationship Id="rId8" Type="http://schemas.openxmlformats.org/officeDocument/2006/relationships/tags" Target="../tags/tag25.xml"/><Relationship Id="rId7" Type="http://schemas.openxmlformats.org/officeDocument/2006/relationships/tags" Target="../tags/tag24.xml"/><Relationship Id="rId6" Type="http://schemas.openxmlformats.org/officeDocument/2006/relationships/tags" Target="../tags/tag23.xml"/><Relationship Id="rId5" Type="http://schemas.openxmlformats.org/officeDocument/2006/relationships/tags" Target="../tags/tag22.xml"/><Relationship Id="rId4" Type="http://schemas.openxmlformats.org/officeDocument/2006/relationships/tags" Target="../tags/tag21.xml"/><Relationship Id="rId3" Type="http://schemas.openxmlformats.org/officeDocument/2006/relationships/tags" Target="../tags/tag20.xml"/><Relationship Id="rId22" Type="http://schemas.openxmlformats.org/officeDocument/2006/relationships/notesSlide" Target="../notesSlides/notesSlide4.xml"/><Relationship Id="rId21" Type="http://schemas.openxmlformats.org/officeDocument/2006/relationships/slideLayout" Target="../slideLayouts/slideLayout9.xml"/><Relationship Id="rId20" Type="http://schemas.openxmlformats.org/officeDocument/2006/relationships/image" Target="../media/image31.svg"/><Relationship Id="rId2" Type="http://schemas.openxmlformats.org/officeDocument/2006/relationships/tags" Target="../tags/tag19.xml"/><Relationship Id="rId19" Type="http://schemas.openxmlformats.org/officeDocument/2006/relationships/image" Target="../media/image30.png"/><Relationship Id="rId18" Type="http://schemas.openxmlformats.org/officeDocument/2006/relationships/tags" Target="../tags/tag31.xml"/><Relationship Id="rId17" Type="http://schemas.openxmlformats.org/officeDocument/2006/relationships/image" Target="../media/image29.svg"/><Relationship Id="rId16" Type="http://schemas.openxmlformats.org/officeDocument/2006/relationships/image" Target="../media/image28.png"/><Relationship Id="rId15" Type="http://schemas.openxmlformats.org/officeDocument/2006/relationships/tags" Target="../tags/tag30.xml"/><Relationship Id="rId14" Type="http://schemas.openxmlformats.org/officeDocument/2006/relationships/image" Target="../media/image27.svg"/><Relationship Id="rId13" Type="http://schemas.openxmlformats.org/officeDocument/2006/relationships/image" Target="../media/image26.png"/><Relationship Id="rId12" Type="http://schemas.openxmlformats.org/officeDocument/2006/relationships/tags" Target="../tags/tag29.xml"/><Relationship Id="rId11" Type="http://schemas.openxmlformats.org/officeDocument/2006/relationships/tags" Target="../tags/tag28.xml"/><Relationship Id="rId10" Type="http://schemas.openxmlformats.org/officeDocument/2006/relationships/tags" Target="../tags/tag27.xml"/><Relationship Id="rId1" Type="http://schemas.openxmlformats.org/officeDocument/2006/relationships/tags" Target="../tags/tag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8.xml"/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tags" Target="../tags/tag32.xml"/></Relationships>
</file>

<file path=ppt/slides/_rels/slide14.xml.rels><?xml version="1.0" encoding="UTF-8" standalone="yes"?>
<Relationships xmlns="http://schemas.openxmlformats.org/package/2006/relationships"><Relationship Id="rId9" Type="http://schemas.openxmlformats.org/officeDocument/2006/relationships/tags" Target="../tags/tag41.xml"/><Relationship Id="rId8" Type="http://schemas.openxmlformats.org/officeDocument/2006/relationships/tags" Target="../tags/tag40.xml"/><Relationship Id="rId7" Type="http://schemas.openxmlformats.org/officeDocument/2006/relationships/tags" Target="../tags/tag39.xml"/><Relationship Id="rId6" Type="http://schemas.openxmlformats.org/officeDocument/2006/relationships/tags" Target="../tags/tag38.xml"/><Relationship Id="rId5" Type="http://schemas.openxmlformats.org/officeDocument/2006/relationships/tags" Target="../tags/tag37.xml"/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4" Type="http://schemas.openxmlformats.org/officeDocument/2006/relationships/notesSlide" Target="../notesSlides/notesSlide6.xml"/><Relationship Id="rId13" Type="http://schemas.openxmlformats.org/officeDocument/2006/relationships/slideLayout" Target="../slideLayouts/slideLayout9.xml"/><Relationship Id="rId12" Type="http://schemas.openxmlformats.org/officeDocument/2006/relationships/tags" Target="../tags/tag44.xml"/><Relationship Id="rId11" Type="http://schemas.openxmlformats.org/officeDocument/2006/relationships/tags" Target="../tags/tag43.xml"/><Relationship Id="rId10" Type="http://schemas.openxmlformats.org/officeDocument/2006/relationships/tags" Target="../tags/tag42.xml"/><Relationship Id="rId1" Type="http://schemas.openxmlformats.org/officeDocument/2006/relationships/tags" Target="../tags/tag33.xml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tags" Target="../tags/tag53.xml"/><Relationship Id="rId8" Type="http://schemas.openxmlformats.org/officeDocument/2006/relationships/tags" Target="../tags/tag52.xml"/><Relationship Id="rId7" Type="http://schemas.openxmlformats.org/officeDocument/2006/relationships/tags" Target="../tags/tag51.xml"/><Relationship Id="rId6" Type="http://schemas.openxmlformats.org/officeDocument/2006/relationships/tags" Target="../tags/tag50.xml"/><Relationship Id="rId5" Type="http://schemas.openxmlformats.org/officeDocument/2006/relationships/tags" Target="../tags/tag49.xml"/><Relationship Id="rId4" Type="http://schemas.openxmlformats.org/officeDocument/2006/relationships/tags" Target="../tags/tag48.xml"/><Relationship Id="rId3" Type="http://schemas.openxmlformats.org/officeDocument/2006/relationships/tags" Target="../tags/tag47.xml"/><Relationship Id="rId2" Type="http://schemas.openxmlformats.org/officeDocument/2006/relationships/tags" Target="../tags/tag46.xml"/><Relationship Id="rId15" Type="http://schemas.openxmlformats.org/officeDocument/2006/relationships/notesSlide" Target="../notesSlides/notesSlide7.xml"/><Relationship Id="rId14" Type="http://schemas.openxmlformats.org/officeDocument/2006/relationships/slideLayout" Target="../slideLayouts/slideLayout8.xml"/><Relationship Id="rId13" Type="http://schemas.openxmlformats.org/officeDocument/2006/relationships/image" Target="../media/image33.svg"/><Relationship Id="rId12" Type="http://schemas.openxmlformats.org/officeDocument/2006/relationships/image" Target="../media/image32.png"/><Relationship Id="rId11" Type="http://schemas.openxmlformats.org/officeDocument/2006/relationships/tags" Target="../tags/tag55.xml"/><Relationship Id="rId10" Type="http://schemas.openxmlformats.org/officeDocument/2006/relationships/tags" Target="../tags/tag54.xml"/><Relationship Id="rId1" Type="http://schemas.openxmlformats.org/officeDocument/2006/relationships/tags" Target="../tags/tag45.xml"/></Relationships>
</file>

<file path=ppt/slides/_rels/slide16.xml.rels><?xml version="1.0" encoding="UTF-8" standalone="yes"?>
<Relationships xmlns="http://schemas.openxmlformats.org/package/2006/relationships"><Relationship Id="rId9" Type="http://schemas.openxmlformats.org/officeDocument/2006/relationships/image" Target="../media/image35.svg"/><Relationship Id="rId8" Type="http://schemas.openxmlformats.org/officeDocument/2006/relationships/image" Target="../media/image34.png"/><Relationship Id="rId7" Type="http://schemas.openxmlformats.org/officeDocument/2006/relationships/tags" Target="../tags/tag62.xml"/><Relationship Id="rId6" Type="http://schemas.openxmlformats.org/officeDocument/2006/relationships/tags" Target="../tags/tag61.xml"/><Relationship Id="rId5" Type="http://schemas.openxmlformats.org/officeDocument/2006/relationships/tags" Target="../tags/tag60.xml"/><Relationship Id="rId4" Type="http://schemas.openxmlformats.org/officeDocument/2006/relationships/tags" Target="../tags/tag59.xml"/><Relationship Id="rId3" Type="http://schemas.openxmlformats.org/officeDocument/2006/relationships/tags" Target="../tags/tag58.xml"/><Relationship Id="rId2" Type="http://schemas.openxmlformats.org/officeDocument/2006/relationships/tags" Target="../tags/tag57.xml"/><Relationship Id="rId11" Type="http://schemas.openxmlformats.org/officeDocument/2006/relationships/notesSlide" Target="../notesSlides/notesSlide8.xml"/><Relationship Id="rId10" Type="http://schemas.openxmlformats.org/officeDocument/2006/relationships/slideLayout" Target="../slideLayouts/slideLayout8.xml"/><Relationship Id="rId1" Type="http://schemas.openxmlformats.org/officeDocument/2006/relationships/tags" Target="../tags/tag56.xml"/></Relationships>
</file>

<file path=ppt/slides/_rels/slide17.xml.rels><?xml version="1.0" encoding="UTF-8" standalone="yes"?>
<Relationships xmlns="http://schemas.openxmlformats.org/package/2006/relationships"><Relationship Id="rId9" Type="http://schemas.openxmlformats.org/officeDocument/2006/relationships/tags" Target="../tags/tag71.xml"/><Relationship Id="rId8" Type="http://schemas.openxmlformats.org/officeDocument/2006/relationships/tags" Target="../tags/tag70.xml"/><Relationship Id="rId7" Type="http://schemas.openxmlformats.org/officeDocument/2006/relationships/tags" Target="../tags/tag69.xml"/><Relationship Id="rId6" Type="http://schemas.openxmlformats.org/officeDocument/2006/relationships/tags" Target="../tags/tag68.xml"/><Relationship Id="rId5" Type="http://schemas.openxmlformats.org/officeDocument/2006/relationships/tags" Target="../tags/tag67.xml"/><Relationship Id="rId4" Type="http://schemas.openxmlformats.org/officeDocument/2006/relationships/tags" Target="../tags/tag66.xml"/><Relationship Id="rId3" Type="http://schemas.openxmlformats.org/officeDocument/2006/relationships/tags" Target="../tags/tag65.xml"/><Relationship Id="rId2" Type="http://schemas.openxmlformats.org/officeDocument/2006/relationships/tags" Target="../tags/tag64.xml"/><Relationship Id="rId15" Type="http://schemas.openxmlformats.org/officeDocument/2006/relationships/notesSlide" Target="../notesSlides/notesSlide9.xml"/><Relationship Id="rId14" Type="http://schemas.openxmlformats.org/officeDocument/2006/relationships/slideLayout" Target="../slideLayouts/slideLayout8.xml"/><Relationship Id="rId13" Type="http://schemas.openxmlformats.org/officeDocument/2006/relationships/image" Target="../media/image35.svg"/><Relationship Id="rId12" Type="http://schemas.openxmlformats.org/officeDocument/2006/relationships/image" Target="../media/image34.png"/><Relationship Id="rId11" Type="http://schemas.openxmlformats.org/officeDocument/2006/relationships/tags" Target="../tags/tag73.xml"/><Relationship Id="rId10" Type="http://schemas.openxmlformats.org/officeDocument/2006/relationships/tags" Target="../tags/tag72.xml"/><Relationship Id="rId1" Type="http://schemas.openxmlformats.org/officeDocument/2006/relationships/tags" Target="../tags/tag63.xml"/></Relationships>
</file>

<file path=ppt/slides/_rels/slide18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8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tags" Target="../tags/tag77.xml"/><Relationship Id="rId3" Type="http://schemas.openxmlformats.org/officeDocument/2006/relationships/tags" Target="../tags/tag76.xml"/><Relationship Id="rId2" Type="http://schemas.openxmlformats.org/officeDocument/2006/relationships/tags" Target="../tags/tag75.xml"/><Relationship Id="rId1" Type="http://schemas.openxmlformats.org/officeDocument/2006/relationships/tags" Target="../tags/tag74.xml"/></Relationships>
</file>

<file path=ppt/slides/_rels/slide19.xml.rels><?xml version="1.0" encoding="UTF-8" standalone="yes"?>
<Relationships xmlns="http://schemas.openxmlformats.org/package/2006/relationships"><Relationship Id="rId9" Type="http://schemas.openxmlformats.org/officeDocument/2006/relationships/tags" Target="../tags/tag86.xml"/><Relationship Id="rId8" Type="http://schemas.openxmlformats.org/officeDocument/2006/relationships/tags" Target="../tags/tag85.xml"/><Relationship Id="rId7" Type="http://schemas.openxmlformats.org/officeDocument/2006/relationships/tags" Target="../tags/tag84.xml"/><Relationship Id="rId6" Type="http://schemas.openxmlformats.org/officeDocument/2006/relationships/tags" Target="../tags/tag83.xml"/><Relationship Id="rId5" Type="http://schemas.openxmlformats.org/officeDocument/2006/relationships/tags" Target="../tags/tag82.xml"/><Relationship Id="rId4" Type="http://schemas.openxmlformats.org/officeDocument/2006/relationships/tags" Target="../tags/tag81.xml"/><Relationship Id="rId3" Type="http://schemas.openxmlformats.org/officeDocument/2006/relationships/tags" Target="../tags/tag80.xml"/><Relationship Id="rId2" Type="http://schemas.openxmlformats.org/officeDocument/2006/relationships/tags" Target="../tags/tag79.xml"/><Relationship Id="rId12" Type="http://schemas.openxmlformats.org/officeDocument/2006/relationships/notesSlide" Target="../notesSlides/notesSlide10.xml"/><Relationship Id="rId11" Type="http://schemas.openxmlformats.org/officeDocument/2006/relationships/slideLayout" Target="../slideLayouts/slideLayout8.xml"/><Relationship Id="rId10" Type="http://schemas.openxmlformats.org/officeDocument/2006/relationships/tags" Target="../tags/tag87.xml"/><Relationship Id="rId1" Type="http://schemas.openxmlformats.org/officeDocument/2006/relationships/tags" Target="../tags/tag7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2.xml"/><Relationship Id="rId3" Type="http://schemas.openxmlformats.org/officeDocument/2006/relationships/slideLayout" Target="../slideLayouts/slideLayout8.xml"/><Relationship Id="rId2" Type="http://schemas.openxmlformats.org/officeDocument/2006/relationships/image" Target="../media/image38.png"/><Relationship Id="rId1" Type="http://schemas.openxmlformats.org/officeDocument/2006/relationships/tags" Target="../tags/tag88.xml"/></Relationships>
</file>

<file path=ppt/slides/_rels/slide22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3.xml"/><Relationship Id="rId5" Type="http://schemas.openxmlformats.org/officeDocument/2006/relationships/slideLayout" Target="../slideLayouts/slideLayout13.xml"/><Relationship Id="rId4" Type="http://schemas.openxmlformats.org/officeDocument/2006/relationships/hyperlink" Target="https://www.stuff.co.nz/nz-news/350387043/more-5-year-olds-starting-school-low-speaking-skills-teachers" TargetMode="External"/><Relationship Id="rId3" Type="http://schemas.openxmlformats.org/officeDocument/2006/relationships/hyperlink" Target="https://www.evidence.ero.govt.nz/documents/lets-keep-talking-oral-language-development-in-the-early-years" TargetMode="External"/><Relationship Id="rId2" Type="http://schemas.openxmlformats.org/officeDocument/2006/relationships/hyperlink" Target="https://govt.chinadaily.com.cn/s/202308/29/WS64ed9a48498ed2d7b7e997fb/law-to-stop-jump-start-at-preschool.html#:~:text=China%20plans%20to%20ban%20kindergartens%20from%20teaching%20primary,students%27%20safety%2C%20a%20draft%20law%20said%20on%20Monday" TargetMode="External"/><Relationship Id="rId1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/Relationships>
</file>

<file path=ppt/slides/_rels/slide23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4.xml"/><Relationship Id="rId5" Type="http://schemas.openxmlformats.org/officeDocument/2006/relationships/slideLayout" Target="../slideLayouts/slideLayout13.xml"/><Relationship Id="rId4" Type="http://schemas.openxmlformats.org/officeDocument/2006/relationships/hyperlink" Target="https://www.newstalkzb.co.nz/news/national/ero-monitoring-shows-ece-services-falling-short-report/#:~:text=Monitoring%20by%20the%20Education%20Review%20Office%20%28ERO%29%20shows,an%20improvement%20from%2064%25%20in%20the%20previous%20year." TargetMode="External"/><Relationship Id="rId3" Type="http://schemas.openxmlformats.org/officeDocument/2006/relationships/hyperlink" Target="https://tahurangi.education.govt.nz/newelearnmodules" TargetMode="External"/><Relationship Id="rId2" Type="http://schemas.openxmlformats.org/officeDocument/2006/relationships/hyperlink" Target="http://en.moe.gov.cn/news/press_releases/202104/t20210427_528767.html" TargetMode="External"/><Relationship Id="rId1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/Relationships>
</file>

<file path=ppt/slides/_rels/slide24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5.xml"/><Relationship Id="rId3" Type="http://schemas.openxmlformats.org/officeDocument/2006/relationships/slideLayout" Target="../slideLayouts/slideLayout13.xml"/><Relationship Id="rId2" Type="http://schemas.openxmlformats.org/officeDocument/2006/relationships/hyperlink" Target="https://www.nzherald.co.nz/nz/education/auckland-primary-school-children-are-missing-basic-skills-such-as-talking-eating-and-toileting/WWHEYTYU7JEZJAOOJ6PXFRLLRA/" TargetMode="External"/><Relationship Id="rId1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16225" y="3247390"/>
            <a:ext cx="7397750" cy="18415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/>
          <a:p>
            <a:r>
              <a:rPr lang="en-US" altLang="zh-CN" sz="2000" dirty="0">
                <a:solidFill>
                  <a:schemeClr val="bg1"/>
                </a:solidFill>
              </a:rPr>
              <a:t>MODULE CODE: ECDE7017               </a:t>
            </a:r>
            <a:r>
              <a:rPr lang="en-US" altLang="zh-CN" sz="2000" dirty="0">
                <a:solidFill>
                  <a:schemeClr val="bg1"/>
                </a:solidFill>
                <a:sym typeface="+mn-ea"/>
              </a:rPr>
              <a:t>ASSESSMENT COMPONENT: 1</a:t>
            </a:r>
            <a:endParaRPr lang="en-US" altLang="zh-CN" sz="2000" dirty="0">
              <a:solidFill>
                <a:schemeClr val="bg1"/>
              </a:solidFill>
            </a:endParaRPr>
          </a:p>
          <a:p>
            <a:endParaRPr lang="en-US" altLang="zh-CN" sz="2000" dirty="0">
              <a:solidFill>
                <a:schemeClr val="bg1"/>
              </a:solidFill>
            </a:endParaRPr>
          </a:p>
          <a:p>
            <a:r>
              <a:rPr lang="en-US" altLang="zh-CN" sz="2000" dirty="0">
                <a:solidFill>
                  <a:schemeClr val="bg1"/>
                </a:solidFill>
              </a:rPr>
              <a:t>STUDENT NAME:  Y</a:t>
            </a:r>
            <a:r>
              <a:rPr lang="en-US" altLang="zh-CN" sz="2000" dirty="0">
                <a:solidFill>
                  <a:schemeClr val="bg1"/>
                </a:solidFill>
              </a:rPr>
              <a:t>anlei YANG         STUDENT NUMBER: 2600045</a:t>
            </a:r>
            <a:endParaRPr lang="en-US" altLang="zh-CN" sz="2000" dirty="0">
              <a:solidFill>
                <a:schemeClr val="bg1"/>
              </a:solidFill>
            </a:endParaRPr>
          </a:p>
          <a:p>
            <a:endParaRPr lang="en-US" altLang="zh-CN" sz="2000" dirty="0">
              <a:solidFill>
                <a:schemeClr val="bg1"/>
              </a:solidFill>
            </a:endParaRPr>
          </a:p>
          <a:p>
            <a:r>
              <a:rPr lang="en-US" altLang="zh-CN" sz="2000" dirty="0">
                <a:solidFill>
                  <a:schemeClr val="bg1"/>
                </a:solidFill>
                <a:ea typeface="Calibri" panose="020F0502020204030204"/>
                <a:cs typeface="Calibri" panose="020F0502020204030204"/>
                <a:sym typeface="+mn-ea"/>
              </a:rPr>
              <a:t>Doctorate in Education (EdD)           </a:t>
            </a:r>
            <a:r>
              <a:rPr lang="en-US" altLang="en-GB" sz="2000" dirty="0">
                <a:solidFill>
                  <a:schemeClr val="bg1"/>
                </a:solidFill>
              </a:rPr>
              <a:t>DATE: 13th October</a:t>
            </a:r>
            <a:r>
              <a:rPr lang="en-GB" sz="2000" dirty="0">
                <a:solidFill>
                  <a:schemeClr val="bg1"/>
                </a:solidFill>
              </a:rPr>
              <a:t> 2026</a:t>
            </a:r>
            <a:r>
              <a:rPr lang="en-US" altLang="en-GB" sz="2000" dirty="0">
                <a:solidFill>
                  <a:schemeClr val="bg1"/>
                </a:solidFill>
              </a:rPr>
              <a:t>                  </a:t>
            </a:r>
            <a:endParaRPr lang="en-US" altLang="zh-CN" sz="2000" dirty="0">
              <a:solidFill>
                <a:schemeClr val="bg1"/>
              </a:solidFill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46600" y="986155"/>
            <a:ext cx="3524250" cy="14046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1996440" y="2292350"/>
            <a:ext cx="8198485" cy="1574165"/>
          </a:xfrm>
          <a:prstGeom prst="rect">
            <a:avLst/>
          </a:prstGeom>
        </p:spPr>
        <p:txBody>
          <a:bodyPr>
            <a:noAutofit/>
          </a:bodyPr>
          <a:p>
            <a:pPr algn="ctr" defTabSz="914400">
              <a:buClrTx/>
              <a:buSzTx/>
              <a:buNone/>
            </a:pPr>
            <a:r>
              <a:rPr lang="en-US" altLang="zh-CN" sz="3600" dirty="0">
                <a:solidFill>
                  <a:schemeClr val="bg1"/>
                </a:solidFill>
              </a:rPr>
              <a:t>A Contemporary Educational Issue</a:t>
            </a:r>
            <a:r>
              <a:rPr lang="en-US" altLang="zh-CN" sz="3600" dirty="0">
                <a:solidFill>
                  <a:schemeClr val="bg1"/>
                </a:solidFill>
                <a:sym typeface="+mn-ea"/>
              </a:rPr>
              <a:t> </a:t>
            </a:r>
            <a:endParaRPr lang="en-US" altLang="zh-CN" sz="3600" dirty="0">
              <a:solidFill>
                <a:schemeClr val="bg1"/>
              </a:solidFill>
              <a:sym typeface="+mn-ea"/>
            </a:endParaRPr>
          </a:p>
          <a:p>
            <a:pPr algn="ctr" defTabSz="914400">
              <a:buClrTx/>
              <a:buSzTx/>
              <a:buNone/>
            </a:pPr>
            <a:r>
              <a:rPr lang="en-US" altLang="zh-CN" sz="3600" dirty="0">
                <a:solidFill>
                  <a:schemeClr val="bg1"/>
                </a:solidFill>
                <a:sym typeface="+mn-ea"/>
              </a:rPr>
              <a:t>in New Zealand</a:t>
            </a:r>
            <a:endParaRPr lang="en-US" altLang="zh-CN" sz="3600" dirty="0">
              <a:solidFill>
                <a:schemeClr val="bg1"/>
              </a:solidFill>
            </a:endParaRPr>
          </a:p>
          <a:p>
            <a:pPr algn="ctr" defTabSz="914400">
              <a:buClrTx/>
              <a:buSzTx/>
              <a:buNone/>
            </a:pPr>
            <a:endParaRPr lang="en-US" altLang="zh-CN" sz="3600" dirty="0">
              <a:solidFill>
                <a:schemeClr val="bg1"/>
              </a:solidFill>
            </a:endParaRPr>
          </a:p>
          <a:p>
            <a:pPr algn="ctr" defTabSz="914400">
              <a:buClrTx/>
              <a:buSzTx/>
              <a:buNone/>
            </a:pPr>
            <a:r>
              <a:rPr lang="en-US" altLang="zh-CN" sz="3600" dirty="0">
                <a:solidFill>
                  <a:schemeClr val="bg1"/>
                </a:solidFill>
              </a:rPr>
              <a:t>Oral Language Gaps at School-Entry</a:t>
            </a:r>
            <a:endParaRPr lang="en-US" altLang="zh-CN" sz="3600" dirty="0">
              <a:solidFill>
                <a:schemeClr val="bg1"/>
              </a:solidFill>
            </a:endParaRPr>
          </a:p>
        </p:txBody>
      </p:sp>
      <p:sp>
        <p:nvSpPr>
          <p:cNvPr id="5" name="TextBox 1"/>
          <p:cNvSpPr txBox="1"/>
          <p:nvPr/>
        </p:nvSpPr>
        <p:spPr>
          <a:xfrm>
            <a:off x="5050790" y="970280"/>
            <a:ext cx="2402840" cy="727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/>
          <a:p>
            <a:r>
              <a:rPr lang="en-US" altLang="zh-CN" sz="4000" dirty="0">
                <a:solidFill>
                  <a:schemeClr val="bg1"/>
                </a:solidFill>
              </a:rPr>
              <a:t>ECDE7017 </a:t>
            </a:r>
            <a:endParaRPr lang="en-US" sz="2000" dirty="0">
              <a:solidFill>
                <a:schemeClr val="bg1"/>
              </a:solidFill>
              <a:ea typeface="Calibri" panose="020F0502020204030204"/>
              <a:cs typeface="Calibri" panose="020F0502020204030204"/>
            </a:endParaRPr>
          </a:p>
          <a:p>
            <a:endParaRPr lang="en-US" altLang="zh-CN" sz="2000" dirty="0">
              <a:solidFill>
                <a:schemeClr val="bg1"/>
              </a:solidFill>
              <a:ea typeface="Calibri" panose="020F0502020204030204"/>
              <a:cs typeface="Calibri" panose="020F0502020204030204"/>
            </a:endParaRPr>
          </a:p>
        </p:txBody>
      </p:sp>
      <p:sp>
        <p:nvSpPr>
          <p:cNvPr id="6" name="TextBox 1"/>
          <p:cNvSpPr txBox="1"/>
          <p:nvPr/>
        </p:nvSpPr>
        <p:spPr>
          <a:xfrm>
            <a:off x="5116195" y="4961255"/>
            <a:ext cx="1959610" cy="727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/>
          <a:p>
            <a:r>
              <a:rPr lang="en-US" altLang="zh-CN" sz="2800" dirty="0">
                <a:solidFill>
                  <a:schemeClr val="bg1"/>
                </a:solidFill>
              </a:rPr>
              <a:t>Yanlei YANG </a:t>
            </a:r>
            <a:endParaRPr lang="en-US" sz="2000" dirty="0">
              <a:solidFill>
                <a:schemeClr val="bg1"/>
              </a:solidFill>
              <a:ea typeface="Calibri" panose="020F0502020204030204"/>
              <a:cs typeface="Calibri" panose="020F0502020204030204"/>
            </a:endParaRPr>
          </a:p>
          <a:p>
            <a:endParaRPr lang="en-US" altLang="zh-CN" sz="2000" dirty="0">
              <a:solidFill>
                <a:schemeClr val="bg1"/>
              </a:solidFill>
              <a:ea typeface="Calibri" panose="020F0502020204030204"/>
              <a:cs typeface="Calibri" panose="020F050202020403020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655003"/>
          </a:xfrm>
        </p:spPr>
        <p:txBody>
          <a:bodyPr>
            <a:normAutofit/>
          </a:bodyPr>
          <a:lstStyle/>
          <a:p>
            <a:pPr algn="l">
              <a:buClrTx/>
              <a:buSzTx/>
              <a:buFontTx/>
            </a:pPr>
            <a:r>
              <a:rPr lang="en-US" altLang="zh-CN" sz="3200" b="1"/>
              <a:t>Aims of this presentation</a:t>
            </a:r>
            <a:endParaRPr lang="en-US" altLang="zh-CN" sz="3200" b="1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4395470" y="1997710"/>
            <a:ext cx="6672580" cy="250634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14300" indent="0">
              <a:spcBef>
                <a:spcPts val="0"/>
              </a:spcBef>
              <a:spcAft>
                <a:spcPts val="600"/>
              </a:spcAft>
              <a:buFont typeface="Arial,Sans-Serif"/>
              <a:buNone/>
            </a:pPr>
            <a:r>
              <a:rPr lang="en-US" sz="2200" dirty="0">
                <a:latin typeface="Calibri" panose="020F0502020204030204"/>
                <a:ea typeface="Calibri" panose="020F0502020204030204"/>
                <a:cs typeface="Calibri" panose="020F0502020204030204"/>
              </a:rPr>
              <a:t>To critically </a:t>
            </a:r>
            <a:r>
              <a:rPr lang="en-US" altLang="zh-CN" sz="2200" dirty="0">
                <a:latin typeface="Calibri" panose="020F0502020204030204"/>
                <a:ea typeface="Calibri" panose="020F0502020204030204"/>
                <a:cs typeface="Calibri" panose="020F0502020204030204"/>
              </a:rPr>
              <a:t>evaluate how New Zealand’s recent eLearn initiative responds to this issue</a:t>
            </a:r>
            <a:r>
              <a:rPr lang="en-US" altLang="zh-CN" sz="2200" dirty="0">
                <a:latin typeface="Calibri" panose="020F0502020204030204"/>
                <a:ea typeface="Calibri" panose="020F0502020204030204"/>
                <a:cs typeface="Calibri" panose="020F0502020204030204"/>
              </a:rPr>
              <a:t> by examining:</a:t>
            </a:r>
            <a:endParaRPr lang="en-US" altLang="zh-CN" sz="2200" dirty="0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marL="114300" indent="0">
              <a:spcBef>
                <a:spcPts val="0"/>
              </a:spcBef>
              <a:spcAft>
                <a:spcPts val="600"/>
              </a:spcAft>
              <a:buFont typeface="Arial,Sans-Serif"/>
              <a:buNone/>
            </a:pPr>
            <a:endParaRPr lang="en-US" altLang="zh-CN" sz="2200" dirty="0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marL="114300" indent="0">
              <a:spcBef>
                <a:spcPts val="0"/>
              </a:spcBef>
              <a:spcAft>
                <a:spcPts val="600"/>
              </a:spcAft>
              <a:buFont typeface="Arial,Sans-Serif"/>
              <a:buNone/>
            </a:pPr>
            <a:r>
              <a:rPr lang="en-US" altLang="zh-CN" sz="2200" dirty="0">
                <a:latin typeface="Calibri" panose="020F0502020204030204"/>
                <a:ea typeface="Calibri" panose="020F0502020204030204"/>
                <a:cs typeface="Calibri" panose="020F0502020204030204"/>
              </a:rPr>
              <a:t>- policy framing</a:t>
            </a:r>
            <a:endParaRPr lang="en-US" altLang="zh-CN" sz="2200" dirty="0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marL="114300" indent="0">
              <a:spcBef>
                <a:spcPts val="0"/>
              </a:spcBef>
              <a:spcAft>
                <a:spcPts val="600"/>
              </a:spcAft>
              <a:buFont typeface="Arial,Sans-Serif"/>
              <a:buNone/>
            </a:pPr>
            <a:r>
              <a:rPr lang="en-US" altLang="zh-CN" sz="2200" dirty="0">
                <a:latin typeface="Calibri" panose="020F0502020204030204"/>
                <a:ea typeface="Calibri" panose="020F0502020204030204"/>
                <a:cs typeface="Calibri" panose="020F0502020204030204"/>
              </a:rPr>
              <a:t>- media coverage</a:t>
            </a:r>
            <a:endParaRPr lang="en-US" altLang="zh-CN" sz="2200" dirty="0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marL="114300" indent="0">
              <a:spcBef>
                <a:spcPts val="0"/>
              </a:spcBef>
              <a:spcAft>
                <a:spcPts val="600"/>
              </a:spcAft>
              <a:buFont typeface="Arial,Sans-Serif"/>
              <a:buNone/>
            </a:pPr>
            <a:r>
              <a:rPr lang="en-US" altLang="zh-CN" sz="2200" dirty="0">
                <a:latin typeface="Calibri" panose="020F0502020204030204"/>
                <a:ea typeface="Calibri" panose="020F0502020204030204"/>
                <a:cs typeface="Calibri" panose="020F0502020204030204"/>
              </a:rPr>
              <a:t>- its international education context</a:t>
            </a:r>
            <a:endParaRPr lang="en-US" altLang="zh-CN" sz="2200" dirty="0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marL="342900"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endParaRPr lang="en-US" sz="2400" dirty="0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marL="0" indent="0">
              <a:spcAft>
                <a:spcPts val="600"/>
              </a:spcAft>
              <a:buNone/>
            </a:pPr>
            <a:endParaRPr lang="en-US" sz="2400" dirty="0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Calibri" panose="020F0502020204030204"/>
            </a:endParaRPr>
          </a:p>
        </p:txBody>
      </p:sp>
      <p:pic>
        <p:nvPicPr>
          <p:cNvPr id="6" name="Picture 5" descr="A red pin on a road&#10;&#10;AI-generated content may be incorrect."/>
          <p:cNvPicPr>
            <a:picLocks noChangeAspect="1"/>
          </p:cNvPicPr>
          <p:nvPr/>
        </p:nvPicPr>
        <p:blipFill>
          <a:blip r:embed="rId1"/>
          <a:srcRect l="17672" r="11187" b="-1"/>
          <a:stretch>
            <a:fillRect/>
          </a:stretch>
        </p:blipFill>
        <p:spPr>
          <a:xfrm flipH="1">
            <a:off x="648970" y="1565275"/>
            <a:ext cx="3453765" cy="3438525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4420" y="1268095"/>
            <a:ext cx="2100580" cy="295211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657314"/>
          </a:xfrm>
        </p:spPr>
        <p:txBody>
          <a:bodyPr>
            <a:normAutofit/>
          </a:bodyPr>
          <a:lstStyle/>
          <a:p>
            <a:pPr algn="l">
              <a:buClrTx/>
              <a:buSzTx/>
              <a:buFontTx/>
            </a:pPr>
            <a:r>
              <a:rPr lang="en-US" altLang="zh-CN" sz="3200" b="1"/>
              <a:t>Professional Positionality </a:t>
            </a:r>
            <a:endParaRPr lang="en-US" altLang="zh-CN" sz="3200" b="1"/>
          </a:p>
        </p:txBody>
      </p:sp>
      <p:pic>
        <p:nvPicPr>
          <p:cNvPr id="3" name="图片 6" descr="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160000">
            <a:off x="621665" y="1285875"/>
            <a:ext cx="1979295" cy="2845435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840" y="3623310"/>
            <a:ext cx="2788285" cy="1985645"/>
          </a:xfrm>
          <a:prstGeom prst="rect">
            <a:avLst/>
          </a:prstGeom>
        </p:spPr>
      </p:pic>
      <p:sp>
        <p:nvSpPr>
          <p:cNvPr id="430" name="矩形 429"/>
          <p:cNvSpPr/>
          <p:nvPr>
            <p:custDataLst>
              <p:tags r:id="rId4"/>
            </p:custDataLst>
          </p:nvPr>
        </p:nvSpPr>
        <p:spPr>
          <a:xfrm>
            <a:off x="4701540" y="1268095"/>
            <a:ext cx="7138670" cy="3972560"/>
          </a:xfrm>
          <a:prstGeom prst="rect">
            <a:avLst/>
          </a:prstGeom>
          <a:gradFill>
            <a:gsLst>
              <a:gs pos="0">
                <a:srgbClr val="3A6EFB">
                  <a:alpha val="8000"/>
                </a:srgbClr>
              </a:gs>
              <a:gs pos="10000">
                <a:srgbClr val="AFC5FF">
                  <a:alpha val="0"/>
                  <a:lumMod val="45000"/>
                  <a:lumOff val="55000"/>
                </a:srgbClr>
              </a:gs>
              <a:gs pos="86000">
                <a:srgbClr val="AFC5FF">
                  <a:alpha val="0"/>
                  <a:lumMod val="45000"/>
                  <a:lumOff val="55000"/>
                </a:srgbClr>
              </a:gs>
              <a:gs pos="100000">
                <a:srgbClr val="3A6EFB">
                  <a:alpha val="5000"/>
                </a:srgbClr>
              </a:gs>
            </a:gsLst>
            <a:lin ang="0" scaled="0"/>
          </a:gradFill>
          <a:ln w="22225">
            <a:gradFill>
              <a:gsLst>
                <a:gs pos="100000">
                  <a:srgbClr val="3A6EFB">
                    <a:alpha val="40000"/>
                  </a:srgbClr>
                </a:gs>
                <a:gs pos="27000">
                  <a:srgbClr val="AFC5FF">
                    <a:alpha val="0"/>
                    <a:lumMod val="20000"/>
                    <a:lumOff val="80000"/>
                  </a:srgbClr>
                </a:gs>
                <a:gs pos="73000">
                  <a:srgbClr val="AFC5FF">
                    <a:alpha val="0"/>
                    <a:lumMod val="20000"/>
                    <a:lumOff val="80000"/>
                  </a:srgbClr>
                </a:gs>
                <a:gs pos="0">
                  <a:srgbClr val="3A6EFB">
                    <a:alpha val="40000"/>
                  </a:srgbClr>
                </a:gs>
              </a:gsLst>
              <a:lin ang="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50000"/>
              </a:lnSpc>
              <a:buClrTx/>
              <a:buSzTx/>
              <a:buFontTx/>
            </a:pPr>
            <a:endParaRPr lang="zh-CN" altLang="en-US" sz="1000" dirty="0">
              <a:solidFill>
                <a:schemeClr val="accent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4445000" y="1428115"/>
            <a:ext cx="6858635" cy="3205480"/>
          </a:xfrm>
          <a:prstGeom prst="rect">
            <a:avLst/>
          </a:prstGeom>
        </p:spPr>
        <p:txBody>
          <a:bodyPr>
            <a:noAutofit/>
          </a:bodyPr>
          <a:p>
            <a:pPr marL="685800" indent="0" algn="just" defTabSz="266700">
              <a:spcBef>
                <a:spcPts val="500"/>
              </a:spcBef>
              <a:spcAft>
                <a:spcPts val="500"/>
              </a:spcAft>
              <a:buFont typeface="Symbol" panose="05050102010706020507"/>
              <a:buNone/>
              <a:tabLst>
                <a:tab pos="457200" algn="l"/>
              </a:tabLst>
            </a:pPr>
            <a:r>
              <a:rPr lang="en-US" altLang="zh-CN" sz="2000">
                <a:latin typeface="Calibri" panose="020F0502020204030204"/>
                <a:ea typeface="宋体" panose="02010600030101010101" pitchFamily="2" charset="-122"/>
              </a:rPr>
              <a:t>Professional lens</a:t>
            </a:r>
            <a:endParaRPr lang="en-US" altLang="zh-CN" sz="2000">
              <a:latin typeface="Calibri" panose="020F0502020204030204"/>
              <a:ea typeface="宋体" panose="02010600030101010101" pitchFamily="2" charset="-122"/>
            </a:endParaRPr>
          </a:p>
          <a:p>
            <a:pPr marL="914400" indent="-228600" algn="just" defTabSz="266700">
              <a:spcBef>
                <a:spcPts val="500"/>
              </a:spcBef>
              <a:spcAft>
                <a:spcPts val="500"/>
              </a:spcAft>
              <a:buFont typeface="Symbol" panose="05050102010706020507"/>
              <a:buChar char=""/>
              <a:tabLst>
                <a:tab pos="457200" algn="l"/>
              </a:tabLst>
            </a:pPr>
            <a:r>
              <a:rPr lang="en-US" altLang="zh-CN" sz="2000">
                <a:latin typeface="Calibri" panose="020F0502020204030204"/>
                <a:ea typeface="宋体" panose="02010600030101010101" pitchFamily="2" charset="-122"/>
              </a:rPr>
              <a:t>1300+ hours professional Early Childhood Education (ECE) practising experience in New Zealand </a:t>
            </a:r>
            <a:endParaRPr lang="en-US" altLang="zh-CN" sz="2000">
              <a:latin typeface="Calibri" panose="020F0502020204030204"/>
              <a:ea typeface="宋体" panose="02010600030101010101" pitchFamily="2" charset="-122"/>
            </a:endParaRPr>
          </a:p>
          <a:p>
            <a:pPr marL="914400" indent="-228600" algn="just" defTabSz="266700">
              <a:spcBef>
                <a:spcPts val="500"/>
              </a:spcBef>
              <a:spcAft>
                <a:spcPts val="500"/>
              </a:spcAft>
              <a:buFont typeface="Symbol" panose="05050102010706020507"/>
              <a:buChar char=""/>
              <a:tabLst>
                <a:tab pos="457200" algn="l"/>
              </a:tabLst>
            </a:pPr>
            <a:r>
              <a:rPr lang="en-US" altLang="zh-CN" sz="2000">
                <a:latin typeface="Calibri" panose="020F0502020204030204"/>
                <a:ea typeface="宋体" panose="02010600030101010101" pitchFamily="2" charset="-122"/>
              </a:rPr>
              <a:t>Different ECE settings: a traditional M</a:t>
            </a:r>
            <a:r>
              <a:rPr lang="en-US" altLang="en-US" sz="2000">
                <a:latin typeface="Calibri" panose="020F0502020204030204"/>
                <a:ea typeface="宋体" panose="02010600030101010101" pitchFamily="2" charset="-122"/>
              </a:rPr>
              <a:t>ā</a:t>
            </a:r>
            <a:r>
              <a:rPr lang="en-US" altLang="zh-CN" sz="2000">
                <a:latin typeface="Calibri" panose="020F0502020204030204"/>
                <a:ea typeface="宋体" panose="02010600030101010101" pitchFamily="2" charset="-122"/>
              </a:rPr>
              <a:t>ori home-based service, a private modern chain centre, and a mixed-age Montessori kindergarten</a:t>
            </a:r>
            <a:endParaRPr lang="en-US" altLang="zh-CN" sz="2000">
              <a:latin typeface="Calibri" panose="020F0502020204030204"/>
              <a:ea typeface="宋体" panose="02010600030101010101" pitchFamily="2" charset="-122"/>
            </a:endParaRPr>
          </a:p>
          <a:p>
            <a:pPr marL="914400" indent="-228600" algn="just" defTabSz="266700">
              <a:spcBef>
                <a:spcPts val="500"/>
              </a:spcBef>
              <a:spcAft>
                <a:spcPts val="500"/>
              </a:spcAft>
              <a:buFont typeface="Symbol" panose="05050102010706020507"/>
              <a:buChar char=""/>
              <a:tabLst>
                <a:tab pos="457200" algn="l"/>
              </a:tabLst>
            </a:pPr>
            <a:r>
              <a:rPr lang="en-US" altLang="zh-CN" sz="2000">
                <a:latin typeface="Calibri" panose="020F0502020204030204"/>
                <a:ea typeface="宋体" panose="02010600030101010101" pitchFamily="2" charset="-122"/>
                <a:sym typeface="+mn-ea"/>
              </a:rPr>
              <a:t>Personal observation: large disparities between children within and between ECE centres</a:t>
            </a:r>
            <a:endParaRPr lang="en-US" altLang="zh-CN" sz="2000">
              <a:latin typeface="Calibri" panose="020F0502020204030204"/>
              <a:ea typeface="宋体" panose="02010600030101010101" pitchFamily="2" charset="-122"/>
            </a:endParaRPr>
          </a:p>
          <a:p>
            <a:pPr marL="914400" indent="-228600" algn="just" defTabSz="266700">
              <a:spcBef>
                <a:spcPts val="500"/>
              </a:spcBef>
              <a:spcAft>
                <a:spcPts val="500"/>
              </a:spcAft>
              <a:buFont typeface="Symbol" panose="05050102010706020507"/>
              <a:buChar char=""/>
              <a:tabLst>
                <a:tab pos="457200" algn="l"/>
              </a:tabLst>
            </a:pPr>
            <a:r>
              <a:rPr lang="en-US" altLang="zh-CN" sz="2000">
                <a:latin typeface="Calibri" panose="020F0502020204030204"/>
                <a:ea typeface="宋体" panose="02010600030101010101" pitchFamily="2" charset="-122"/>
              </a:rPr>
              <a:t>Direct parental feedback: inconsistent foundational skills among school new entrants</a:t>
            </a:r>
            <a:endParaRPr lang="en-US" altLang="zh-CN" sz="2000">
              <a:latin typeface="Calibri" panose="020F0502020204030204"/>
              <a:ea typeface="宋体" panose="02010600030101010101" pitchFamily="2" charset="-122"/>
            </a:endParaRPr>
          </a:p>
          <a:p>
            <a:pPr marL="914400" indent="-228600" algn="just" defTabSz="266700">
              <a:spcBef>
                <a:spcPts val="500"/>
              </a:spcBef>
              <a:spcAft>
                <a:spcPts val="500"/>
              </a:spcAft>
              <a:buFont typeface="Symbol" panose="05050102010706020507"/>
              <a:buChar char=""/>
              <a:tabLst>
                <a:tab pos="457200" algn="l"/>
              </a:tabLst>
            </a:pPr>
            <a:endParaRPr lang="en-US" altLang="zh-CN" sz="2000">
              <a:latin typeface="Calibri" panose="020F0502020204030204"/>
              <a:ea typeface="宋体" panose="02010600030101010101" pitchFamily="2" charset="-122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938" y="634156"/>
            <a:ext cx="11481847" cy="738665"/>
          </a:xfrm>
        </p:spPr>
        <p:txBody>
          <a:bodyPr>
            <a:normAutofit/>
          </a:bodyPr>
          <a:lstStyle/>
          <a:p>
            <a:pPr algn="l">
              <a:buClrTx/>
              <a:buSzTx/>
              <a:buFontTx/>
            </a:pPr>
            <a:r>
              <a:rPr lang="en-US" altLang="zh-CN" sz="3200" b="1"/>
              <a:t>Limits of Personal Observation</a:t>
            </a:r>
            <a:endParaRPr lang="en-US" altLang="zh-CN" sz="3200" b="1"/>
          </a:p>
        </p:txBody>
      </p:sp>
      <p:sp>
        <p:nvSpPr>
          <p:cNvPr id="7" name="TextBox 6"/>
          <p:cNvSpPr txBox="1"/>
          <p:nvPr/>
        </p:nvSpPr>
        <p:spPr>
          <a:xfrm>
            <a:off x="1104265" y="2292985"/>
            <a:ext cx="4478020" cy="173672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Important to note:</a:t>
            </a:r>
            <a:endParaRPr lang="en-GB" sz="2400" b="1">
              <a:solidFill>
                <a:schemeClr val="accent2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en-GB" sz="2000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algn="ctr"/>
            <a:r>
              <a:rPr lang="en-US" altLang="zh-CN" sz="2000">
                <a:latin typeface="Calibri" panose="020F0502020204030204"/>
                <a:ea typeface="Calibri" panose="020F0502020204030204"/>
                <a:cs typeface="Calibri" panose="020F0502020204030204"/>
              </a:rPr>
              <a:t>Not nationally representative </a:t>
            </a:r>
            <a:endParaRPr lang="en-US" altLang="zh-CN" sz="2000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algn="ctr"/>
            <a:endParaRPr lang="en-US" altLang="zh-CN" sz="2000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algn="ctr"/>
            <a:r>
              <a:rPr lang="en-US" altLang="zh-CN" sz="2000">
                <a:latin typeface="Calibri" panose="020F0502020204030204"/>
                <a:ea typeface="Calibri" panose="020F0502020204030204"/>
                <a:cs typeface="Calibri" panose="020F0502020204030204"/>
              </a:rPr>
              <a:t>Cannot prove causation</a:t>
            </a:r>
            <a:endParaRPr lang="en-US" altLang="zh-CN" sz="2000">
              <a:latin typeface="Calibri" panose="020F0502020204030204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148070" y="2101850"/>
            <a:ext cx="4478655" cy="173672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>
              <a:buClrTx/>
              <a:buSzTx/>
              <a:buFontTx/>
            </a:pP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+mn-ea"/>
              </a:rPr>
              <a:t>Motivate my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+mn-ea"/>
              </a:rPr>
              <a:t>core</a:t>
            </a:r>
            <a:r>
              <a:rPr lang="en-US" altLang="en-GB" sz="2400" b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+mn-ea"/>
              </a:rPr>
              <a:t> </a:t>
            </a:r>
            <a:endParaRPr lang="en-US" altLang="en-GB" sz="2400" b="1">
              <a:solidFill>
                <a:schemeClr val="accent2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sym typeface="+mn-ea"/>
            </a:endParaRPr>
          </a:p>
          <a:p>
            <a:pPr algn="ctr">
              <a:buClrTx/>
              <a:buSzTx/>
              <a:buFontTx/>
            </a:pPr>
            <a:r>
              <a:rPr lang="en-US" altLang="en-GB" sz="2400" b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+mn-ea"/>
              </a:rPr>
              <a:t>research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+mn-ea"/>
              </a:rPr>
              <a:t>questions</a:t>
            </a:r>
            <a:r>
              <a:rPr lang="en-US" altLang="en-GB" sz="2400" b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+mn-ea"/>
              </a:rPr>
              <a:t>:</a:t>
            </a:r>
            <a:endParaRPr lang="en-GB" sz="2400" b="1">
              <a:solidFill>
                <a:schemeClr val="accent2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sym typeface="+mn-ea"/>
            </a:endParaRPr>
          </a:p>
          <a:p>
            <a:pPr algn="ctr"/>
            <a:endParaRPr lang="en-US" altLang="zh-CN" sz="2000">
              <a:latin typeface="Calibri" panose="020F0502020204030204"/>
              <a:ea typeface="Calibri" panose="020F0502020204030204"/>
              <a:cs typeface="Calibri" panose="020F0502020204030204"/>
              <a:sym typeface="+mn-ea"/>
            </a:endParaRPr>
          </a:p>
          <a:p>
            <a:pPr algn="ctr"/>
            <a:r>
              <a:rPr lang="en-US" altLang="zh-CN" sz="2000">
                <a:latin typeface="Calibri" panose="020F0502020204030204"/>
                <a:ea typeface="Calibri" panose="020F0502020204030204"/>
                <a:cs typeface="Calibri" panose="020F0502020204030204"/>
                <a:sym typeface="+mn-ea"/>
              </a:rPr>
              <a:t>What produces these gaps?</a:t>
            </a:r>
            <a:endParaRPr lang="en-US" altLang="zh-CN" sz="2000">
              <a:latin typeface="Calibri" panose="020F0502020204030204"/>
              <a:ea typeface="Calibri" panose="020F0502020204030204"/>
              <a:cs typeface="Calibri" panose="020F0502020204030204"/>
              <a:sym typeface="+mn-ea"/>
            </a:endParaRPr>
          </a:p>
          <a:p>
            <a:pPr algn="ctr"/>
            <a:endParaRPr lang="en-US" altLang="zh-CN" sz="2000">
              <a:latin typeface="Calibri" panose="020F0502020204030204"/>
              <a:ea typeface="Calibri" panose="020F0502020204030204"/>
              <a:cs typeface="Calibri" panose="020F0502020204030204"/>
              <a:sym typeface="+mn-ea"/>
            </a:endParaRPr>
          </a:p>
          <a:p>
            <a:pPr algn="ctr"/>
            <a:r>
              <a:rPr lang="en-US" altLang="zh-CN" sz="2000">
                <a:latin typeface="Calibri" panose="020F0502020204030204"/>
                <a:ea typeface="Calibri" panose="020F0502020204030204"/>
                <a:cs typeface="Calibri" panose="020F0502020204030204"/>
                <a:sym typeface="+mn-ea"/>
              </a:rPr>
              <a:t>How does current policy respond to them?</a:t>
            </a:r>
            <a:endParaRPr lang="en-US" altLang="zh-CN" sz="2000">
              <a:latin typeface="Calibri" panose="020F0502020204030204"/>
              <a:ea typeface="Calibri" panose="020F0502020204030204"/>
              <a:cs typeface="Calibri" panose="020F0502020204030204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21461"/>
    </mc:Choice>
    <mc:Fallback>
      <p:transition advTm="21461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938" y="220771"/>
            <a:ext cx="11481847" cy="738665"/>
          </a:xfrm>
        </p:spPr>
        <p:txBody>
          <a:bodyPr>
            <a:normAutofit/>
          </a:bodyPr>
          <a:lstStyle/>
          <a:p>
            <a:pPr algn="l">
              <a:buClrTx/>
              <a:buSzTx/>
              <a:buFontTx/>
            </a:pPr>
            <a:r>
              <a:rPr lang="en-US" altLang="zh-CN" sz="3200" b="1"/>
              <a:t>Stakeholder perspectives</a:t>
            </a:r>
            <a:endParaRPr lang="en-US" altLang="zh-CN" sz="3200" b="1"/>
          </a:p>
        </p:txBody>
      </p:sp>
      <p:sp>
        <p:nvSpPr>
          <p:cNvPr id="24" name="正文"/>
          <p:cNvSpPr txBox="1"/>
          <p:nvPr>
            <p:custDataLst>
              <p:tags r:id="rId1"/>
            </p:custDataLst>
          </p:nvPr>
        </p:nvSpPr>
        <p:spPr>
          <a:xfrm>
            <a:off x="1332865" y="1877695"/>
            <a:ext cx="2357120" cy="878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4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 dirty="0">
                <a:solidFill>
                  <a:schemeClr val="tx1"/>
                </a:solidFill>
                <a:uFillTx/>
                <a:latin typeface="+mn-ea"/>
                <a:sym typeface="+mn-ea"/>
              </a:rPr>
              <a:t>Ability to join classroom interaction and learning</a:t>
            </a:r>
            <a:endParaRPr lang="en-US" altLang="zh-CN" sz="1600" b="1" dirty="0">
              <a:solidFill>
                <a:schemeClr val="tx1"/>
              </a:solidFill>
              <a:uFillTx/>
              <a:latin typeface="+mn-ea"/>
              <a:sym typeface="+mn-ea"/>
            </a:endParaRPr>
          </a:p>
          <a:p>
            <a:pPr indent="0" algn="r" fontAlgn="auto">
              <a:lnSpc>
                <a:spcPct val="14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cs typeface="+mn-ea"/>
                <a:sym typeface="+mn-ea"/>
              </a:rPr>
              <a:t>-</a:t>
            </a:r>
            <a:endParaRPr lang="en-US" altLang="zh-CN" sz="1200" dirty="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3" name="标题"/>
          <p:cNvSpPr txBox="1"/>
          <p:nvPr>
            <p:custDataLst>
              <p:tags r:id="rId2"/>
            </p:custDataLst>
          </p:nvPr>
        </p:nvSpPr>
        <p:spPr>
          <a:xfrm>
            <a:off x="686435" y="3510280"/>
            <a:ext cx="2761615" cy="970915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20000"/>
              </a:lnSpc>
              <a:buClrTx/>
              <a:buSzTx/>
              <a:buFontTx/>
            </a:pPr>
            <a:r>
              <a:rPr lang="en-US" altLang="zh-CN" sz="1600" b="1" dirty="0">
                <a:solidFill>
                  <a:schemeClr val="tx1"/>
                </a:solidFill>
                <a:uFillTx/>
                <a:latin typeface="+mn-ea"/>
                <a:sym typeface="+mn-ea"/>
              </a:rPr>
              <a:t>Children’s language progress, home support </a:t>
            </a:r>
            <a:endParaRPr lang="en-US" altLang="zh-CN" sz="1600" b="1" dirty="0">
              <a:solidFill>
                <a:schemeClr val="tx1"/>
              </a:solidFill>
              <a:uFillTx/>
              <a:latin typeface="+mn-ea"/>
              <a:sym typeface="+mn-ea"/>
            </a:endParaRPr>
          </a:p>
          <a:p>
            <a:pPr lvl="0" algn="r">
              <a:lnSpc>
                <a:spcPct val="120000"/>
              </a:lnSpc>
              <a:buClrTx/>
              <a:buSzTx/>
              <a:buFontTx/>
            </a:pPr>
            <a:r>
              <a:rPr lang="en-US" altLang="zh-CN" sz="1600" b="1" dirty="0">
                <a:solidFill>
                  <a:schemeClr val="tx1"/>
                </a:solidFill>
                <a:uFillTx/>
                <a:latin typeface="+mn-ea"/>
                <a:sym typeface="+mn-ea"/>
              </a:rPr>
              <a:t>school readiness</a:t>
            </a:r>
            <a:endParaRPr lang="zh-CN" altLang="en-US" sz="1600" b="1" dirty="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0" name="标题"/>
          <p:cNvSpPr txBox="1"/>
          <p:nvPr>
            <p:custDataLst>
              <p:tags r:id="rId3"/>
            </p:custDataLst>
          </p:nvPr>
        </p:nvSpPr>
        <p:spPr>
          <a:xfrm>
            <a:off x="8022590" y="4034790"/>
            <a:ext cx="2357120" cy="934720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lang="en-US" altLang="zh-CN" sz="1600" b="1" dirty="0">
                <a:solidFill>
                  <a:schemeClr val="tx1"/>
                </a:solidFill>
                <a:uFillTx/>
                <a:latin typeface="+mn-ea"/>
                <a:sym typeface="+mn-ea"/>
              </a:rPr>
              <a:t>Improve transitions via curriculum, PLD and policy measures</a:t>
            </a:r>
            <a:endParaRPr lang="zh-CN" altLang="en-US" sz="1600" b="1" dirty="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4072573" y="1402398"/>
            <a:ext cx="3566795" cy="3566795"/>
          </a:xfrm>
          <a:prstGeom prst="ellipse">
            <a:avLst/>
          </a:prstGeom>
          <a:noFill/>
          <a:ln>
            <a:gradFill>
              <a:gsLst>
                <a:gs pos="0">
                  <a:schemeClr val="accent1">
                    <a:lumMod val="40000"/>
                    <a:lumOff val="60000"/>
                    <a:alpha val="100000"/>
                  </a:schemeClr>
                </a:gs>
                <a:gs pos="100000">
                  <a:schemeClr val="accent1">
                    <a:lumMod val="75000"/>
                    <a:alpha val="100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lIns="323850" rIns="323850"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en-US" altLang="zh-CN" sz="2400" b="1">
                <a:solidFill>
                  <a:schemeClr val="accent1"/>
                </a:solidFill>
              </a:rPr>
              <a:t>School-entry oral-language gaps</a:t>
            </a:r>
            <a:endParaRPr lang="en-US" altLang="zh-CN" sz="2400" b="1">
              <a:solidFill>
                <a:schemeClr val="accent1"/>
              </a:solidFill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5502910" y="959485"/>
            <a:ext cx="1178560" cy="1179195"/>
          </a:xfrm>
          <a:prstGeom prst="ellipse">
            <a:avLst/>
          </a:prstGeom>
          <a:solidFill>
            <a:schemeClr val="accent1">
              <a:lumMod val="89000"/>
            </a:schemeClr>
          </a:solidFill>
          <a:ln w="8357" cap="flat">
            <a:noFill/>
            <a:prstDash val="solid"/>
            <a:miter/>
          </a:ln>
        </p:spPr>
        <p:txBody>
          <a:bodyPr rot="0" spcFirstLastPara="0" vert="horz" wrap="non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 dirty="0">
                <a:solidFill>
                  <a:srgbClr val="FFFFFF"/>
                </a:solidFill>
                <a:sym typeface="+mn-ea"/>
              </a:rPr>
              <a:t>ECE</a:t>
            </a:r>
            <a:endParaRPr lang="en-US" altLang="zh-CN" b="1" dirty="0">
              <a:solidFill>
                <a:srgbClr val="FFFFFF"/>
              </a:solidFill>
              <a:sym typeface="+mn-ea"/>
            </a:endParaRPr>
          </a:p>
          <a:p>
            <a:pPr lvl="0" algn="ctr">
              <a:buClrTx/>
              <a:buSzTx/>
              <a:buFontTx/>
            </a:pPr>
            <a:r>
              <a:rPr lang="en-US" altLang="zh-CN" b="1" dirty="0">
                <a:solidFill>
                  <a:srgbClr val="FFFFFF"/>
                </a:solidFill>
                <a:sym typeface="+mn-ea"/>
              </a:rPr>
              <a:t> teachers</a:t>
            </a:r>
            <a:endParaRPr lang="en-US" altLang="zh-CN" b="1" dirty="0">
              <a:solidFill>
                <a:srgbClr val="FFFFFF"/>
              </a:solidFill>
              <a:sym typeface="+mn-ea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4158615" y="3763010"/>
            <a:ext cx="1220470" cy="1221105"/>
          </a:xfrm>
          <a:prstGeom prst="ellipse">
            <a:avLst/>
          </a:prstGeom>
          <a:solidFill>
            <a:schemeClr val="accent4"/>
          </a:solidFill>
          <a:ln w="8357" cap="flat">
            <a:noFill/>
            <a:prstDash val="solid"/>
            <a:miter/>
          </a:ln>
        </p:spPr>
        <p:txBody>
          <a:bodyPr rot="0" spcFirstLastPara="0" vert="horz" wrap="non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 dirty="0">
                <a:solidFill>
                  <a:srgbClr val="FFFFFF"/>
                </a:solidFill>
                <a:sym typeface="+mn-ea"/>
              </a:rPr>
              <a:t>Parents</a:t>
            </a:r>
            <a:endParaRPr lang="en-US" altLang="zh-CN" b="1" dirty="0">
              <a:solidFill>
                <a:srgbClr val="FFFFFF"/>
              </a:solidFill>
              <a:sym typeface="+mn-ea"/>
            </a:endParaRPr>
          </a:p>
        </p:txBody>
      </p:sp>
      <p:sp>
        <p:nvSpPr>
          <p:cNvPr id="28" name="椭圆 27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6493510" y="3783330"/>
            <a:ext cx="1293495" cy="1200785"/>
          </a:xfrm>
          <a:prstGeom prst="ellipse">
            <a:avLst/>
          </a:prstGeom>
          <a:solidFill>
            <a:schemeClr val="accent2">
              <a:lumMod val="94000"/>
            </a:schemeClr>
          </a:solidFill>
          <a:ln w="8357" cap="flat">
            <a:noFill/>
            <a:prstDash val="solid"/>
            <a:miter/>
          </a:ln>
        </p:spPr>
        <p:txBody>
          <a:bodyPr rot="0" spcFirstLastPara="0" vert="horz" wrap="non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rgbClr val="FFFFFF"/>
                </a:solidFill>
                <a:sym typeface="+mn-ea"/>
              </a:rPr>
              <a:t>Policymakers</a:t>
            </a:r>
            <a:endParaRPr lang="en-US" altLang="zh-CN" b="1">
              <a:solidFill>
                <a:srgbClr val="FFFFFF"/>
              </a:solidFill>
              <a:sym typeface="+mn-ea"/>
            </a:endParaRPr>
          </a:p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rgbClr val="FFFFFF"/>
                </a:solidFill>
                <a:sym typeface="+mn-ea"/>
              </a:rPr>
              <a:t> (MoE)</a:t>
            </a:r>
            <a:endParaRPr lang="en-US" altLang="zh-CN" b="1">
              <a:solidFill>
                <a:srgbClr val="FFFFFF"/>
              </a:solidFill>
              <a:sym typeface="+mn-ea"/>
            </a:endParaRPr>
          </a:p>
        </p:txBody>
      </p:sp>
      <p:sp>
        <p:nvSpPr>
          <p:cNvPr id="3" name="椭圆 2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3755390" y="2004695"/>
            <a:ext cx="1122680" cy="1123315"/>
          </a:xfrm>
          <a:prstGeom prst="ellipse">
            <a:avLst/>
          </a:prstGeom>
          <a:solidFill>
            <a:srgbClr val="00B0F0"/>
          </a:solidFill>
          <a:ln w="8357" cap="flat">
            <a:noFill/>
            <a:prstDash val="solid"/>
            <a:miter/>
          </a:ln>
        </p:spPr>
        <p:txBody>
          <a:bodyPr rot="0" spcFirstLastPara="0" vert="horz" wrap="non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rgbClr val="FFFFFF"/>
                </a:solidFill>
                <a:sym typeface="+mn-ea"/>
              </a:rPr>
              <a:t>Children</a:t>
            </a:r>
            <a:endParaRPr lang="en-US" altLang="zh-CN" b="1">
              <a:solidFill>
                <a:srgbClr val="FFFFFF"/>
              </a:solidFill>
              <a:sym typeface="+mn-ea"/>
            </a:endParaRPr>
          </a:p>
        </p:txBody>
      </p:sp>
      <p:sp>
        <p:nvSpPr>
          <p:cNvPr id="5" name="椭圆 4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7005320" y="2306955"/>
            <a:ext cx="1082675" cy="1083310"/>
          </a:xfrm>
          <a:prstGeom prst="ellipse">
            <a:avLst/>
          </a:prstGeom>
          <a:solidFill>
            <a:schemeClr val="accent6"/>
          </a:solidFill>
          <a:ln w="8357" cap="flat">
            <a:noFill/>
            <a:prstDash val="solid"/>
            <a:miter/>
          </a:ln>
        </p:spPr>
        <p:txBody>
          <a:bodyPr rot="0" spcFirstLastPara="0" vert="horz" wrap="non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 dirty="0">
                <a:solidFill>
                  <a:srgbClr val="FFFFFF"/>
                </a:solidFill>
                <a:sym typeface="+mn-ea"/>
              </a:rPr>
              <a:t>Primary </a:t>
            </a:r>
            <a:endParaRPr lang="en-US" altLang="zh-CN" b="1" dirty="0">
              <a:solidFill>
                <a:srgbClr val="FFFFFF"/>
              </a:solidFill>
              <a:sym typeface="+mn-ea"/>
            </a:endParaRPr>
          </a:p>
          <a:p>
            <a:pPr lvl="0" algn="ctr">
              <a:buClrTx/>
              <a:buSzTx/>
              <a:buFontTx/>
            </a:pPr>
            <a:r>
              <a:rPr lang="en-US" altLang="zh-CN" b="1" dirty="0">
                <a:solidFill>
                  <a:srgbClr val="FFFFFF"/>
                </a:solidFill>
                <a:sym typeface="+mn-ea"/>
              </a:rPr>
              <a:t>teachers</a:t>
            </a:r>
            <a:endParaRPr lang="en-US" altLang="zh-CN" b="1" dirty="0">
              <a:solidFill>
                <a:srgbClr val="FFFFFF"/>
              </a:solidFill>
              <a:sym typeface="+mn-ea"/>
            </a:endParaRPr>
          </a:p>
        </p:txBody>
      </p:sp>
      <p:sp>
        <p:nvSpPr>
          <p:cNvPr id="6" name="正文"/>
          <p:cNvSpPr txBox="1"/>
          <p:nvPr>
            <p:custDataLst>
              <p:tags r:id="rId10"/>
            </p:custDataLst>
          </p:nvPr>
        </p:nvSpPr>
        <p:spPr>
          <a:xfrm>
            <a:off x="8175625" y="2519680"/>
            <a:ext cx="2357120" cy="878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buClrTx/>
              <a:buSzTx/>
              <a:buFontTx/>
            </a:pPr>
            <a:r>
              <a:rPr lang="en-US" altLang="zh-CN" sz="1600" b="1" dirty="0">
                <a:uFillTx/>
                <a:latin typeface="+mn-ea"/>
                <a:sym typeface="+mn-ea"/>
              </a:rPr>
              <a:t>Children’s learning and readiness on school entry</a:t>
            </a:r>
            <a:endParaRPr lang="en-US" altLang="zh-CN" sz="1600" b="1" dirty="0">
              <a:uFillTx/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1"/>
            </p:custDataLst>
          </p:nvPr>
        </p:nvSpPr>
        <p:spPr>
          <a:xfrm>
            <a:off x="7306945" y="1163955"/>
            <a:ext cx="2760980" cy="878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20000"/>
              </a:lnSpc>
              <a:buClrTx/>
              <a:buSzTx/>
              <a:buFontTx/>
            </a:pPr>
            <a:r>
              <a:rPr lang="en-US" altLang="zh-CN" sz="1600" b="1" dirty="0">
                <a:uFillTx/>
                <a:latin typeface="+mn-ea"/>
                <a:sym typeface="+mn-ea"/>
              </a:rPr>
              <a:t>Daily oral Language Support, managing heavy workload</a:t>
            </a:r>
            <a:endParaRPr lang="en-US" altLang="zh-CN" sz="1600" b="1" dirty="0"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21461"/>
    </mc:Choice>
    <mc:Fallback>
      <p:transition advTm="21461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87083"/>
          </a:xfrm>
        </p:spPr>
        <p:txBody>
          <a:bodyPr/>
          <a:lstStyle/>
          <a:p>
            <a:pPr algn="l">
              <a:buClrTx/>
              <a:buSzTx/>
              <a:buFontTx/>
            </a:pPr>
            <a:r>
              <a:rPr lang="en-US" altLang="zh-CN" sz="3200" b="1">
                <a:sym typeface="+mn-ea"/>
              </a:rPr>
              <a:t>Policy Context </a:t>
            </a:r>
            <a:endParaRPr lang="en-US" altLang="zh-CN" sz="3200" b="1"/>
          </a:p>
        </p:txBody>
      </p:sp>
      <p:pic>
        <p:nvPicPr>
          <p:cNvPr id="4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926580" y="494983"/>
            <a:ext cx="4514850" cy="657225"/>
          </a:xfrm>
          <a:prstGeom prst="rect">
            <a:avLst/>
          </a:prstGeom>
        </p:spPr>
      </p:pic>
      <p:graphicFrame>
        <p:nvGraphicFramePr>
          <p:cNvPr id="12" name="图表 11" descr="7b0a202020202263686172745265734964223a20223230343736383038220a7d0a"/>
          <p:cNvGraphicFramePr/>
          <p:nvPr/>
        </p:nvGraphicFramePr>
        <p:xfrm>
          <a:off x="7395845" y="1290955"/>
          <a:ext cx="4194175" cy="348361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"/>
          </a:graphicData>
        </a:graphic>
      </p:graphicFrame>
      <p:pic>
        <p:nvPicPr>
          <p:cNvPr id="13" name="图片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75" y="1184910"/>
            <a:ext cx="6834505" cy="3588385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7246620" y="4891405"/>
            <a:ext cx="4194810" cy="348615"/>
          </a:xfrm>
          <a:prstGeom prst="rect">
            <a:avLst/>
          </a:prstGeom>
        </p:spPr>
        <p:txBody>
          <a:bodyPr wrap="square">
            <a:noAutofit/>
          </a:bodyPr>
          <a:p>
            <a:pPr algn="ctr"/>
            <a:r>
              <a:rPr lang="en-US" altLang="zh-CN" sz="1200">
                <a:solidFill>
                  <a:srgbClr val="000000"/>
                </a:solidFill>
                <a:latin typeface="CentraleSansBook"/>
                <a:ea typeface="CentraleSansBook"/>
              </a:rPr>
              <a:t>Oral language development of children aged 5 in ECE and new entrant classes. </a:t>
            </a:r>
            <a:endParaRPr lang="en-US" altLang="zh-CN" sz="1200">
              <a:solidFill>
                <a:srgbClr val="000000"/>
              </a:solidFill>
              <a:latin typeface="CentraleSansBook"/>
              <a:ea typeface="CentraleSansBook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3923030" y="5356543"/>
            <a:ext cx="5080000" cy="337185"/>
          </a:xfrm>
          <a:prstGeom prst="rect">
            <a:avLst/>
          </a:prstGeom>
        </p:spPr>
        <p:txBody>
          <a:bodyPr>
            <a:spAutoFit/>
          </a:bodyPr>
          <a:p>
            <a:r>
              <a:rPr lang="en-US" altLang="zh-CN" sz="1600"/>
              <a:t>Source: Education Review Office (ERO), 2024</a:t>
            </a:r>
            <a:endParaRPr lang="en-US" altLang="zh-CN" sz="1600"/>
          </a:p>
        </p:txBody>
      </p:sp>
      <p:sp>
        <p:nvSpPr>
          <p:cNvPr id="16" name="文本框 15"/>
          <p:cNvSpPr txBox="1"/>
          <p:nvPr/>
        </p:nvSpPr>
        <p:spPr>
          <a:xfrm>
            <a:off x="1981835" y="5020945"/>
            <a:ext cx="3606165" cy="229235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/>
              <a:t>Oral language development components</a:t>
            </a:r>
            <a:endParaRPr lang="en-US" altLang="zh-CN" sz="16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076" y="79794"/>
            <a:ext cx="11481847" cy="928838"/>
          </a:xfrm>
        </p:spPr>
        <p:txBody>
          <a:bodyPr/>
          <a:lstStyle/>
          <a:p>
            <a:pPr algn="l">
              <a:buClrTx/>
              <a:buSzTx/>
              <a:buFontTx/>
            </a:pPr>
            <a:r>
              <a:rPr lang="en-US" altLang="zh-CN" sz="3200" b="1">
                <a:sym typeface="+mn-ea"/>
              </a:rPr>
              <a:t>Official Policy Response</a:t>
            </a:r>
            <a:endParaRPr lang="en-US" altLang="zh-CN" sz="3200" b="1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sz="quarter" idx="10"/>
          </p:nvPr>
        </p:nvGraphicFramePr>
        <p:xfrm>
          <a:off x="1026795" y="1184275"/>
          <a:ext cx="8199755" cy="38284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sp>
        <p:nvSpPr>
          <p:cNvPr id="14" name="文本框 13"/>
          <p:cNvSpPr txBox="1"/>
          <p:nvPr/>
        </p:nvSpPr>
        <p:spPr>
          <a:xfrm>
            <a:off x="3546475" y="5158105"/>
            <a:ext cx="4897120" cy="315595"/>
          </a:xfrm>
          <a:prstGeom prst="rect">
            <a:avLst/>
          </a:prstGeom>
        </p:spPr>
        <p:txBody>
          <a:bodyPr>
            <a:noAutofit/>
          </a:bodyPr>
          <a:p>
            <a:pPr algn="r"/>
            <a:r>
              <a:rPr lang="en-US" altLang="zh-CN" sz="1600"/>
              <a:t>Source: New Zealand Ministry of Education (MoE), 2026</a:t>
            </a:r>
            <a:endParaRPr lang="en-US" altLang="zh-CN" sz="1600"/>
          </a:p>
        </p:txBody>
      </p:sp>
      <p:pic>
        <p:nvPicPr>
          <p:cNvPr id="16" name="图片 15"/>
          <p:cNvPicPr/>
          <p:nvPr/>
        </p:nvPicPr>
        <p:blipFill>
          <a:blip r:embed="rId6"/>
          <a:srcRect t="31771" b="37771"/>
          <a:stretch>
            <a:fillRect/>
          </a:stretch>
        </p:blipFill>
        <p:spPr>
          <a:xfrm>
            <a:off x="7273925" y="274320"/>
            <a:ext cx="3907155" cy="734060"/>
          </a:xfrm>
          <a:prstGeom prst="rect">
            <a:avLst/>
          </a:prstGeom>
        </p:spPr>
      </p:pic>
      <p:sp>
        <p:nvSpPr>
          <p:cNvPr id="18" name="文本框 17" descr="7b0a2020202022776f7264617274223a2022220a7d0a"/>
          <p:cNvSpPr txBox="1"/>
          <p:nvPr>
            <p:custDataLst>
              <p:tags r:id="rId7"/>
            </p:custDataLst>
          </p:nvPr>
        </p:nvSpPr>
        <p:spPr>
          <a:xfrm>
            <a:off x="9371330" y="2366010"/>
            <a:ext cx="2160270" cy="1465580"/>
          </a:xfrm>
          <a:prstGeom prst="rect">
            <a:avLst/>
          </a:prstGeom>
        </p:spPr>
        <p:txBody>
          <a:bodyPr anchor="t">
            <a:noAutofit/>
          </a:bodyPr>
          <a:p>
            <a:pPr algn="ctr" defTabSz="266700"/>
            <a:r>
              <a:rPr lang="en-US" altLang="zh-CN" sz="3200">
                <a:ln w="3387"/>
                <a:gradFill>
                  <a:gsLst>
                    <a:gs pos="0">
                      <a:srgbClr val="FFBD96"/>
                    </a:gs>
                    <a:gs pos="74000">
                      <a:srgbClr val="F15A01"/>
                    </a:gs>
                  </a:gsLst>
                  <a:lin ang="5400000" scaled="0"/>
                </a:gradFill>
                <a:effectLst/>
                <a:latin typeface="华文新魏" panose="02010800040101010101" charset="-122"/>
                <a:ea typeface="华文新魏" panose="02010800040101010101" charset="-122"/>
                <a:sym typeface="字魂江汉手书" panose="00000500000000000000" charset="-122"/>
              </a:rPr>
              <a:t> </a:t>
            </a:r>
            <a:r>
              <a:rPr lang="en-US" altLang="zh-CN" sz="3200">
                <a:ln w="9525">
                  <a:solidFill>
                    <a:schemeClr val="bg1"/>
                  </a:solidFill>
                  <a:prstDash val="solid"/>
                </a:ln>
                <a:gradFill>
                  <a:gsLst>
                    <a:gs pos="25000">
                      <a:srgbClr val="FF6952"/>
                    </a:gs>
                    <a:gs pos="75000">
                      <a:srgbClr val="FFD2AC"/>
                    </a:gs>
                    <a:gs pos="0">
                      <a:srgbClr val="FF3E35"/>
                    </a:gs>
                    <a:gs pos="100000">
                      <a:srgbClr val="FFE3BE"/>
                    </a:gs>
                  </a:gsLst>
                  <a:lin ang="18900000" scaled="1"/>
                </a:gra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华文新魏" panose="02010800040101010101" charset="-122"/>
                <a:ea typeface="华文新魏" panose="02010800040101010101" charset="-122"/>
                <a:sym typeface="字魂江汉手书" panose="00000500000000000000" charset="-122"/>
              </a:rPr>
              <a:t>No formal outcome data yet</a:t>
            </a:r>
            <a:endParaRPr lang="en-US" altLang="zh-CN" sz="3200">
              <a:ln w="9525">
                <a:solidFill>
                  <a:schemeClr val="bg1"/>
                </a:solidFill>
                <a:prstDash val="solid"/>
              </a:ln>
              <a:gradFill>
                <a:gsLst>
                  <a:gs pos="25000">
                    <a:srgbClr val="FF6952"/>
                  </a:gs>
                  <a:gs pos="75000">
                    <a:srgbClr val="FFD2AC"/>
                  </a:gs>
                  <a:gs pos="0">
                    <a:srgbClr val="FF3E35"/>
                  </a:gs>
                  <a:gs pos="100000">
                    <a:srgbClr val="FFE3BE"/>
                  </a:gs>
                </a:gsLst>
                <a:lin ang="18900000" scaled="1"/>
              </a:gra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华文新魏" panose="02010800040101010101" charset="-122"/>
              <a:ea typeface="华文新魏" panose="02010800040101010101" charset="-122"/>
              <a:sym typeface="字魂江汉手书" panose="00000500000000000000" charset="-122"/>
            </a:endParaRPr>
          </a:p>
        </p:txBody>
      </p:sp>
      <p:pic>
        <p:nvPicPr>
          <p:cNvPr id="19" name="图片 18" descr="0d89301b5280f83c349e11f9edef896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587740" y="2961640"/>
            <a:ext cx="783590" cy="26987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659003"/>
          </a:xfrm>
        </p:spPr>
        <p:txBody>
          <a:bodyPr>
            <a:normAutofit/>
          </a:bodyPr>
          <a:lstStyle/>
          <a:p>
            <a:pPr algn="l">
              <a:buClrTx/>
              <a:buSzTx/>
              <a:buFontTx/>
            </a:pPr>
            <a:r>
              <a:rPr lang="en-US" altLang="zh-CN" sz="3200" b="1">
                <a:sym typeface="+mn-ea"/>
              </a:rPr>
              <a:t>Media Examples</a:t>
            </a:r>
            <a:endParaRPr lang="en-US" altLang="zh-CN" sz="3200" b="1"/>
          </a:p>
        </p:txBody>
      </p:sp>
      <p:sp>
        <p:nvSpPr>
          <p:cNvPr id="6" name="文本框 5"/>
          <p:cNvSpPr txBox="1"/>
          <p:nvPr/>
        </p:nvSpPr>
        <p:spPr>
          <a:xfrm>
            <a:off x="2817495" y="1403985"/>
            <a:ext cx="3204845" cy="61277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marL="0" indent="0" algn="just"/>
            <a:r>
              <a:rPr lang="en-US" altLang="zh-CN" sz="2000">
                <a:solidFill>
                  <a:srgbClr val="000000"/>
                </a:solidFill>
                <a:latin typeface="Stuff Sans"/>
                <a:ea typeface="Stuff Sans"/>
                <a:sym typeface="+mn-ea"/>
              </a:rPr>
              <a:t>Media discourse matters</a:t>
            </a:r>
            <a:endParaRPr lang="en-US" altLang="zh-CN" sz="2000">
              <a:solidFill>
                <a:srgbClr val="000000"/>
              </a:solidFill>
              <a:latin typeface="Stuff Sans"/>
              <a:ea typeface="Stuff Sans"/>
              <a:sym typeface="+mn-ea"/>
            </a:endParaRPr>
          </a:p>
          <a:p>
            <a:pPr marL="0" indent="0" algn="just"/>
            <a:endParaRPr lang="en-US" altLang="zh-CN" sz="2000">
              <a:solidFill>
                <a:srgbClr val="000000"/>
              </a:solidFill>
              <a:latin typeface="Stuff Sans"/>
              <a:ea typeface="Stuff Sans"/>
              <a:sym typeface="+mn-ea"/>
            </a:endParaRPr>
          </a:p>
          <a:p>
            <a:pPr marL="0" indent="0" algn="just"/>
            <a:endParaRPr lang="en-US" altLang="zh-CN" sz="2000">
              <a:solidFill>
                <a:srgbClr val="000000"/>
              </a:solidFill>
              <a:latin typeface="Stuff Sans"/>
              <a:ea typeface="Stuff Sans"/>
              <a:sym typeface="+mn-ea"/>
            </a:endParaRPr>
          </a:p>
        </p:txBody>
      </p:sp>
      <p:pic>
        <p:nvPicPr>
          <p:cNvPr id="8" name="Picture 7" descr="C:/Users/Yannick/Desktop/b07ef69c-a71d-4007-b876-c7bcf1ddf890.pngb07ef69c-a71d-4007-b876-c7bcf1ddf890">
            <a:hlinkClick r:id="rId1"/>
          </p:cNvPr>
          <p:cNvPicPr>
            <a:picLocks noChangeAspect="1"/>
          </p:cNvPicPr>
          <p:nvPr/>
        </p:nvPicPr>
        <p:blipFill>
          <a:blip r:embed="rId2"/>
          <a:srcRect t="11477" b="11477"/>
          <a:stretch>
            <a:fillRect/>
          </a:stretch>
        </p:blipFill>
        <p:spPr>
          <a:xfrm>
            <a:off x="917575" y="2654935"/>
            <a:ext cx="1563370" cy="120459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0" name="Picture 9" descr="C:/Users/Yannick/Desktop/7a3c0ea4064d1686d199a99b02f311ce.jpg7a3c0ea4064d1686d199a99b02f311ce">
            <a:hlinkClick r:id="rId3"/>
          </p:cNvPr>
          <p:cNvPicPr>
            <a:picLocks noChangeAspect="1"/>
          </p:cNvPicPr>
          <p:nvPr/>
        </p:nvPicPr>
        <p:blipFill>
          <a:blip r:embed="rId4"/>
          <a:srcRect l="9144" r="9144"/>
          <a:stretch>
            <a:fillRect/>
          </a:stretch>
        </p:blipFill>
        <p:spPr>
          <a:xfrm>
            <a:off x="917575" y="4239895"/>
            <a:ext cx="1563370" cy="113284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26" name="Graphic 9" descr="Quotes with solid fill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17575" y="1109980"/>
            <a:ext cx="1609090" cy="129857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2701925" y="2654935"/>
            <a:ext cx="8938260" cy="111061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marL="0" indent="0" algn="just"/>
            <a:r>
              <a:rPr lang="en-US" altLang="zh-CN" sz="2000">
                <a:solidFill>
                  <a:srgbClr val="000000"/>
                </a:solidFill>
                <a:latin typeface="Stuff Sans"/>
                <a:ea typeface="Stuff Sans"/>
                <a:sym typeface="+mn-ea"/>
              </a:rPr>
              <a:t>“We are seeing an increasing gap in school readiness, with children often entering primary school with developmental levels equivalent to 3-year-olds, especially in self-management and oral language.”(NZ Herald, 2026)</a:t>
            </a:r>
            <a:endParaRPr lang="en-US" altLang="zh-CN" sz="2000">
              <a:solidFill>
                <a:srgbClr val="000000"/>
              </a:solidFill>
              <a:latin typeface="Stuff Sans"/>
              <a:ea typeface="Stuff Sans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701925" y="4330065"/>
            <a:ext cx="8938260" cy="80391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marL="0" indent="0" algn="just"/>
            <a:r>
              <a:rPr lang="en-US" altLang="zh-CN" sz="2000">
                <a:solidFill>
                  <a:srgbClr val="000000"/>
                </a:solidFill>
                <a:latin typeface="Stuff Sans"/>
                <a:ea typeface="Stuff Sans"/>
                <a:sym typeface="+mn-ea"/>
              </a:rPr>
              <a:t>“I have been teaching for 24 years and have never seen this low level of oral language.” (Stuff, 2024)</a:t>
            </a:r>
            <a:endParaRPr lang="en-US" altLang="zh-CN" sz="2000">
              <a:solidFill>
                <a:srgbClr val="000000"/>
              </a:solidFill>
              <a:latin typeface="Stuff Sans"/>
              <a:ea typeface="Stuff Sans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4474">
        <p:fade/>
      </p:transition>
    </mc:Choice>
    <mc:Fallback>
      <p:transition spd="med" advTm="2447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4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605" y="36195"/>
            <a:ext cx="11305540" cy="805815"/>
          </a:xfrm>
        </p:spPr>
        <p:txBody>
          <a:bodyPr>
            <a:normAutofit/>
          </a:bodyPr>
          <a:lstStyle/>
          <a:p>
            <a:pPr algn="l">
              <a:buClrTx/>
              <a:buSzTx/>
              <a:buFontTx/>
            </a:pPr>
            <a:r>
              <a:rPr lang="en-US" altLang="zh-CN" sz="3200" b="1"/>
              <a:t>Media Discourse Analysis</a:t>
            </a:r>
            <a:endParaRPr lang="en-US" altLang="zh-CN" sz="3200" b="1"/>
          </a:p>
        </p:txBody>
      </p:sp>
      <p:sp>
        <p:nvSpPr>
          <p:cNvPr id="15" name="TextBox 3"/>
          <p:cNvSpPr txBox="1"/>
          <p:nvPr/>
        </p:nvSpPr>
        <p:spPr>
          <a:xfrm>
            <a:off x="262255" y="1869440"/>
            <a:ext cx="3329305" cy="24561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/>
          <a:p>
            <a:pPr marL="0" indent="0" algn="ctr"/>
            <a:r>
              <a:rPr lang="en-US" altLang="zh-CN">
                <a:solidFill>
                  <a:schemeClr val="accent1"/>
                </a:solidFill>
                <a:latin typeface="Stuff Sans"/>
                <a:ea typeface="Stuff Sans"/>
                <a:sym typeface="+mn-ea"/>
              </a:rPr>
              <a:t>ECE attendance        </a:t>
            </a:r>
            <a:endParaRPr lang="en-US" altLang="zh-CN">
              <a:solidFill>
                <a:schemeClr val="accent1"/>
              </a:solidFill>
              <a:latin typeface="Stuff Sans"/>
              <a:ea typeface="Stuff Sans"/>
              <a:sym typeface="+mn-ea"/>
            </a:endParaRPr>
          </a:p>
          <a:p>
            <a:pPr indent="0" algn="ctr">
              <a:buNone/>
            </a:pPr>
            <a:r>
              <a:rPr lang="en-US" altLang="zh-CN">
                <a:solidFill>
                  <a:schemeClr val="accent1"/>
                </a:solidFill>
                <a:latin typeface="Stuff Sans"/>
                <a:ea typeface="Stuff Sans"/>
                <a:sym typeface="+mn-ea"/>
              </a:rPr>
              <a:t>screen-time patterns   </a:t>
            </a:r>
            <a:endParaRPr lang="en-US" altLang="zh-CN">
              <a:solidFill>
                <a:schemeClr val="accent1"/>
              </a:solidFill>
              <a:latin typeface="Stuff Sans"/>
              <a:ea typeface="Stuff Sans"/>
              <a:sym typeface="+mn-ea"/>
            </a:endParaRPr>
          </a:p>
          <a:p>
            <a:pPr indent="0" algn="ctr">
              <a:buNone/>
            </a:pPr>
            <a:r>
              <a:rPr lang="en-US" altLang="zh-CN">
                <a:solidFill>
                  <a:schemeClr val="accent1"/>
                </a:solidFill>
                <a:latin typeface="Stuff Sans"/>
                <a:ea typeface="Stuff Sans"/>
                <a:sym typeface="+mn-ea"/>
              </a:rPr>
              <a:t>  limited family verbal interaction</a:t>
            </a:r>
            <a:endParaRPr lang="en-US" altLang="zh-CN" b="0" i="0">
              <a:solidFill>
                <a:schemeClr val="accent1"/>
              </a:solidFill>
              <a:latin typeface="Stuff Sans"/>
              <a:ea typeface="Stuff Sans"/>
            </a:endParaRPr>
          </a:p>
          <a:p>
            <a:pPr indent="0" algn="ctr">
              <a:buNone/>
            </a:pPr>
            <a:r>
              <a:rPr lang="en-US" altLang="zh-CN">
                <a:solidFill>
                  <a:schemeClr val="accent1"/>
                </a:solidFill>
                <a:latin typeface="Stuff Sans"/>
                <a:ea typeface="Stuff Sans"/>
                <a:sym typeface="+mn-ea"/>
              </a:rPr>
              <a:t>poor cross-sector collaboration        </a:t>
            </a:r>
            <a:endParaRPr lang="en-US" altLang="zh-CN">
              <a:solidFill>
                <a:schemeClr val="accent1"/>
              </a:solidFill>
              <a:latin typeface="Stuff Sans"/>
              <a:ea typeface="Stuff Sans"/>
              <a:sym typeface="+mn-ea"/>
            </a:endParaRPr>
          </a:p>
          <a:p>
            <a:pPr indent="0" algn="ctr">
              <a:buNone/>
            </a:pPr>
            <a:r>
              <a:rPr lang="en-US" altLang="zh-CN">
                <a:solidFill>
                  <a:schemeClr val="accent1"/>
                </a:solidFill>
                <a:latin typeface="Stuff Sans"/>
                <a:ea typeface="Stuff Sans"/>
                <a:sym typeface="+mn-ea"/>
              </a:rPr>
              <a:t>shortages of language specialist support</a:t>
            </a:r>
            <a:endParaRPr lang="en-US" altLang="zh-CN">
              <a:solidFill>
                <a:schemeClr val="accent1"/>
              </a:solidFill>
              <a:latin typeface="Stuff Sans"/>
              <a:ea typeface="Stuff Sans"/>
              <a:sym typeface="+mn-ea"/>
            </a:endParaRPr>
          </a:p>
          <a:p>
            <a:pPr marL="0" indent="0" algn="ctr"/>
            <a:endParaRPr lang="en-US" altLang="zh-CN" dirty="0">
              <a:solidFill>
                <a:schemeClr val="accent1"/>
              </a:solidFill>
              <a:latin typeface="Stuff Sans"/>
              <a:ea typeface="Stuff Sans"/>
              <a:cs typeface="Calibri Light" panose="020F0302020204030204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7235190" y="4142105"/>
            <a:ext cx="3930015" cy="358140"/>
          </a:xfrm>
          <a:prstGeom prst="rect">
            <a:avLst/>
          </a:prstGeom>
        </p:spPr>
        <p:txBody>
          <a:bodyPr wrap="square">
            <a:noAutofit/>
          </a:bodyPr>
          <a:p>
            <a:pPr indent="0" algn="ctr">
              <a:buClrTx/>
              <a:buSzTx/>
              <a:buFont typeface="Arial" panose="020B0604020202020204"/>
              <a:buNone/>
            </a:pPr>
            <a:r>
              <a:rPr lang="en-US" altLang="zh-CN" sz="1800">
                <a:gradFill>
                  <a:gsLst>
                    <a:gs pos="50410">
                      <a:srgbClr val="FB9B36"/>
                    </a:gs>
                    <a:gs pos="0">
                      <a:srgbClr val="FE564D"/>
                    </a:gs>
                    <a:gs pos="100000">
                      <a:srgbClr val="F9CA26"/>
                    </a:gs>
                  </a:gsLst>
                  <a:lin ang="5400000" scaled="1"/>
                </a:gradFill>
                <a:latin typeface="Stuff Sans"/>
                <a:ea typeface="Stuff Sans"/>
                <a:sym typeface="+mn-ea"/>
              </a:rPr>
              <a:t>Structural or policy-related aspects</a:t>
            </a:r>
            <a:endParaRPr lang="en-US" altLang="zh-CN" sz="1800">
              <a:gradFill>
                <a:gsLst>
                  <a:gs pos="50410">
                    <a:srgbClr val="FB9B36"/>
                  </a:gs>
                  <a:gs pos="0">
                    <a:srgbClr val="FE564D"/>
                  </a:gs>
                  <a:gs pos="100000">
                    <a:srgbClr val="F9CA26"/>
                  </a:gs>
                </a:gsLst>
                <a:lin ang="5400000" scaled="1"/>
              </a:gradFill>
              <a:latin typeface="Stuff Sans"/>
              <a:ea typeface="Stuff Sans"/>
            </a:endParaRPr>
          </a:p>
          <a:p>
            <a:pPr indent="0" algn="ctr">
              <a:buClrTx/>
              <a:buSzTx/>
              <a:buFont typeface="Arial" panose="020B0604020202020204"/>
              <a:buNone/>
            </a:pPr>
            <a:endParaRPr lang="en-US" altLang="zh-CN" sz="1800">
              <a:gradFill>
                <a:gsLst>
                  <a:gs pos="50410">
                    <a:srgbClr val="FB9B36"/>
                  </a:gs>
                  <a:gs pos="0">
                    <a:srgbClr val="FE564D"/>
                  </a:gs>
                  <a:gs pos="100000">
                    <a:srgbClr val="F9CA26"/>
                  </a:gs>
                </a:gsLst>
                <a:lin ang="5400000" scaled="1"/>
              </a:gradFill>
              <a:latin typeface="Stuff Sans"/>
              <a:ea typeface="Stuff Sans"/>
            </a:endParaRPr>
          </a:p>
        </p:txBody>
      </p:sp>
      <p:sp>
        <p:nvSpPr>
          <p:cNvPr id="70" name="矩形 69"/>
          <p:cNvSpPr/>
          <p:nvPr>
            <p:custDataLst>
              <p:tags r:id="rId1"/>
            </p:custDataLst>
          </p:nvPr>
        </p:nvSpPr>
        <p:spPr>
          <a:xfrm>
            <a:off x="1429385" y="1370330"/>
            <a:ext cx="1211580" cy="4311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>
            <a:normAutofit/>
          </a:bodyPr>
          <a:lstStyle/>
          <a:p>
            <a:pPr algn="r"/>
            <a:r>
              <a:rPr lang="en-US" altLang="zh-CN" sz="2000" b="1" kern="0" dirty="0">
                <a:solidFill>
                  <a:schemeClr val="accent1"/>
                </a:solidFill>
                <a:cs typeface="+mn-lt"/>
              </a:rPr>
              <a:t>Media reports</a:t>
            </a:r>
            <a:endParaRPr lang="en-US" altLang="zh-CN" sz="2000" b="1" kern="0" dirty="0">
              <a:solidFill>
                <a:schemeClr val="accent1"/>
              </a:solidFill>
              <a:cs typeface="+mn-lt"/>
            </a:endParaRPr>
          </a:p>
        </p:txBody>
      </p:sp>
      <p:sp>
        <p:nvSpPr>
          <p:cNvPr id="36" name="任意多边形: 形状 35"/>
          <p:cNvSpPr/>
          <p:nvPr>
            <p:custDataLst>
              <p:tags r:id="rId2"/>
            </p:custDataLst>
          </p:nvPr>
        </p:nvSpPr>
        <p:spPr>
          <a:xfrm rot="14783600">
            <a:off x="4263708" y="2571433"/>
            <a:ext cx="2458987" cy="2312817"/>
          </a:xfrm>
          <a:custGeom>
            <a:avLst/>
            <a:gdLst>
              <a:gd name="connsiteX0" fmla="*/ 173571 w 2643290"/>
              <a:gd name="connsiteY0" fmla="*/ 0 h 2486164"/>
              <a:gd name="connsiteX1" fmla="*/ 867831 w 2643290"/>
              <a:gd name="connsiteY1" fmla="*/ 0 h 2486164"/>
              <a:gd name="connsiteX2" fmla="*/ 1041401 w 2643290"/>
              <a:gd name="connsiteY2" fmla="*/ 173570 h 2486164"/>
              <a:gd name="connsiteX3" fmla="*/ 1041401 w 2643290"/>
              <a:gd name="connsiteY3" fmla="*/ 1718730 h 2486164"/>
              <a:gd name="connsiteX4" fmla="*/ 1041200 w 2643290"/>
              <a:gd name="connsiteY4" fmla="*/ 1719728 h 2486164"/>
              <a:gd name="connsiteX5" fmla="*/ 1043260 w 2643290"/>
              <a:gd name="connsiteY5" fmla="*/ 1719728 h 2486164"/>
              <a:gd name="connsiteX6" fmla="*/ 1043260 w 2643290"/>
              <a:gd name="connsiteY6" fmla="*/ 1719729 h 2486164"/>
              <a:gd name="connsiteX7" fmla="*/ 2642450 w 2643290"/>
              <a:gd name="connsiteY7" fmla="*/ 1719730 h 2486164"/>
              <a:gd name="connsiteX8" fmla="*/ 2643290 w 2643290"/>
              <a:gd name="connsiteY8" fmla="*/ 1728064 h 2486164"/>
              <a:gd name="connsiteX9" fmla="*/ 2641424 w 2643290"/>
              <a:gd name="connsiteY9" fmla="*/ 1765019 h 2486164"/>
              <a:gd name="connsiteX10" fmla="*/ 1924425 w 2643290"/>
              <a:gd name="connsiteY10" fmla="*/ 2482018 h 2486164"/>
              <a:gd name="connsiteX11" fmla="*/ 1842316 w 2643290"/>
              <a:gd name="connsiteY11" fmla="*/ 2486164 h 2486164"/>
              <a:gd name="connsiteX12" fmla="*/ 1842274 w 2643290"/>
              <a:gd name="connsiteY12" fmla="*/ 2486164 h 2486164"/>
              <a:gd name="connsiteX13" fmla="*/ 1795099 w 2643290"/>
              <a:gd name="connsiteY13" fmla="*/ 2483782 h 2486164"/>
              <a:gd name="connsiteX14" fmla="*/ 843745 w 2643290"/>
              <a:gd name="connsiteY14" fmla="*/ 2483781 h 2486164"/>
              <a:gd name="connsiteX15" fmla="*/ 796590 w 2643290"/>
              <a:gd name="connsiteY15" fmla="*/ 2486162 h 2486164"/>
              <a:gd name="connsiteX16" fmla="*/ 796513 w 2643290"/>
              <a:gd name="connsiteY16" fmla="*/ 2486162 h 2486164"/>
              <a:gd name="connsiteX17" fmla="*/ 714421 w 2643290"/>
              <a:gd name="connsiteY17" fmla="*/ 2482017 h 2486164"/>
              <a:gd name="connsiteX18" fmla="*/ 9595 w 2643290"/>
              <a:gd name="connsiteY18" fmla="*/ 1844776 h 2486164"/>
              <a:gd name="connsiteX19" fmla="*/ 9273 w 2643290"/>
              <a:gd name="connsiteY19" fmla="*/ 1842667 h 2486164"/>
              <a:gd name="connsiteX20" fmla="*/ 0 w 2643290"/>
              <a:gd name="connsiteY20" fmla="*/ 1750685 h 2486164"/>
              <a:gd name="connsiteX21" fmla="*/ 2149 w 2643290"/>
              <a:gd name="connsiteY21" fmla="*/ 1729369 h 2486164"/>
              <a:gd name="connsiteX22" fmla="*/ 1 w 2643290"/>
              <a:gd name="connsiteY22" fmla="*/ 1718730 h 2486164"/>
              <a:gd name="connsiteX23" fmla="*/ 1 w 2643290"/>
              <a:gd name="connsiteY23" fmla="*/ 173570 h 2486164"/>
              <a:gd name="connsiteX24" fmla="*/ 173571 w 2643290"/>
              <a:gd name="connsiteY24" fmla="*/ 0 h 2486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2643290" h="2486164">
                <a:moveTo>
                  <a:pt x="173571" y="0"/>
                </a:moveTo>
                <a:lnTo>
                  <a:pt x="867831" y="0"/>
                </a:lnTo>
                <a:cubicBezTo>
                  <a:pt x="963691" y="0"/>
                  <a:pt x="1041401" y="77710"/>
                  <a:pt x="1041401" y="173570"/>
                </a:cubicBezTo>
                <a:lnTo>
                  <a:pt x="1041401" y="1718730"/>
                </a:lnTo>
                <a:lnTo>
                  <a:pt x="1041200" y="1719728"/>
                </a:lnTo>
                <a:lnTo>
                  <a:pt x="1043260" y="1719728"/>
                </a:lnTo>
                <a:lnTo>
                  <a:pt x="1043260" y="1719729"/>
                </a:lnTo>
                <a:lnTo>
                  <a:pt x="2642450" y="1719730"/>
                </a:lnTo>
                <a:lnTo>
                  <a:pt x="2643290" y="1728064"/>
                </a:lnTo>
                <a:lnTo>
                  <a:pt x="2641424" y="1765019"/>
                </a:lnTo>
                <a:cubicBezTo>
                  <a:pt x="2603031" y="2143072"/>
                  <a:pt x="2302479" y="2443624"/>
                  <a:pt x="1924425" y="2482018"/>
                </a:cubicBezTo>
                <a:lnTo>
                  <a:pt x="1842316" y="2486164"/>
                </a:lnTo>
                <a:lnTo>
                  <a:pt x="1842274" y="2486164"/>
                </a:lnTo>
                <a:lnTo>
                  <a:pt x="1795099" y="2483782"/>
                </a:lnTo>
                <a:lnTo>
                  <a:pt x="843745" y="2483781"/>
                </a:lnTo>
                <a:lnTo>
                  <a:pt x="796590" y="2486162"/>
                </a:lnTo>
                <a:lnTo>
                  <a:pt x="796513" y="2486162"/>
                </a:lnTo>
                <a:lnTo>
                  <a:pt x="714421" y="2482017"/>
                </a:lnTo>
                <a:cubicBezTo>
                  <a:pt x="363372" y="2446366"/>
                  <a:pt x="79147" y="2184670"/>
                  <a:pt x="9595" y="1844776"/>
                </a:cubicBezTo>
                <a:lnTo>
                  <a:pt x="9273" y="1842667"/>
                </a:lnTo>
                <a:lnTo>
                  <a:pt x="0" y="1750685"/>
                </a:lnTo>
                <a:lnTo>
                  <a:pt x="2149" y="1729369"/>
                </a:lnTo>
                <a:lnTo>
                  <a:pt x="1" y="1718730"/>
                </a:lnTo>
                <a:lnTo>
                  <a:pt x="1" y="173570"/>
                </a:lnTo>
                <a:cubicBezTo>
                  <a:pt x="1" y="77710"/>
                  <a:pt x="77711" y="0"/>
                  <a:pt x="173571" y="0"/>
                </a:cubicBezTo>
                <a:close/>
              </a:path>
            </a:pathLst>
          </a:custGeom>
          <a:gradFill>
            <a:gsLst>
              <a:gs pos="0">
                <a:srgbClr val="FFDA32"/>
              </a:gs>
              <a:gs pos="100000">
                <a:srgbClr val="EA2768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dirty="0">
              <a:solidFill>
                <a:schemeClr val="lt1"/>
              </a:solidFill>
            </a:endParaRPr>
          </a:p>
        </p:txBody>
      </p:sp>
      <p:sp>
        <p:nvSpPr>
          <p:cNvPr id="38" name="椭圆 37"/>
          <p:cNvSpPr/>
          <p:nvPr>
            <p:custDataLst>
              <p:tags r:id="rId3"/>
            </p:custDataLst>
          </p:nvPr>
        </p:nvSpPr>
        <p:spPr>
          <a:xfrm rot="3983600">
            <a:off x="4880928" y="4416743"/>
            <a:ext cx="576000" cy="576000"/>
          </a:xfrm>
          <a:prstGeom prst="ellipse">
            <a:avLst/>
          </a:prstGeom>
          <a:noFill/>
          <a:ln w="63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44" name="任意多边形: 形状 43"/>
          <p:cNvSpPr/>
          <p:nvPr>
            <p:custDataLst>
              <p:tags r:id="rId4"/>
            </p:custDataLst>
          </p:nvPr>
        </p:nvSpPr>
        <p:spPr>
          <a:xfrm rot="7583600">
            <a:off x="5065078" y="1813878"/>
            <a:ext cx="2458987" cy="2312817"/>
          </a:xfrm>
          <a:custGeom>
            <a:avLst/>
            <a:gdLst>
              <a:gd name="connsiteX0" fmla="*/ 173571 w 2643290"/>
              <a:gd name="connsiteY0" fmla="*/ 0 h 2486164"/>
              <a:gd name="connsiteX1" fmla="*/ 867831 w 2643290"/>
              <a:gd name="connsiteY1" fmla="*/ 0 h 2486164"/>
              <a:gd name="connsiteX2" fmla="*/ 1041401 w 2643290"/>
              <a:gd name="connsiteY2" fmla="*/ 173570 h 2486164"/>
              <a:gd name="connsiteX3" fmla="*/ 1041401 w 2643290"/>
              <a:gd name="connsiteY3" fmla="*/ 1718730 h 2486164"/>
              <a:gd name="connsiteX4" fmla="*/ 1041200 w 2643290"/>
              <a:gd name="connsiteY4" fmla="*/ 1719728 h 2486164"/>
              <a:gd name="connsiteX5" fmla="*/ 1043260 w 2643290"/>
              <a:gd name="connsiteY5" fmla="*/ 1719728 h 2486164"/>
              <a:gd name="connsiteX6" fmla="*/ 1043260 w 2643290"/>
              <a:gd name="connsiteY6" fmla="*/ 1719729 h 2486164"/>
              <a:gd name="connsiteX7" fmla="*/ 2642450 w 2643290"/>
              <a:gd name="connsiteY7" fmla="*/ 1719730 h 2486164"/>
              <a:gd name="connsiteX8" fmla="*/ 2643290 w 2643290"/>
              <a:gd name="connsiteY8" fmla="*/ 1728064 h 2486164"/>
              <a:gd name="connsiteX9" fmla="*/ 2641424 w 2643290"/>
              <a:gd name="connsiteY9" fmla="*/ 1765019 h 2486164"/>
              <a:gd name="connsiteX10" fmla="*/ 1924425 w 2643290"/>
              <a:gd name="connsiteY10" fmla="*/ 2482018 h 2486164"/>
              <a:gd name="connsiteX11" fmla="*/ 1842316 w 2643290"/>
              <a:gd name="connsiteY11" fmla="*/ 2486164 h 2486164"/>
              <a:gd name="connsiteX12" fmla="*/ 1842274 w 2643290"/>
              <a:gd name="connsiteY12" fmla="*/ 2486164 h 2486164"/>
              <a:gd name="connsiteX13" fmla="*/ 1795099 w 2643290"/>
              <a:gd name="connsiteY13" fmla="*/ 2483782 h 2486164"/>
              <a:gd name="connsiteX14" fmla="*/ 843745 w 2643290"/>
              <a:gd name="connsiteY14" fmla="*/ 2483781 h 2486164"/>
              <a:gd name="connsiteX15" fmla="*/ 796590 w 2643290"/>
              <a:gd name="connsiteY15" fmla="*/ 2486162 h 2486164"/>
              <a:gd name="connsiteX16" fmla="*/ 796513 w 2643290"/>
              <a:gd name="connsiteY16" fmla="*/ 2486162 h 2486164"/>
              <a:gd name="connsiteX17" fmla="*/ 714421 w 2643290"/>
              <a:gd name="connsiteY17" fmla="*/ 2482017 h 2486164"/>
              <a:gd name="connsiteX18" fmla="*/ 9595 w 2643290"/>
              <a:gd name="connsiteY18" fmla="*/ 1844776 h 2486164"/>
              <a:gd name="connsiteX19" fmla="*/ 9273 w 2643290"/>
              <a:gd name="connsiteY19" fmla="*/ 1842667 h 2486164"/>
              <a:gd name="connsiteX20" fmla="*/ 0 w 2643290"/>
              <a:gd name="connsiteY20" fmla="*/ 1750685 h 2486164"/>
              <a:gd name="connsiteX21" fmla="*/ 2149 w 2643290"/>
              <a:gd name="connsiteY21" fmla="*/ 1729369 h 2486164"/>
              <a:gd name="connsiteX22" fmla="*/ 1 w 2643290"/>
              <a:gd name="connsiteY22" fmla="*/ 1718730 h 2486164"/>
              <a:gd name="connsiteX23" fmla="*/ 1 w 2643290"/>
              <a:gd name="connsiteY23" fmla="*/ 173570 h 2486164"/>
              <a:gd name="connsiteX24" fmla="*/ 173571 w 2643290"/>
              <a:gd name="connsiteY24" fmla="*/ 0 h 2486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2643290" h="2486164">
                <a:moveTo>
                  <a:pt x="173571" y="0"/>
                </a:moveTo>
                <a:lnTo>
                  <a:pt x="867831" y="0"/>
                </a:lnTo>
                <a:cubicBezTo>
                  <a:pt x="963691" y="0"/>
                  <a:pt x="1041401" y="77710"/>
                  <a:pt x="1041401" y="173570"/>
                </a:cubicBezTo>
                <a:lnTo>
                  <a:pt x="1041401" y="1718730"/>
                </a:lnTo>
                <a:lnTo>
                  <a:pt x="1041200" y="1719728"/>
                </a:lnTo>
                <a:lnTo>
                  <a:pt x="1043260" y="1719728"/>
                </a:lnTo>
                <a:lnTo>
                  <a:pt x="1043260" y="1719729"/>
                </a:lnTo>
                <a:lnTo>
                  <a:pt x="2642450" y="1719730"/>
                </a:lnTo>
                <a:lnTo>
                  <a:pt x="2643290" y="1728064"/>
                </a:lnTo>
                <a:lnTo>
                  <a:pt x="2641424" y="1765019"/>
                </a:lnTo>
                <a:cubicBezTo>
                  <a:pt x="2603031" y="2143072"/>
                  <a:pt x="2302479" y="2443624"/>
                  <a:pt x="1924425" y="2482018"/>
                </a:cubicBezTo>
                <a:lnTo>
                  <a:pt x="1842316" y="2486164"/>
                </a:lnTo>
                <a:lnTo>
                  <a:pt x="1842274" y="2486164"/>
                </a:lnTo>
                <a:lnTo>
                  <a:pt x="1795099" y="2483782"/>
                </a:lnTo>
                <a:lnTo>
                  <a:pt x="843745" y="2483781"/>
                </a:lnTo>
                <a:lnTo>
                  <a:pt x="796590" y="2486162"/>
                </a:lnTo>
                <a:lnTo>
                  <a:pt x="796513" y="2486162"/>
                </a:lnTo>
                <a:lnTo>
                  <a:pt x="714421" y="2482017"/>
                </a:lnTo>
                <a:cubicBezTo>
                  <a:pt x="363372" y="2446366"/>
                  <a:pt x="79147" y="2184670"/>
                  <a:pt x="9595" y="1844776"/>
                </a:cubicBezTo>
                <a:lnTo>
                  <a:pt x="9273" y="1842667"/>
                </a:lnTo>
                <a:lnTo>
                  <a:pt x="0" y="1750685"/>
                </a:lnTo>
                <a:lnTo>
                  <a:pt x="2149" y="1729369"/>
                </a:lnTo>
                <a:lnTo>
                  <a:pt x="1" y="1718730"/>
                </a:lnTo>
                <a:lnTo>
                  <a:pt x="1" y="173570"/>
                </a:lnTo>
                <a:cubicBezTo>
                  <a:pt x="1" y="77710"/>
                  <a:pt x="77711" y="0"/>
                  <a:pt x="173571" y="0"/>
                </a:cubicBezTo>
                <a:close/>
              </a:path>
            </a:pathLst>
          </a:cu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46" name="椭圆 45"/>
          <p:cNvSpPr/>
          <p:nvPr>
            <p:custDataLst>
              <p:tags r:id="rId5"/>
            </p:custDataLst>
          </p:nvPr>
        </p:nvSpPr>
        <p:spPr>
          <a:xfrm rot="2183600">
            <a:off x="7004368" y="2478088"/>
            <a:ext cx="576000" cy="576000"/>
          </a:xfrm>
          <a:prstGeom prst="ellipse">
            <a:avLst/>
          </a:prstGeom>
          <a:noFill/>
          <a:ln w="63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0" name="任意多边形: 形状 49"/>
          <p:cNvSpPr/>
          <p:nvPr>
            <p:custDataLst>
              <p:tags r:id="rId6"/>
            </p:custDataLst>
          </p:nvPr>
        </p:nvSpPr>
        <p:spPr>
          <a:xfrm rot="383600">
            <a:off x="4010978" y="1500188"/>
            <a:ext cx="2458987" cy="2312816"/>
          </a:xfrm>
          <a:custGeom>
            <a:avLst/>
            <a:gdLst>
              <a:gd name="connsiteX0" fmla="*/ 173571 w 2643290"/>
              <a:gd name="connsiteY0" fmla="*/ 0 h 2486164"/>
              <a:gd name="connsiteX1" fmla="*/ 867831 w 2643290"/>
              <a:gd name="connsiteY1" fmla="*/ 0 h 2486164"/>
              <a:gd name="connsiteX2" fmla="*/ 1041401 w 2643290"/>
              <a:gd name="connsiteY2" fmla="*/ 173570 h 2486164"/>
              <a:gd name="connsiteX3" fmla="*/ 1041401 w 2643290"/>
              <a:gd name="connsiteY3" fmla="*/ 1718730 h 2486164"/>
              <a:gd name="connsiteX4" fmla="*/ 1041200 w 2643290"/>
              <a:gd name="connsiteY4" fmla="*/ 1719728 h 2486164"/>
              <a:gd name="connsiteX5" fmla="*/ 1043260 w 2643290"/>
              <a:gd name="connsiteY5" fmla="*/ 1719728 h 2486164"/>
              <a:gd name="connsiteX6" fmla="*/ 1043260 w 2643290"/>
              <a:gd name="connsiteY6" fmla="*/ 1719729 h 2486164"/>
              <a:gd name="connsiteX7" fmla="*/ 2642450 w 2643290"/>
              <a:gd name="connsiteY7" fmla="*/ 1719730 h 2486164"/>
              <a:gd name="connsiteX8" fmla="*/ 2643290 w 2643290"/>
              <a:gd name="connsiteY8" fmla="*/ 1728064 h 2486164"/>
              <a:gd name="connsiteX9" fmla="*/ 2641424 w 2643290"/>
              <a:gd name="connsiteY9" fmla="*/ 1765019 h 2486164"/>
              <a:gd name="connsiteX10" fmla="*/ 1924425 w 2643290"/>
              <a:gd name="connsiteY10" fmla="*/ 2482018 h 2486164"/>
              <a:gd name="connsiteX11" fmla="*/ 1842316 w 2643290"/>
              <a:gd name="connsiteY11" fmla="*/ 2486164 h 2486164"/>
              <a:gd name="connsiteX12" fmla="*/ 1842274 w 2643290"/>
              <a:gd name="connsiteY12" fmla="*/ 2486164 h 2486164"/>
              <a:gd name="connsiteX13" fmla="*/ 1795099 w 2643290"/>
              <a:gd name="connsiteY13" fmla="*/ 2483782 h 2486164"/>
              <a:gd name="connsiteX14" fmla="*/ 843745 w 2643290"/>
              <a:gd name="connsiteY14" fmla="*/ 2483781 h 2486164"/>
              <a:gd name="connsiteX15" fmla="*/ 796590 w 2643290"/>
              <a:gd name="connsiteY15" fmla="*/ 2486162 h 2486164"/>
              <a:gd name="connsiteX16" fmla="*/ 796513 w 2643290"/>
              <a:gd name="connsiteY16" fmla="*/ 2486162 h 2486164"/>
              <a:gd name="connsiteX17" fmla="*/ 714421 w 2643290"/>
              <a:gd name="connsiteY17" fmla="*/ 2482017 h 2486164"/>
              <a:gd name="connsiteX18" fmla="*/ 9595 w 2643290"/>
              <a:gd name="connsiteY18" fmla="*/ 1844776 h 2486164"/>
              <a:gd name="connsiteX19" fmla="*/ 9273 w 2643290"/>
              <a:gd name="connsiteY19" fmla="*/ 1842667 h 2486164"/>
              <a:gd name="connsiteX20" fmla="*/ 0 w 2643290"/>
              <a:gd name="connsiteY20" fmla="*/ 1750685 h 2486164"/>
              <a:gd name="connsiteX21" fmla="*/ 2149 w 2643290"/>
              <a:gd name="connsiteY21" fmla="*/ 1729369 h 2486164"/>
              <a:gd name="connsiteX22" fmla="*/ 1 w 2643290"/>
              <a:gd name="connsiteY22" fmla="*/ 1718730 h 2486164"/>
              <a:gd name="connsiteX23" fmla="*/ 1 w 2643290"/>
              <a:gd name="connsiteY23" fmla="*/ 173570 h 2486164"/>
              <a:gd name="connsiteX24" fmla="*/ 173571 w 2643290"/>
              <a:gd name="connsiteY24" fmla="*/ 0 h 2486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2643290" h="2486164">
                <a:moveTo>
                  <a:pt x="173571" y="0"/>
                </a:moveTo>
                <a:lnTo>
                  <a:pt x="867831" y="0"/>
                </a:lnTo>
                <a:cubicBezTo>
                  <a:pt x="963691" y="0"/>
                  <a:pt x="1041401" y="77710"/>
                  <a:pt x="1041401" y="173570"/>
                </a:cubicBezTo>
                <a:lnTo>
                  <a:pt x="1041401" y="1718730"/>
                </a:lnTo>
                <a:lnTo>
                  <a:pt x="1041200" y="1719728"/>
                </a:lnTo>
                <a:lnTo>
                  <a:pt x="1043260" y="1719728"/>
                </a:lnTo>
                <a:lnTo>
                  <a:pt x="1043260" y="1719729"/>
                </a:lnTo>
                <a:lnTo>
                  <a:pt x="2642450" y="1719730"/>
                </a:lnTo>
                <a:lnTo>
                  <a:pt x="2643290" y="1728064"/>
                </a:lnTo>
                <a:lnTo>
                  <a:pt x="2641424" y="1765019"/>
                </a:lnTo>
                <a:cubicBezTo>
                  <a:pt x="2603031" y="2143072"/>
                  <a:pt x="2302479" y="2443624"/>
                  <a:pt x="1924425" y="2482018"/>
                </a:cubicBezTo>
                <a:lnTo>
                  <a:pt x="1842316" y="2486164"/>
                </a:lnTo>
                <a:lnTo>
                  <a:pt x="1842274" y="2486164"/>
                </a:lnTo>
                <a:lnTo>
                  <a:pt x="1795099" y="2483782"/>
                </a:lnTo>
                <a:lnTo>
                  <a:pt x="843745" y="2483781"/>
                </a:lnTo>
                <a:lnTo>
                  <a:pt x="796590" y="2486162"/>
                </a:lnTo>
                <a:lnTo>
                  <a:pt x="796513" y="2486162"/>
                </a:lnTo>
                <a:lnTo>
                  <a:pt x="714421" y="2482017"/>
                </a:lnTo>
                <a:cubicBezTo>
                  <a:pt x="363372" y="2446366"/>
                  <a:pt x="79147" y="2184670"/>
                  <a:pt x="9595" y="1844776"/>
                </a:cubicBezTo>
                <a:lnTo>
                  <a:pt x="9273" y="1842667"/>
                </a:lnTo>
                <a:lnTo>
                  <a:pt x="0" y="1750685"/>
                </a:lnTo>
                <a:lnTo>
                  <a:pt x="2149" y="1729369"/>
                </a:lnTo>
                <a:lnTo>
                  <a:pt x="1" y="1718730"/>
                </a:lnTo>
                <a:lnTo>
                  <a:pt x="1" y="173570"/>
                </a:lnTo>
                <a:cubicBezTo>
                  <a:pt x="1" y="77710"/>
                  <a:pt x="77711" y="0"/>
                  <a:pt x="173571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dirty="0">
              <a:solidFill>
                <a:schemeClr val="lt1"/>
              </a:solidFill>
            </a:endParaRPr>
          </a:p>
        </p:txBody>
      </p:sp>
      <p:sp useBgFill="1">
        <p:nvSpPr>
          <p:cNvPr id="54" name="椭圆 53"/>
          <p:cNvSpPr>
            <a:spLocks noChangeAspect="1"/>
          </p:cNvSpPr>
          <p:nvPr>
            <p:custDataLst>
              <p:tags r:id="rId7"/>
            </p:custDataLst>
          </p:nvPr>
        </p:nvSpPr>
        <p:spPr>
          <a:xfrm rot="383600">
            <a:off x="4928553" y="2371408"/>
            <a:ext cx="1494534" cy="149453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solidFill>
                  <a:schemeClr val="lt1"/>
                </a:solidFill>
              </a:rPr>
              <a:t> </a:t>
            </a:r>
            <a:endParaRPr lang="en-US" altLang="zh-CN" dirty="0">
              <a:solidFill>
                <a:schemeClr val="lt1"/>
              </a:solidFill>
            </a:endParaRPr>
          </a:p>
        </p:txBody>
      </p:sp>
      <p:sp>
        <p:nvSpPr>
          <p:cNvPr id="52" name="椭圆 51"/>
          <p:cNvSpPr/>
          <p:nvPr>
            <p:custDataLst>
              <p:tags r:id="rId8"/>
            </p:custDataLst>
          </p:nvPr>
        </p:nvSpPr>
        <p:spPr>
          <a:xfrm rot="383600">
            <a:off x="4284663" y="1528763"/>
            <a:ext cx="576000" cy="576000"/>
          </a:xfrm>
          <a:prstGeom prst="ellipse">
            <a:avLst/>
          </a:prstGeom>
          <a:noFill/>
          <a:ln w="6350">
            <a:solidFill>
              <a:schemeClr val="lt1">
                <a:lumMod val="10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6" name="矩形 25"/>
          <p:cNvSpPr/>
          <p:nvPr>
            <p:custDataLst>
              <p:tags r:id="rId9"/>
            </p:custDataLst>
          </p:nvPr>
        </p:nvSpPr>
        <p:spPr>
          <a:xfrm>
            <a:off x="7993380" y="1656080"/>
            <a:ext cx="3074035" cy="70675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buClrTx/>
              <a:buSzTx/>
              <a:buFontTx/>
            </a:pPr>
            <a:r>
              <a:rPr lang="en-US" altLang="zh-CN" sz="1800" spc="0">
                <a:solidFill>
                  <a:schemeClr val="accent6"/>
                </a:solidFill>
                <a:latin typeface="Stuff Sans"/>
                <a:ea typeface="Stuff Sans"/>
                <a:sym typeface="+mn-ea"/>
              </a:rPr>
              <a:t>Professional learning </a:t>
            </a:r>
            <a:endParaRPr lang="en-US" altLang="zh-CN" sz="1800" spc="0">
              <a:solidFill>
                <a:schemeClr val="accent6"/>
              </a:solidFill>
              <a:latin typeface="Stuff Sans"/>
              <a:ea typeface="Stuff Sans"/>
              <a:sym typeface="+mn-ea"/>
            </a:endParaRPr>
          </a:p>
          <a:p>
            <a:pPr algn="ctr">
              <a:lnSpc>
                <a:spcPct val="100000"/>
              </a:lnSpc>
              <a:buClrTx/>
              <a:buSzTx/>
              <a:buFontTx/>
            </a:pPr>
            <a:r>
              <a:rPr lang="en-US" altLang="zh-CN" sz="1800" spc="0">
                <a:solidFill>
                  <a:schemeClr val="accent6"/>
                </a:solidFill>
                <a:latin typeface="Stuff Sans"/>
                <a:ea typeface="Stuff Sans"/>
                <a:sym typeface="+mn-ea"/>
              </a:rPr>
              <a:t>curriculum continuity</a:t>
            </a:r>
            <a:endParaRPr lang="en-US" altLang="zh-CN" sz="1800" spc="0">
              <a:solidFill>
                <a:schemeClr val="accent6"/>
              </a:solidFill>
              <a:latin typeface="Stuff Sans"/>
              <a:ea typeface="Stuff Sans"/>
              <a:sym typeface="+mn-ea"/>
            </a:endParaRPr>
          </a:p>
          <a:p>
            <a:pPr algn="ctr">
              <a:lnSpc>
                <a:spcPct val="100000"/>
              </a:lnSpc>
              <a:buClrTx/>
              <a:buSzTx/>
              <a:buFontTx/>
            </a:pPr>
            <a:endParaRPr lang="en-US" altLang="zh-CN" sz="1800" spc="0">
              <a:solidFill>
                <a:schemeClr val="accent6"/>
              </a:solidFill>
              <a:latin typeface="Stuff Sans"/>
              <a:ea typeface="Stuff Sans"/>
              <a:sym typeface="+mn-ea"/>
            </a:endParaRPr>
          </a:p>
        </p:txBody>
      </p:sp>
      <p:sp>
        <p:nvSpPr>
          <p:cNvPr id="27" name="矩形 26"/>
          <p:cNvSpPr/>
          <p:nvPr>
            <p:custDataLst>
              <p:tags r:id="rId10"/>
            </p:custDataLst>
          </p:nvPr>
        </p:nvSpPr>
        <p:spPr>
          <a:xfrm>
            <a:off x="8661718" y="1148398"/>
            <a:ext cx="1270301" cy="43102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>
            <a:normAutofit/>
          </a:bodyPr>
          <a:lstStyle/>
          <a:p>
            <a:pPr algn="l"/>
            <a:r>
              <a:rPr lang="en-US" altLang="zh-CN" sz="2000" b="1" kern="0" dirty="0">
                <a:solidFill>
                  <a:schemeClr val="accent6"/>
                </a:solidFill>
                <a:cs typeface="+mn-lt"/>
              </a:rPr>
              <a:t>Official policy</a:t>
            </a:r>
            <a:endParaRPr lang="en-US" altLang="zh-CN" sz="2000" b="1" kern="0" dirty="0">
              <a:solidFill>
                <a:schemeClr val="accent6"/>
              </a:solidFill>
              <a:cs typeface="+mn-lt"/>
            </a:endParaRPr>
          </a:p>
        </p:txBody>
      </p:sp>
      <p:sp>
        <p:nvSpPr>
          <p:cNvPr id="29" name="矩形 28"/>
          <p:cNvSpPr/>
          <p:nvPr>
            <p:custDataLst>
              <p:tags r:id="rId11"/>
            </p:custDataLst>
          </p:nvPr>
        </p:nvSpPr>
        <p:spPr>
          <a:xfrm>
            <a:off x="8396288" y="3680778"/>
            <a:ext cx="1270301" cy="43102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>
            <a:normAutofit/>
          </a:bodyPr>
          <a:lstStyle/>
          <a:p>
            <a:pPr algn="l"/>
            <a:r>
              <a:rPr lang="en-US" altLang="zh-CN" sz="2000">
                <a:gradFill>
                  <a:gsLst>
                    <a:gs pos="50000">
                      <a:schemeClr val="accent2"/>
                    </a:gs>
                    <a:gs pos="0">
                      <a:schemeClr val="accent2">
                        <a:lumMod val="25000"/>
                        <a:lumOff val="75000"/>
                      </a:schemeClr>
                    </a:gs>
                    <a:gs pos="100000">
                      <a:schemeClr val="accent2">
                        <a:lumMod val="85000"/>
                      </a:schemeClr>
                    </a:gs>
                  </a:gsLst>
                  <a:lin ang="5400000" scaled="1"/>
                </a:gradFill>
                <a:latin typeface="Stuff Sans"/>
                <a:ea typeface="Stuff Sans"/>
                <a:sym typeface="+mn-ea"/>
              </a:rPr>
              <a:t>Rarely visible</a:t>
            </a:r>
            <a:endParaRPr lang="en-US" altLang="zh-CN" sz="2000" b="1" kern="0" dirty="0">
              <a:gradFill>
                <a:gsLst>
                  <a:gs pos="50000">
                    <a:schemeClr val="accent2"/>
                  </a:gs>
                  <a:gs pos="0">
                    <a:schemeClr val="accent2">
                      <a:lumMod val="25000"/>
                      <a:lumOff val="75000"/>
                    </a:schemeClr>
                  </a:gs>
                  <a:gs pos="100000">
                    <a:schemeClr val="accent2">
                      <a:lumMod val="85000"/>
                    </a:schemeClr>
                  </a:gs>
                </a:gsLst>
                <a:lin ang="5400000" scaled="1"/>
              </a:gradFill>
              <a:latin typeface="Stuff Sans"/>
              <a:ea typeface="Stuff Sans"/>
              <a:cs typeface="+mn-lt"/>
              <a:sym typeface="+mn-ea"/>
            </a:endParaRPr>
          </a:p>
        </p:txBody>
      </p:sp>
      <p:pic>
        <p:nvPicPr>
          <p:cNvPr id="20" name="图片 17" descr="343435383038363b343532323430323bcdc6b9e3b7bdb0b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7063423" y="2532063"/>
            <a:ext cx="468000" cy="468000"/>
          </a:xfrm>
          <a:prstGeom prst="rect">
            <a:avLst/>
          </a:prstGeom>
        </p:spPr>
      </p:pic>
      <p:pic>
        <p:nvPicPr>
          <p:cNvPr id="22" name="图片 15" descr="343435383038363b343532323430353bcdf8c2e7d3aacffa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4338638" y="1580198"/>
            <a:ext cx="468000" cy="468000"/>
          </a:xfrm>
          <a:prstGeom prst="rect">
            <a:avLst/>
          </a:prstGeom>
        </p:spPr>
      </p:pic>
      <p:pic>
        <p:nvPicPr>
          <p:cNvPr id="23" name="图片 18" descr="343435383038363b343532323430313bd6b4d0d0bcc6bbae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 flipH="1">
            <a:off x="4934903" y="4470718"/>
            <a:ext cx="468000" cy="46800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5028565" y="2740025"/>
            <a:ext cx="1294130" cy="428625"/>
          </a:xfrm>
          <a:prstGeom prst="rect">
            <a:avLst/>
          </a:prstGeom>
        </p:spPr>
        <p:txBody>
          <a:bodyPr>
            <a:noAutofit/>
          </a:bodyPr>
          <a:p>
            <a:pPr algn="ctr" defTabSz="266700"/>
            <a:r>
              <a:rPr lang="en-US" altLang="zh-CN" sz="1600">
                <a:gradFill>
                  <a:gsLst>
                    <a:gs pos="42000">
                      <a:srgbClr val="EC5763"/>
                    </a:gs>
                    <a:gs pos="0">
                      <a:srgbClr val="F28F97"/>
                    </a:gs>
                    <a:gs pos="100000">
                      <a:srgbClr val="E51E2E"/>
                    </a:gs>
                  </a:gsLst>
                  <a:lin ang="5400000" scaled="1"/>
                </a:gradFill>
              </a:rPr>
              <a:t>Cause</a:t>
            </a:r>
            <a:endParaRPr lang="en-US" altLang="zh-CN" sz="1600">
              <a:gradFill>
                <a:gsLst>
                  <a:gs pos="42000">
                    <a:srgbClr val="EC5763"/>
                  </a:gs>
                  <a:gs pos="0">
                    <a:srgbClr val="F28F97"/>
                  </a:gs>
                  <a:gs pos="100000">
                    <a:srgbClr val="E51E2E"/>
                  </a:gs>
                </a:gsLst>
                <a:lin ang="5400000" scaled="1"/>
              </a:gradFill>
            </a:endParaRPr>
          </a:p>
          <a:p>
            <a:pPr algn="r" defTabSz="266700"/>
            <a:r>
              <a:rPr lang="en-US" altLang="zh-CN" sz="1600">
                <a:gradFill>
                  <a:gsLst>
                    <a:gs pos="42000">
                      <a:srgbClr val="EC5763"/>
                    </a:gs>
                    <a:gs pos="0">
                      <a:srgbClr val="F28F97"/>
                    </a:gs>
                    <a:gs pos="100000">
                      <a:srgbClr val="E51E2E"/>
                    </a:gs>
                  </a:gsLst>
                  <a:lin ang="5400000" scaled="1"/>
                </a:gradFill>
              </a:rPr>
              <a:t>explanations</a:t>
            </a:r>
            <a:endParaRPr lang="en-US" altLang="zh-CN" sz="1600">
              <a:gradFill>
                <a:gsLst>
                  <a:gs pos="42000">
                    <a:srgbClr val="EC5763"/>
                  </a:gs>
                  <a:gs pos="0">
                    <a:srgbClr val="F28F97"/>
                  </a:gs>
                  <a:gs pos="100000">
                    <a:srgbClr val="E51E2E"/>
                  </a:gs>
                </a:gsLst>
                <a:lin ang="5400000" scaled="1"/>
              </a:gra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700655" y="5314315"/>
            <a:ext cx="6758940" cy="337185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lang="en-US" altLang="zh-CN" sz="1600"/>
              <a:t>Source: Analysis based on New Zealand Herald (2026) and Gerritsen (2024)</a:t>
            </a:r>
            <a:endParaRPr lang="en-US" altLang="zh-CN" sz="160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38422"/>
    </mc:Choice>
    <mc:Fallback>
      <p:transition advTm="38422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015" y="156210"/>
            <a:ext cx="5750560" cy="1080770"/>
          </a:xfrm>
        </p:spPr>
        <p:txBody>
          <a:bodyPr>
            <a:normAutofit fontScale="90000"/>
          </a:bodyPr>
          <a:lstStyle/>
          <a:p>
            <a:r>
              <a:rPr lang="en-US" altLang="zh-CN" sz="3200" b="1"/>
              <a:t>Theoretical Framework</a:t>
            </a:r>
            <a:br>
              <a:rPr lang="en-US" altLang="zh-CN" sz="3200" b="1"/>
            </a:br>
            <a:endParaRPr lang="en-US" altLang="zh-CN">
              <a:latin typeface="Calibri" panose="020F0502020204030204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675005" y="1997075"/>
            <a:ext cx="2816225" cy="1768475"/>
          </a:xfrm>
          <a:prstGeom prst="ellipse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>
                <a:latin typeface="Calibri" panose="020F0502020204030204"/>
                <a:ea typeface="Calibri" panose="020F0502020204030204"/>
                <a:cs typeface="Calibri" panose="020F0502020204030204"/>
                <a:sym typeface="+mn-ea"/>
              </a:rPr>
              <a:t>Bronfenbrenner’s Ecological Theory</a:t>
            </a:r>
            <a:endParaRPr lang="en-US" altLang="zh-CN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algn="ctr"/>
            <a:endParaRPr lang="en-US" altLang="zh-CN">
              <a:latin typeface="Calibri" panose="020F0502020204030204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6671945" y="2444115"/>
            <a:ext cx="2256155" cy="83947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6" name="椭圆 15"/>
          <p:cNvSpPr/>
          <p:nvPr/>
        </p:nvSpPr>
        <p:spPr>
          <a:xfrm>
            <a:off x="5624195" y="1862455"/>
            <a:ext cx="4243705" cy="222313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7" name="文本框 16"/>
          <p:cNvSpPr txBox="1"/>
          <p:nvPr/>
        </p:nvSpPr>
        <p:spPr>
          <a:xfrm>
            <a:off x="7021195" y="2529205"/>
            <a:ext cx="1868170" cy="588645"/>
          </a:xfrm>
          <a:prstGeom prst="rect">
            <a:avLst/>
          </a:prstGeom>
        </p:spPr>
        <p:txBody>
          <a:bodyPr>
            <a:noAutofit/>
          </a:bodyPr>
          <a:p>
            <a:pPr algn="ctr"/>
            <a:r>
              <a:rPr lang="en-US" altLang="zh-CN" sz="1600" b="1"/>
              <a:t>Child’s oral-language ability</a:t>
            </a:r>
            <a:endParaRPr lang="en-US" altLang="zh-CN" sz="1600" b="1"/>
          </a:p>
        </p:txBody>
      </p:sp>
      <p:sp>
        <p:nvSpPr>
          <p:cNvPr id="20" name="文本框 19"/>
          <p:cNvSpPr txBox="1"/>
          <p:nvPr/>
        </p:nvSpPr>
        <p:spPr>
          <a:xfrm>
            <a:off x="7117715" y="1925320"/>
            <a:ext cx="1450340" cy="342900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 b="1"/>
              <a:t>Microsystem</a:t>
            </a:r>
            <a:endParaRPr lang="en-US" altLang="zh-CN" sz="1600" b="1"/>
          </a:p>
        </p:txBody>
      </p:sp>
      <p:sp>
        <p:nvSpPr>
          <p:cNvPr id="27" name="文本框 26"/>
          <p:cNvSpPr txBox="1"/>
          <p:nvPr/>
        </p:nvSpPr>
        <p:spPr>
          <a:xfrm>
            <a:off x="5610860" y="2529205"/>
            <a:ext cx="1094105" cy="342900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/>
              <a:t>ECE centre</a:t>
            </a:r>
            <a:endParaRPr lang="en-US" altLang="zh-CN" sz="1600"/>
          </a:p>
        </p:txBody>
      </p:sp>
      <p:sp>
        <p:nvSpPr>
          <p:cNvPr id="28" name="文本框 27"/>
          <p:cNvSpPr txBox="1"/>
          <p:nvPr/>
        </p:nvSpPr>
        <p:spPr>
          <a:xfrm>
            <a:off x="6718300" y="3460750"/>
            <a:ext cx="2547620" cy="479425"/>
          </a:xfrm>
          <a:prstGeom prst="rect">
            <a:avLst/>
          </a:prstGeom>
        </p:spPr>
        <p:txBody>
          <a:bodyPr>
            <a:noAutofit/>
          </a:bodyPr>
          <a:p>
            <a:pPr algn="ctr"/>
            <a:r>
              <a:rPr lang="en-US" altLang="zh-CN" sz="1600"/>
              <a:t>Primary classroom</a:t>
            </a:r>
            <a:endParaRPr lang="en-US" altLang="zh-CN" sz="1600"/>
          </a:p>
        </p:txBody>
      </p:sp>
      <p:sp>
        <p:nvSpPr>
          <p:cNvPr id="29" name="文本框 28"/>
          <p:cNvSpPr txBox="1"/>
          <p:nvPr/>
        </p:nvSpPr>
        <p:spPr>
          <a:xfrm>
            <a:off x="8690610" y="2538730"/>
            <a:ext cx="1177290" cy="341630"/>
          </a:xfrm>
          <a:prstGeom prst="rect">
            <a:avLst/>
          </a:prstGeom>
        </p:spPr>
        <p:txBody>
          <a:bodyPr>
            <a:noAutofit/>
          </a:bodyPr>
          <a:p>
            <a:pPr algn="ctr"/>
            <a:r>
              <a:rPr lang="en-US" altLang="zh-CN" sz="1600"/>
              <a:t>Family</a:t>
            </a:r>
            <a:endParaRPr lang="en-US" altLang="zh-CN" sz="1600"/>
          </a:p>
          <a:p>
            <a:pPr algn="ctr"/>
            <a:r>
              <a:rPr lang="en-US" altLang="zh-CN" sz="1600"/>
              <a:t>/home</a:t>
            </a:r>
            <a:endParaRPr lang="en-US" altLang="zh-CN" sz="1600"/>
          </a:p>
          <a:p>
            <a:pPr algn="ctr"/>
            <a:r>
              <a:rPr lang="en-US" altLang="zh-CN" sz="1600"/>
              <a:t>Enviroment </a:t>
            </a:r>
            <a:endParaRPr lang="en-US" altLang="zh-CN" sz="1600"/>
          </a:p>
        </p:txBody>
      </p:sp>
      <p:sp>
        <p:nvSpPr>
          <p:cNvPr id="30" name="文本框 29"/>
          <p:cNvSpPr txBox="1"/>
          <p:nvPr/>
        </p:nvSpPr>
        <p:spPr>
          <a:xfrm>
            <a:off x="6117590" y="3070225"/>
            <a:ext cx="811530" cy="342900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/>
              <a:t>Peers</a:t>
            </a:r>
            <a:endParaRPr lang="en-US" altLang="zh-CN" sz="1600"/>
          </a:p>
        </p:txBody>
      </p:sp>
      <p:sp>
        <p:nvSpPr>
          <p:cNvPr id="31" name="椭圆 30"/>
          <p:cNvSpPr/>
          <p:nvPr/>
        </p:nvSpPr>
        <p:spPr>
          <a:xfrm>
            <a:off x="4588510" y="1290955"/>
            <a:ext cx="6396990" cy="326453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2" name="文本框 31"/>
          <p:cNvSpPr txBox="1"/>
          <p:nvPr/>
        </p:nvSpPr>
        <p:spPr>
          <a:xfrm>
            <a:off x="7118350" y="1386205"/>
            <a:ext cx="1449705" cy="379730"/>
          </a:xfrm>
          <a:prstGeom prst="rect">
            <a:avLst/>
          </a:prstGeom>
        </p:spPr>
        <p:txBody>
          <a:bodyPr>
            <a:noAutofit/>
          </a:bodyPr>
          <a:p>
            <a:pPr algn="ctr"/>
            <a:r>
              <a:rPr lang="en-US" altLang="zh-CN" sz="1600" b="1"/>
              <a:t>Mesosystem</a:t>
            </a:r>
            <a:endParaRPr lang="en-US" altLang="zh-CN" sz="1600" b="1"/>
          </a:p>
        </p:txBody>
      </p:sp>
      <p:sp>
        <p:nvSpPr>
          <p:cNvPr id="33" name="文本框 32"/>
          <p:cNvSpPr txBox="1"/>
          <p:nvPr/>
        </p:nvSpPr>
        <p:spPr>
          <a:xfrm rot="480000">
            <a:off x="5624195" y="3903345"/>
            <a:ext cx="2000250" cy="329565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/>
              <a:t>ECE-primary links</a:t>
            </a:r>
            <a:endParaRPr lang="en-US" altLang="zh-CN" sz="1600"/>
          </a:p>
        </p:txBody>
      </p:sp>
      <p:sp>
        <p:nvSpPr>
          <p:cNvPr id="34" name="文本框 33"/>
          <p:cNvSpPr txBox="1"/>
          <p:nvPr/>
        </p:nvSpPr>
        <p:spPr>
          <a:xfrm rot="19380000">
            <a:off x="8601075" y="3288665"/>
            <a:ext cx="2816225" cy="281305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/>
              <a:t>Cross setting communication</a:t>
            </a:r>
            <a:endParaRPr lang="en-US" altLang="zh-CN" sz="1600"/>
          </a:p>
        </p:txBody>
      </p:sp>
      <p:sp>
        <p:nvSpPr>
          <p:cNvPr id="35" name="椭圆 34"/>
          <p:cNvSpPr/>
          <p:nvPr/>
        </p:nvSpPr>
        <p:spPr>
          <a:xfrm>
            <a:off x="4234180" y="784225"/>
            <a:ext cx="7486650" cy="444817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7" name="文本框 36"/>
          <p:cNvSpPr txBox="1"/>
          <p:nvPr/>
        </p:nvSpPr>
        <p:spPr>
          <a:xfrm>
            <a:off x="6680200" y="885190"/>
            <a:ext cx="2144395" cy="341630"/>
          </a:xfrm>
          <a:prstGeom prst="rect">
            <a:avLst/>
          </a:prstGeom>
        </p:spPr>
        <p:txBody>
          <a:bodyPr>
            <a:noAutofit/>
          </a:bodyPr>
          <a:p>
            <a:pPr algn="ctr"/>
            <a:r>
              <a:rPr lang="en-US" altLang="zh-CN" sz="1600" b="1"/>
              <a:t>Exosystem</a:t>
            </a:r>
            <a:endParaRPr lang="en-US" altLang="zh-CN" sz="1600" b="1"/>
          </a:p>
        </p:txBody>
      </p:sp>
      <p:sp>
        <p:nvSpPr>
          <p:cNvPr id="38" name="文本框 37"/>
          <p:cNvSpPr txBox="1"/>
          <p:nvPr/>
        </p:nvSpPr>
        <p:spPr>
          <a:xfrm>
            <a:off x="5610860" y="4500880"/>
            <a:ext cx="1960245" cy="422910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>
                <a:gradFill>
                  <a:gsLst>
                    <a:gs pos="100000">
                      <a:srgbClr val="FF1744"/>
                    </a:gs>
                    <a:gs pos="0">
                      <a:srgbClr val="FF8A80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</a:rPr>
              <a:t>MoE eLearn PLD</a:t>
            </a:r>
            <a:endParaRPr lang="en-US" altLang="zh-CN" sz="1600">
              <a:gradFill>
                <a:gsLst>
                  <a:gs pos="100000">
                    <a:srgbClr val="FF1744"/>
                  </a:gs>
                  <a:gs pos="0">
                    <a:srgbClr val="FF8A80"/>
                  </a:gs>
                </a:gsLst>
                <a:path path="circle">
                  <a:fillToRect l="100000" t="100000"/>
                </a:path>
                <a:tileRect r="-100000" b="-100000"/>
              </a:gradFill>
            </a:endParaRPr>
          </a:p>
        </p:txBody>
      </p:sp>
      <p:sp>
        <p:nvSpPr>
          <p:cNvPr id="39" name="文本框 38"/>
          <p:cNvSpPr txBox="1"/>
          <p:nvPr/>
        </p:nvSpPr>
        <p:spPr>
          <a:xfrm rot="19860000">
            <a:off x="9436100" y="4266565"/>
            <a:ext cx="1450340" cy="604520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/>
              <a:t>ERO oversight</a:t>
            </a:r>
            <a:endParaRPr lang="en-US" altLang="zh-CN" sz="1600"/>
          </a:p>
        </p:txBody>
      </p:sp>
      <p:sp>
        <p:nvSpPr>
          <p:cNvPr id="40" name="文本框 39"/>
          <p:cNvSpPr txBox="1"/>
          <p:nvPr/>
        </p:nvSpPr>
        <p:spPr>
          <a:xfrm rot="21420000">
            <a:off x="7372350" y="4655820"/>
            <a:ext cx="1959610" cy="379730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/>
              <a:t>ECE staffing workload</a:t>
            </a:r>
            <a:endParaRPr lang="en-US" altLang="zh-CN" sz="1600"/>
          </a:p>
        </p:txBody>
      </p:sp>
      <p:sp>
        <p:nvSpPr>
          <p:cNvPr id="41" name="文本框 40"/>
          <p:cNvSpPr txBox="1"/>
          <p:nvPr/>
        </p:nvSpPr>
        <p:spPr>
          <a:xfrm rot="18480000">
            <a:off x="10486390" y="3349625"/>
            <a:ext cx="1370330" cy="323850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/>
              <a:t>Media impact</a:t>
            </a:r>
            <a:endParaRPr lang="en-US" altLang="zh-CN" sz="1600"/>
          </a:p>
        </p:txBody>
      </p:sp>
      <p:sp>
        <p:nvSpPr>
          <p:cNvPr id="42" name="椭圆 41"/>
          <p:cNvSpPr/>
          <p:nvPr/>
        </p:nvSpPr>
        <p:spPr>
          <a:xfrm>
            <a:off x="3785235" y="385445"/>
            <a:ext cx="8340090" cy="529971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3" name="文本框 42"/>
          <p:cNvSpPr txBox="1"/>
          <p:nvPr/>
        </p:nvSpPr>
        <p:spPr>
          <a:xfrm>
            <a:off x="7021195" y="416560"/>
            <a:ext cx="1449705" cy="336550"/>
          </a:xfrm>
          <a:prstGeom prst="rect">
            <a:avLst/>
          </a:prstGeom>
        </p:spPr>
        <p:txBody>
          <a:bodyPr>
            <a:noAutofit/>
          </a:bodyPr>
          <a:p>
            <a:pPr algn="ctr"/>
            <a:r>
              <a:rPr lang="en-US" altLang="zh-CN" sz="1600" b="1"/>
              <a:t>Macrosystem</a:t>
            </a:r>
            <a:endParaRPr lang="en-US" altLang="zh-CN" sz="1600" b="1"/>
          </a:p>
        </p:txBody>
      </p:sp>
      <p:sp>
        <p:nvSpPr>
          <p:cNvPr id="44" name="文本框 43"/>
          <p:cNvSpPr txBox="1"/>
          <p:nvPr/>
        </p:nvSpPr>
        <p:spPr>
          <a:xfrm rot="19500000">
            <a:off x="9431020" y="4427220"/>
            <a:ext cx="2886710" cy="473075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/>
              <a:t>Curriculum context:Te Whāriki</a:t>
            </a:r>
            <a:endParaRPr lang="en-US" altLang="zh-CN" sz="1600"/>
          </a:p>
        </p:txBody>
      </p:sp>
      <p:sp>
        <p:nvSpPr>
          <p:cNvPr id="45" name="文本框 44"/>
          <p:cNvSpPr txBox="1"/>
          <p:nvPr/>
        </p:nvSpPr>
        <p:spPr>
          <a:xfrm rot="900000">
            <a:off x="4906010" y="4920615"/>
            <a:ext cx="2378710" cy="398145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/>
              <a:t>School-readiness beliefs</a:t>
            </a:r>
            <a:endParaRPr lang="en-US" altLang="zh-CN" sz="1600"/>
          </a:p>
        </p:txBody>
      </p:sp>
      <p:sp>
        <p:nvSpPr>
          <p:cNvPr id="46" name="文本框 45"/>
          <p:cNvSpPr txBox="1"/>
          <p:nvPr/>
        </p:nvSpPr>
        <p:spPr>
          <a:xfrm>
            <a:off x="7118350" y="5194935"/>
            <a:ext cx="2616835" cy="294005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/>
              <a:t>Socio-economic inequality</a:t>
            </a:r>
            <a:endParaRPr lang="en-US" altLang="zh-CN" sz="1600"/>
          </a:p>
        </p:txBody>
      </p:sp>
      <p:sp>
        <p:nvSpPr>
          <p:cNvPr id="47" name="文本框 46"/>
          <p:cNvSpPr txBox="1"/>
          <p:nvPr/>
        </p:nvSpPr>
        <p:spPr>
          <a:xfrm>
            <a:off x="481965" y="5093335"/>
            <a:ext cx="4274185" cy="337185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lang="en-US" altLang="zh-CN" sz="1600"/>
              <a:t>Diagram adapted from Bronfenbrenner (1979)</a:t>
            </a:r>
            <a:endParaRPr lang="en-US" altLang="zh-CN" sz="16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817" y="91082"/>
            <a:ext cx="12905509" cy="1003916"/>
          </a:xfrm>
        </p:spPr>
        <p:txBody>
          <a:bodyPr>
            <a:normAutofit fontScale="90000"/>
          </a:bodyPr>
          <a:lstStyle/>
          <a:p>
            <a:pPr algn="l">
              <a:buClrTx/>
              <a:buSzTx/>
              <a:buFontTx/>
            </a:pPr>
            <a:r>
              <a:rPr lang="en-US" altLang="zh-CN" sz="3200" b="1">
                <a:sym typeface="+mn-ea"/>
              </a:rPr>
              <a:t>Theoretical Framework-</a:t>
            </a:r>
            <a:br>
              <a:rPr lang="en-US" altLang="zh-CN" sz="3200" b="1">
                <a:sym typeface="+mn-ea"/>
              </a:rPr>
            </a:br>
            <a:r>
              <a:rPr lang="en-US" altLang="zh-CN" sz="3200" b="1">
                <a:sym typeface="+mn-ea"/>
              </a:rPr>
              <a:t>Jenny Ozga’s Critical Policy Sociology</a:t>
            </a:r>
            <a:endParaRPr lang="en-US" altLang="zh-CN" sz="3200" b="1">
              <a:sym typeface="+mn-ea"/>
            </a:endParaRPr>
          </a:p>
        </p:txBody>
      </p:sp>
      <p:sp>
        <p:nvSpPr>
          <p:cNvPr id="7" name="Arrow: Right 6"/>
          <p:cNvSpPr/>
          <p:nvPr/>
        </p:nvSpPr>
        <p:spPr>
          <a:xfrm>
            <a:off x="4892040" y="1443840"/>
            <a:ext cx="978408" cy="484632"/>
          </a:xfrm>
          <a:prstGeom prst="rightArrow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表格 2"/>
          <p:cNvGraphicFramePr/>
          <p:nvPr/>
        </p:nvGraphicFramePr>
        <p:xfrm>
          <a:off x="367030" y="1169670"/>
          <a:ext cx="7989570" cy="37985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3510"/>
                <a:gridCol w="5306060"/>
              </a:tblGrid>
              <a:tr h="42418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Ozga Policy Analysis Steps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Applied to NZ eLearn transition policy</a:t>
                      </a:r>
                      <a:endParaRPr lang="en-US" altLang="zh-CN"/>
                    </a:p>
                  </a:txBody>
                  <a:tcPr/>
                </a:tc>
              </a:tr>
              <a:tr h="39624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Official problem framing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School-entry gaps come from inconsistent ECE-primary practice</a:t>
                      </a:r>
                      <a:endParaRPr lang="en-US" altLang="zh-CN"/>
                    </a:p>
                  </a:txBody>
                  <a:tcPr/>
                </a:tc>
              </a:tr>
              <a:tr h="38735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Proposed policy solution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Professional learning: eLearn online teacher PLD modules</a:t>
                      </a:r>
                      <a:endParaRPr lang="en-US" altLang="zh-CN"/>
                    </a:p>
                  </a:txBody>
                  <a:tcPr/>
                </a:tc>
              </a:tr>
              <a:tr h="38608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Evidence lacked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Causual relationship between misalignment and gaps</a:t>
                      </a:r>
                      <a:endParaRPr lang="en-US" altLang="zh-CN"/>
                    </a:p>
                  </a:txBody>
                  <a:tcPr/>
                </a:tc>
              </a:tr>
              <a:tr h="42799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Patterns of language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Cautious wording: ”support”, ”ensure”, ”spark”, “build”, ”create”</a:t>
                      </a:r>
                      <a:endParaRPr lang="en-US" altLang="zh-CN"/>
                    </a:p>
                  </a:txBody>
                  <a:tcPr/>
                </a:tc>
              </a:tr>
              <a:tr h="42799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800">
                          <a:sym typeface="+mn-ea"/>
                        </a:rPr>
                        <a:t>Hidden assumption</a:t>
                      </a:r>
                      <a:endParaRPr lang="en-US" altLang="zh-CN" sz="1800"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800"/>
                        <a:t>Teacher training can fix transition outcomes</a:t>
                      </a:r>
                      <a:endParaRPr lang="en-US" altLang="zh-CN" sz="1800"/>
                    </a:p>
                  </a:txBody>
                  <a:tcPr/>
                </a:tc>
              </a:tr>
              <a:tr h="603885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Overlooked factors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Teacher workload, family context, resourcing and wider structural inequality</a:t>
                      </a:r>
                      <a:endParaRPr lang="en-US" altLang="zh-CN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文本框 9"/>
          <p:cNvSpPr txBox="1"/>
          <p:nvPr/>
        </p:nvSpPr>
        <p:spPr>
          <a:xfrm>
            <a:off x="1531620" y="5285105"/>
            <a:ext cx="4062095" cy="337185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lang="en-US" altLang="zh-CN" sz="1600"/>
              <a:t>Analysis framework adapted from Ozga (2000)</a:t>
            </a:r>
            <a:endParaRPr lang="en-US" altLang="zh-CN" sz="1600"/>
          </a:p>
        </p:txBody>
      </p:sp>
      <p:pic>
        <p:nvPicPr>
          <p:cNvPr id="13" name="图片 12" descr="0d89301b5280f83c349e11f9edef8968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64855" y="2858135"/>
            <a:ext cx="914400" cy="337185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9279255" y="2684780"/>
            <a:ext cx="2506980" cy="68453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noAutofit/>
          </a:bodyPr>
          <a:p>
            <a:pPr algn="ctr"/>
            <a:r>
              <a:rPr lang="en-US" altLang="zh-CN" sz="3200" b="1">
                <a:gradFill>
                  <a:gsLst>
                    <a:gs pos="100000">
                      <a:srgbClr val="FF1744"/>
                    </a:gs>
                    <a:gs pos="0">
                      <a:srgbClr val="FF8A80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Effectiveness?</a:t>
            </a:r>
            <a:endParaRPr lang="en-US" altLang="zh-CN" sz="3200" b="1">
              <a:gradFill>
                <a:gsLst>
                  <a:gs pos="100000">
                    <a:srgbClr val="FF1744"/>
                  </a:gs>
                  <a:gs pos="0">
                    <a:srgbClr val="FF8A80"/>
                  </a:gs>
                </a:gsLst>
                <a:path path="circle">
                  <a:fillToRect l="100000" t="100000"/>
                </a:path>
                <a:tileRect r="-100000" b="-100000"/>
              </a:gra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4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57584" y="309880"/>
            <a:ext cx="11481847" cy="672691"/>
          </a:xfrm>
        </p:spPr>
        <p:txBody>
          <a:bodyPr>
            <a:normAutofit/>
          </a:bodyPr>
          <a:lstStyle/>
          <a:p>
            <a:pPr algn="l">
              <a:buClrTx/>
              <a:buSzTx/>
              <a:buFontTx/>
            </a:pPr>
            <a:r>
              <a:rPr lang="en-US" altLang="zh-CN" sz="3200" b="1"/>
              <a:t>Critical Points</a:t>
            </a:r>
            <a:endParaRPr lang="en-US" altLang="zh-CN" sz="3200" b="1"/>
          </a:p>
        </p:txBody>
      </p:sp>
      <p:sp>
        <p:nvSpPr>
          <p:cNvPr id="3" name="任意多边形: 形状 10"/>
          <p:cNvSpPr/>
          <p:nvPr>
            <p:custDataLst>
              <p:tags r:id="rId1"/>
            </p:custDataLst>
          </p:nvPr>
        </p:nvSpPr>
        <p:spPr>
          <a:xfrm>
            <a:off x="1686878" y="1286510"/>
            <a:ext cx="2118090" cy="3675477"/>
          </a:xfrm>
          <a:custGeom>
            <a:avLst/>
            <a:gdLst>
              <a:gd name="connsiteX0" fmla="*/ 1708785 w 1708784"/>
              <a:gd name="connsiteY0" fmla="*/ 2771585 h 2957512"/>
              <a:gd name="connsiteX1" fmla="*/ 0 w 1708784"/>
              <a:gd name="connsiteY1" fmla="*/ 2957513 h 2957512"/>
              <a:gd name="connsiteX2" fmla="*/ 0 w 1708784"/>
              <a:gd name="connsiteY2" fmla="*/ 0 h 2957512"/>
              <a:gd name="connsiteX3" fmla="*/ 1708785 w 1708784"/>
              <a:gd name="connsiteY3" fmla="*/ 212503 h 2957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08784" h="2957512">
                <a:moveTo>
                  <a:pt x="1708785" y="2771585"/>
                </a:moveTo>
                <a:lnTo>
                  <a:pt x="0" y="2957513"/>
                </a:lnTo>
                <a:lnTo>
                  <a:pt x="0" y="0"/>
                </a:lnTo>
                <a:lnTo>
                  <a:pt x="1708785" y="212503"/>
                </a:lnTo>
                <a:close/>
              </a:path>
            </a:pathLst>
          </a:custGeom>
          <a:noFill/>
          <a:ln w="9525" cap="flat">
            <a:solidFill>
              <a:schemeClr val="accent1">
                <a:lumMod val="60000"/>
                <a:lumOff val="40000"/>
                <a:alpha val="80000"/>
              </a:schemeClr>
            </a:solidFill>
            <a:prstDash val="solid"/>
            <a:miter/>
          </a:ln>
        </p:spPr>
        <p:txBody>
          <a:bodyPr rtlCol="0" anchor="ctr"/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1" name="任意多边形: 形状 30"/>
          <p:cNvSpPr/>
          <p:nvPr>
            <p:custDataLst>
              <p:tags r:id="rId2"/>
            </p:custDataLst>
          </p:nvPr>
        </p:nvSpPr>
        <p:spPr>
          <a:xfrm>
            <a:off x="1918018" y="1526540"/>
            <a:ext cx="2018916" cy="3196068"/>
          </a:xfrm>
          <a:custGeom>
            <a:avLst/>
            <a:gdLst>
              <a:gd name="connsiteX0" fmla="*/ 1628775 w 1628775"/>
              <a:gd name="connsiteY0" fmla="*/ 2409825 h 2571750"/>
              <a:gd name="connsiteX1" fmla="*/ 0 w 1628775"/>
              <a:gd name="connsiteY1" fmla="*/ 2571750 h 2571750"/>
              <a:gd name="connsiteX2" fmla="*/ 0 w 1628775"/>
              <a:gd name="connsiteY2" fmla="*/ 0 h 2571750"/>
              <a:gd name="connsiteX3" fmla="*/ 1628775 w 1628775"/>
              <a:gd name="connsiteY3" fmla="*/ 180975 h 2571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28775" h="2571750">
                <a:moveTo>
                  <a:pt x="1628775" y="2409825"/>
                </a:moveTo>
                <a:lnTo>
                  <a:pt x="0" y="2571750"/>
                </a:lnTo>
                <a:lnTo>
                  <a:pt x="0" y="0"/>
                </a:lnTo>
                <a:lnTo>
                  <a:pt x="1628775" y="180975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  <a:effectLst>
            <a:outerShdw blurRad="152400" dist="38100" dir="8100000" algn="tr" rotWithShape="0">
              <a:schemeClr val="accent1">
                <a:alpha val="15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任意多边形: 形状 11"/>
          <p:cNvSpPr/>
          <p:nvPr>
            <p:custDataLst>
              <p:tags r:id="rId3"/>
            </p:custDataLst>
          </p:nvPr>
        </p:nvSpPr>
        <p:spPr>
          <a:xfrm>
            <a:off x="1918018" y="1526540"/>
            <a:ext cx="2018916" cy="3196068"/>
          </a:xfrm>
          <a:custGeom>
            <a:avLst/>
            <a:gdLst>
              <a:gd name="connsiteX0" fmla="*/ 1628775 w 1628775"/>
              <a:gd name="connsiteY0" fmla="*/ 2409825 h 2571750"/>
              <a:gd name="connsiteX1" fmla="*/ 0 w 1628775"/>
              <a:gd name="connsiteY1" fmla="*/ 2571750 h 2571750"/>
              <a:gd name="connsiteX2" fmla="*/ 0 w 1628775"/>
              <a:gd name="connsiteY2" fmla="*/ 0 h 2571750"/>
              <a:gd name="connsiteX3" fmla="*/ 1628775 w 1628775"/>
              <a:gd name="connsiteY3" fmla="*/ 180975 h 2571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28775" h="2571750">
                <a:moveTo>
                  <a:pt x="1628775" y="2409825"/>
                </a:moveTo>
                <a:lnTo>
                  <a:pt x="0" y="2571750"/>
                </a:lnTo>
                <a:lnTo>
                  <a:pt x="0" y="0"/>
                </a:lnTo>
                <a:lnTo>
                  <a:pt x="1628775" y="180975"/>
                </a:lnTo>
                <a:close/>
              </a:path>
            </a:pathLst>
          </a:custGeom>
          <a:solidFill>
            <a:srgbClr val="FFFFFF">
              <a:alpha val="15000"/>
            </a:srgbClr>
          </a:solidFill>
          <a:ln w="9525" cap="flat">
            <a:noFill/>
            <a:prstDash val="solid"/>
            <a:miter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4" name="文本框 23"/>
          <p:cNvSpPr txBox="1"/>
          <p:nvPr>
            <p:custDataLst>
              <p:tags r:id="rId4"/>
            </p:custDataLst>
          </p:nvPr>
        </p:nvSpPr>
        <p:spPr>
          <a:xfrm>
            <a:off x="1917065" y="2386330"/>
            <a:ext cx="1887220" cy="996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p>
            <a:pPr algn="ctr"/>
            <a:r>
              <a:rPr lang="en-US" altLang="zh-CN" b="1">
                <a:ln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Weaknesses </a:t>
            </a:r>
            <a:endParaRPr lang="en-US" altLang="zh-CN" b="1">
              <a:ln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  <a:p>
            <a:pPr algn="ctr"/>
            <a:r>
              <a:rPr lang="en-US" altLang="zh-CN" b="1">
                <a:ln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within </a:t>
            </a:r>
            <a:endParaRPr lang="en-US" altLang="zh-CN" b="1">
              <a:ln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  <a:p>
            <a:pPr algn="ctr"/>
            <a:r>
              <a:rPr lang="en-US" altLang="zh-CN" b="1">
                <a:ln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Policy Design</a:t>
            </a:r>
            <a:endParaRPr lang="en-US" altLang="zh-CN" b="1" dirty="0">
              <a:ln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8" name="任意多边形: 形状 8"/>
          <p:cNvSpPr/>
          <p:nvPr>
            <p:custDataLst>
              <p:tags r:id="rId5"/>
            </p:custDataLst>
          </p:nvPr>
        </p:nvSpPr>
        <p:spPr>
          <a:xfrm>
            <a:off x="4536758" y="1286510"/>
            <a:ext cx="2118090" cy="3675477"/>
          </a:xfrm>
          <a:custGeom>
            <a:avLst/>
            <a:gdLst>
              <a:gd name="connsiteX0" fmla="*/ 1708785 w 1708784"/>
              <a:gd name="connsiteY0" fmla="*/ 2771585 h 2957512"/>
              <a:gd name="connsiteX1" fmla="*/ 0 w 1708784"/>
              <a:gd name="connsiteY1" fmla="*/ 2957513 h 2957512"/>
              <a:gd name="connsiteX2" fmla="*/ 0 w 1708784"/>
              <a:gd name="connsiteY2" fmla="*/ 0 h 2957512"/>
              <a:gd name="connsiteX3" fmla="*/ 1708785 w 1708784"/>
              <a:gd name="connsiteY3" fmla="*/ 212503 h 2957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08784" h="2957512">
                <a:moveTo>
                  <a:pt x="1708785" y="2771585"/>
                </a:moveTo>
                <a:lnTo>
                  <a:pt x="0" y="2957513"/>
                </a:lnTo>
                <a:lnTo>
                  <a:pt x="0" y="0"/>
                </a:lnTo>
                <a:lnTo>
                  <a:pt x="1708785" y="212503"/>
                </a:lnTo>
                <a:close/>
              </a:path>
            </a:pathLst>
          </a:custGeom>
          <a:noFill/>
          <a:ln w="9525" cap="flat">
            <a:solidFill>
              <a:schemeClr val="accent2">
                <a:lumMod val="60000"/>
                <a:lumOff val="40000"/>
                <a:alpha val="80000"/>
              </a:schemeClr>
            </a:solidFill>
            <a:prstDash val="solid"/>
            <a:miter/>
          </a:ln>
        </p:spPr>
        <p:txBody>
          <a:bodyPr rtlCol="0" anchor="ctr"/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" name="任意多边形: 形状 12"/>
          <p:cNvSpPr/>
          <p:nvPr>
            <p:custDataLst>
              <p:tags r:id="rId6"/>
            </p:custDataLst>
          </p:nvPr>
        </p:nvSpPr>
        <p:spPr>
          <a:xfrm>
            <a:off x="4767898" y="1526540"/>
            <a:ext cx="2018916" cy="3196068"/>
          </a:xfrm>
          <a:custGeom>
            <a:avLst/>
            <a:gdLst>
              <a:gd name="connsiteX0" fmla="*/ 1628775 w 1628775"/>
              <a:gd name="connsiteY0" fmla="*/ 2409825 h 2571750"/>
              <a:gd name="connsiteX1" fmla="*/ 0 w 1628775"/>
              <a:gd name="connsiteY1" fmla="*/ 2571750 h 2571750"/>
              <a:gd name="connsiteX2" fmla="*/ 0 w 1628775"/>
              <a:gd name="connsiteY2" fmla="*/ 0 h 2571750"/>
              <a:gd name="connsiteX3" fmla="*/ 1628775 w 1628775"/>
              <a:gd name="connsiteY3" fmla="*/ 180975 h 2571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28775" h="2571750">
                <a:moveTo>
                  <a:pt x="1628775" y="2409825"/>
                </a:moveTo>
                <a:lnTo>
                  <a:pt x="0" y="2571750"/>
                </a:lnTo>
                <a:lnTo>
                  <a:pt x="0" y="0"/>
                </a:lnTo>
                <a:lnTo>
                  <a:pt x="1628775" y="180975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  <a:effectLst>
            <a:outerShdw blurRad="152400" dist="38100" dir="8100000" algn="tr" rotWithShape="0">
              <a:schemeClr val="accent2">
                <a:alpha val="15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9" name="任意多边形: 形状 9"/>
          <p:cNvSpPr/>
          <p:nvPr>
            <p:custDataLst>
              <p:tags r:id="rId7"/>
            </p:custDataLst>
          </p:nvPr>
        </p:nvSpPr>
        <p:spPr>
          <a:xfrm>
            <a:off x="4767898" y="1526540"/>
            <a:ext cx="2018916" cy="3196068"/>
          </a:xfrm>
          <a:custGeom>
            <a:avLst/>
            <a:gdLst>
              <a:gd name="connsiteX0" fmla="*/ 1628775 w 1628775"/>
              <a:gd name="connsiteY0" fmla="*/ 2409825 h 2571750"/>
              <a:gd name="connsiteX1" fmla="*/ 0 w 1628775"/>
              <a:gd name="connsiteY1" fmla="*/ 2571750 h 2571750"/>
              <a:gd name="connsiteX2" fmla="*/ 0 w 1628775"/>
              <a:gd name="connsiteY2" fmla="*/ 0 h 2571750"/>
              <a:gd name="connsiteX3" fmla="*/ 1628775 w 1628775"/>
              <a:gd name="connsiteY3" fmla="*/ 180975 h 2571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28775" h="2571750">
                <a:moveTo>
                  <a:pt x="1628775" y="2409825"/>
                </a:moveTo>
                <a:lnTo>
                  <a:pt x="0" y="2571750"/>
                </a:lnTo>
                <a:lnTo>
                  <a:pt x="0" y="0"/>
                </a:lnTo>
                <a:lnTo>
                  <a:pt x="1628775" y="180975"/>
                </a:lnTo>
                <a:close/>
              </a:path>
            </a:pathLst>
          </a:custGeom>
          <a:solidFill>
            <a:srgbClr val="FFFFFF">
              <a:alpha val="15000"/>
            </a:srgbClr>
          </a:solidFill>
          <a:ln w="9525" cap="flat">
            <a:noFill/>
            <a:prstDash val="solid"/>
            <a:miter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6" name="文本框 25"/>
          <p:cNvSpPr txBox="1"/>
          <p:nvPr>
            <p:custDataLst>
              <p:tags r:id="rId8"/>
            </p:custDataLst>
          </p:nvPr>
        </p:nvSpPr>
        <p:spPr>
          <a:xfrm>
            <a:off x="5060315" y="2630805"/>
            <a:ext cx="1434465" cy="60198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p>
            <a:pPr lvl="0" algn="ctr">
              <a:buClrTx/>
              <a:buSzTx/>
              <a:buFontTx/>
              <a:buNone/>
            </a:pPr>
            <a:r>
              <a:rPr lang="en-US" altLang="zh-CN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Cumulative Disadvantage</a:t>
            </a:r>
            <a:endParaRPr lang="en-US" altLang="zh-CN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55" name="任意多边形: 形状 54"/>
          <p:cNvSpPr/>
          <p:nvPr>
            <p:custDataLst>
              <p:tags r:id="rId9"/>
            </p:custDataLst>
          </p:nvPr>
        </p:nvSpPr>
        <p:spPr>
          <a:xfrm>
            <a:off x="7387273" y="1286510"/>
            <a:ext cx="2118090" cy="3675477"/>
          </a:xfrm>
          <a:custGeom>
            <a:avLst/>
            <a:gdLst>
              <a:gd name="connsiteX0" fmla="*/ 1708785 w 1708784"/>
              <a:gd name="connsiteY0" fmla="*/ 2771585 h 2957512"/>
              <a:gd name="connsiteX1" fmla="*/ 0 w 1708784"/>
              <a:gd name="connsiteY1" fmla="*/ 2957513 h 2957512"/>
              <a:gd name="connsiteX2" fmla="*/ 0 w 1708784"/>
              <a:gd name="connsiteY2" fmla="*/ 0 h 2957512"/>
              <a:gd name="connsiteX3" fmla="*/ 1708785 w 1708784"/>
              <a:gd name="connsiteY3" fmla="*/ 212503 h 2957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08784" h="2957512">
                <a:moveTo>
                  <a:pt x="1708785" y="2771585"/>
                </a:moveTo>
                <a:lnTo>
                  <a:pt x="0" y="2957513"/>
                </a:lnTo>
                <a:lnTo>
                  <a:pt x="0" y="0"/>
                </a:lnTo>
                <a:lnTo>
                  <a:pt x="1708785" y="212503"/>
                </a:lnTo>
                <a:close/>
              </a:path>
            </a:pathLst>
          </a:custGeom>
          <a:noFill/>
          <a:ln w="9525" cap="flat">
            <a:solidFill>
              <a:schemeClr val="accent1">
                <a:lumMod val="60000"/>
                <a:lumOff val="40000"/>
                <a:alpha val="80000"/>
              </a:schemeClr>
            </a:solidFill>
            <a:prstDash val="solid"/>
            <a:miter/>
          </a:ln>
        </p:spPr>
        <p:txBody>
          <a:bodyPr rtlCol="0" anchor="ctr"/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7" name="任意多边形: 形状 56"/>
          <p:cNvSpPr/>
          <p:nvPr>
            <p:custDataLst>
              <p:tags r:id="rId10"/>
            </p:custDataLst>
          </p:nvPr>
        </p:nvSpPr>
        <p:spPr>
          <a:xfrm>
            <a:off x="7618413" y="1526540"/>
            <a:ext cx="2018916" cy="3196068"/>
          </a:xfrm>
          <a:custGeom>
            <a:avLst/>
            <a:gdLst>
              <a:gd name="connsiteX0" fmla="*/ 1628775 w 1628775"/>
              <a:gd name="connsiteY0" fmla="*/ 2409825 h 2571750"/>
              <a:gd name="connsiteX1" fmla="*/ 0 w 1628775"/>
              <a:gd name="connsiteY1" fmla="*/ 2571750 h 2571750"/>
              <a:gd name="connsiteX2" fmla="*/ 0 w 1628775"/>
              <a:gd name="connsiteY2" fmla="*/ 0 h 2571750"/>
              <a:gd name="connsiteX3" fmla="*/ 1628775 w 1628775"/>
              <a:gd name="connsiteY3" fmla="*/ 180975 h 2571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28775" h="2571750">
                <a:moveTo>
                  <a:pt x="1628775" y="2409825"/>
                </a:moveTo>
                <a:lnTo>
                  <a:pt x="0" y="2571750"/>
                </a:lnTo>
                <a:lnTo>
                  <a:pt x="0" y="0"/>
                </a:lnTo>
                <a:lnTo>
                  <a:pt x="1628775" y="180975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  <a:effectLst>
            <a:outerShdw blurRad="152400" dist="38100" dir="8100000" algn="tr" rotWithShape="0">
              <a:schemeClr val="accent1">
                <a:alpha val="15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6" name="任意多边形: 形状 55"/>
          <p:cNvSpPr/>
          <p:nvPr>
            <p:custDataLst>
              <p:tags r:id="rId11"/>
            </p:custDataLst>
          </p:nvPr>
        </p:nvSpPr>
        <p:spPr>
          <a:xfrm>
            <a:off x="7618413" y="1526540"/>
            <a:ext cx="2018916" cy="3196068"/>
          </a:xfrm>
          <a:custGeom>
            <a:avLst/>
            <a:gdLst>
              <a:gd name="connsiteX0" fmla="*/ 1628775 w 1628775"/>
              <a:gd name="connsiteY0" fmla="*/ 2409825 h 2571750"/>
              <a:gd name="connsiteX1" fmla="*/ 0 w 1628775"/>
              <a:gd name="connsiteY1" fmla="*/ 2571750 h 2571750"/>
              <a:gd name="connsiteX2" fmla="*/ 0 w 1628775"/>
              <a:gd name="connsiteY2" fmla="*/ 0 h 2571750"/>
              <a:gd name="connsiteX3" fmla="*/ 1628775 w 1628775"/>
              <a:gd name="connsiteY3" fmla="*/ 180975 h 2571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28775" h="2571750">
                <a:moveTo>
                  <a:pt x="1628775" y="2409825"/>
                </a:moveTo>
                <a:lnTo>
                  <a:pt x="0" y="2571750"/>
                </a:lnTo>
                <a:lnTo>
                  <a:pt x="0" y="0"/>
                </a:lnTo>
                <a:lnTo>
                  <a:pt x="1628775" y="180975"/>
                </a:lnTo>
                <a:close/>
              </a:path>
            </a:pathLst>
          </a:custGeom>
          <a:solidFill>
            <a:srgbClr val="FFFFFF">
              <a:alpha val="15000"/>
            </a:srgbClr>
          </a:solidFill>
          <a:ln w="9525" cap="flat">
            <a:noFill/>
            <a:prstDash val="solid"/>
            <a:miter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7750810" y="2036445"/>
            <a:ext cx="1754505" cy="17907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accent1"/>
                </a:solidFill>
                <a:sym typeface="+mn-ea"/>
              </a:rPr>
              <a:t>Compromised Curriculum Delivery &amp; Week Family Disengagement</a:t>
            </a:r>
            <a:endParaRPr lang="zh-CN" altLang="en-US" b="1">
              <a:solidFill>
                <a:schemeClr val="accent1"/>
              </a:solidFill>
            </a:endParaRPr>
          </a:p>
          <a:p>
            <a:pPr lvl="0" algn="ctr">
              <a:buClrTx/>
              <a:buSzTx/>
              <a:buFontTx/>
            </a:pPr>
            <a:endParaRPr lang="zh-CN" altLang="en-US" b="1" dirty="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6" grpId="0"/>
      <p:bldP spid="59" grpId="0"/>
      <p:bldP spid="24" grpId="1"/>
      <p:bldP spid="26" grpId="1"/>
      <p:bldP spid="59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342131" y="140691"/>
            <a:ext cx="10795518" cy="1003916"/>
          </a:xfrm>
        </p:spPr>
        <p:txBody>
          <a:bodyPr>
            <a:normAutofit/>
          </a:bodyPr>
          <a:lstStyle/>
          <a:p>
            <a:r>
              <a:rPr lang="en-US" altLang="zh-CN" sz="3200" b="1"/>
              <a:t>Weaknesses within Policy Design</a:t>
            </a:r>
            <a:endParaRPr lang="en-US" altLang="zh-CN" sz="3200" b="1"/>
          </a:p>
        </p:txBody>
      </p:sp>
      <p:sp>
        <p:nvSpPr>
          <p:cNvPr id="7" name="形状4"/>
          <p:cNvSpPr/>
          <p:nvPr>
            <p:custDataLst>
              <p:tags r:id="rId1"/>
            </p:custDataLst>
          </p:nvPr>
        </p:nvSpPr>
        <p:spPr bwMode="auto">
          <a:xfrm rot="660000">
            <a:off x="2168584" y="1454765"/>
            <a:ext cx="1125685" cy="583440"/>
          </a:xfrm>
          <a:custGeom>
            <a:avLst/>
            <a:gdLst>
              <a:gd name="T0" fmla="*/ 178 w 872"/>
              <a:gd name="T1" fmla="*/ 512 h 512"/>
              <a:gd name="T2" fmla="*/ 158 w 872"/>
              <a:gd name="T3" fmla="*/ 374 h 512"/>
              <a:gd name="T4" fmla="*/ 153 w 872"/>
              <a:gd name="T5" fmla="*/ 317 h 512"/>
              <a:gd name="T6" fmla="*/ 148 w 872"/>
              <a:gd name="T7" fmla="*/ 309 h 512"/>
              <a:gd name="T8" fmla="*/ 140 w 872"/>
              <a:gd name="T9" fmla="*/ 312 h 512"/>
              <a:gd name="T10" fmla="*/ 47 w 872"/>
              <a:gd name="T11" fmla="*/ 327 h 512"/>
              <a:gd name="T12" fmla="*/ 5 w 872"/>
              <a:gd name="T13" fmla="*/ 246 h 512"/>
              <a:gd name="T14" fmla="*/ 71 w 872"/>
              <a:gd name="T15" fmla="*/ 178 h 512"/>
              <a:gd name="T16" fmla="*/ 139 w 872"/>
              <a:gd name="T17" fmla="*/ 199 h 512"/>
              <a:gd name="T18" fmla="*/ 149 w 872"/>
              <a:gd name="T19" fmla="*/ 204 h 512"/>
              <a:gd name="T20" fmla="*/ 154 w 872"/>
              <a:gd name="T21" fmla="*/ 193 h 512"/>
              <a:gd name="T22" fmla="*/ 179 w 872"/>
              <a:gd name="T23" fmla="*/ 6 h 512"/>
              <a:gd name="T24" fmla="*/ 180 w 872"/>
              <a:gd name="T25" fmla="*/ 0 h 512"/>
              <a:gd name="T26" fmla="*/ 221 w 872"/>
              <a:gd name="T27" fmla="*/ 8 h 512"/>
              <a:gd name="T28" fmla="*/ 374 w 872"/>
              <a:gd name="T29" fmla="*/ 27 h 512"/>
              <a:gd name="T30" fmla="*/ 384 w 872"/>
              <a:gd name="T31" fmla="*/ 31 h 512"/>
              <a:gd name="T32" fmla="*/ 380 w 872"/>
              <a:gd name="T33" fmla="*/ 41 h 512"/>
              <a:gd name="T34" fmla="*/ 365 w 872"/>
              <a:gd name="T35" fmla="*/ 132 h 512"/>
              <a:gd name="T36" fmla="*/ 448 w 872"/>
              <a:gd name="T37" fmla="*/ 175 h 512"/>
              <a:gd name="T38" fmla="*/ 514 w 872"/>
              <a:gd name="T39" fmla="*/ 111 h 512"/>
              <a:gd name="T40" fmla="*/ 491 w 872"/>
              <a:gd name="T41" fmla="*/ 39 h 512"/>
              <a:gd name="T42" fmla="*/ 488 w 872"/>
              <a:gd name="T43" fmla="*/ 32 h 512"/>
              <a:gd name="T44" fmla="*/ 496 w 872"/>
              <a:gd name="T45" fmla="*/ 27 h 512"/>
              <a:gd name="T46" fmla="*/ 593 w 872"/>
              <a:gd name="T47" fmla="*/ 17 h 512"/>
              <a:gd name="T48" fmla="*/ 691 w 872"/>
              <a:gd name="T49" fmla="*/ 1 h 512"/>
              <a:gd name="T50" fmla="*/ 697 w 872"/>
              <a:gd name="T51" fmla="*/ 25 h 512"/>
              <a:gd name="T52" fmla="*/ 719 w 872"/>
              <a:gd name="T53" fmla="*/ 196 h 512"/>
              <a:gd name="T54" fmla="*/ 723 w 872"/>
              <a:gd name="T55" fmla="*/ 203 h 512"/>
              <a:gd name="T56" fmla="*/ 732 w 872"/>
              <a:gd name="T57" fmla="*/ 200 h 512"/>
              <a:gd name="T58" fmla="*/ 816 w 872"/>
              <a:gd name="T59" fmla="*/ 182 h 512"/>
              <a:gd name="T60" fmla="*/ 868 w 872"/>
              <a:gd name="T61" fmla="*/ 251 h 512"/>
              <a:gd name="T62" fmla="*/ 799 w 872"/>
              <a:gd name="T63" fmla="*/ 334 h 512"/>
              <a:gd name="T64" fmla="*/ 732 w 872"/>
              <a:gd name="T65" fmla="*/ 312 h 512"/>
              <a:gd name="T66" fmla="*/ 723 w 872"/>
              <a:gd name="T67" fmla="*/ 309 h 512"/>
              <a:gd name="T68" fmla="*/ 718 w 872"/>
              <a:gd name="T69" fmla="*/ 318 h 512"/>
              <a:gd name="T70" fmla="*/ 693 w 872"/>
              <a:gd name="T71" fmla="*/ 506 h 512"/>
              <a:gd name="T72" fmla="*/ 691 w 872"/>
              <a:gd name="T73" fmla="*/ 512 h 512"/>
              <a:gd name="T74" fmla="*/ 641 w 872"/>
              <a:gd name="T75" fmla="*/ 503 h 512"/>
              <a:gd name="T76" fmla="*/ 498 w 872"/>
              <a:gd name="T77" fmla="*/ 486 h 512"/>
              <a:gd name="T78" fmla="*/ 488 w 872"/>
              <a:gd name="T79" fmla="*/ 481 h 512"/>
              <a:gd name="T80" fmla="*/ 492 w 872"/>
              <a:gd name="T81" fmla="*/ 471 h 512"/>
              <a:gd name="T82" fmla="*/ 492 w 872"/>
              <a:gd name="T83" fmla="*/ 360 h 512"/>
              <a:gd name="T84" fmla="*/ 380 w 872"/>
              <a:gd name="T85" fmla="*/ 360 h 512"/>
              <a:gd name="T86" fmla="*/ 380 w 872"/>
              <a:gd name="T87" fmla="*/ 471 h 512"/>
              <a:gd name="T88" fmla="*/ 384 w 872"/>
              <a:gd name="T89" fmla="*/ 481 h 512"/>
              <a:gd name="T90" fmla="*/ 375 w 872"/>
              <a:gd name="T91" fmla="*/ 486 h 512"/>
              <a:gd name="T92" fmla="*/ 189 w 872"/>
              <a:gd name="T93" fmla="*/ 511 h 512"/>
              <a:gd name="T94" fmla="*/ 178 w 872"/>
              <a:gd name="T95" fmla="*/ 512 h 5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872" h="512">
                <a:moveTo>
                  <a:pt x="178" y="512"/>
                </a:moveTo>
                <a:cubicBezTo>
                  <a:pt x="171" y="465"/>
                  <a:pt x="164" y="420"/>
                  <a:pt x="158" y="374"/>
                </a:cubicBezTo>
                <a:cubicBezTo>
                  <a:pt x="155" y="355"/>
                  <a:pt x="155" y="336"/>
                  <a:pt x="153" y="317"/>
                </a:cubicBezTo>
                <a:cubicBezTo>
                  <a:pt x="153" y="314"/>
                  <a:pt x="151" y="310"/>
                  <a:pt x="148" y="309"/>
                </a:cubicBezTo>
                <a:cubicBezTo>
                  <a:pt x="147" y="308"/>
                  <a:pt x="142" y="310"/>
                  <a:pt x="140" y="312"/>
                </a:cubicBezTo>
                <a:cubicBezTo>
                  <a:pt x="114" y="337"/>
                  <a:pt x="78" y="343"/>
                  <a:pt x="47" y="327"/>
                </a:cubicBezTo>
                <a:cubicBezTo>
                  <a:pt x="17" y="311"/>
                  <a:pt x="0" y="278"/>
                  <a:pt x="5" y="246"/>
                </a:cubicBezTo>
                <a:cubicBezTo>
                  <a:pt x="10" y="211"/>
                  <a:pt x="35" y="184"/>
                  <a:pt x="71" y="178"/>
                </a:cubicBezTo>
                <a:cubicBezTo>
                  <a:pt x="96" y="173"/>
                  <a:pt x="119" y="181"/>
                  <a:pt x="139" y="199"/>
                </a:cubicBezTo>
                <a:cubicBezTo>
                  <a:pt x="141" y="201"/>
                  <a:pt x="145" y="202"/>
                  <a:pt x="149" y="204"/>
                </a:cubicBezTo>
                <a:cubicBezTo>
                  <a:pt x="150" y="200"/>
                  <a:pt x="153" y="197"/>
                  <a:pt x="154" y="193"/>
                </a:cubicBezTo>
                <a:cubicBezTo>
                  <a:pt x="157" y="130"/>
                  <a:pt x="165" y="67"/>
                  <a:pt x="179" y="6"/>
                </a:cubicBezTo>
                <a:cubicBezTo>
                  <a:pt x="179" y="4"/>
                  <a:pt x="180" y="3"/>
                  <a:pt x="180" y="0"/>
                </a:cubicBezTo>
                <a:cubicBezTo>
                  <a:pt x="194" y="3"/>
                  <a:pt x="207" y="6"/>
                  <a:pt x="221" y="8"/>
                </a:cubicBezTo>
                <a:cubicBezTo>
                  <a:pt x="272" y="14"/>
                  <a:pt x="323" y="20"/>
                  <a:pt x="374" y="27"/>
                </a:cubicBezTo>
                <a:cubicBezTo>
                  <a:pt x="377" y="27"/>
                  <a:pt x="381" y="30"/>
                  <a:pt x="384" y="31"/>
                </a:cubicBezTo>
                <a:cubicBezTo>
                  <a:pt x="383" y="34"/>
                  <a:pt x="382" y="38"/>
                  <a:pt x="380" y="41"/>
                </a:cubicBezTo>
                <a:cubicBezTo>
                  <a:pt x="356" y="66"/>
                  <a:pt x="350" y="102"/>
                  <a:pt x="365" y="132"/>
                </a:cubicBezTo>
                <a:cubicBezTo>
                  <a:pt x="381" y="163"/>
                  <a:pt x="413" y="179"/>
                  <a:pt x="448" y="175"/>
                </a:cubicBezTo>
                <a:cubicBezTo>
                  <a:pt x="480" y="170"/>
                  <a:pt x="507" y="145"/>
                  <a:pt x="514" y="111"/>
                </a:cubicBezTo>
                <a:cubicBezTo>
                  <a:pt x="519" y="84"/>
                  <a:pt x="511" y="60"/>
                  <a:pt x="491" y="39"/>
                </a:cubicBezTo>
                <a:cubicBezTo>
                  <a:pt x="489" y="37"/>
                  <a:pt x="487" y="33"/>
                  <a:pt x="488" y="32"/>
                </a:cubicBezTo>
                <a:cubicBezTo>
                  <a:pt x="489" y="29"/>
                  <a:pt x="493" y="27"/>
                  <a:pt x="496" y="27"/>
                </a:cubicBezTo>
                <a:cubicBezTo>
                  <a:pt x="528" y="23"/>
                  <a:pt x="561" y="21"/>
                  <a:pt x="593" y="17"/>
                </a:cubicBezTo>
                <a:cubicBezTo>
                  <a:pt x="626" y="13"/>
                  <a:pt x="658" y="7"/>
                  <a:pt x="691" y="1"/>
                </a:cubicBezTo>
                <a:cubicBezTo>
                  <a:pt x="693" y="8"/>
                  <a:pt x="695" y="16"/>
                  <a:pt x="697" y="25"/>
                </a:cubicBezTo>
                <a:cubicBezTo>
                  <a:pt x="708" y="81"/>
                  <a:pt x="716" y="138"/>
                  <a:pt x="719" y="196"/>
                </a:cubicBezTo>
                <a:cubicBezTo>
                  <a:pt x="719" y="198"/>
                  <a:pt x="721" y="203"/>
                  <a:pt x="723" y="203"/>
                </a:cubicBezTo>
                <a:cubicBezTo>
                  <a:pt x="725" y="204"/>
                  <a:pt x="729" y="202"/>
                  <a:pt x="732" y="200"/>
                </a:cubicBezTo>
                <a:cubicBezTo>
                  <a:pt x="756" y="178"/>
                  <a:pt x="784" y="170"/>
                  <a:pt x="816" y="182"/>
                </a:cubicBezTo>
                <a:cubicBezTo>
                  <a:pt x="847" y="193"/>
                  <a:pt x="864" y="218"/>
                  <a:pt x="868" y="251"/>
                </a:cubicBezTo>
                <a:cubicBezTo>
                  <a:pt x="872" y="290"/>
                  <a:pt x="839" y="330"/>
                  <a:pt x="799" y="334"/>
                </a:cubicBezTo>
                <a:cubicBezTo>
                  <a:pt x="773" y="338"/>
                  <a:pt x="751" y="330"/>
                  <a:pt x="732" y="312"/>
                </a:cubicBezTo>
                <a:cubicBezTo>
                  <a:pt x="730" y="310"/>
                  <a:pt x="725" y="308"/>
                  <a:pt x="723" y="309"/>
                </a:cubicBezTo>
                <a:cubicBezTo>
                  <a:pt x="720" y="310"/>
                  <a:pt x="719" y="315"/>
                  <a:pt x="718" y="318"/>
                </a:cubicBezTo>
                <a:cubicBezTo>
                  <a:pt x="715" y="381"/>
                  <a:pt x="706" y="444"/>
                  <a:pt x="693" y="506"/>
                </a:cubicBezTo>
                <a:cubicBezTo>
                  <a:pt x="693" y="508"/>
                  <a:pt x="692" y="509"/>
                  <a:pt x="691" y="512"/>
                </a:cubicBezTo>
                <a:cubicBezTo>
                  <a:pt x="674" y="509"/>
                  <a:pt x="658" y="505"/>
                  <a:pt x="641" y="503"/>
                </a:cubicBezTo>
                <a:cubicBezTo>
                  <a:pt x="594" y="497"/>
                  <a:pt x="546" y="491"/>
                  <a:pt x="498" y="486"/>
                </a:cubicBezTo>
                <a:cubicBezTo>
                  <a:pt x="495" y="485"/>
                  <a:pt x="491" y="483"/>
                  <a:pt x="488" y="481"/>
                </a:cubicBezTo>
                <a:cubicBezTo>
                  <a:pt x="489" y="478"/>
                  <a:pt x="490" y="474"/>
                  <a:pt x="492" y="471"/>
                </a:cubicBezTo>
                <a:cubicBezTo>
                  <a:pt x="523" y="439"/>
                  <a:pt x="523" y="390"/>
                  <a:pt x="492" y="360"/>
                </a:cubicBezTo>
                <a:cubicBezTo>
                  <a:pt x="461" y="329"/>
                  <a:pt x="411" y="329"/>
                  <a:pt x="380" y="360"/>
                </a:cubicBezTo>
                <a:cubicBezTo>
                  <a:pt x="349" y="391"/>
                  <a:pt x="349" y="439"/>
                  <a:pt x="380" y="471"/>
                </a:cubicBezTo>
                <a:cubicBezTo>
                  <a:pt x="382" y="474"/>
                  <a:pt x="384" y="478"/>
                  <a:pt x="384" y="481"/>
                </a:cubicBezTo>
                <a:cubicBezTo>
                  <a:pt x="384" y="483"/>
                  <a:pt x="378" y="485"/>
                  <a:pt x="375" y="486"/>
                </a:cubicBezTo>
                <a:cubicBezTo>
                  <a:pt x="313" y="489"/>
                  <a:pt x="251" y="497"/>
                  <a:pt x="189" y="511"/>
                </a:cubicBezTo>
                <a:cubicBezTo>
                  <a:pt x="187" y="511"/>
                  <a:pt x="184" y="511"/>
                  <a:pt x="178" y="512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6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38100" dir="2700000" algn="tl" rotWithShape="0">
              <a:schemeClr val="accent1">
                <a:lumMod val="75000"/>
                <a:alpha val="15000"/>
              </a:schemeClr>
            </a:outerShdw>
          </a:effectLst>
        </p:spPr>
        <p:txBody>
          <a:bodyPr anchor="ctr"/>
          <a:p>
            <a:pPr algn="ctr"/>
            <a:endParaRPr>
              <a:solidFill>
                <a:schemeClr val="tx1"/>
              </a:solidFill>
            </a:endParaRPr>
          </a:p>
        </p:txBody>
      </p:sp>
      <p:sp>
        <p:nvSpPr>
          <p:cNvPr id="5" name="形状2"/>
          <p:cNvSpPr/>
          <p:nvPr>
            <p:custDataLst>
              <p:tags r:id="rId2"/>
            </p:custDataLst>
          </p:nvPr>
        </p:nvSpPr>
        <p:spPr bwMode="auto">
          <a:xfrm>
            <a:off x="3884295" y="2583180"/>
            <a:ext cx="857885" cy="615315"/>
          </a:xfrm>
          <a:custGeom>
            <a:avLst/>
            <a:gdLst>
              <a:gd name="T0" fmla="*/ 178 w 872"/>
              <a:gd name="T1" fmla="*/ 512 h 512"/>
              <a:gd name="T2" fmla="*/ 158 w 872"/>
              <a:gd name="T3" fmla="*/ 374 h 512"/>
              <a:gd name="T4" fmla="*/ 153 w 872"/>
              <a:gd name="T5" fmla="*/ 317 h 512"/>
              <a:gd name="T6" fmla="*/ 148 w 872"/>
              <a:gd name="T7" fmla="*/ 309 h 512"/>
              <a:gd name="T8" fmla="*/ 140 w 872"/>
              <a:gd name="T9" fmla="*/ 312 h 512"/>
              <a:gd name="T10" fmla="*/ 47 w 872"/>
              <a:gd name="T11" fmla="*/ 327 h 512"/>
              <a:gd name="T12" fmla="*/ 5 w 872"/>
              <a:gd name="T13" fmla="*/ 246 h 512"/>
              <a:gd name="T14" fmla="*/ 71 w 872"/>
              <a:gd name="T15" fmla="*/ 178 h 512"/>
              <a:gd name="T16" fmla="*/ 139 w 872"/>
              <a:gd name="T17" fmla="*/ 199 h 512"/>
              <a:gd name="T18" fmla="*/ 149 w 872"/>
              <a:gd name="T19" fmla="*/ 204 h 512"/>
              <a:gd name="T20" fmla="*/ 154 w 872"/>
              <a:gd name="T21" fmla="*/ 193 h 512"/>
              <a:gd name="T22" fmla="*/ 179 w 872"/>
              <a:gd name="T23" fmla="*/ 6 h 512"/>
              <a:gd name="T24" fmla="*/ 180 w 872"/>
              <a:gd name="T25" fmla="*/ 0 h 512"/>
              <a:gd name="T26" fmla="*/ 221 w 872"/>
              <a:gd name="T27" fmla="*/ 8 h 512"/>
              <a:gd name="T28" fmla="*/ 374 w 872"/>
              <a:gd name="T29" fmla="*/ 27 h 512"/>
              <a:gd name="T30" fmla="*/ 384 w 872"/>
              <a:gd name="T31" fmla="*/ 31 h 512"/>
              <a:gd name="T32" fmla="*/ 380 w 872"/>
              <a:gd name="T33" fmla="*/ 41 h 512"/>
              <a:gd name="T34" fmla="*/ 365 w 872"/>
              <a:gd name="T35" fmla="*/ 132 h 512"/>
              <a:gd name="T36" fmla="*/ 448 w 872"/>
              <a:gd name="T37" fmla="*/ 175 h 512"/>
              <a:gd name="T38" fmla="*/ 514 w 872"/>
              <a:gd name="T39" fmla="*/ 111 h 512"/>
              <a:gd name="T40" fmla="*/ 491 w 872"/>
              <a:gd name="T41" fmla="*/ 39 h 512"/>
              <a:gd name="T42" fmla="*/ 488 w 872"/>
              <a:gd name="T43" fmla="*/ 32 h 512"/>
              <a:gd name="T44" fmla="*/ 496 w 872"/>
              <a:gd name="T45" fmla="*/ 27 h 512"/>
              <a:gd name="T46" fmla="*/ 593 w 872"/>
              <a:gd name="T47" fmla="*/ 17 h 512"/>
              <a:gd name="T48" fmla="*/ 691 w 872"/>
              <a:gd name="T49" fmla="*/ 1 h 512"/>
              <a:gd name="T50" fmla="*/ 697 w 872"/>
              <a:gd name="T51" fmla="*/ 25 h 512"/>
              <a:gd name="T52" fmla="*/ 719 w 872"/>
              <a:gd name="T53" fmla="*/ 196 h 512"/>
              <a:gd name="T54" fmla="*/ 723 w 872"/>
              <a:gd name="T55" fmla="*/ 203 h 512"/>
              <a:gd name="T56" fmla="*/ 732 w 872"/>
              <a:gd name="T57" fmla="*/ 200 h 512"/>
              <a:gd name="T58" fmla="*/ 816 w 872"/>
              <a:gd name="T59" fmla="*/ 182 h 512"/>
              <a:gd name="T60" fmla="*/ 868 w 872"/>
              <a:gd name="T61" fmla="*/ 251 h 512"/>
              <a:gd name="T62" fmla="*/ 799 w 872"/>
              <a:gd name="T63" fmla="*/ 334 h 512"/>
              <a:gd name="T64" fmla="*/ 732 w 872"/>
              <a:gd name="T65" fmla="*/ 312 h 512"/>
              <a:gd name="T66" fmla="*/ 723 w 872"/>
              <a:gd name="T67" fmla="*/ 309 h 512"/>
              <a:gd name="T68" fmla="*/ 718 w 872"/>
              <a:gd name="T69" fmla="*/ 318 h 512"/>
              <a:gd name="T70" fmla="*/ 693 w 872"/>
              <a:gd name="T71" fmla="*/ 506 h 512"/>
              <a:gd name="T72" fmla="*/ 691 w 872"/>
              <a:gd name="T73" fmla="*/ 512 h 512"/>
              <a:gd name="T74" fmla="*/ 641 w 872"/>
              <a:gd name="T75" fmla="*/ 503 h 512"/>
              <a:gd name="T76" fmla="*/ 498 w 872"/>
              <a:gd name="T77" fmla="*/ 486 h 512"/>
              <a:gd name="T78" fmla="*/ 488 w 872"/>
              <a:gd name="T79" fmla="*/ 481 h 512"/>
              <a:gd name="T80" fmla="*/ 492 w 872"/>
              <a:gd name="T81" fmla="*/ 471 h 512"/>
              <a:gd name="T82" fmla="*/ 492 w 872"/>
              <a:gd name="T83" fmla="*/ 360 h 512"/>
              <a:gd name="T84" fmla="*/ 380 w 872"/>
              <a:gd name="T85" fmla="*/ 360 h 512"/>
              <a:gd name="T86" fmla="*/ 380 w 872"/>
              <a:gd name="T87" fmla="*/ 471 h 512"/>
              <a:gd name="T88" fmla="*/ 384 w 872"/>
              <a:gd name="T89" fmla="*/ 481 h 512"/>
              <a:gd name="T90" fmla="*/ 375 w 872"/>
              <a:gd name="T91" fmla="*/ 486 h 512"/>
              <a:gd name="T92" fmla="*/ 189 w 872"/>
              <a:gd name="T93" fmla="*/ 511 h 512"/>
              <a:gd name="T94" fmla="*/ 178 w 872"/>
              <a:gd name="T95" fmla="*/ 512 h 5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872" h="512">
                <a:moveTo>
                  <a:pt x="178" y="512"/>
                </a:moveTo>
                <a:cubicBezTo>
                  <a:pt x="171" y="465"/>
                  <a:pt x="164" y="420"/>
                  <a:pt x="158" y="374"/>
                </a:cubicBezTo>
                <a:cubicBezTo>
                  <a:pt x="155" y="355"/>
                  <a:pt x="155" y="336"/>
                  <a:pt x="153" y="317"/>
                </a:cubicBezTo>
                <a:cubicBezTo>
                  <a:pt x="153" y="314"/>
                  <a:pt x="151" y="310"/>
                  <a:pt x="148" y="309"/>
                </a:cubicBezTo>
                <a:cubicBezTo>
                  <a:pt x="147" y="308"/>
                  <a:pt x="142" y="310"/>
                  <a:pt x="140" y="312"/>
                </a:cubicBezTo>
                <a:cubicBezTo>
                  <a:pt x="114" y="337"/>
                  <a:pt x="78" y="343"/>
                  <a:pt x="47" y="327"/>
                </a:cubicBezTo>
                <a:cubicBezTo>
                  <a:pt x="17" y="311"/>
                  <a:pt x="0" y="278"/>
                  <a:pt x="5" y="246"/>
                </a:cubicBezTo>
                <a:cubicBezTo>
                  <a:pt x="10" y="211"/>
                  <a:pt x="35" y="184"/>
                  <a:pt x="71" y="178"/>
                </a:cubicBezTo>
                <a:cubicBezTo>
                  <a:pt x="96" y="173"/>
                  <a:pt x="119" y="181"/>
                  <a:pt x="139" y="199"/>
                </a:cubicBezTo>
                <a:cubicBezTo>
                  <a:pt x="141" y="201"/>
                  <a:pt x="145" y="202"/>
                  <a:pt x="149" y="204"/>
                </a:cubicBezTo>
                <a:cubicBezTo>
                  <a:pt x="150" y="200"/>
                  <a:pt x="153" y="197"/>
                  <a:pt x="154" y="193"/>
                </a:cubicBezTo>
                <a:cubicBezTo>
                  <a:pt x="157" y="130"/>
                  <a:pt x="165" y="67"/>
                  <a:pt x="179" y="6"/>
                </a:cubicBezTo>
                <a:cubicBezTo>
                  <a:pt x="179" y="4"/>
                  <a:pt x="180" y="3"/>
                  <a:pt x="180" y="0"/>
                </a:cubicBezTo>
                <a:cubicBezTo>
                  <a:pt x="194" y="3"/>
                  <a:pt x="207" y="6"/>
                  <a:pt x="221" y="8"/>
                </a:cubicBezTo>
                <a:cubicBezTo>
                  <a:pt x="272" y="14"/>
                  <a:pt x="323" y="20"/>
                  <a:pt x="374" y="27"/>
                </a:cubicBezTo>
                <a:cubicBezTo>
                  <a:pt x="377" y="27"/>
                  <a:pt x="381" y="30"/>
                  <a:pt x="384" y="31"/>
                </a:cubicBezTo>
                <a:cubicBezTo>
                  <a:pt x="383" y="34"/>
                  <a:pt x="382" y="38"/>
                  <a:pt x="380" y="41"/>
                </a:cubicBezTo>
                <a:cubicBezTo>
                  <a:pt x="356" y="66"/>
                  <a:pt x="350" y="102"/>
                  <a:pt x="365" y="132"/>
                </a:cubicBezTo>
                <a:cubicBezTo>
                  <a:pt x="381" y="163"/>
                  <a:pt x="413" y="179"/>
                  <a:pt x="448" y="175"/>
                </a:cubicBezTo>
                <a:cubicBezTo>
                  <a:pt x="480" y="170"/>
                  <a:pt x="507" y="145"/>
                  <a:pt x="514" y="111"/>
                </a:cubicBezTo>
                <a:cubicBezTo>
                  <a:pt x="519" y="84"/>
                  <a:pt x="511" y="60"/>
                  <a:pt x="491" y="39"/>
                </a:cubicBezTo>
                <a:cubicBezTo>
                  <a:pt x="489" y="37"/>
                  <a:pt x="487" y="33"/>
                  <a:pt x="488" y="32"/>
                </a:cubicBezTo>
                <a:cubicBezTo>
                  <a:pt x="489" y="29"/>
                  <a:pt x="493" y="27"/>
                  <a:pt x="496" y="27"/>
                </a:cubicBezTo>
                <a:cubicBezTo>
                  <a:pt x="528" y="23"/>
                  <a:pt x="561" y="21"/>
                  <a:pt x="593" y="17"/>
                </a:cubicBezTo>
                <a:cubicBezTo>
                  <a:pt x="626" y="13"/>
                  <a:pt x="658" y="7"/>
                  <a:pt x="691" y="1"/>
                </a:cubicBezTo>
                <a:cubicBezTo>
                  <a:pt x="693" y="8"/>
                  <a:pt x="695" y="16"/>
                  <a:pt x="697" y="25"/>
                </a:cubicBezTo>
                <a:cubicBezTo>
                  <a:pt x="708" y="81"/>
                  <a:pt x="716" y="138"/>
                  <a:pt x="719" y="196"/>
                </a:cubicBezTo>
                <a:cubicBezTo>
                  <a:pt x="719" y="198"/>
                  <a:pt x="721" y="203"/>
                  <a:pt x="723" y="203"/>
                </a:cubicBezTo>
                <a:cubicBezTo>
                  <a:pt x="725" y="204"/>
                  <a:pt x="729" y="202"/>
                  <a:pt x="732" y="200"/>
                </a:cubicBezTo>
                <a:cubicBezTo>
                  <a:pt x="756" y="178"/>
                  <a:pt x="784" y="170"/>
                  <a:pt x="816" y="182"/>
                </a:cubicBezTo>
                <a:cubicBezTo>
                  <a:pt x="847" y="193"/>
                  <a:pt x="864" y="218"/>
                  <a:pt x="868" y="251"/>
                </a:cubicBezTo>
                <a:cubicBezTo>
                  <a:pt x="872" y="290"/>
                  <a:pt x="839" y="330"/>
                  <a:pt x="799" y="334"/>
                </a:cubicBezTo>
                <a:cubicBezTo>
                  <a:pt x="773" y="338"/>
                  <a:pt x="751" y="330"/>
                  <a:pt x="732" y="312"/>
                </a:cubicBezTo>
                <a:cubicBezTo>
                  <a:pt x="730" y="310"/>
                  <a:pt x="725" y="308"/>
                  <a:pt x="723" y="309"/>
                </a:cubicBezTo>
                <a:cubicBezTo>
                  <a:pt x="720" y="310"/>
                  <a:pt x="719" y="315"/>
                  <a:pt x="718" y="318"/>
                </a:cubicBezTo>
                <a:cubicBezTo>
                  <a:pt x="715" y="381"/>
                  <a:pt x="706" y="444"/>
                  <a:pt x="693" y="506"/>
                </a:cubicBezTo>
                <a:cubicBezTo>
                  <a:pt x="693" y="508"/>
                  <a:pt x="692" y="509"/>
                  <a:pt x="691" y="512"/>
                </a:cubicBezTo>
                <a:cubicBezTo>
                  <a:pt x="674" y="509"/>
                  <a:pt x="658" y="505"/>
                  <a:pt x="641" y="503"/>
                </a:cubicBezTo>
                <a:cubicBezTo>
                  <a:pt x="594" y="497"/>
                  <a:pt x="546" y="491"/>
                  <a:pt x="498" y="486"/>
                </a:cubicBezTo>
                <a:cubicBezTo>
                  <a:pt x="495" y="485"/>
                  <a:pt x="491" y="483"/>
                  <a:pt x="488" y="481"/>
                </a:cubicBezTo>
                <a:cubicBezTo>
                  <a:pt x="489" y="478"/>
                  <a:pt x="490" y="474"/>
                  <a:pt x="492" y="471"/>
                </a:cubicBezTo>
                <a:cubicBezTo>
                  <a:pt x="523" y="439"/>
                  <a:pt x="523" y="390"/>
                  <a:pt x="492" y="360"/>
                </a:cubicBezTo>
                <a:cubicBezTo>
                  <a:pt x="461" y="329"/>
                  <a:pt x="411" y="329"/>
                  <a:pt x="380" y="360"/>
                </a:cubicBezTo>
                <a:cubicBezTo>
                  <a:pt x="349" y="391"/>
                  <a:pt x="349" y="439"/>
                  <a:pt x="380" y="471"/>
                </a:cubicBezTo>
                <a:cubicBezTo>
                  <a:pt x="382" y="474"/>
                  <a:pt x="384" y="478"/>
                  <a:pt x="384" y="481"/>
                </a:cubicBezTo>
                <a:cubicBezTo>
                  <a:pt x="384" y="483"/>
                  <a:pt x="378" y="485"/>
                  <a:pt x="375" y="486"/>
                </a:cubicBezTo>
                <a:cubicBezTo>
                  <a:pt x="313" y="489"/>
                  <a:pt x="251" y="497"/>
                  <a:pt x="189" y="511"/>
                </a:cubicBezTo>
                <a:cubicBezTo>
                  <a:pt x="187" y="511"/>
                  <a:pt x="184" y="511"/>
                  <a:pt x="178" y="512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61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38100" dir="2700000" algn="tl" rotWithShape="0">
              <a:schemeClr val="accent2">
                <a:lumMod val="75000"/>
                <a:alpha val="15000"/>
              </a:schemeClr>
            </a:outerShdw>
          </a:effectLst>
        </p:spPr>
        <p:txBody>
          <a:bodyPr anchor="ctr">
            <a:noAutofit/>
          </a:bodyPr>
          <a:p>
            <a:pPr lvl="0" algn="ctr">
              <a:buClrTx/>
              <a:buSzTx/>
              <a:buFontTx/>
            </a:pPr>
            <a:endParaRPr>
              <a:solidFill>
                <a:schemeClr val="tx1"/>
              </a:solidFill>
              <a:sym typeface="+mn-ea"/>
            </a:endParaRPr>
          </a:p>
        </p:txBody>
      </p:sp>
      <p:sp>
        <p:nvSpPr>
          <p:cNvPr id="6" name="形状1"/>
          <p:cNvSpPr/>
          <p:nvPr>
            <p:custDataLst>
              <p:tags r:id="rId3"/>
            </p:custDataLst>
          </p:nvPr>
        </p:nvSpPr>
        <p:spPr bwMode="auto">
          <a:xfrm rot="5400000">
            <a:off x="2192764" y="2737615"/>
            <a:ext cx="1034340" cy="725381"/>
          </a:xfrm>
          <a:custGeom>
            <a:avLst/>
            <a:gdLst>
              <a:gd name="T0" fmla="*/ 178 w 872"/>
              <a:gd name="T1" fmla="*/ 512 h 512"/>
              <a:gd name="T2" fmla="*/ 158 w 872"/>
              <a:gd name="T3" fmla="*/ 374 h 512"/>
              <a:gd name="T4" fmla="*/ 153 w 872"/>
              <a:gd name="T5" fmla="*/ 317 h 512"/>
              <a:gd name="T6" fmla="*/ 148 w 872"/>
              <a:gd name="T7" fmla="*/ 309 h 512"/>
              <a:gd name="T8" fmla="*/ 140 w 872"/>
              <a:gd name="T9" fmla="*/ 312 h 512"/>
              <a:gd name="T10" fmla="*/ 47 w 872"/>
              <a:gd name="T11" fmla="*/ 327 h 512"/>
              <a:gd name="T12" fmla="*/ 5 w 872"/>
              <a:gd name="T13" fmla="*/ 246 h 512"/>
              <a:gd name="T14" fmla="*/ 71 w 872"/>
              <a:gd name="T15" fmla="*/ 178 h 512"/>
              <a:gd name="T16" fmla="*/ 139 w 872"/>
              <a:gd name="T17" fmla="*/ 199 h 512"/>
              <a:gd name="T18" fmla="*/ 149 w 872"/>
              <a:gd name="T19" fmla="*/ 204 h 512"/>
              <a:gd name="T20" fmla="*/ 154 w 872"/>
              <a:gd name="T21" fmla="*/ 193 h 512"/>
              <a:gd name="T22" fmla="*/ 179 w 872"/>
              <a:gd name="T23" fmla="*/ 6 h 512"/>
              <a:gd name="T24" fmla="*/ 180 w 872"/>
              <a:gd name="T25" fmla="*/ 0 h 512"/>
              <a:gd name="T26" fmla="*/ 221 w 872"/>
              <a:gd name="T27" fmla="*/ 8 h 512"/>
              <a:gd name="T28" fmla="*/ 374 w 872"/>
              <a:gd name="T29" fmla="*/ 27 h 512"/>
              <a:gd name="T30" fmla="*/ 384 w 872"/>
              <a:gd name="T31" fmla="*/ 31 h 512"/>
              <a:gd name="T32" fmla="*/ 380 w 872"/>
              <a:gd name="T33" fmla="*/ 41 h 512"/>
              <a:gd name="T34" fmla="*/ 365 w 872"/>
              <a:gd name="T35" fmla="*/ 132 h 512"/>
              <a:gd name="T36" fmla="*/ 448 w 872"/>
              <a:gd name="T37" fmla="*/ 175 h 512"/>
              <a:gd name="T38" fmla="*/ 514 w 872"/>
              <a:gd name="T39" fmla="*/ 111 h 512"/>
              <a:gd name="T40" fmla="*/ 491 w 872"/>
              <a:gd name="T41" fmla="*/ 39 h 512"/>
              <a:gd name="T42" fmla="*/ 488 w 872"/>
              <a:gd name="T43" fmla="*/ 32 h 512"/>
              <a:gd name="T44" fmla="*/ 496 w 872"/>
              <a:gd name="T45" fmla="*/ 27 h 512"/>
              <a:gd name="T46" fmla="*/ 593 w 872"/>
              <a:gd name="T47" fmla="*/ 17 h 512"/>
              <a:gd name="T48" fmla="*/ 691 w 872"/>
              <a:gd name="T49" fmla="*/ 1 h 512"/>
              <a:gd name="T50" fmla="*/ 697 w 872"/>
              <a:gd name="T51" fmla="*/ 25 h 512"/>
              <a:gd name="T52" fmla="*/ 719 w 872"/>
              <a:gd name="T53" fmla="*/ 196 h 512"/>
              <a:gd name="T54" fmla="*/ 723 w 872"/>
              <a:gd name="T55" fmla="*/ 203 h 512"/>
              <a:gd name="T56" fmla="*/ 732 w 872"/>
              <a:gd name="T57" fmla="*/ 200 h 512"/>
              <a:gd name="T58" fmla="*/ 816 w 872"/>
              <a:gd name="T59" fmla="*/ 182 h 512"/>
              <a:gd name="T60" fmla="*/ 868 w 872"/>
              <a:gd name="T61" fmla="*/ 251 h 512"/>
              <a:gd name="T62" fmla="*/ 799 w 872"/>
              <a:gd name="T63" fmla="*/ 334 h 512"/>
              <a:gd name="T64" fmla="*/ 732 w 872"/>
              <a:gd name="T65" fmla="*/ 312 h 512"/>
              <a:gd name="T66" fmla="*/ 723 w 872"/>
              <a:gd name="T67" fmla="*/ 309 h 512"/>
              <a:gd name="T68" fmla="*/ 718 w 872"/>
              <a:gd name="T69" fmla="*/ 318 h 512"/>
              <a:gd name="T70" fmla="*/ 693 w 872"/>
              <a:gd name="T71" fmla="*/ 506 h 512"/>
              <a:gd name="T72" fmla="*/ 691 w 872"/>
              <a:gd name="T73" fmla="*/ 512 h 512"/>
              <a:gd name="T74" fmla="*/ 641 w 872"/>
              <a:gd name="T75" fmla="*/ 503 h 512"/>
              <a:gd name="T76" fmla="*/ 498 w 872"/>
              <a:gd name="T77" fmla="*/ 486 h 512"/>
              <a:gd name="T78" fmla="*/ 488 w 872"/>
              <a:gd name="T79" fmla="*/ 481 h 512"/>
              <a:gd name="T80" fmla="*/ 492 w 872"/>
              <a:gd name="T81" fmla="*/ 471 h 512"/>
              <a:gd name="T82" fmla="*/ 492 w 872"/>
              <a:gd name="T83" fmla="*/ 360 h 512"/>
              <a:gd name="T84" fmla="*/ 380 w 872"/>
              <a:gd name="T85" fmla="*/ 360 h 512"/>
              <a:gd name="T86" fmla="*/ 380 w 872"/>
              <a:gd name="T87" fmla="*/ 471 h 512"/>
              <a:gd name="T88" fmla="*/ 384 w 872"/>
              <a:gd name="T89" fmla="*/ 481 h 512"/>
              <a:gd name="T90" fmla="*/ 375 w 872"/>
              <a:gd name="T91" fmla="*/ 486 h 512"/>
              <a:gd name="T92" fmla="*/ 189 w 872"/>
              <a:gd name="T93" fmla="*/ 511 h 512"/>
              <a:gd name="T94" fmla="*/ 178 w 872"/>
              <a:gd name="T95" fmla="*/ 512 h 5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872" h="512">
                <a:moveTo>
                  <a:pt x="178" y="512"/>
                </a:moveTo>
                <a:cubicBezTo>
                  <a:pt x="171" y="465"/>
                  <a:pt x="164" y="420"/>
                  <a:pt x="158" y="374"/>
                </a:cubicBezTo>
                <a:cubicBezTo>
                  <a:pt x="155" y="355"/>
                  <a:pt x="155" y="336"/>
                  <a:pt x="153" y="317"/>
                </a:cubicBezTo>
                <a:cubicBezTo>
                  <a:pt x="153" y="314"/>
                  <a:pt x="151" y="310"/>
                  <a:pt x="148" y="309"/>
                </a:cubicBezTo>
                <a:cubicBezTo>
                  <a:pt x="147" y="308"/>
                  <a:pt x="142" y="310"/>
                  <a:pt x="140" y="312"/>
                </a:cubicBezTo>
                <a:cubicBezTo>
                  <a:pt x="114" y="337"/>
                  <a:pt x="78" y="343"/>
                  <a:pt x="47" y="327"/>
                </a:cubicBezTo>
                <a:cubicBezTo>
                  <a:pt x="17" y="311"/>
                  <a:pt x="0" y="278"/>
                  <a:pt x="5" y="246"/>
                </a:cubicBezTo>
                <a:cubicBezTo>
                  <a:pt x="10" y="211"/>
                  <a:pt x="35" y="184"/>
                  <a:pt x="71" y="178"/>
                </a:cubicBezTo>
                <a:cubicBezTo>
                  <a:pt x="96" y="173"/>
                  <a:pt x="119" y="181"/>
                  <a:pt x="139" y="199"/>
                </a:cubicBezTo>
                <a:cubicBezTo>
                  <a:pt x="141" y="201"/>
                  <a:pt x="145" y="202"/>
                  <a:pt x="149" y="204"/>
                </a:cubicBezTo>
                <a:cubicBezTo>
                  <a:pt x="150" y="200"/>
                  <a:pt x="153" y="197"/>
                  <a:pt x="154" y="193"/>
                </a:cubicBezTo>
                <a:cubicBezTo>
                  <a:pt x="157" y="130"/>
                  <a:pt x="165" y="67"/>
                  <a:pt x="179" y="6"/>
                </a:cubicBezTo>
                <a:cubicBezTo>
                  <a:pt x="179" y="4"/>
                  <a:pt x="180" y="3"/>
                  <a:pt x="180" y="0"/>
                </a:cubicBezTo>
                <a:cubicBezTo>
                  <a:pt x="194" y="3"/>
                  <a:pt x="207" y="6"/>
                  <a:pt x="221" y="8"/>
                </a:cubicBezTo>
                <a:cubicBezTo>
                  <a:pt x="272" y="14"/>
                  <a:pt x="323" y="20"/>
                  <a:pt x="374" y="27"/>
                </a:cubicBezTo>
                <a:cubicBezTo>
                  <a:pt x="377" y="27"/>
                  <a:pt x="381" y="30"/>
                  <a:pt x="384" y="31"/>
                </a:cubicBezTo>
                <a:cubicBezTo>
                  <a:pt x="383" y="34"/>
                  <a:pt x="382" y="38"/>
                  <a:pt x="380" y="41"/>
                </a:cubicBezTo>
                <a:cubicBezTo>
                  <a:pt x="356" y="66"/>
                  <a:pt x="350" y="102"/>
                  <a:pt x="365" y="132"/>
                </a:cubicBezTo>
                <a:cubicBezTo>
                  <a:pt x="381" y="163"/>
                  <a:pt x="413" y="179"/>
                  <a:pt x="448" y="175"/>
                </a:cubicBezTo>
                <a:cubicBezTo>
                  <a:pt x="480" y="170"/>
                  <a:pt x="507" y="145"/>
                  <a:pt x="514" y="111"/>
                </a:cubicBezTo>
                <a:cubicBezTo>
                  <a:pt x="519" y="84"/>
                  <a:pt x="511" y="60"/>
                  <a:pt x="491" y="39"/>
                </a:cubicBezTo>
                <a:cubicBezTo>
                  <a:pt x="489" y="37"/>
                  <a:pt x="487" y="33"/>
                  <a:pt x="488" y="32"/>
                </a:cubicBezTo>
                <a:cubicBezTo>
                  <a:pt x="489" y="29"/>
                  <a:pt x="493" y="27"/>
                  <a:pt x="496" y="27"/>
                </a:cubicBezTo>
                <a:cubicBezTo>
                  <a:pt x="528" y="23"/>
                  <a:pt x="561" y="21"/>
                  <a:pt x="593" y="17"/>
                </a:cubicBezTo>
                <a:cubicBezTo>
                  <a:pt x="626" y="13"/>
                  <a:pt x="658" y="7"/>
                  <a:pt x="691" y="1"/>
                </a:cubicBezTo>
                <a:cubicBezTo>
                  <a:pt x="693" y="8"/>
                  <a:pt x="695" y="16"/>
                  <a:pt x="697" y="25"/>
                </a:cubicBezTo>
                <a:cubicBezTo>
                  <a:pt x="708" y="81"/>
                  <a:pt x="716" y="138"/>
                  <a:pt x="719" y="196"/>
                </a:cubicBezTo>
                <a:cubicBezTo>
                  <a:pt x="719" y="198"/>
                  <a:pt x="721" y="203"/>
                  <a:pt x="723" y="203"/>
                </a:cubicBezTo>
                <a:cubicBezTo>
                  <a:pt x="725" y="204"/>
                  <a:pt x="729" y="202"/>
                  <a:pt x="732" y="200"/>
                </a:cubicBezTo>
                <a:cubicBezTo>
                  <a:pt x="756" y="178"/>
                  <a:pt x="784" y="170"/>
                  <a:pt x="816" y="182"/>
                </a:cubicBezTo>
                <a:cubicBezTo>
                  <a:pt x="847" y="193"/>
                  <a:pt x="864" y="218"/>
                  <a:pt x="868" y="251"/>
                </a:cubicBezTo>
                <a:cubicBezTo>
                  <a:pt x="872" y="290"/>
                  <a:pt x="839" y="330"/>
                  <a:pt x="799" y="334"/>
                </a:cubicBezTo>
                <a:cubicBezTo>
                  <a:pt x="773" y="338"/>
                  <a:pt x="751" y="330"/>
                  <a:pt x="732" y="312"/>
                </a:cubicBezTo>
                <a:cubicBezTo>
                  <a:pt x="730" y="310"/>
                  <a:pt x="725" y="308"/>
                  <a:pt x="723" y="309"/>
                </a:cubicBezTo>
                <a:cubicBezTo>
                  <a:pt x="720" y="310"/>
                  <a:pt x="719" y="315"/>
                  <a:pt x="718" y="318"/>
                </a:cubicBezTo>
                <a:cubicBezTo>
                  <a:pt x="715" y="381"/>
                  <a:pt x="706" y="444"/>
                  <a:pt x="693" y="506"/>
                </a:cubicBezTo>
                <a:cubicBezTo>
                  <a:pt x="693" y="508"/>
                  <a:pt x="692" y="509"/>
                  <a:pt x="691" y="512"/>
                </a:cubicBezTo>
                <a:cubicBezTo>
                  <a:pt x="674" y="509"/>
                  <a:pt x="658" y="505"/>
                  <a:pt x="641" y="503"/>
                </a:cubicBezTo>
                <a:cubicBezTo>
                  <a:pt x="594" y="497"/>
                  <a:pt x="546" y="491"/>
                  <a:pt x="498" y="486"/>
                </a:cubicBezTo>
                <a:cubicBezTo>
                  <a:pt x="495" y="485"/>
                  <a:pt x="491" y="483"/>
                  <a:pt x="488" y="481"/>
                </a:cubicBezTo>
                <a:cubicBezTo>
                  <a:pt x="489" y="478"/>
                  <a:pt x="490" y="474"/>
                  <a:pt x="492" y="471"/>
                </a:cubicBezTo>
                <a:cubicBezTo>
                  <a:pt x="523" y="439"/>
                  <a:pt x="523" y="390"/>
                  <a:pt x="492" y="360"/>
                </a:cubicBezTo>
                <a:cubicBezTo>
                  <a:pt x="461" y="329"/>
                  <a:pt x="411" y="329"/>
                  <a:pt x="380" y="360"/>
                </a:cubicBezTo>
                <a:cubicBezTo>
                  <a:pt x="349" y="391"/>
                  <a:pt x="349" y="439"/>
                  <a:pt x="380" y="471"/>
                </a:cubicBezTo>
                <a:cubicBezTo>
                  <a:pt x="382" y="474"/>
                  <a:pt x="384" y="478"/>
                  <a:pt x="384" y="481"/>
                </a:cubicBezTo>
                <a:cubicBezTo>
                  <a:pt x="384" y="483"/>
                  <a:pt x="378" y="485"/>
                  <a:pt x="375" y="486"/>
                </a:cubicBezTo>
                <a:cubicBezTo>
                  <a:pt x="313" y="489"/>
                  <a:pt x="251" y="497"/>
                  <a:pt x="189" y="511"/>
                </a:cubicBezTo>
                <a:cubicBezTo>
                  <a:pt x="187" y="511"/>
                  <a:pt x="184" y="511"/>
                  <a:pt x="178" y="51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30000"/>
            </a:schemeClr>
          </a:solidFill>
          <a:ln>
            <a:noFill/>
          </a:ln>
          <a:effectLst>
            <a:outerShdw blurRad="63500" dist="38100" dir="2700000" algn="tl" rotWithShape="0">
              <a:schemeClr val="accent1">
                <a:lumMod val="75000"/>
                <a:alpha val="20000"/>
              </a:schemeClr>
            </a:outerShdw>
          </a:effectLst>
        </p:spPr>
        <p:txBody>
          <a:bodyPr anchor="ctr">
            <a:noAutofit/>
          </a:bodyPr>
          <a:p>
            <a:pPr lvl="0" algn="ctr">
              <a:buClrTx/>
              <a:buSzTx/>
              <a:buFontTx/>
            </a:pPr>
            <a:endParaRPr>
              <a:solidFill>
                <a:schemeClr val="tx1"/>
              </a:solidFill>
              <a:sym typeface="+mn-ea"/>
            </a:endParaRPr>
          </a:p>
        </p:txBody>
      </p:sp>
      <p:sp>
        <p:nvSpPr>
          <p:cNvPr id="21" name="矩形 20"/>
          <p:cNvSpPr/>
          <p:nvPr>
            <p:custDataLst>
              <p:tags r:id="rId4"/>
            </p:custDataLst>
          </p:nvPr>
        </p:nvSpPr>
        <p:spPr>
          <a:xfrm>
            <a:off x="227965" y="1425660"/>
            <a:ext cx="1895395" cy="9971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p>
            <a:pPr algn="r">
              <a:spcBef>
                <a:spcPct val="0"/>
              </a:spcBef>
              <a:spcAft>
                <a:spcPct val="0"/>
              </a:spcAft>
            </a:pPr>
            <a:r>
              <a:rPr lang="en-US" altLang="zh-CN" b="1" dirty="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Policy ambiguity</a:t>
            </a:r>
            <a:endParaRPr lang="en-US" altLang="zh-CN" b="1" dirty="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  <a:p>
            <a:pPr algn="r">
              <a:spcBef>
                <a:spcPct val="0"/>
              </a:spcBef>
              <a:spcAft>
                <a:spcPct val="0"/>
              </a:spcAft>
            </a:pPr>
            <a:endParaRPr lang="en-US" altLang="zh-CN" b="1" dirty="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  <a:p>
            <a:pPr algn="r">
              <a:spcBef>
                <a:spcPct val="0"/>
              </a:spcBef>
              <a:spcAft>
                <a:spcPct val="0"/>
              </a:spcAft>
            </a:pPr>
            <a:r>
              <a:rPr lang="en-US" altLang="zh-CN" b="1" dirty="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No Guideline on standard training requirement</a:t>
            </a:r>
            <a:endParaRPr lang="en-US" altLang="zh-CN" b="1" dirty="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5"/>
            </p:custDataLst>
          </p:nvPr>
        </p:nvSpPr>
        <p:spPr>
          <a:xfrm>
            <a:off x="5501640" y="1313180"/>
            <a:ext cx="1706245" cy="10350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p>
            <a:pPr algn="l">
              <a:spcBef>
                <a:spcPct val="0"/>
              </a:spcBef>
              <a:spcAft>
                <a:spcPct val="0"/>
              </a:spcAft>
            </a:pPr>
            <a:r>
              <a:rPr lang="en-US" altLang="zh-CN" b="1" dirty="0">
                <a:solidFill>
                  <a:schemeClr val="accent2"/>
                </a:solidFill>
                <a:latin typeface="+mn-ea"/>
                <a:cs typeface="+mn-ea"/>
                <a:sym typeface="+mn-ea"/>
              </a:rPr>
              <a:t>No extra resources or workload adjustments </a:t>
            </a:r>
            <a:endParaRPr lang="en-US" altLang="zh-CN" b="1" dirty="0">
              <a:solidFill>
                <a:schemeClr val="accent2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8" name="矩形 27"/>
          <p:cNvSpPr/>
          <p:nvPr>
            <p:custDataLst>
              <p:tags r:id="rId6"/>
            </p:custDataLst>
          </p:nvPr>
        </p:nvSpPr>
        <p:spPr>
          <a:xfrm>
            <a:off x="5695315" y="3114040"/>
            <a:ext cx="1706245" cy="107759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p>
            <a:pPr algn="l">
              <a:spcBef>
                <a:spcPct val="0"/>
              </a:spcBef>
              <a:spcAft>
                <a:spcPct val="0"/>
              </a:spcAft>
            </a:pPr>
            <a:r>
              <a:rPr lang="en-US" altLang="zh-CN" b="1" dirty="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Responsibilit</a:t>
            </a:r>
            <a:r>
              <a:rPr lang="en-US" altLang="zh-CN" b="1" dirty="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y Shifting</a:t>
            </a:r>
            <a:endParaRPr lang="en-US" altLang="zh-CN" b="1" dirty="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  <a:p>
            <a:pPr algn="l">
              <a:spcBef>
                <a:spcPct val="0"/>
              </a:spcBef>
              <a:spcAft>
                <a:spcPct val="0"/>
              </a:spcAft>
            </a:pPr>
            <a:endParaRPr lang="en-US" altLang="zh-CN" b="1" dirty="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7" name="形状2"/>
          <p:cNvSpPr/>
          <p:nvPr>
            <p:custDataLst>
              <p:tags r:id="rId7"/>
            </p:custDataLst>
          </p:nvPr>
        </p:nvSpPr>
        <p:spPr bwMode="auto">
          <a:xfrm rot="18660000">
            <a:off x="4375785" y="1355090"/>
            <a:ext cx="778510" cy="593090"/>
          </a:xfrm>
          <a:custGeom>
            <a:avLst/>
            <a:gdLst>
              <a:gd name="T0" fmla="*/ 178 w 872"/>
              <a:gd name="T1" fmla="*/ 512 h 512"/>
              <a:gd name="T2" fmla="*/ 158 w 872"/>
              <a:gd name="T3" fmla="*/ 374 h 512"/>
              <a:gd name="T4" fmla="*/ 153 w 872"/>
              <a:gd name="T5" fmla="*/ 317 h 512"/>
              <a:gd name="T6" fmla="*/ 148 w 872"/>
              <a:gd name="T7" fmla="*/ 309 h 512"/>
              <a:gd name="T8" fmla="*/ 140 w 872"/>
              <a:gd name="T9" fmla="*/ 312 h 512"/>
              <a:gd name="T10" fmla="*/ 47 w 872"/>
              <a:gd name="T11" fmla="*/ 327 h 512"/>
              <a:gd name="T12" fmla="*/ 5 w 872"/>
              <a:gd name="T13" fmla="*/ 246 h 512"/>
              <a:gd name="T14" fmla="*/ 71 w 872"/>
              <a:gd name="T15" fmla="*/ 178 h 512"/>
              <a:gd name="T16" fmla="*/ 139 w 872"/>
              <a:gd name="T17" fmla="*/ 199 h 512"/>
              <a:gd name="T18" fmla="*/ 149 w 872"/>
              <a:gd name="T19" fmla="*/ 204 h 512"/>
              <a:gd name="T20" fmla="*/ 154 w 872"/>
              <a:gd name="T21" fmla="*/ 193 h 512"/>
              <a:gd name="T22" fmla="*/ 179 w 872"/>
              <a:gd name="T23" fmla="*/ 6 h 512"/>
              <a:gd name="T24" fmla="*/ 180 w 872"/>
              <a:gd name="T25" fmla="*/ 0 h 512"/>
              <a:gd name="T26" fmla="*/ 221 w 872"/>
              <a:gd name="T27" fmla="*/ 8 h 512"/>
              <a:gd name="T28" fmla="*/ 374 w 872"/>
              <a:gd name="T29" fmla="*/ 27 h 512"/>
              <a:gd name="T30" fmla="*/ 384 w 872"/>
              <a:gd name="T31" fmla="*/ 31 h 512"/>
              <a:gd name="T32" fmla="*/ 380 w 872"/>
              <a:gd name="T33" fmla="*/ 41 h 512"/>
              <a:gd name="T34" fmla="*/ 365 w 872"/>
              <a:gd name="T35" fmla="*/ 132 h 512"/>
              <a:gd name="T36" fmla="*/ 448 w 872"/>
              <a:gd name="T37" fmla="*/ 175 h 512"/>
              <a:gd name="T38" fmla="*/ 514 w 872"/>
              <a:gd name="T39" fmla="*/ 111 h 512"/>
              <a:gd name="T40" fmla="*/ 491 w 872"/>
              <a:gd name="T41" fmla="*/ 39 h 512"/>
              <a:gd name="T42" fmla="*/ 488 w 872"/>
              <a:gd name="T43" fmla="*/ 32 h 512"/>
              <a:gd name="T44" fmla="*/ 496 w 872"/>
              <a:gd name="T45" fmla="*/ 27 h 512"/>
              <a:gd name="T46" fmla="*/ 593 w 872"/>
              <a:gd name="T47" fmla="*/ 17 h 512"/>
              <a:gd name="T48" fmla="*/ 691 w 872"/>
              <a:gd name="T49" fmla="*/ 1 h 512"/>
              <a:gd name="T50" fmla="*/ 697 w 872"/>
              <a:gd name="T51" fmla="*/ 25 h 512"/>
              <a:gd name="T52" fmla="*/ 719 w 872"/>
              <a:gd name="T53" fmla="*/ 196 h 512"/>
              <a:gd name="T54" fmla="*/ 723 w 872"/>
              <a:gd name="T55" fmla="*/ 203 h 512"/>
              <a:gd name="T56" fmla="*/ 732 w 872"/>
              <a:gd name="T57" fmla="*/ 200 h 512"/>
              <a:gd name="T58" fmla="*/ 816 w 872"/>
              <a:gd name="T59" fmla="*/ 182 h 512"/>
              <a:gd name="T60" fmla="*/ 868 w 872"/>
              <a:gd name="T61" fmla="*/ 251 h 512"/>
              <a:gd name="T62" fmla="*/ 799 w 872"/>
              <a:gd name="T63" fmla="*/ 334 h 512"/>
              <a:gd name="T64" fmla="*/ 732 w 872"/>
              <a:gd name="T65" fmla="*/ 312 h 512"/>
              <a:gd name="T66" fmla="*/ 723 w 872"/>
              <a:gd name="T67" fmla="*/ 309 h 512"/>
              <a:gd name="T68" fmla="*/ 718 w 872"/>
              <a:gd name="T69" fmla="*/ 318 h 512"/>
              <a:gd name="T70" fmla="*/ 693 w 872"/>
              <a:gd name="T71" fmla="*/ 506 h 512"/>
              <a:gd name="T72" fmla="*/ 691 w 872"/>
              <a:gd name="T73" fmla="*/ 512 h 512"/>
              <a:gd name="T74" fmla="*/ 641 w 872"/>
              <a:gd name="T75" fmla="*/ 503 h 512"/>
              <a:gd name="T76" fmla="*/ 498 w 872"/>
              <a:gd name="T77" fmla="*/ 486 h 512"/>
              <a:gd name="T78" fmla="*/ 488 w 872"/>
              <a:gd name="T79" fmla="*/ 481 h 512"/>
              <a:gd name="T80" fmla="*/ 492 w 872"/>
              <a:gd name="T81" fmla="*/ 471 h 512"/>
              <a:gd name="T82" fmla="*/ 492 w 872"/>
              <a:gd name="T83" fmla="*/ 360 h 512"/>
              <a:gd name="T84" fmla="*/ 380 w 872"/>
              <a:gd name="T85" fmla="*/ 360 h 512"/>
              <a:gd name="T86" fmla="*/ 380 w 872"/>
              <a:gd name="T87" fmla="*/ 471 h 512"/>
              <a:gd name="T88" fmla="*/ 384 w 872"/>
              <a:gd name="T89" fmla="*/ 481 h 512"/>
              <a:gd name="T90" fmla="*/ 375 w 872"/>
              <a:gd name="T91" fmla="*/ 486 h 512"/>
              <a:gd name="T92" fmla="*/ 189 w 872"/>
              <a:gd name="T93" fmla="*/ 511 h 512"/>
              <a:gd name="T94" fmla="*/ 178 w 872"/>
              <a:gd name="T95" fmla="*/ 512 h 5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872" h="512">
                <a:moveTo>
                  <a:pt x="178" y="512"/>
                </a:moveTo>
                <a:cubicBezTo>
                  <a:pt x="171" y="465"/>
                  <a:pt x="164" y="420"/>
                  <a:pt x="158" y="374"/>
                </a:cubicBezTo>
                <a:cubicBezTo>
                  <a:pt x="155" y="355"/>
                  <a:pt x="155" y="336"/>
                  <a:pt x="153" y="317"/>
                </a:cubicBezTo>
                <a:cubicBezTo>
                  <a:pt x="153" y="314"/>
                  <a:pt x="151" y="310"/>
                  <a:pt x="148" y="309"/>
                </a:cubicBezTo>
                <a:cubicBezTo>
                  <a:pt x="147" y="308"/>
                  <a:pt x="142" y="310"/>
                  <a:pt x="140" y="312"/>
                </a:cubicBezTo>
                <a:cubicBezTo>
                  <a:pt x="114" y="337"/>
                  <a:pt x="78" y="343"/>
                  <a:pt x="47" y="327"/>
                </a:cubicBezTo>
                <a:cubicBezTo>
                  <a:pt x="17" y="311"/>
                  <a:pt x="0" y="278"/>
                  <a:pt x="5" y="246"/>
                </a:cubicBezTo>
                <a:cubicBezTo>
                  <a:pt x="10" y="211"/>
                  <a:pt x="35" y="184"/>
                  <a:pt x="71" y="178"/>
                </a:cubicBezTo>
                <a:cubicBezTo>
                  <a:pt x="96" y="173"/>
                  <a:pt x="119" y="181"/>
                  <a:pt x="139" y="199"/>
                </a:cubicBezTo>
                <a:cubicBezTo>
                  <a:pt x="141" y="201"/>
                  <a:pt x="145" y="202"/>
                  <a:pt x="149" y="204"/>
                </a:cubicBezTo>
                <a:cubicBezTo>
                  <a:pt x="150" y="200"/>
                  <a:pt x="153" y="197"/>
                  <a:pt x="154" y="193"/>
                </a:cubicBezTo>
                <a:cubicBezTo>
                  <a:pt x="157" y="130"/>
                  <a:pt x="165" y="67"/>
                  <a:pt x="179" y="6"/>
                </a:cubicBezTo>
                <a:cubicBezTo>
                  <a:pt x="179" y="4"/>
                  <a:pt x="180" y="3"/>
                  <a:pt x="180" y="0"/>
                </a:cubicBezTo>
                <a:cubicBezTo>
                  <a:pt x="194" y="3"/>
                  <a:pt x="207" y="6"/>
                  <a:pt x="221" y="8"/>
                </a:cubicBezTo>
                <a:cubicBezTo>
                  <a:pt x="272" y="14"/>
                  <a:pt x="323" y="20"/>
                  <a:pt x="374" y="27"/>
                </a:cubicBezTo>
                <a:cubicBezTo>
                  <a:pt x="377" y="27"/>
                  <a:pt x="381" y="30"/>
                  <a:pt x="384" y="31"/>
                </a:cubicBezTo>
                <a:cubicBezTo>
                  <a:pt x="383" y="34"/>
                  <a:pt x="382" y="38"/>
                  <a:pt x="380" y="41"/>
                </a:cubicBezTo>
                <a:cubicBezTo>
                  <a:pt x="356" y="66"/>
                  <a:pt x="350" y="102"/>
                  <a:pt x="365" y="132"/>
                </a:cubicBezTo>
                <a:cubicBezTo>
                  <a:pt x="381" y="163"/>
                  <a:pt x="413" y="179"/>
                  <a:pt x="448" y="175"/>
                </a:cubicBezTo>
                <a:cubicBezTo>
                  <a:pt x="480" y="170"/>
                  <a:pt x="507" y="145"/>
                  <a:pt x="514" y="111"/>
                </a:cubicBezTo>
                <a:cubicBezTo>
                  <a:pt x="519" y="84"/>
                  <a:pt x="511" y="60"/>
                  <a:pt x="491" y="39"/>
                </a:cubicBezTo>
                <a:cubicBezTo>
                  <a:pt x="489" y="37"/>
                  <a:pt x="487" y="33"/>
                  <a:pt x="488" y="32"/>
                </a:cubicBezTo>
                <a:cubicBezTo>
                  <a:pt x="489" y="29"/>
                  <a:pt x="493" y="27"/>
                  <a:pt x="496" y="27"/>
                </a:cubicBezTo>
                <a:cubicBezTo>
                  <a:pt x="528" y="23"/>
                  <a:pt x="561" y="21"/>
                  <a:pt x="593" y="17"/>
                </a:cubicBezTo>
                <a:cubicBezTo>
                  <a:pt x="626" y="13"/>
                  <a:pt x="658" y="7"/>
                  <a:pt x="691" y="1"/>
                </a:cubicBezTo>
                <a:cubicBezTo>
                  <a:pt x="693" y="8"/>
                  <a:pt x="695" y="16"/>
                  <a:pt x="697" y="25"/>
                </a:cubicBezTo>
                <a:cubicBezTo>
                  <a:pt x="708" y="81"/>
                  <a:pt x="716" y="138"/>
                  <a:pt x="719" y="196"/>
                </a:cubicBezTo>
                <a:cubicBezTo>
                  <a:pt x="719" y="198"/>
                  <a:pt x="721" y="203"/>
                  <a:pt x="723" y="203"/>
                </a:cubicBezTo>
                <a:cubicBezTo>
                  <a:pt x="725" y="204"/>
                  <a:pt x="729" y="202"/>
                  <a:pt x="732" y="200"/>
                </a:cubicBezTo>
                <a:cubicBezTo>
                  <a:pt x="756" y="178"/>
                  <a:pt x="784" y="170"/>
                  <a:pt x="816" y="182"/>
                </a:cubicBezTo>
                <a:cubicBezTo>
                  <a:pt x="847" y="193"/>
                  <a:pt x="864" y="218"/>
                  <a:pt x="868" y="251"/>
                </a:cubicBezTo>
                <a:cubicBezTo>
                  <a:pt x="872" y="290"/>
                  <a:pt x="839" y="330"/>
                  <a:pt x="799" y="334"/>
                </a:cubicBezTo>
                <a:cubicBezTo>
                  <a:pt x="773" y="338"/>
                  <a:pt x="751" y="330"/>
                  <a:pt x="732" y="312"/>
                </a:cubicBezTo>
                <a:cubicBezTo>
                  <a:pt x="730" y="310"/>
                  <a:pt x="725" y="308"/>
                  <a:pt x="723" y="309"/>
                </a:cubicBezTo>
                <a:cubicBezTo>
                  <a:pt x="720" y="310"/>
                  <a:pt x="719" y="315"/>
                  <a:pt x="718" y="318"/>
                </a:cubicBezTo>
                <a:cubicBezTo>
                  <a:pt x="715" y="381"/>
                  <a:pt x="706" y="444"/>
                  <a:pt x="693" y="506"/>
                </a:cubicBezTo>
                <a:cubicBezTo>
                  <a:pt x="693" y="508"/>
                  <a:pt x="692" y="509"/>
                  <a:pt x="691" y="512"/>
                </a:cubicBezTo>
                <a:cubicBezTo>
                  <a:pt x="674" y="509"/>
                  <a:pt x="658" y="505"/>
                  <a:pt x="641" y="503"/>
                </a:cubicBezTo>
                <a:cubicBezTo>
                  <a:pt x="594" y="497"/>
                  <a:pt x="546" y="491"/>
                  <a:pt x="498" y="486"/>
                </a:cubicBezTo>
                <a:cubicBezTo>
                  <a:pt x="495" y="485"/>
                  <a:pt x="491" y="483"/>
                  <a:pt x="488" y="481"/>
                </a:cubicBezTo>
                <a:cubicBezTo>
                  <a:pt x="489" y="478"/>
                  <a:pt x="490" y="474"/>
                  <a:pt x="492" y="471"/>
                </a:cubicBezTo>
                <a:cubicBezTo>
                  <a:pt x="523" y="439"/>
                  <a:pt x="523" y="390"/>
                  <a:pt x="492" y="360"/>
                </a:cubicBezTo>
                <a:cubicBezTo>
                  <a:pt x="461" y="329"/>
                  <a:pt x="411" y="329"/>
                  <a:pt x="380" y="360"/>
                </a:cubicBezTo>
                <a:cubicBezTo>
                  <a:pt x="349" y="391"/>
                  <a:pt x="349" y="439"/>
                  <a:pt x="380" y="471"/>
                </a:cubicBezTo>
                <a:cubicBezTo>
                  <a:pt x="382" y="474"/>
                  <a:pt x="384" y="478"/>
                  <a:pt x="384" y="481"/>
                </a:cubicBezTo>
                <a:cubicBezTo>
                  <a:pt x="384" y="483"/>
                  <a:pt x="378" y="485"/>
                  <a:pt x="375" y="486"/>
                </a:cubicBezTo>
                <a:cubicBezTo>
                  <a:pt x="313" y="489"/>
                  <a:pt x="251" y="497"/>
                  <a:pt x="189" y="511"/>
                </a:cubicBezTo>
                <a:cubicBezTo>
                  <a:pt x="187" y="511"/>
                  <a:pt x="184" y="511"/>
                  <a:pt x="178" y="512"/>
                </a:cubicBezTo>
                <a:close/>
              </a:path>
            </a:pathLst>
          </a:custGeom>
          <a:gradFill>
            <a:gsLst>
              <a:gs pos="25000">
                <a:srgbClr val="FFD83A"/>
              </a:gs>
              <a:gs pos="75000">
                <a:srgbClr val="FFFD6D"/>
              </a:gs>
              <a:gs pos="0">
                <a:srgbClr val="F8C334"/>
              </a:gs>
              <a:gs pos="100000">
                <a:srgbClr val="FFFEB8"/>
              </a:gs>
            </a:gsLst>
            <a:lin ang="18900000" scaled="1"/>
          </a:gradFill>
          <a:ln>
            <a:noFill/>
          </a:ln>
          <a:effectLst>
            <a:outerShdw blurRad="63500" dist="38100" dir="2700000" algn="tl" rotWithShape="0">
              <a:schemeClr val="accent2">
                <a:lumMod val="75000"/>
                <a:alpha val="15000"/>
              </a:schemeClr>
            </a:outerShdw>
          </a:effectLst>
        </p:spPr>
        <p:txBody>
          <a:bodyPr anchor="ctr">
            <a:noAutofit/>
          </a:bodyPr>
          <a:p>
            <a:pPr lvl="0" algn="ctr">
              <a:buClrTx/>
              <a:buSzTx/>
              <a:buFontTx/>
            </a:pPr>
            <a:endParaRPr>
              <a:solidFill>
                <a:schemeClr val="tx1"/>
              </a:solidFill>
              <a:sym typeface="+mn-ea"/>
            </a:endParaRPr>
          </a:p>
        </p:txBody>
      </p:sp>
      <p:sp>
        <p:nvSpPr>
          <p:cNvPr id="18" name="文本框 17"/>
          <p:cNvSpPr txBox="1"/>
          <p:nvPr/>
        </p:nvSpPr>
        <p:spPr>
          <a:xfrm rot="10800000" flipV="1">
            <a:off x="506095" y="3662045"/>
            <a:ext cx="2870200" cy="777240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b="1" dirty="0">
                <a:solidFill>
                  <a:schemeClr val="accent2"/>
                </a:solidFill>
                <a:latin typeface="+mn-ea"/>
                <a:cs typeface="+mn-ea"/>
              </a:rPr>
              <a:t>Ignores multiple interconnected layers</a:t>
            </a:r>
            <a:endParaRPr lang="en-US" altLang="zh-CN" b="1" dirty="0">
              <a:solidFill>
                <a:schemeClr val="accent2"/>
              </a:solidFill>
              <a:latin typeface="+mn-ea"/>
              <a:cs typeface="+mn-ea"/>
            </a:endParaRPr>
          </a:p>
          <a:p>
            <a:endParaRPr lang="en-US" altLang="zh-CN" b="1" dirty="0">
              <a:solidFill>
                <a:schemeClr val="accent2"/>
              </a:solidFill>
              <a:latin typeface="+mn-ea"/>
              <a:cs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227330" y="4565015"/>
            <a:ext cx="11575415" cy="684530"/>
          </a:xfrm>
          <a:prstGeom prst="rect">
            <a:avLst/>
          </a:prstGeom>
        </p:spPr>
        <p:txBody>
          <a:bodyPr wrap="square">
            <a:noAutofit/>
          </a:bodyPr>
          <a:p>
            <a:pPr algn="ctr"/>
            <a:r>
              <a:rPr lang="en-US" altLang="zh-CN" sz="2000" b="1"/>
              <a:t>ERO evidence: standalone online modules rarely deliver lasting change without ongoing mentoring </a:t>
            </a:r>
            <a:r>
              <a:rPr lang="en-US" altLang="zh-CN" sz="2000" b="1">
                <a:sym typeface="+mn-ea"/>
              </a:rPr>
              <a:t>(Newstalk ZB, 2026)</a:t>
            </a:r>
            <a:endParaRPr lang="en-US" altLang="zh-CN" sz="2000"/>
          </a:p>
          <a:p>
            <a:r>
              <a:rPr lang="en-US" altLang="zh-CN" sz="2000"/>
              <a:t>.</a:t>
            </a:r>
            <a:endParaRPr lang="en-US" altLang="zh-CN" sz="2000"/>
          </a:p>
        </p:txBody>
      </p:sp>
      <p:sp>
        <p:nvSpPr>
          <p:cNvPr id="22" name="形状2"/>
          <p:cNvSpPr/>
          <p:nvPr>
            <p:custDataLst>
              <p:tags r:id="rId8"/>
            </p:custDataLst>
          </p:nvPr>
        </p:nvSpPr>
        <p:spPr bwMode="auto">
          <a:xfrm rot="180000">
            <a:off x="3354705" y="1958975"/>
            <a:ext cx="915670" cy="608965"/>
          </a:xfrm>
          <a:custGeom>
            <a:avLst/>
            <a:gdLst>
              <a:gd name="T0" fmla="*/ 178 w 872"/>
              <a:gd name="T1" fmla="*/ 512 h 512"/>
              <a:gd name="T2" fmla="*/ 158 w 872"/>
              <a:gd name="T3" fmla="*/ 374 h 512"/>
              <a:gd name="T4" fmla="*/ 153 w 872"/>
              <a:gd name="T5" fmla="*/ 317 h 512"/>
              <a:gd name="T6" fmla="*/ 148 w 872"/>
              <a:gd name="T7" fmla="*/ 309 h 512"/>
              <a:gd name="T8" fmla="*/ 140 w 872"/>
              <a:gd name="T9" fmla="*/ 312 h 512"/>
              <a:gd name="T10" fmla="*/ 47 w 872"/>
              <a:gd name="T11" fmla="*/ 327 h 512"/>
              <a:gd name="T12" fmla="*/ 5 w 872"/>
              <a:gd name="T13" fmla="*/ 246 h 512"/>
              <a:gd name="T14" fmla="*/ 71 w 872"/>
              <a:gd name="T15" fmla="*/ 178 h 512"/>
              <a:gd name="T16" fmla="*/ 139 w 872"/>
              <a:gd name="T17" fmla="*/ 199 h 512"/>
              <a:gd name="T18" fmla="*/ 149 w 872"/>
              <a:gd name="T19" fmla="*/ 204 h 512"/>
              <a:gd name="T20" fmla="*/ 154 w 872"/>
              <a:gd name="T21" fmla="*/ 193 h 512"/>
              <a:gd name="T22" fmla="*/ 179 w 872"/>
              <a:gd name="T23" fmla="*/ 6 h 512"/>
              <a:gd name="T24" fmla="*/ 180 w 872"/>
              <a:gd name="T25" fmla="*/ 0 h 512"/>
              <a:gd name="T26" fmla="*/ 221 w 872"/>
              <a:gd name="T27" fmla="*/ 8 h 512"/>
              <a:gd name="T28" fmla="*/ 374 w 872"/>
              <a:gd name="T29" fmla="*/ 27 h 512"/>
              <a:gd name="T30" fmla="*/ 384 w 872"/>
              <a:gd name="T31" fmla="*/ 31 h 512"/>
              <a:gd name="T32" fmla="*/ 380 w 872"/>
              <a:gd name="T33" fmla="*/ 41 h 512"/>
              <a:gd name="T34" fmla="*/ 365 w 872"/>
              <a:gd name="T35" fmla="*/ 132 h 512"/>
              <a:gd name="T36" fmla="*/ 448 w 872"/>
              <a:gd name="T37" fmla="*/ 175 h 512"/>
              <a:gd name="T38" fmla="*/ 514 w 872"/>
              <a:gd name="T39" fmla="*/ 111 h 512"/>
              <a:gd name="T40" fmla="*/ 491 w 872"/>
              <a:gd name="T41" fmla="*/ 39 h 512"/>
              <a:gd name="T42" fmla="*/ 488 w 872"/>
              <a:gd name="T43" fmla="*/ 32 h 512"/>
              <a:gd name="T44" fmla="*/ 496 w 872"/>
              <a:gd name="T45" fmla="*/ 27 h 512"/>
              <a:gd name="T46" fmla="*/ 593 w 872"/>
              <a:gd name="T47" fmla="*/ 17 h 512"/>
              <a:gd name="T48" fmla="*/ 691 w 872"/>
              <a:gd name="T49" fmla="*/ 1 h 512"/>
              <a:gd name="T50" fmla="*/ 697 w 872"/>
              <a:gd name="T51" fmla="*/ 25 h 512"/>
              <a:gd name="T52" fmla="*/ 719 w 872"/>
              <a:gd name="T53" fmla="*/ 196 h 512"/>
              <a:gd name="T54" fmla="*/ 723 w 872"/>
              <a:gd name="T55" fmla="*/ 203 h 512"/>
              <a:gd name="T56" fmla="*/ 732 w 872"/>
              <a:gd name="T57" fmla="*/ 200 h 512"/>
              <a:gd name="T58" fmla="*/ 816 w 872"/>
              <a:gd name="T59" fmla="*/ 182 h 512"/>
              <a:gd name="T60" fmla="*/ 868 w 872"/>
              <a:gd name="T61" fmla="*/ 251 h 512"/>
              <a:gd name="T62" fmla="*/ 799 w 872"/>
              <a:gd name="T63" fmla="*/ 334 h 512"/>
              <a:gd name="T64" fmla="*/ 732 w 872"/>
              <a:gd name="T65" fmla="*/ 312 h 512"/>
              <a:gd name="T66" fmla="*/ 723 w 872"/>
              <a:gd name="T67" fmla="*/ 309 h 512"/>
              <a:gd name="T68" fmla="*/ 718 w 872"/>
              <a:gd name="T69" fmla="*/ 318 h 512"/>
              <a:gd name="T70" fmla="*/ 693 w 872"/>
              <a:gd name="T71" fmla="*/ 506 h 512"/>
              <a:gd name="T72" fmla="*/ 691 w 872"/>
              <a:gd name="T73" fmla="*/ 512 h 512"/>
              <a:gd name="T74" fmla="*/ 641 w 872"/>
              <a:gd name="T75" fmla="*/ 503 h 512"/>
              <a:gd name="T76" fmla="*/ 498 w 872"/>
              <a:gd name="T77" fmla="*/ 486 h 512"/>
              <a:gd name="T78" fmla="*/ 488 w 872"/>
              <a:gd name="T79" fmla="*/ 481 h 512"/>
              <a:gd name="T80" fmla="*/ 492 w 872"/>
              <a:gd name="T81" fmla="*/ 471 h 512"/>
              <a:gd name="T82" fmla="*/ 492 w 872"/>
              <a:gd name="T83" fmla="*/ 360 h 512"/>
              <a:gd name="T84" fmla="*/ 380 w 872"/>
              <a:gd name="T85" fmla="*/ 360 h 512"/>
              <a:gd name="T86" fmla="*/ 380 w 872"/>
              <a:gd name="T87" fmla="*/ 471 h 512"/>
              <a:gd name="T88" fmla="*/ 384 w 872"/>
              <a:gd name="T89" fmla="*/ 481 h 512"/>
              <a:gd name="T90" fmla="*/ 375 w 872"/>
              <a:gd name="T91" fmla="*/ 486 h 512"/>
              <a:gd name="T92" fmla="*/ 189 w 872"/>
              <a:gd name="T93" fmla="*/ 511 h 512"/>
              <a:gd name="T94" fmla="*/ 178 w 872"/>
              <a:gd name="T95" fmla="*/ 512 h 5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872" h="512">
                <a:moveTo>
                  <a:pt x="178" y="512"/>
                </a:moveTo>
                <a:cubicBezTo>
                  <a:pt x="171" y="465"/>
                  <a:pt x="164" y="420"/>
                  <a:pt x="158" y="374"/>
                </a:cubicBezTo>
                <a:cubicBezTo>
                  <a:pt x="155" y="355"/>
                  <a:pt x="155" y="336"/>
                  <a:pt x="153" y="317"/>
                </a:cubicBezTo>
                <a:cubicBezTo>
                  <a:pt x="153" y="314"/>
                  <a:pt x="151" y="310"/>
                  <a:pt x="148" y="309"/>
                </a:cubicBezTo>
                <a:cubicBezTo>
                  <a:pt x="147" y="308"/>
                  <a:pt x="142" y="310"/>
                  <a:pt x="140" y="312"/>
                </a:cubicBezTo>
                <a:cubicBezTo>
                  <a:pt x="114" y="337"/>
                  <a:pt x="78" y="343"/>
                  <a:pt x="47" y="327"/>
                </a:cubicBezTo>
                <a:cubicBezTo>
                  <a:pt x="17" y="311"/>
                  <a:pt x="0" y="278"/>
                  <a:pt x="5" y="246"/>
                </a:cubicBezTo>
                <a:cubicBezTo>
                  <a:pt x="10" y="211"/>
                  <a:pt x="35" y="184"/>
                  <a:pt x="71" y="178"/>
                </a:cubicBezTo>
                <a:cubicBezTo>
                  <a:pt x="96" y="173"/>
                  <a:pt x="119" y="181"/>
                  <a:pt x="139" y="199"/>
                </a:cubicBezTo>
                <a:cubicBezTo>
                  <a:pt x="141" y="201"/>
                  <a:pt x="145" y="202"/>
                  <a:pt x="149" y="204"/>
                </a:cubicBezTo>
                <a:cubicBezTo>
                  <a:pt x="150" y="200"/>
                  <a:pt x="153" y="197"/>
                  <a:pt x="154" y="193"/>
                </a:cubicBezTo>
                <a:cubicBezTo>
                  <a:pt x="157" y="130"/>
                  <a:pt x="165" y="67"/>
                  <a:pt x="179" y="6"/>
                </a:cubicBezTo>
                <a:cubicBezTo>
                  <a:pt x="179" y="4"/>
                  <a:pt x="180" y="3"/>
                  <a:pt x="180" y="0"/>
                </a:cubicBezTo>
                <a:cubicBezTo>
                  <a:pt x="194" y="3"/>
                  <a:pt x="207" y="6"/>
                  <a:pt x="221" y="8"/>
                </a:cubicBezTo>
                <a:cubicBezTo>
                  <a:pt x="272" y="14"/>
                  <a:pt x="323" y="20"/>
                  <a:pt x="374" y="27"/>
                </a:cubicBezTo>
                <a:cubicBezTo>
                  <a:pt x="377" y="27"/>
                  <a:pt x="381" y="30"/>
                  <a:pt x="384" y="31"/>
                </a:cubicBezTo>
                <a:cubicBezTo>
                  <a:pt x="383" y="34"/>
                  <a:pt x="382" y="38"/>
                  <a:pt x="380" y="41"/>
                </a:cubicBezTo>
                <a:cubicBezTo>
                  <a:pt x="356" y="66"/>
                  <a:pt x="350" y="102"/>
                  <a:pt x="365" y="132"/>
                </a:cubicBezTo>
                <a:cubicBezTo>
                  <a:pt x="381" y="163"/>
                  <a:pt x="413" y="179"/>
                  <a:pt x="448" y="175"/>
                </a:cubicBezTo>
                <a:cubicBezTo>
                  <a:pt x="480" y="170"/>
                  <a:pt x="507" y="145"/>
                  <a:pt x="514" y="111"/>
                </a:cubicBezTo>
                <a:cubicBezTo>
                  <a:pt x="519" y="84"/>
                  <a:pt x="511" y="60"/>
                  <a:pt x="491" y="39"/>
                </a:cubicBezTo>
                <a:cubicBezTo>
                  <a:pt x="489" y="37"/>
                  <a:pt x="487" y="33"/>
                  <a:pt x="488" y="32"/>
                </a:cubicBezTo>
                <a:cubicBezTo>
                  <a:pt x="489" y="29"/>
                  <a:pt x="493" y="27"/>
                  <a:pt x="496" y="27"/>
                </a:cubicBezTo>
                <a:cubicBezTo>
                  <a:pt x="528" y="23"/>
                  <a:pt x="561" y="21"/>
                  <a:pt x="593" y="17"/>
                </a:cubicBezTo>
                <a:cubicBezTo>
                  <a:pt x="626" y="13"/>
                  <a:pt x="658" y="7"/>
                  <a:pt x="691" y="1"/>
                </a:cubicBezTo>
                <a:cubicBezTo>
                  <a:pt x="693" y="8"/>
                  <a:pt x="695" y="16"/>
                  <a:pt x="697" y="25"/>
                </a:cubicBezTo>
                <a:cubicBezTo>
                  <a:pt x="708" y="81"/>
                  <a:pt x="716" y="138"/>
                  <a:pt x="719" y="196"/>
                </a:cubicBezTo>
                <a:cubicBezTo>
                  <a:pt x="719" y="198"/>
                  <a:pt x="721" y="203"/>
                  <a:pt x="723" y="203"/>
                </a:cubicBezTo>
                <a:cubicBezTo>
                  <a:pt x="725" y="204"/>
                  <a:pt x="729" y="202"/>
                  <a:pt x="732" y="200"/>
                </a:cubicBezTo>
                <a:cubicBezTo>
                  <a:pt x="756" y="178"/>
                  <a:pt x="784" y="170"/>
                  <a:pt x="816" y="182"/>
                </a:cubicBezTo>
                <a:cubicBezTo>
                  <a:pt x="847" y="193"/>
                  <a:pt x="864" y="218"/>
                  <a:pt x="868" y="251"/>
                </a:cubicBezTo>
                <a:cubicBezTo>
                  <a:pt x="872" y="290"/>
                  <a:pt x="839" y="330"/>
                  <a:pt x="799" y="334"/>
                </a:cubicBezTo>
                <a:cubicBezTo>
                  <a:pt x="773" y="338"/>
                  <a:pt x="751" y="330"/>
                  <a:pt x="732" y="312"/>
                </a:cubicBezTo>
                <a:cubicBezTo>
                  <a:pt x="730" y="310"/>
                  <a:pt x="725" y="308"/>
                  <a:pt x="723" y="309"/>
                </a:cubicBezTo>
                <a:cubicBezTo>
                  <a:pt x="720" y="310"/>
                  <a:pt x="719" y="315"/>
                  <a:pt x="718" y="318"/>
                </a:cubicBezTo>
                <a:cubicBezTo>
                  <a:pt x="715" y="381"/>
                  <a:pt x="706" y="444"/>
                  <a:pt x="693" y="506"/>
                </a:cubicBezTo>
                <a:cubicBezTo>
                  <a:pt x="693" y="508"/>
                  <a:pt x="692" y="509"/>
                  <a:pt x="691" y="512"/>
                </a:cubicBezTo>
                <a:cubicBezTo>
                  <a:pt x="674" y="509"/>
                  <a:pt x="658" y="505"/>
                  <a:pt x="641" y="503"/>
                </a:cubicBezTo>
                <a:cubicBezTo>
                  <a:pt x="594" y="497"/>
                  <a:pt x="546" y="491"/>
                  <a:pt x="498" y="486"/>
                </a:cubicBezTo>
                <a:cubicBezTo>
                  <a:pt x="495" y="485"/>
                  <a:pt x="491" y="483"/>
                  <a:pt x="488" y="481"/>
                </a:cubicBezTo>
                <a:cubicBezTo>
                  <a:pt x="489" y="478"/>
                  <a:pt x="490" y="474"/>
                  <a:pt x="492" y="471"/>
                </a:cubicBezTo>
                <a:cubicBezTo>
                  <a:pt x="523" y="439"/>
                  <a:pt x="523" y="390"/>
                  <a:pt x="492" y="360"/>
                </a:cubicBezTo>
                <a:cubicBezTo>
                  <a:pt x="461" y="329"/>
                  <a:pt x="411" y="329"/>
                  <a:pt x="380" y="360"/>
                </a:cubicBezTo>
                <a:cubicBezTo>
                  <a:pt x="349" y="391"/>
                  <a:pt x="349" y="439"/>
                  <a:pt x="380" y="471"/>
                </a:cubicBezTo>
                <a:cubicBezTo>
                  <a:pt x="382" y="474"/>
                  <a:pt x="384" y="478"/>
                  <a:pt x="384" y="481"/>
                </a:cubicBezTo>
                <a:cubicBezTo>
                  <a:pt x="384" y="483"/>
                  <a:pt x="378" y="485"/>
                  <a:pt x="375" y="486"/>
                </a:cubicBezTo>
                <a:cubicBezTo>
                  <a:pt x="313" y="489"/>
                  <a:pt x="251" y="497"/>
                  <a:pt x="189" y="511"/>
                </a:cubicBezTo>
                <a:cubicBezTo>
                  <a:pt x="187" y="511"/>
                  <a:pt x="184" y="511"/>
                  <a:pt x="178" y="512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61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38100" dir="2700000" algn="tl" rotWithShape="0">
              <a:schemeClr val="accent2">
                <a:lumMod val="75000"/>
                <a:alpha val="15000"/>
              </a:schemeClr>
            </a:outerShdw>
          </a:effectLst>
        </p:spPr>
        <p:txBody>
          <a:bodyPr anchor="ctr">
            <a:noAutofit/>
          </a:bodyPr>
          <a:p>
            <a:pPr lvl="0" algn="ctr">
              <a:buClrTx/>
              <a:buSzTx/>
              <a:buFontTx/>
            </a:pPr>
            <a:endParaRPr>
              <a:solidFill>
                <a:schemeClr val="tx1"/>
              </a:solidFill>
              <a:sym typeface="+mn-ea"/>
            </a:endParaRPr>
          </a:p>
        </p:txBody>
      </p:sp>
      <p:sp>
        <p:nvSpPr>
          <p:cNvPr id="24" name="形状1"/>
          <p:cNvSpPr/>
          <p:nvPr>
            <p:custDataLst>
              <p:tags r:id="rId9"/>
            </p:custDataLst>
          </p:nvPr>
        </p:nvSpPr>
        <p:spPr bwMode="auto">
          <a:xfrm rot="5400000">
            <a:off x="3305175" y="2536190"/>
            <a:ext cx="1013460" cy="636905"/>
          </a:xfrm>
          <a:custGeom>
            <a:avLst/>
            <a:gdLst>
              <a:gd name="T0" fmla="*/ 178 w 872"/>
              <a:gd name="T1" fmla="*/ 512 h 512"/>
              <a:gd name="T2" fmla="*/ 158 w 872"/>
              <a:gd name="T3" fmla="*/ 374 h 512"/>
              <a:gd name="T4" fmla="*/ 153 w 872"/>
              <a:gd name="T5" fmla="*/ 317 h 512"/>
              <a:gd name="T6" fmla="*/ 148 w 872"/>
              <a:gd name="T7" fmla="*/ 309 h 512"/>
              <a:gd name="T8" fmla="*/ 140 w 872"/>
              <a:gd name="T9" fmla="*/ 312 h 512"/>
              <a:gd name="T10" fmla="*/ 47 w 872"/>
              <a:gd name="T11" fmla="*/ 327 h 512"/>
              <a:gd name="T12" fmla="*/ 5 w 872"/>
              <a:gd name="T13" fmla="*/ 246 h 512"/>
              <a:gd name="T14" fmla="*/ 71 w 872"/>
              <a:gd name="T15" fmla="*/ 178 h 512"/>
              <a:gd name="T16" fmla="*/ 139 w 872"/>
              <a:gd name="T17" fmla="*/ 199 h 512"/>
              <a:gd name="T18" fmla="*/ 149 w 872"/>
              <a:gd name="T19" fmla="*/ 204 h 512"/>
              <a:gd name="T20" fmla="*/ 154 w 872"/>
              <a:gd name="T21" fmla="*/ 193 h 512"/>
              <a:gd name="T22" fmla="*/ 179 w 872"/>
              <a:gd name="T23" fmla="*/ 6 h 512"/>
              <a:gd name="T24" fmla="*/ 180 w 872"/>
              <a:gd name="T25" fmla="*/ 0 h 512"/>
              <a:gd name="T26" fmla="*/ 221 w 872"/>
              <a:gd name="T27" fmla="*/ 8 h 512"/>
              <a:gd name="T28" fmla="*/ 374 w 872"/>
              <a:gd name="T29" fmla="*/ 27 h 512"/>
              <a:gd name="T30" fmla="*/ 384 w 872"/>
              <a:gd name="T31" fmla="*/ 31 h 512"/>
              <a:gd name="T32" fmla="*/ 380 w 872"/>
              <a:gd name="T33" fmla="*/ 41 h 512"/>
              <a:gd name="T34" fmla="*/ 365 w 872"/>
              <a:gd name="T35" fmla="*/ 132 h 512"/>
              <a:gd name="T36" fmla="*/ 448 w 872"/>
              <a:gd name="T37" fmla="*/ 175 h 512"/>
              <a:gd name="T38" fmla="*/ 514 w 872"/>
              <a:gd name="T39" fmla="*/ 111 h 512"/>
              <a:gd name="T40" fmla="*/ 491 w 872"/>
              <a:gd name="T41" fmla="*/ 39 h 512"/>
              <a:gd name="T42" fmla="*/ 488 w 872"/>
              <a:gd name="T43" fmla="*/ 32 h 512"/>
              <a:gd name="T44" fmla="*/ 496 w 872"/>
              <a:gd name="T45" fmla="*/ 27 h 512"/>
              <a:gd name="T46" fmla="*/ 593 w 872"/>
              <a:gd name="T47" fmla="*/ 17 h 512"/>
              <a:gd name="T48" fmla="*/ 691 w 872"/>
              <a:gd name="T49" fmla="*/ 1 h 512"/>
              <a:gd name="T50" fmla="*/ 697 w 872"/>
              <a:gd name="T51" fmla="*/ 25 h 512"/>
              <a:gd name="T52" fmla="*/ 719 w 872"/>
              <a:gd name="T53" fmla="*/ 196 h 512"/>
              <a:gd name="T54" fmla="*/ 723 w 872"/>
              <a:gd name="T55" fmla="*/ 203 h 512"/>
              <a:gd name="T56" fmla="*/ 732 w 872"/>
              <a:gd name="T57" fmla="*/ 200 h 512"/>
              <a:gd name="T58" fmla="*/ 816 w 872"/>
              <a:gd name="T59" fmla="*/ 182 h 512"/>
              <a:gd name="T60" fmla="*/ 868 w 872"/>
              <a:gd name="T61" fmla="*/ 251 h 512"/>
              <a:gd name="T62" fmla="*/ 799 w 872"/>
              <a:gd name="T63" fmla="*/ 334 h 512"/>
              <a:gd name="T64" fmla="*/ 732 w 872"/>
              <a:gd name="T65" fmla="*/ 312 h 512"/>
              <a:gd name="T66" fmla="*/ 723 w 872"/>
              <a:gd name="T67" fmla="*/ 309 h 512"/>
              <a:gd name="T68" fmla="*/ 718 w 872"/>
              <a:gd name="T69" fmla="*/ 318 h 512"/>
              <a:gd name="T70" fmla="*/ 693 w 872"/>
              <a:gd name="T71" fmla="*/ 506 h 512"/>
              <a:gd name="T72" fmla="*/ 691 w 872"/>
              <a:gd name="T73" fmla="*/ 512 h 512"/>
              <a:gd name="T74" fmla="*/ 641 w 872"/>
              <a:gd name="T75" fmla="*/ 503 h 512"/>
              <a:gd name="T76" fmla="*/ 498 w 872"/>
              <a:gd name="T77" fmla="*/ 486 h 512"/>
              <a:gd name="T78" fmla="*/ 488 w 872"/>
              <a:gd name="T79" fmla="*/ 481 h 512"/>
              <a:gd name="T80" fmla="*/ 492 w 872"/>
              <a:gd name="T81" fmla="*/ 471 h 512"/>
              <a:gd name="T82" fmla="*/ 492 w 872"/>
              <a:gd name="T83" fmla="*/ 360 h 512"/>
              <a:gd name="T84" fmla="*/ 380 w 872"/>
              <a:gd name="T85" fmla="*/ 360 h 512"/>
              <a:gd name="T86" fmla="*/ 380 w 872"/>
              <a:gd name="T87" fmla="*/ 471 h 512"/>
              <a:gd name="T88" fmla="*/ 384 w 872"/>
              <a:gd name="T89" fmla="*/ 481 h 512"/>
              <a:gd name="T90" fmla="*/ 375 w 872"/>
              <a:gd name="T91" fmla="*/ 486 h 512"/>
              <a:gd name="T92" fmla="*/ 189 w 872"/>
              <a:gd name="T93" fmla="*/ 511 h 512"/>
              <a:gd name="T94" fmla="*/ 178 w 872"/>
              <a:gd name="T95" fmla="*/ 512 h 5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872" h="512">
                <a:moveTo>
                  <a:pt x="178" y="512"/>
                </a:moveTo>
                <a:cubicBezTo>
                  <a:pt x="171" y="465"/>
                  <a:pt x="164" y="420"/>
                  <a:pt x="158" y="374"/>
                </a:cubicBezTo>
                <a:cubicBezTo>
                  <a:pt x="155" y="355"/>
                  <a:pt x="155" y="336"/>
                  <a:pt x="153" y="317"/>
                </a:cubicBezTo>
                <a:cubicBezTo>
                  <a:pt x="153" y="314"/>
                  <a:pt x="151" y="310"/>
                  <a:pt x="148" y="309"/>
                </a:cubicBezTo>
                <a:cubicBezTo>
                  <a:pt x="147" y="308"/>
                  <a:pt x="142" y="310"/>
                  <a:pt x="140" y="312"/>
                </a:cubicBezTo>
                <a:cubicBezTo>
                  <a:pt x="114" y="337"/>
                  <a:pt x="78" y="343"/>
                  <a:pt x="47" y="327"/>
                </a:cubicBezTo>
                <a:cubicBezTo>
                  <a:pt x="17" y="311"/>
                  <a:pt x="0" y="278"/>
                  <a:pt x="5" y="246"/>
                </a:cubicBezTo>
                <a:cubicBezTo>
                  <a:pt x="10" y="211"/>
                  <a:pt x="35" y="184"/>
                  <a:pt x="71" y="178"/>
                </a:cubicBezTo>
                <a:cubicBezTo>
                  <a:pt x="96" y="173"/>
                  <a:pt x="119" y="181"/>
                  <a:pt x="139" y="199"/>
                </a:cubicBezTo>
                <a:cubicBezTo>
                  <a:pt x="141" y="201"/>
                  <a:pt x="145" y="202"/>
                  <a:pt x="149" y="204"/>
                </a:cubicBezTo>
                <a:cubicBezTo>
                  <a:pt x="150" y="200"/>
                  <a:pt x="153" y="197"/>
                  <a:pt x="154" y="193"/>
                </a:cubicBezTo>
                <a:cubicBezTo>
                  <a:pt x="157" y="130"/>
                  <a:pt x="165" y="67"/>
                  <a:pt x="179" y="6"/>
                </a:cubicBezTo>
                <a:cubicBezTo>
                  <a:pt x="179" y="4"/>
                  <a:pt x="180" y="3"/>
                  <a:pt x="180" y="0"/>
                </a:cubicBezTo>
                <a:cubicBezTo>
                  <a:pt x="194" y="3"/>
                  <a:pt x="207" y="6"/>
                  <a:pt x="221" y="8"/>
                </a:cubicBezTo>
                <a:cubicBezTo>
                  <a:pt x="272" y="14"/>
                  <a:pt x="323" y="20"/>
                  <a:pt x="374" y="27"/>
                </a:cubicBezTo>
                <a:cubicBezTo>
                  <a:pt x="377" y="27"/>
                  <a:pt x="381" y="30"/>
                  <a:pt x="384" y="31"/>
                </a:cubicBezTo>
                <a:cubicBezTo>
                  <a:pt x="383" y="34"/>
                  <a:pt x="382" y="38"/>
                  <a:pt x="380" y="41"/>
                </a:cubicBezTo>
                <a:cubicBezTo>
                  <a:pt x="356" y="66"/>
                  <a:pt x="350" y="102"/>
                  <a:pt x="365" y="132"/>
                </a:cubicBezTo>
                <a:cubicBezTo>
                  <a:pt x="381" y="163"/>
                  <a:pt x="413" y="179"/>
                  <a:pt x="448" y="175"/>
                </a:cubicBezTo>
                <a:cubicBezTo>
                  <a:pt x="480" y="170"/>
                  <a:pt x="507" y="145"/>
                  <a:pt x="514" y="111"/>
                </a:cubicBezTo>
                <a:cubicBezTo>
                  <a:pt x="519" y="84"/>
                  <a:pt x="511" y="60"/>
                  <a:pt x="491" y="39"/>
                </a:cubicBezTo>
                <a:cubicBezTo>
                  <a:pt x="489" y="37"/>
                  <a:pt x="487" y="33"/>
                  <a:pt x="488" y="32"/>
                </a:cubicBezTo>
                <a:cubicBezTo>
                  <a:pt x="489" y="29"/>
                  <a:pt x="493" y="27"/>
                  <a:pt x="496" y="27"/>
                </a:cubicBezTo>
                <a:cubicBezTo>
                  <a:pt x="528" y="23"/>
                  <a:pt x="561" y="21"/>
                  <a:pt x="593" y="17"/>
                </a:cubicBezTo>
                <a:cubicBezTo>
                  <a:pt x="626" y="13"/>
                  <a:pt x="658" y="7"/>
                  <a:pt x="691" y="1"/>
                </a:cubicBezTo>
                <a:cubicBezTo>
                  <a:pt x="693" y="8"/>
                  <a:pt x="695" y="16"/>
                  <a:pt x="697" y="25"/>
                </a:cubicBezTo>
                <a:cubicBezTo>
                  <a:pt x="708" y="81"/>
                  <a:pt x="716" y="138"/>
                  <a:pt x="719" y="196"/>
                </a:cubicBezTo>
                <a:cubicBezTo>
                  <a:pt x="719" y="198"/>
                  <a:pt x="721" y="203"/>
                  <a:pt x="723" y="203"/>
                </a:cubicBezTo>
                <a:cubicBezTo>
                  <a:pt x="725" y="204"/>
                  <a:pt x="729" y="202"/>
                  <a:pt x="732" y="200"/>
                </a:cubicBezTo>
                <a:cubicBezTo>
                  <a:pt x="756" y="178"/>
                  <a:pt x="784" y="170"/>
                  <a:pt x="816" y="182"/>
                </a:cubicBezTo>
                <a:cubicBezTo>
                  <a:pt x="847" y="193"/>
                  <a:pt x="864" y="218"/>
                  <a:pt x="868" y="251"/>
                </a:cubicBezTo>
                <a:cubicBezTo>
                  <a:pt x="872" y="290"/>
                  <a:pt x="839" y="330"/>
                  <a:pt x="799" y="334"/>
                </a:cubicBezTo>
                <a:cubicBezTo>
                  <a:pt x="773" y="338"/>
                  <a:pt x="751" y="330"/>
                  <a:pt x="732" y="312"/>
                </a:cubicBezTo>
                <a:cubicBezTo>
                  <a:pt x="730" y="310"/>
                  <a:pt x="725" y="308"/>
                  <a:pt x="723" y="309"/>
                </a:cubicBezTo>
                <a:cubicBezTo>
                  <a:pt x="720" y="310"/>
                  <a:pt x="719" y="315"/>
                  <a:pt x="718" y="318"/>
                </a:cubicBezTo>
                <a:cubicBezTo>
                  <a:pt x="715" y="381"/>
                  <a:pt x="706" y="444"/>
                  <a:pt x="693" y="506"/>
                </a:cubicBezTo>
                <a:cubicBezTo>
                  <a:pt x="693" y="508"/>
                  <a:pt x="692" y="509"/>
                  <a:pt x="691" y="512"/>
                </a:cubicBezTo>
                <a:cubicBezTo>
                  <a:pt x="674" y="509"/>
                  <a:pt x="658" y="505"/>
                  <a:pt x="641" y="503"/>
                </a:cubicBezTo>
                <a:cubicBezTo>
                  <a:pt x="594" y="497"/>
                  <a:pt x="546" y="491"/>
                  <a:pt x="498" y="486"/>
                </a:cubicBezTo>
                <a:cubicBezTo>
                  <a:pt x="495" y="485"/>
                  <a:pt x="491" y="483"/>
                  <a:pt x="488" y="481"/>
                </a:cubicBezTo>
                <a:cubicBezTo>
                  <a:pt x="489" y="478"/>
                  <a:pt x="490" y="474"/>
                  <a:pt x="492" y="471"/>
                </a:cubicBezTo>
                <a:cubicBezTo>
                  <a:pt x="523" y="439"/>
                  <a:pt x="523" y="390"/>
                  <a:pt x="492" y="360"/>
                </a:cubicBezTo>
                <a:cubicBezTo>
                  <a:pt x="461" y="329"/>
                  <a:pt x="411" y="329"/>
                  <a:pt x="380" y="360"/>
                </a:cubicBezTo>
                <a:cubicBezTo>
                  <a:pt x="349" y="391"/>
                  <a:pt x="349" y="439"/>
                  <a:pt x="380" y="471"/>
                </a:cubicBezTo>
                <a:cubicBezTo>
                  <a:pt x="382" y="474"/>
                  <a:pt x="384" y="478"/>
                  <a:pt x="384" y="481"/>
                </a:cubicBezTo>
                <a:cubicBezTo>
                  <a:pt x="384" y="483"/>
                  <a:pt x="378" y="485"/>
                  <a:pt x="375" y="486"/>
                </a:cubicBezTo>
                <a:cubicBezTo>
                  <a:pt x="313" y="489"/>
                  <a:pt x="251" y="497"/>
                  <a:pt x="189" y="511"/>
                </a:cubicBezTo>
                <a:cubicBezTo>
                  <a:pt x="187" y="511"/>
                  <a:pt x="184" y="511"/>
                  <a:pt x="178" y="51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30000"/>
            </a:schemeClr>
          </a:solidFill>
          <a:ln>
            <a:noFill/>
          </a:ln>
          <a:effectLst>
            <a:outerShdw blurRad="63500" dist="38100" dir="2700000" algn="tl" rotWithShape="0">
              <a:schemeClr val="accent1">
                <a:lumMod val="75000"/>
                <a:alpha val="20000"/>
              </a:schemeClr>
            </a:outerShdw>
          </a:effectLst>
        </p:spPr>
        <p:txBody>
          <a:bodyPr anchor="ctr">
            <a:noAutofit/>
          </a:bodyPr>
          <a:p>
            <a:pPr lvl="0" algn="ctr">
              <a:buClrTx/>
              <a:buSzTx/>
              <a:buFontTx/>
            </a:pPr>
            <a:endParaRPr>
              <a:solidFill>
                <a:schemeClr val="tx1"/>
              </a:solidFill>
              <a:sym typeface="+mn-ea"/>
            </a:endParaRPr>
          </a:p>
        </p:txBody>
      </p:sp>
      <p:sp>
        <p:nvSpPr>
          <p:cNvPr id="25" name="形状4"/>
          <p:cNvSpPr/>
          <p:nvPr>
            <p:custDataLst>
              <p:tags r:id="rId10"/>
            </p:custDataLst>
          </p:nvPr>
        </p:nvSpPr>
        <p:spPr bwMode="auto">
          <a:xfrm rot="720000">
            <a:off x="4592955" y="3282315"/>
            <a:ext cx="857885" cy="488950"/>
          </a:xfrm>
          <a:custGeom>
            <a:avLst/>
            <a:gdLst>
              <a:gd name="T0" fmla="*/ 178 w 872"/>
              <a:gd name="T1" fmla="*/ 512 h 512"/>
              <a:gd name="T2" fmla="*/ 158 w 872"/>
              <a:gd name="T3" fmla="*/ 374 h 512"/>
              <a:gd name="T4" fmla="*/ 153 w 872"/>
              <a:gd name="T5" fmla="*/ 317 h 512"/>
              <a:gd name="T6" fmla="*/ 148 w 872"/>
              <a:gd name="T7" fmla="*/ 309 h 512"/>
              <a:gd name="T8" fmla="*/ 140 w 872"/>
              <a:gd name="T9" fmla="*/ 312 h 512"/>
              <a:gd name="T10" fmla="*/ 47 w 872"/>
              <a:gd name="T11" fmla="*/ 327 h 512"/>
              <a:gd name="T12" fmla="*/ 5 w 872"/>
              <a:gd name="T13" fmla="*/ 246 h 512"/>
              <a:gd name="T14" fmla="*/ 71 w 872"/>
              <a:gd name="T15" fmla="*/ 178 h 512"/>
              <a:gd name="T16" fmla="*/ 139 w 872"/>
              <a:gd name="T17" fmla="*/ 199 h 512"/>
              <a:gd name="T18" fmla="*/ 149 w 872"/>
              <a:gd name="T19" fmla="*/ 204 h 512"/>
              <a:gd name="T20" fmla="*/ 154 w 872"/>
              <a:gd name="T21" fmla="*/ 193 h 512"/>
              <a:gd name="T22" fmla="*/ 179 w 872"/>
              <a:gd name="T23" fmla="*/ 6 h 512"/>
              <a:gd name="T24" fmla="*/ 180 w 872"/>
              <a:gd name="T25" fmla="*/ 0 h 512"/>
              <a:gd name="T26" fmla="*/ 221 w 872"/>
              <a:gd name="T27" fmla="*/ 8 h 512"/>
              <a:gd name="T28" fmla="*/ 374 w 872"/>
              <a:gd name="T29" fmla="*/ 27 h 512"/>
              <a:gd name="T30" fmla="*/ 384 w 872"/>
              <a:gd name="T31" fmla="*/ 31 h 512"/>
              <a:gd name="T32" fmla="*/ 380 w 872"/>
              <a:gd name="T33" fmla="*/ 41 h 512"/>
              <a:gd name="T34" fmla="*/ 365 w 872"/>
              <a:gd name="T35" fmla="*/ 132 h 512"/>
              <a:gd name="T36" fmla="*/ 448 w 872"/>
              <a:gd name="T37" fmla="*/ 175 h 512"/>
              <a:gd name="T38" fmla="*/ 514 w 872"/>
              <a:gd name="T39" fmla="*/ 111 h 512"/>
              <a:gd name="T40" fmla="*/ 491 w 872"/>
              <a:gd name="T41" fmla="*/ 39 h 512"/>
              <a:gd name="T42" fmla="*/ 488 w 872"/>
              <a:gd name="T43" fmla="*/ 32 h 512"/>
              <a:gd name="T44" fmla="*/ 496 w 872"/>
              <a:gd name="T45" fmla="*/ 27 h 512"/>
              <a:gd name="T46" fmla="*/ 593 w 872"/>
              <a:gd name="T47" fmla="*/ 17 h 512"/>
              <a:gd name="T48" fmla="*/ 691 w 872"/>
              <a:gd name="T49" fmla="*/ 1 h 512"/>
              <a:gd name="T50" fmla="*/ 697 w 872"/>
              <a:gd name="T51" fmla="*/ 25 h 512"/>
              <a:gd name="T52" fmla="*/ 719 w 872"/>
              <a:gd name="T53" fmla="*/ 196 h 512"/>
              <a:gd name="T54" fmla="*/ 723 w 872"/>
              <a:gd name="T55" fmla="*/ 203 h 512"/>
              <a:gd name="T56" fmla="*/ 732 w 872"/>
              <a:gd name="T57" fmla="*/ 200 h 512"/>
              <a:gd name="T58" fmla="*/ 816 w 872"/>
              <a:gd name="T59" fmla="*/ 182 h 512"/>
              <a:gd name="T60" fmla="*/ 868 w 872"/>
              <a:gd name="T61" fmla="*/ 251 h 512"/>
              <a:gd name="T62" fmla="*/ 799 w 872"/>
              <a:gd name="T63" fmla="*/ 334 h 512"/>
              <a:gd name="T64" fmla="*/ 732 w 872"/>
              <a:gd name="T65" fmla="*/ 312 h 512"/>
              <a:gd name="T66" fmla="*/ 723 w 872"/>
              <a:gd name="T67" fmla="*/ 309 h 512"/>
              <a:gd name="T68" fmla="*/ 718 w 872"/>
              <a:gd name="T69" fmla="*/ 318 h 512"/>
              <a:gd name="T70" fmla="*/ 693 w 872"/>
              <a:gd name="T71" fmla="*/ 506 h 512"/>
              <a:gd name="T72" fmla="*/ 691 w 872"/>
              <a:gd name="T73" fmla="*/ 512 h 512"/>
              <a:gd name="T74" fmla="*/ 641 w 872"/>
              <a:gd name="T75" fmla="*/ 503 h 512"/>
              <a:gd name="T76" fmla="*/ 498 w 872"/>
              <a:gd name="T77" fmla="*/ 486 h 512"/>
              <a:gd name="T78" fmla="*/ 488 w 872"/>
              <a:gd name="T79" fmla="*/ 481 h 512"/>
              <a:gd name="T80" fmla="*/ 492 w 872"/>
              <a:gd name="T81" fmla="*/ 471 h 512"/>
              <a:gd name="T82" fmla="*/ 492 w 872"/>
              <a:gd name="T83" fmla="*/ 360 h 512"/>
              <a:gd name="T84" fmla="*/ 380 w 872"/>
              <a:gd name="T85" fmla="*/ 360 h 512"/>
              <a:gd name="T86" fmla="*/ 380 w 872"/>
              <a:gd name="T87" fmla="*/ 471 h 512"/>
              <a:gd name="T88" fmla="*/ 384 w 872"/>
              <a:gd name="T89" fmla="*/ 481 h 512"/>
              <a:gd name="T90" fmla="*/ 375 w 872"/>
              <a:gd name="T91" fmla="*/ 486 h 512"/>
              <a:gd name="T92" fmla="*/ 189 w 872"/>
              <a:gd name="T93" fmla="*/ 511 h 512"/>
              <a:gd name="T94" fmla="*/ 178 w 872"/>
              <a:gd name="T95" fmla="*/ 512 h 5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872" h="512">
                <a:moveTo>
                  <a:pt x="178" y="512"/>
                </a:moveTo>
                <a:cubicBezTo>
                  <a:pt x="171" y="465"/>
                  <a:pt x="164" y="420"/>
                  <a:pt x="158" y="374"/>
                </a:cubicBezTo>
                <a:cubicBezTo>
                  <a:pt x="155" y="355"/>
                  <a:pt x="155" y="336"/>
                  <a:pt x="153" y="317"/>
                </a:cubicBezTo>
                <a:cubicBezTo>
                  <a:pt x="153" y="314"/>
                  <a:pt x="151" y="310"/>
                  <a:pt x="148" y="309"/>
                </a:cubicBezTo>
                <a:cubicBezTo>
                  <a:pt x="147" y="308"/>
                  <a:pt x="142" y="310"/>
                  <a:pt x="140" y="312"/>
                </a:cubicBezTo>
                <a:cubicBezTo>
                  <a:pt x="114" y="337"/>
                  <a:pt x="78" y="343"/>
                  <a:pt x="47" y="327"/>
                </a:cubicBezTo>
                <a:cubicBezTo>
                  <a:pt x="17" y="311"/>
                  <a:pt x="0" y="278"/>
                  <a:pt x="5" y="246"/>
                </a:cubicBezTo>
                <a:cubicBezTo>
                  <a:pt x="10" y="211"/>
                  <a:pt x="35" y="184"/>
                  <a:pt x="71" y="178"/>
                </a:cubicBezTo>
                <a:cubicBezTo>
                  <a:pt x="96" y="173"/>
                  <a:pt x="119" y="181"/>
                  <a:pt x="139" y="199"/>
                </a:cubicBezTo>
                <a:cubicBezTo>
                  <a:pt x="141" y="201"/>
                  <a:pt x="145" y="202"/>
                  <a:pt x="149" y="204"/>
                </a:cubicBezTo>
                <a:cubicBezTo>
                  <a:pt x="150" y="200"/>
                  <a:pt x="153" y="197"/>
                  <a:pt x="154" y="193"/>
                </a:cubicBezTo>
                <a:cubicBezTo>
                  <a:pt x="157" y="130"/>
                  <a:pt x="165" y="67"/>
                  <a:pt x="179" y="6"/>
                </a:cubicBezTo>
                <a:cubicBezTo>
                  <a:pt x="179" y="4"/>
                  <a:pt x="180" y="3"/>
                  <a:pt x="180" y="0"/>
                </a:cubicBezTo>
                <a:cubicBezTo>
                  <a:pt x="194" y="3"/>
                  <a:pt x="207" y="6"/>
                  <a:pt x="221" y="8"/>
                </a:cubicBezTo>
                <a:cubicBezTo>
                  <a:pt x="272" y="14"/>
                  <a:pt x="323" y="20"/>
                  <a:pt x="374" y="27"/>
                </a:cubicBezTo>
                <a:cubicBezTo>
                  <a:pt x="377" y="27"/>
                  <a:pt x="381" y="30"/>
                  <a:pt x="384" y="31"/>
                </a:cubicBezTo>
                <a:cubicBezTo>
                  <a:pt x="383" y="34"/>
                  <a:pt x="382" y="38"/>
                  <a:pt x="380" y="41"/>
                </a:cubicBezTo>
                <a:cubicBezTo>
                  <a:pt x="356" y="66"/>
                  <a:pt x="350" y="102"/>
                  <a:pt x="365" y="132"/>
                </a:cubicBezTo>
                <a:cubicBezTo>
                  <a:pt x="381" y="163"/>
                  <a:pt x="413" y="179"/>
                  <a:pt x="448" y="175"/>
                </a:cubicBezTo>
                <a:cubicBezTo>
                  <a:pt x="480" y="170"/>
                  <a:pt x="507" y="145"/>
                  <a:pt x="514" y="111"/>
                </a:cubicBezTo>
                <a:cubicBezTo>
                  <a:pt x="519" y="84"/>
                  <a:pt x="511" y="60"/>
                  <a:pt x="491" y="39"/>
                </a:cubicBezTo>
                <a:cubicBezTo>
                  <a:pt x="489" y="37"/>
                  <a:pt x="487" y="33"/>
                  <a:pt x="488" y="32"/>
                </a:cubicBezTo>
                <a:cubicBezTo>
                  <a:pt x="489" y="29"/>
                  <a:pt x="493" y="27"/>
                  <a:pt x="496" y="27"/>
                </a:cubicBezTo>
                <a:cubicBezTo>
                  <a:pt x="528" y="23"/>
                  <a:pt x="561" y="21"/>
                  <a:pt x="593" y="17"/>
                </a:cubicBezTo>
                <a:cubicBezTo>
                  <a:pt x="626" y="13"/>
                  <a:pt x="658" y="7"/>
                  <a:pt x="691" y="1"/>
                </a:cubicBezTo>
                <a:cubicBezTo>
                  <a:pt x="693" y="8"/>
                  <a:pt x="695" y="16"/>
                  <a:pt x="697" y="25"/>
                </a:cubicBezTo>
                <a:cubicBezTo>
                  <a:pt x="708" y="81"/>
                  <a:pt x="716" y="138"/>
                  <a:pt x="719" y="196"/>
                </a:cubicBezTo>
                <a:cubicBezTo>
                  <a:pt x="719" y="198"/>
                  <a:pt x="721" y="203"/>
                  <a:pt x="723" y="203"/>
                </a:cubicBezTo>
                <a:cubicBezTo>
                  <a:pt x="725" y="204"/>
                  <a:pt x="729" y="202"/>
                  <a:pt x="732" y="200"/>
                </a:cubicBezTo>
                <a:cubicBezTo>
                  <a:pt x="756" y="178"/>
                  <a:pt x="784" y="170"/>
                  <a:pt x="816" y="182"/>
                </a:cubicBezTo>
                <a:cubicBezTo>
                  <a:pt x="847" y="193"/>
                  <a:pt x="864" y="218"/>
                  <a:pt x="868" y="251"/>
                </a:cubicBezTo>
                <a:cubicBezTo>
                  <a:pt x="872" y="290"/>
                  <a:pt x="839" y="330"/>
                  <a:pt x="799" y="334"/>
                </a:cubicBezTo>
                <a:cubicBezTo>
                  <a:pt x="773" y="338"/>
                  <a:pt x="751" y="330"/>
                  <a:pt x="732" y="312"/>
                </a:cubicBezTo>
                <a:cubicBezTo>
                  <a:pt x="730" y="310"/>
                  <a:pt x="725" y="308"/>
                  <a:pt x="723" y="309"/>
                </a:cubicBezTo>
                <a:cubicBezTo>
                  <a:pt x="720" y="310"/>
                  <a:pt x="719" y="315"/>
                  <a:pt x="718" y="318"/>
                </a:cubicBezTo>
                <a:cubicBezTo>
                  <a:pt x="715" y="381"/>
                  <a:pt x="706" y="444"/>
                  <a:pt x="693" y="506"/>
                </a:cubicBezTo>
                <a:cubicBezTo>
                  <a:pt x="693" y="508"/>
                  <a:pt x="692" y="509"/>
                  <a:pt x="691" y="512"/>
                </a:cubicBezTo>
                <a:cubicBezTo>
                  <a:pt x="674" y="509"/>
                  <a:pt x="658" y="505"/>
                  <a:pt x="641" y="503"/>
                </a:cubicBezTo>
                <a:cubicBezTo>
                  <a:pt x="594" y="497"/>
                  <a:pt x="546" y="491"/>
                  <a:pt x="498" y="486"/>
                </a:cubicBezTo>
                <a:cubicBezTo>
                  <a:pt x="495" y="485"/>
                  <a:pt x="491" y="483"/>
                  <a:pt x="488" y="481"/>
                </a:cubicBezTo>
                <a:cubicBezTo>
                  <a:pt x="489" y="478"/>
                  <a:pt x="490" y="474"/>
                  <a:pt x="492" y="471"/>
                </a:cubicBezTo>
                <a:cubicBezTo>
                  <a:pt x="523" y="439"/>
                  <a:pt x="523" y="390"/>
                  <a:pt x="492" y="360"/>
                </a:cubicBezTo>
                <a:cubicBezTo>
                  <a:pt x="461" y="329"/>
                  <a:pt x="411" y="329"/>
                  <a:pt x="380" y="360"/>
                </a:cubicBezTo>
                <a:cubicBezTo>
                  <a:pt x="349" y="391"/>
                  <a:pt x="349" y="439"/>
                  <a:pt x="380" y="471"/>
                </a:cubicBezTo>
                <a:cubicBezTo>
                  <a:pt x="382" y="474"/>
                  <a:pt x="384" y="478"/>
                  <a:pt x="384" y="481"/>
                </a:cubicBezTo>
                <a:cubicBezTo>
                  <a:pt x="384" y="483"/>
                  <a:pt x="378" y="485"/>
                  <a:pt x="375" y="486"/>
                </a:cubicBezTo>
                <a:cubicBezTo>
                  <a:pt x="313" y="489"/>
                  <a:pt x="251" y="497"/>
                  <a:pt x="189" y="511"/>
                </a:cubicBezTo>
                <a:cubicBezTo>
                  <a:pt x="187" y="511"/>
                  <a:pt x="184" y="511"/>
                  <a:pt x="178" y="512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6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38100" dir="2700000" algn="tl" rotWithShape="0">
              <a:schemeClr val="accent1">
                <a:lumMod val="75000"/>
                <a:alpha val="15000"/>
              </a:schemeClr>
            </a:outerShdw>
          </a:effectLst>
        </p:spPr>
        <p:txBody>
          <a:bodyPr anchor="ctr"/>
          <a:p>
            <a:pPr algn="ctr"/>
            <a:endParaRPr>
              <a:solidFill>
                <a:schemeClr val="tx1"/>
              </a:solidFill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8858885" y="1684020"/>
            <a:ext cx="3009900" cy="1800860"/>
          </a:xfrm>
          <a:prstGeom prst="rect">
            <a:avLst/>
          </a:prstGeom>
        </p:spPr>
        <p:txBody>
          <a:bodyPr wrap="square">
            <a:noAutofit/>
          </a:bodyPr>
          <a:p>
            <a:pPr marL="0" indent="0" algn="l" defTabSz="266700">
              <a:spcBef>
                <a:spcPts val="500"/>
              </a:spcBef>
              <a:spcAft>
                <a:spcPts val="500"/>
              </a:spcAft>
            </a:pPr>
            <a:r>
              <a:rPr lang="en-US" altLang="zh-CN" sz="2400">
                <a:solidFill>
                  <a:srgbClr val="FF0000"/>
                </a:solidFill>
                <a:latin typeface="Calibri" panose="020F0502020204030204"/>
                <a:ea typeface="宋体" panose="02010600030101010101" pitchFamily="2" charset="-122"/>
              </a:rPr>
              <a:t>Under what conditions can short</a:t>
            </a:r>
            <a:r>
              <a:rPr lang="en-US" altLang="zh-CN" sz="2400">
                <a:solidFill>
                  <a:srgbClr val="FF0000"/>
                </a:solidFill>
                <a:latin typeface="Calibri" panose="020F0502020204030204"/>
                <a:ea typeface="Calibri" panose="020F0502020204030204"/>
              </a:rPr>
              <a:t>-</a:t>
            </a:r>
            <a:r>
              <a:rPr lang="en-US" altLang="zh-CN" sz="2400">
                <a:solidFill>
                  <a:srgbClr val="FF0000"/>
                </a:solidFill>
                <a:latin typeface="Calibri" panose="020F0502020204030204"/>
                <a:ea typeface="宋体" panose="02010600030101010101" pitchFamily="2" charset="-122"/>
              </a:rPr>
              <a:t>term professional learning create sustained classroom practice change?</a:t>
            </a:r>
            <a:endParaRPr lang="en-US" altLang="zh-CN" sz="2400">
              <a:solidFill>
                <a:srgbClr val="FF0000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pic>
        <p:nvPicPr>
          <p:cNvPr id="2" name="图片 1" descr="0e39fa7cfe579e6811706abae15c6612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7207885" y="2422525"/>
            <a:ext cx="977900" cy="31877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6920865" y="2785110"/>
            <a:ext cx="1625600" cy="42926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2000">
                <a:solidFill>
                  <a:srgbClr val="FF0000"/>
                </a:solidFill>
                <a:latin typeface="Calibri" panose="020F0502020204030204"/>
                <a:ea typeface="宋体" panose="02010600030101010101" pitchFamily="2" charset="-122"/>
                <a:sym typeface="+mn-ea"/>
              </a:rPr>
              <a:t>Key question: </a:t>
            </a:r>
            <a:endParaRPr lang="en-US" altLang="zh-CN" sz="2000">
              <a:solidFill>
                <a:srgbClr val="FF0000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21440"/>
    </mc:Choice>
    <mc:Fallback>
      <p:transition advTm="214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1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五边形 23"/>
          <p:cNvSpPr/>
          <p:nvPr>
            <p:custDataLst>
              <p:tags r:id="rId1"/>
            </p:custDataLst>
          </p:nvPr>
        </p:nvSpPr>
        <p:spPr>
          <a:xfrm>
            <a:off x="529908" y="4946333"/>
            <a:ext cx="10800080" cy="496719"/>
          </a:xfrm>
          <a:prstGeom prst="homePlate">
            <a:avLst/>
          </a:prstGeom>
          <a:gradFill>
            <a:gsLst>
              <a:gs pos="50000">
                <a:schemeClr val="accent5"/>
              </a:gs>
              <a:gs pos="0">
                <a:schemeClr val="accent5">
                  <a:lumMod val="25000"/>
                  <a:lumOff val="75000"/>
                </a:schemeClr>
              </a:gs>
              <a:gs pos="100000">
                <a:schemeClr val="accent5">
                  <a:lumMod val="85000"/>
                </a:schemeClr>
              </a:gs>
            </a:gsLst>
            <a:lin ang="5400000" scaled="1"/>
          </a:gradFill>
          <a:ln w="190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algn="ctr"/>
            <a:endParaRPr lang="zh-CN" altLang="en-US">
              <a:solidFill>
                <a:srgbClr val="FFFFFF"/>
              </a:solidFill>
              <a:latin typeface="Arial" panose="020B0604020202020204" pitchFamily="34" charset="0"/>
              <a:ea typeface="微软雅黑" panose="020B0503020204020204" charset="-122"/>
              <a:sym typeface="微软雅黑" panose="020B0503020204020204" charset="-122"/>
            </a:endParaRPr>
          </a:p>
        </p:txBody>
      </p:sp>
      <p:cxnSp>
        <p:nvCxnSpPr>
          <p:cNvPr id="25" name="直接箭头连接符 24"/>
          <p:cNvCxnSpPr/>
          <p:nvPr>
            <p:custDataLst>
              <p:tags r:id="rId2"/>
            </p:custDataLst>
          </p:nvPr>
        </p:nvCxnSpPr>
        <p:spPr>
          <a:xfrm>
            <a:off x="529908" y="5194618"/>
            <a:ext cx="10569575" cy="0"/>
          </a:xfrm>
          <a:prstGeom prst="straightConnector1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  <a:tailEnd type="triangle"/>
          </a:ln>
          <a:effectLst/>
        </p:spPr>
      </p:cxnSp>
      <p:sp>
        <p:nvSpPr>
          <p:cNvPr id="3" name="矩形 2"/>
          <p:cNvSpPr/>
          <p:nvPr>
            <p:custDataLst>
              <p:tags r:id="rId3"/>
            </p:custDataLst>
          </p:nvPr>
        </p:nvSpPr>
        <p:spPr>
          <a:xfrm>
            <a:off x="2374265" y="4357370"/>
            <a:ext cx="4365625" cy="3429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p>
            <a:pPr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>
                <a:solidFill>
                  <a:schemeClr val="accent1"/>
                </a:solidFill>
                <a:latin typeface="微软雅黑" panose="020B0503020204020204" charset="-122"/>
                <a:cs typeface="微软雅黑" panose="020B0503020204020204" charset="-122"/>
              </a:rPr>
              <a:t>Gap built across 5 years of ECE</a:t>
            </a:r>
            <a:endParaRPr lang="en-US" altLang="zh-CN" sz="1400" b="1">
              <a:solidFill>
                <a:schemeClr val="accent1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4"/>
            </p:custDataLst>
          </p:nvPr>
        </p:nvCxnSpPr>
        <p:spPr>
          <a:xfrm flipH="1">
            <a:off x="536258" y="4094798"/>
            <a:ext cx="12065" cy="918210"/>
          </a:xfrm>
          <a:prstGeom prst="line">
            <a:avLst/>
          </a:prstGeom>
          <a:ln w="31750" cap="rnd">
            <a:solidFill>
              <a:schemeClr val="accent1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8" name="矩形 17"/>
          <p:cNvSpPr/>
          <p:nvPr>
            <p:custDataLst>
              <p:tags r:id="rId5"/>
            </p:custDataLst>
          </p:nvPr>
        </p:nvSpPr>
        <p:spPr>
          <a:xfrm>
            <a:off x="8806180" y="3863340"/>
            <a:ext cx="2534920" cy="10833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p>
            <a:pPr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>
                <a:solidFill>
                  <a:schemeClr val="accent1"/>
                </a:solidFill>
                <a:latin typeface="微软雅黑" panose="020B0503020204020204" charset="-122"/>
                <a:cs typeface="微软雅黑" panose="020B0503020204020204" charset="-122"/>
              </a:rPr>
              <a:t>Policy attempts to address the gap in the first 6 months of primary school</a:t>
            </a:r>
            <a:endParaRPr lang="en-US" altLang="zh-CN" sz="1400" b="1">
              <a:solidFill>
                <a:schemeClr val="accent1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9" name="直接连接符 18"/>
          <p:cNvCxnSpPr/>
          <p:nvPr>
            <p:custDataLst>
              <p:tags r:id="rId6"/>
            </p:custDataLst>
          </p:nvPr>
        </p:nvCxnSpPr>
        <p:spPr>
          <a:xfrm>
            <a:off x="8565198" y="4073208"/>
            <a:ext cx="15875" cy="886460"/>
          </a:xfrm>
          <a:prstGeom prst="line">
            <a:avLst/>
          </a:prstGeom>
          <a:ln w="31750" cap="rnd">
            <a:solidFill>
              <a:schemeClr val="accent1"/>
            </a:solidFill>
            <a:round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" name="Title 1"/>
          <p:cNvSpPr>
            <a:spLocks noGrp="1"/>
          </p:cNvSpPr>
          <p:nvPr/>
        </p:nvSpPr>
        <p:spPr>
          <a:xfrm>
            <a:off x="632961" y="267691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buClrTx/>
              <a:buSzTx/>
              <a:buFontTx/>
            </a:pPr>
            <a:r>
              <a:rPr lang="en-US" altLang="zh-CN" sz="3200" b="1"/>
              <a:t>Cumulative Disadvantage</a:t>
            </a:r>
            <a:endParaRPr lang="en-US" altLang="zh-CN" sz="3200" b="1"/>
          </a:p>
        </p:txBody>
      </p:sp>
      <p:sp>
        <p:nvSpPr>
          <p:cNvPr id="5" name="文本框 4"/>
          <p:cNvSpPr txBox="1"/>
          <p:nvPr/>
        </p:nvSpPr>
        <p:spPr>
          <a:xfrm>
            <a:off x="943610" y="1200785"/>
            <a:ext cx="10485120" cy="1198880"/>
          </a:xfrm>
          <a:prstGeom prst="rect">
            <a:avLst/>
          </a:prstGeom>
        </p:spPr>
        <p:txBody>
          <a:bodyPr wrap="square">
            <a:spAutoFit/>
          </a:bodyPr>
          <a:p>
            <a:pPr indent="0" fontAlgn="auto">
              <a:lnSpc>
                <a:spcPct val="150000"/>
              </a:lnSpc>
              <a:buFont typeface="Arial" panose="020B0604020202020204"/>
              <a:buNone/>
            </a:pPr>
            <a:r>
              <a:rPr lang="en-US" altLang="zh-CN" sz="1600">
                <a:sym typeface="+mn-ea"/>
              </a:rPr>
              <a:t>• Matthew Effect: existing learning gaps tend to widen over time</a:t>
            </a:r>
            <a:r>
              <a:rPr lang="en-US" altLang="zh-CN" sz="1600">
                <a:sym typeface="+mn-ea"/>
              </a:rPr>
              <a:t> (Stanovich,1986)</a:t>
            </a:r>
            <a:endParaRPr lang="en-US" altLang="zh-CN" sz="1600">
              <a:sym typeface="+mn-ea"/>
            </a:endParaRPr>
          </a:p>
          <a:p>
            <a:pPr indent="0" fontAlgn="auto">
              <a:lnSpc>
                <a:spcPct val="150000"/>
              </a:lnSpc>
              <a:buFont typeface="Arial" panose="020B0604020202020204"/>
              <a:buChar char="•"/>
            </a:pPr>
            <a:r>
              <a:rPr lang="en-US" altLang="zh-CN" sz="1600"/>
              <a:t> </a:t>
            </a:r>
            <a:r>
              <a:rPr lang="en-US" altLang="zh-CN" sz="1600">
                <a:sym typeface="+mn-ea"/>
              </a:rPr>
              <a:t>ERO notes oral language in early years is essential</a:t>
            </a:r>
            <a:r>
              <a:rPr lang="en-US" altLang="zh-CN" sz="1600"/>
              <a:t> for long-term academic success</a:t>
            </a:r>
            <a:r>
              <a:rPr lang="en-US" altLang="zh-CN" sz="1600"/>
              <a:t> (ERO, 2024) </a:t>
            </a:r>
            <a:endParaRPr lang="en-US" altLang="zh-CN" sz="1600"/>
          </a:p>
          <a:p>
            <a:pPr indent="0" fontAlgn="auto">
              <a:lnSpc>
                <a:spcPct val="150000"/>
              </a:lnSpc>
              <a:buFont typeface="Arial" panose="020B0604020202020204"/>
              <a:buChar char="•"/>
            </a:pPr>
            <a:r>
              <a:rPr lang="en-US" altLang="zh-CN" sz="1600">
                <a:sym typeface="+mn-ea"/>
              </a:rPr>
              <a:t> Early language delays persist over time, v</a:t>
            </a:r>
            <a:r>
              <a:rPr lang="en-US" altLang="zh-CN" sz="1600"/>
              <a:t>ocabulary at age 2 strongly predicts achievement at age 12</a:t>
            </a:r>
            <a:r>
              <a:rPr lang="en-US" altLang="zh-CN" sz="1600">
                <a:sym typeface="+mn-ea"/>
              </a:rPr>
              <a:t> (ERO, 2024) </a:t>
            </a:r>
            <a:endParaRPr lang="en-US" altLang="zh-CN" sz="1600"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943610" y="3033395"/>
            <a:ext cx="9576435" cy="829945"/>
          </a:xfrm>
          <a:prstGeom prst="rect">
            <a:avLst/>
          </a:prstGeom>
        </p:spPr>
        <p:txBody>
          <a:bodyPr wrap="square">
            <a:spAutoFit/>
          </a:bodyPr>
          <a:p>
            <a:pPr marL="0" indent="0" algn="ctr" defTabSz="266700">
              <a:spcBef>
                <a:spcPts val="500"/>
              </a:spcBef>
              <a:spcAft>
                <a:spcPts val="500"/>
              </a:spcAft>
            </a:pPr>
            <a:r>
              <a:rPr lang="en-US" altLang="zh-CN" sz="2400">
                <a:solidFill>
                  <a:srgbClr val="FF0000"/>
                </a:solidFill>
                <a:latin typeface="Calibri" panose="020F0502020204030204"/>
                <a:ea typeface="宋体" panose="02010600030101010101" pitchFamily="2" charset="-122"/>
              </a:rPr>
              <a:t> Brief online training cannot fully address deep disadvantage built across years of early childhood.</a:t>
            </a:r>
            <a:endParaRPr lang="en-US" altLang="zh-CN" sz="2400">
              <a:solidFill>
                <a:srgbClr val="FF0000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pic>
        <p:nvPicPr>
          <p:cNvPr id="2" name="图片 1" descr="c3a5326837b0d68a87e67f56cc96bd0c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591175" y="2407285"/>
            <a:ext cx="397510" cy="56451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6471920" y="2415540"/>
            <a:ext cx="1930400" cy="40767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2400">
                <a:solidFill>
                  <a:srgbClr val="FF0000"/>
                </a:solidFill>
                <a:latin typeface="Calibri" panose="020F0502020204030204"/>
                <a:ea typeface="宋体" panose="02010600030101010101" pitchFamily="2" charset="-122"/>
                <a:sym typeface="+mn-ea"/>
              </a:rPr>
              <a:t>Policy tension:</a:t>
            </a:r>
            <a:endParaRPr lang="en-US" altLang="zh-CN" sz="2400">
              <a:solidFill>
                <a:srgbClr val="FF0000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21440"/>
    </mc:Choice>
    <mc:Fallback>
      <p:transition advTm="214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7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/>
          <p:nvPr>
            <p:ph type="title"/>
          </p:nvPr>
        </p:nvSpPr>
        <p:spPr>
          <a:xfrm>
            <a:off x="358219" y="190500"/>
            <a:ext cx="11481847" cy="1325563"/>
          </a:xfrm>
        </p:spPr>
        <p:txBody>
          <a:bodyPr>
            <a:normAutofit/>
          </a:bodyPr>
          <a:p>
            <a:r>
              <a:rPr lang="en-US" altLang="zh-CN" sz="3200" b="1">
                <a:sym typeface="+mn-ea"/>
              </a:rPr>
              <a:t>Compromised Curriculum Delivery &amp; Week Family Disengagement</a:t>
            </a:r>
            <a:endParaRPr lang="zh-CN" altLang="en-US" sz="3200" b="1"/>
          </a:p>
        </p:txBody>
      </p:sp>
      <p:sp>
        <p:nvSpPr>
          <p:cNvPr id="39" name="对象1"/>
          <p:cNvSpPr/>
          <p:nvPr>
            <p:custDataLst>
              <p:tags r:id="rId1"/>
            </p:custDataLst>
          </p:nvPr>
        </p:nvSpPr>
        <p:spPr>
          <a:xfrm>
            <a:off x="4363111" y="1662588"/>
            <a:ext cx="1596360" cy="1115161"/>
          </a:xfrm>
          <a:custGeom>
            <a:avLst/>
            <a:gdLst/>
            <a:ahLst/>
            <a:cxnLst/>
            <a:rect l="l" t="t" r="r" b="b"/>
            <a:pathLst>
              <a:path w="1929384" h="1472184">
                <a:moveTo>
                  <a:pt x="1929384" y="1472184"/>
                </a:moveTo>
                <a:lnTo>
                  <a:pt x="621792" y="0"/>
                </a:lnTo>
                <a:lnTo>
                  <a:pt x="0" y="1078992"/>
                </a:lnTo>
                <a:lnTo>
                  <a:pt x="1929384" y="1472184"/>
                </a:lnTo>
              </a:path>
            </a:pathLst>
          </a:custGeom>
          <a:gradFill>
            <a:gsLst>
              <a:gs pos="16180">
                <a:schemeClr val="lt1">
                  <a:alpha val="0"/>
                </a:schemeClr>
              </a:gs>
              <a:gs pos="66506">
                <a:schemeClr val="accent1">
                  <a:lumMod val="60000"/>
                  <a:lumOff val="40000"/>
                  <a:alpha val="100000"/>
                </a:schemeClr>
              </a:gs>
            </a:gsLst>
            <a:lin ang="13332981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p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40" name="对象2"/>
          <p:cNvSpPr/>
          <p:nvPr>
            <p:custDataLst>
              <p:tags r:id="rId2"/>
            </p:custDataLst>
          </p:nvPr>
        </p:nvSpPr>
        <p:spPr>
          <a:xfrm>
            <a:off x="4627548" y="2778575"/>
            <a:ext cx="1407710" cy="1074130"/>
          </a:xfrm>
          <a:custGeom>
            <a:avLst/>
            <a:gdLst/>
            <a:ahLst/>
            <a:cxnLst/>
            <a:rect l="l" t="t" r="r" b="b"/>
            <a:pathLst>
              <a:path w="1929384" h="1472184">
                <a:moveTo>
                  <a:pt x="1929384" y="0"/>
                </a:moveTo>
                <a:lnTo>
                  <a:pt x="621792" y="1472184"/>
                </a:lnTo>
                <a:lnTo>
                  <a:pt x="0" y="393192"/>
                </a:lnTo>
                <a:lnTo>
                  <a:pt x="1929384" y="0"/>
                </a:lnTo>
              </a:path>
            </a:pathLst>
          </a:custGeom>
          <a:gradFill>
            <a:gsLst>
              <a:gs pos="16180">
                <a:schemeClr val="lt1">
                  <a:alpha val="0"/>
                </a:schemeClr>
              </a:gs>
              <a:gs pos="66506">
                <a:schemeClr val="accent1">
                  <a:lumMod val="60000"/>
                  <a:lumOff val="40000"/>
                  <a:alpha val="100000"/>
                </a:schemeClr>
              </a:gs>
            </a:gsLst>
            <a:lin ang="8700000" scaled="0"/>
          </a:gradFill>
          <a:ln w="25400">
            <a:noFill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p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47" name="对象3"/>
          <p:cNvSpPr/>
          <p:nvPr>
            <p:custDataLst>
              <p:tags r:id="rId3"/>
            </p:custDataLst>
          </p:nvPr>
        </p:nvSpPr>
        <p:spPr>
          <a:xfrm>
            <a:off x="5869969" y="2343064"/>
            <a:ext cx="1361009" cy="907339"/>
          </a:xfrm>
          <a:custGeom>
            <a:avLst/>
            <a:gdLst/>
            <a:ahLst/>
            <a:cxnLst/>
            <a:rect l="l" t="t" r="r" b="b"/>
            <a:pathLst>
              <a:path w="1865376" h="1243584">
                <a:moveTo>
                  <a:pt x="0" y="621792"/>
                </a:moveTo>
                <a:lnTo>
                  <a:pt x="1865376" y="0"/>
                </a:lnTo>
                <a:lnTo>
                  <a:pt x="1865376" y="1243584"/>
                </a:lnTo>
                <a:lnTo>
                  <a:pt x="0" y="621792"/>
                </a:lnTo>
              </a:path>
            </a:pathLst>
          </a:custGeom>
          <a:gradFill>
            <a:gsLst>
              <a:gs pos="9965">
                <a:schemeClr val="lt1">
                  <a:alpha val="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p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5" name="矩形 14"/>
          <p:cNvSpPr/>
          <p:nvPr>
            <p:custDataLst>
              <p:tags r:id="rId4"/>
            </p:custDataLst>
          </p:nvPr>
        </p:nvSpPr>
        <p:spPr>
          <a:xfrm>
            <a:off x="4982845" y="2324735"/>
            <a:ext cx="1695450" cy="86042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b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</a:rPr>
              <a:t>Princeples</a:t>
            </a:r>
            <a:endParaRPr lang="en-US" altLang="zh-CN" b="1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</a:endParaRPr>
          </a:p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b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</a:rPr>
              <a:t>break down</a:t>
            </a:r>
            <a:endParaRPr lang="en-US" altLang="zh-CN" b="1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</a:endParaRPr>
          </a:p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b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</a:rPr>
              <a:t>in daily practice</a:t>
            </a:r>
            <a:endParaRPr lang="en-US" altLang="zh-CN" b="1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矩形 15"/>
          <p:cNvSpPr/>
          <p:nvPr>
            <p:custDataLst>
              <p:tags r:id="rId5"/>
            </p:custDataLst>
          </p:nvPr>
        </p:nvSpPr>
        <p:spPr>
          <a:xfrm>
            <a:off x="509270" y="1883935"/>
            <a:ext cx="3410406" cy="67660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10800000" scaled="0"/>
          </a:gradFill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60000"/>
                  </a:schemeClr>
                </a:gs>
              </a:gsLst>
              <a:lin ang="0" scaled="0"/>
            </a:gradFill>
          </a:ln>
        </p:spPr>
        <p:txBody>
          <a:bodyPr wrap="square" lIns="107950" tIns="71755" rIns="1188085" bIns="71755" rtlCol="0" anchor="ctr" anchorCtr="0">
            <a:noAutofit/>
          </a:bodyPr>
          <a:p>
            <a:pPr lvl="0" algn="ctr">
              <a:lnSpc>
                <a:spcPct val="150000"/>
              </a:lnSpc>
              <a:buClrTx/>
              <a:buSzTx/>
              <a:buFontTx/>
            </a:pPr>
            <a:r>
              <a:rPr lang="en-US" altLang="zh-CN" sz="14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Prioritise oral language development</a:t>
            </a:r>
            <a:endParaRPr lang="en-US" altLang="zh-CN" sz="14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7" name="对象7"/>
          <p:cNvSpPr/>
          <p:nvPr>
            <p:custDataLst>
              <p:tags r:id="rId6"/>
            </p:custDataLst>
          </p:nvPr>
        </p:nvSpPr>
        <p:spPr>
          <a:xfrm>
            <a:off x="3342640" y="1662430"/>
            <a:ext cx="1954530" cy="970280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10800000" scaled="0"/>
          </a:gradFill>
          <a:ln w="25400">
            <a:solidFill>
              <a:srgbClr val="FFFFFF"/>
            </a:solidFill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none" lIns="0" tIns="0" rIns="0" bIns="0" rtlCol="0" anchor="ctr">
            <a:no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b="1">
                <a:solidFill>
                  <a:srgbClr val="FFFFFF"/>
                </a:solidFill>
                <a:latin typeface="+mn-ea"/>
                <a:cs typeface="+mn-ea"/>
                <a:sym typeface="+mn-ea"/>
              </a:rPr>
              <a:t>Mana Reo</a:t>
            </a:r>
            <a:endParaRPr lang="en-US" altLang="zh-CN" b="1">
              <a:solidFill>
                <a:srgbClr val="FFFFFF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8" name="矩形 17"/>
          <p:cNvSpPr/>
          <p:nvPr>
            <p:custDataLst>
              <p:tags r:id="rId7"/>
            </p:custDataLst>
          </p:nvPr>
        </p:nvSpPr>
        <p:spPr>
          <a:xfrm>
            <a:off x="574194" y="3030921"/>
            <a:ext cx="3080059" cy="91848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10800000" scaled="0"/>
          </a:gradFill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60000"/>
                  </a:schemeClr>
                </a:gs>
              </a:gsLst>
              <a:lin ang="0" scaled="0"/>
            </a:gradFill>
          </a:ln>
        </p:spPr>
        <p:txBody>
          <a:bodyPr wrap="square" lIns="107950" tIns="71755" rIns="1188085" bIns="71755" rtlCol="0" anchor="ctr" anchorCtr="0">
            <a:noAutofit/>
          </a:bodyPr>
          <a:p>
            <a:pPr lvl="0" algn="ctr">
              <a:lnSpc>
                <a:spcPct val="150000"/>
              </a:lnSpc>
              <a:buClrTx/>
              <a:buSzTx/>
              <a:buFontTx/>
            </a:pPr>
            <a:r>
              <a:rPr lang="en-US" altLang="zh-CN" sz="14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Build genuine family-ECE partnership</a:t>
            </a:r>
            <a:endParaRPr lang="en-US" altLang="zh-CN" sz="14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9" name="对象9"/>
          <p:cNvSpPr/>
          <p:nvPr>
            <p:custDataLst>
              <p:tags r:id="rId8"/>
            </p:custDataLst>
          </p:nvPr>
        </p:nvSpPr>
        <p:spPr>
          <a:xfrm>
            <a:off x="3392648" y="3030284"/>
            <a:ext cx="1904430" cy="99167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10800000" scaled="0"/>
          </a:gradFill>
          <a:ln w="25400">
            <a:solidFill>
              <a:srgbClr val="FFFFFF"/>
            </a:solidFill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none" lIns="0" tIns="0" rIns="0" bIns="0" rtlCol="0" anchor="ctr">
            <a:no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b="1">
                <a:solidFill>
                  <a:srgbClr val="FFFFFF"/>
                </a:solidFill>
                <a:latin typeface="+mn-ea"/>
                <a:cs typeface="+mn-ea"/>
                <a:sym typeface="+mn-ea"/>
              </a:rPr>
              <a:t>Wh</a:t>
            </a:r>
            <a:r>
              <a:rPr lang="en-US" altLang="en-US" b="1">
                <a:solidFill>
                  <a:srgbClr val="FFFFFF"/>
                </a:solidFill>
                <a:latin typeface="+mn-ea"/>
                <a:cs typeface="+mn-ea"/>
                <a:sym typeface="+mn-ea"/>
              </a:rPr>
              <a:t>ā</a:t>
            </a:r>
            <a:r>
              <a:rPr lang="en-US" altLang="zh-CN" b="1">
                <a:solidFill>
                  <a:srgbClr val="FFFFFF"/>
                </a:solidFill>
                <a:latin typeface="+mn-ea"/>
                <a:cs typeface="+mn-ea"/>
                <a:sym typeface="+mn-ea"/>
              </a:rPr>
              <a:t>nau Tangata</a:t>
            </a:r>
            <a:endParaRPr lang="en-US" altLang="zh-CN" b="1">
              <a:solidFill>
                <a:srgbClr val="FFFFFF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2" name="矩形 21"/>
          <p:cNvSpPr/>
          <p:nvPr>
            <p:custDataLst>
              <p:tags r:id="rId9"/>
            </p:custDataLst>
          </p:nvPr>
        </p:nvSpPr>
        <p:spPr>
          <a:xfrm flipH="1">
            <a:off x="7164070" y="1925955"/>
            <a:ext cx="4171315" cy="1741805"/>
          </a:xfrm>
          <a:prstGeom prst="rect">
            <a:avLst/>
          </a:prstGeom>
          <a:gradFill>
            <a:gsLst>
              <a:gs pos="0">
                <a:schemeClr val="accent2">
                  <a:lumMod val="20000"/>
                  <a:lumOff val="80000"/>
                  <a:alpha val="100000"/>
                </a:schemeClr>
              </a:gs>
              <a:gs pos="100000">
                <a:schemeClr val="bg1">
                  <a:alpha val="0"/>
                </a:schemeClr>
              </a:gs>
            </a:gsLst>
            <a:lin ang="10800000" scaled="0"/>
          </a:gradFill>
          <a:ln>
            <a:gradFill>
              <a:gsLst>
                <a:gs pos="0">
                  <a:schemeClr val="accent2">
                    <a:lumMod val="60000"/>
                    <a:lumOff val="40000"/>
                    <a:alpha val="0"/>
                  </a:schemeClr>
                </a:gs>
                <a:gs pos="100000">
                  <a:schemeClr val="accent2">
                    <a:lumMod val="60000"/>
                    <a:lumOff val="40000"/>
                    <a:alpha val="100000"/>
                  </a:schemeClr>
                </a:gs>
              </a:gsLst>
              <a:lin ang="0" scaled="0"/>
            </a:gradFill>
          </a:ln>
        </p:spPr>
        <p:txBody>
          <a:bodyPr wrap="square" lIns="1188085" tIns="71755" rIns="107950" bIns="71755" rtlCol="0" anchor="ctr" anchorCtr="0">
            <a:noAutofit/>
          </a:bodyPr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Misinterpreted into Unstructed </a:t>
            </a:r>
            <a:endParaRPr lang="en-US" altLang="zh-CN" sz="1300" dirty="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300" b="1" dirty="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Child-Led Play</a:t>
            </a:r>
            <a:r>
              <a:rPr lang="en-US" altLang="zh-CN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300" dirty="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endParaRPr lang="en-US" altLang="zh-CN" sz="1300" dirty="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Over half of families receive </a:t>
            </a:r>
            <a:r>
              <a:rPr lang="en-US" altLang="zh-CN" sz="1300" b="1" dirty="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NO </a:t>
            </a:r>
            <a:r>
              <a:rPr lang="en-US" altLang="zh-CN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feedback on children’s oral-language progress (ERO,2024)</a:t>
            </a:r>
            <a:endParaRPr lang="zh-CN" altLang="en-US" sz="1300" dirty="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对象11"/>
          <p:cNvSpPr/>
          <p:nvPr>
            <p:custDataLst>
              <p:tags r:id="rId10"/>
            </p:custDataLst>
          </p:nvPr>
        </p:nvSpPr>
        <p:spPr>
          <a:xfrm flipH="1">
            <a:off x="6678299" y="2214282"/>
            <a:ext cx="1595724" cy="1164808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0800000" scaled="0"/>
          </a:gradFill>
          <a:ln w="25400">
            <a:solidFill>
              <a:srgbClr val="FFFFFF"/>
            </a:solidFill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none" lIns="0" tIns="0" rIns="0" bIns="0" rtlCol="0" anchor="ctr">
            <a:no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b="1">
                <a:solidFill>
                  <a:srgbClr val="FFFFFF"/>
                </a:solidFill>
                <a:latin typeface="+mn-ea"/>
                <a:cs typeface="+mn-ea"/>
                <a:sym typeface="+mn-ea"/>
              </a:rPr>
              <a:t>Compromised</a:t>
            </a:r>
            <a:endParaRPr lang="en-US" altLang="zh-CN" b="1">
              <a:solidFill>
                <a:srgbClr val="FFFFFF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1681480" y="1179195"/>
            <a:ext cx="3297555" cy="337185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2000" b="1"/>
              <a:t>Te Whāriki: Good intentions</a:t>
            </a:r>
            <a:endParaRPr lang="en-US" altLang="zh-CN" sz="2000" b="1"/>
          </a:p>
        </p:txBody>
      </p:sp>
      <p:sp>
        <p:nvSpPr>
          <p:cNvPr id="26" name="文本框 25"/>
          <p:cNvSpPr txBox="1"/>
          <p:nvPr/>
        </p:nvSpPr>
        <p:spPr>
          <a:xfrm>
            <a:off x="7689850" y="1263650"/>
            <a:ext cx="2966085" cy="398780"/>
          </a:xfrm>
          <a:prstGeom prst="rect">
            <a:avLst/>
          </a:prstGeom>
        </p:spPr>
        <p:txBody>
          <a:bodyPr wrap="square">
            <a:spAutoFit/>
          </a:bodyPr>
          <a:p>
            <a:pPr algn="l">
              <a:buClrTx/>
              <a:buSzTx/>
              <a:buFontTx/>
            </a:pPr>
            <a:r>
              <a:rPr lang="en-US" altLang="zh-CN" sz="2000" b="1"/>
              <a:t>Implementation: Reality</a:t>
            </a:r>
            <a:endParaRPr lang="en-US" altLang="zh-CN" sz="2000" b="1"/>
          </a:p>
        </p:txBody>
      </p:sp>
      <p:sp>
        <p:nvSpPr>
          <p:cNvPr id="3" name="文本框 2"/>
          <p:cNvSpPr txBox="1"/>
          <p:nvPr/>
        </p:nvSpPr>
        <p:spPr>
          <a:xfrm>
            <a:off x="1077595" y="4604385"/>
            <a:ext cx="10762615" cy="829945"/>
          </a:xfrm>
          <a:prstGeom prst="rect">
            <a:avLst/>
          </a:prstGeom>
        </p:spPr>
        <p:txBody>
          <a:bodyPr wrap="square">
            <a:spAutoFit/>
          </a:bodyPr>
          <a:p>
            <a:pPr marL="0" indent="0" algn="ctr" defTabSz="266700">
              <a:spcBef>
                <a:spcPts val="500"/>
              </a:spcBef>
              <a:spcAft>
                <a:spcPts val="500"/>
              </a:spcAft>
            </a:pPr>
            <a:r>
              <a:rPr lang="en-US" altLang="zh-CN" sz="2400">
                <a:solidFill>
                  <a:srgbClr val="FF0000"/>
                </a:solidFill>
                <a:latin typeface="Calibri" panose="020F0502020204030204"/>
                <a:ea typeface="Calibri" panose="020F0502020204030204"/>
              </a:rPr>
              <a:t>How curriculum quality and family-engagement should be supported alongside teacher PLD.</a:t>
            </a:r>
            <a:r>
              <a:rPr lang="en-US" altLang="zh-CN" sz="2400">
                <a:solidFill>
                  <a:srgbClr val="FF0000"/>
                </a:solidFill>
                <a:latin typeface="Calibri" panose="020F0502020204030204"/>
                <a:ea typeface="宋体" panose="02010600030101010101" pitchFamily="2" charset="-122"/>
              </a:rPr>
              <a:t> </a:t>
            </a:r>
            <a:endParaRPr lang="en-US" altLang="zh-CN" sz="2400">
              <a:solidFill>
                <a:srgbClr val="FF0000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  <p:pic>
        <p:nvPicPr>
          <p:cNvPr id="6" name="图片 5" descr="c3a5326837b0d68a87e67f56cc96bd0c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638800" y="3869055"/>
            <a:ext cx="559435" cy="718820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6409055" y="4076700"/>
            <a:ext cx="1931035" cy="40830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zh-CN" sz="2400">
                <a:solidFill>
                  <a:srgbClr val="FF0000"/>
                </a:solidFill>
                <a:latin typeface="Calibri" panose="020F0502020204030204"/>
                <a:ea typeface="Calibri" panose="020F0502020204030204"/>
                <a:sym typeface="+mn-ea"/>
              </a:rPr>
              <a:t>Gap</a:t>
            </a:r>
            <a:r>
              <a:rPr lang="en-US" altLang="zh-CN" sz="2400">
                <a:solidFill>
                  <a:srgbClr val="FF0000"/>
                </a:solidFill>
                <a:latin typeface="Calibri" panose="020F0502020204030204"/>
                <a:ea typeface="Calibri" panose="020F0502020204030204"/>
                <a:sym typeface="+mn-ea"/>
              </a:rPr>
              <a:t> ignored:</a:t>
            </a:r>
            <a:endParaRPr lang="en-US" altLang="zh-CN" sz="2400">
              <a:solidFill>
                <a:srgbClr val="FF0000"/>
              </a:solidFill>
              <a:latin typeface="Calibri" panose="020F0502020204030204"/>
              <a:ea typeface="Calibri" panose="020F0502020204030204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21440"/>
    </mc:Choice>
    <mc:Fallback>
      <p:transition advTm="214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584" y="240390"/>
            <a:ext cx="11481847" cy="644843"/>
          </a:xfrm>
        </p:spPr>
        <p:txBody>
          <a:bodyPr>
            <a:normAutofit/>
          </a:bodyPr>
          <a:lstStyle/>
          <a:p>
            <a:pPr algn="l">
              <a:buClrTx/>
              <a:buSzTx/>
              <a:buFontTx/>
            </a:pPr>
            <a:r>
              <a:rPr lang="en-US" altLang="zh-CN" sz="3200" b="1">
                <a:sym typeface="+mn-ea"/>
              </a:rPr>
              <a:t>International Comparison in School-Entry Transition</a:t>
            </a:r>
            <a:endParaRPr lang="en-US" altLang="zh-CN" sz="3200" b="1">
              <a:sym typeface="+mn-ea"/>
            </a:endParaRPr>
          </a:p>
        </p:txBody>
      </p:sp>
      <p:sp>
        <p:nvSpPr>
          <p:cNvPr id="10" name="燕尾形 9"/>
          <p:cNvSpPr/>
          <p:nvPr>
            <p:custDataLst>
              <p:tags r:id="rId1"/>
            </p:custDataLst>
          </p:nvPr>
        </p:nvSpPr>
        <p:spPr>
          <a:xfrm>
            <a:off x="455930" y="2589530"/>
            <a:ext cx="3028950" cy="644525"/>
          </a:xfrm>
          <a:prstGeom prst="chevron">
            <a:avLst/>
          </a:prstGeom>
          <a:gradFill>
            <a:gsLst>
              <a:gs pos="59000">
                <a:schemeClr val="accent2">
                  <a:alpha val="100000"/>
                </a:schemeClr>
              </a:gs>
              <a:gs pos="100000">
                <a:schemeClr val="accent2">
                  <a:lumMod val="60000"/>
                  <a:lumOff val="40000"/>
                  <a:alpha val="10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lIns="0" tIns="0" rIns="0" bIns="0" rtlCol="0" anchor="ctr"/>
          <a:p>
            <a:pPr algn="ctr"/>
            <a:r>
              <a:rPr lang="en-US" altLang="zh-CN" sz="2000" b="1">
                <a:solidFill>
                  <a:schemeClr val="tx1">
                    <a:alpha val="55000"/>
                  </a:schemeClr>
                </a:solidFill>
              </a:rPr>
              <a:t>Key systemic challenges </a:t>
            </a:r>
            <a:endParaRPr lang="en-US" altLang="zh-CN" sz="2000" b="1">
              <a:solidFill>
                <a:schemeClr val="tx1">
                  <a:alpha val="55000"/>
                </a:schemeClr>
              </a:solidFill>
            </a:endParaRPr>
          </a:p>
        </p:txBody>
      </p:sp>
      <p:sp>
        <p:nvSpPr>
          <p:cNvPr id="11" name="燕尾形 10"/>
          <p:cNvSpPr/>
          <p:nvPr>
            <p:custDataLst>
              <p:tags r:id="rId2"/>
            </p:custDataLst>
          </p:nvPr>
        </p:nvSpPr>
        <p:spPr>
          <a:xfrm>
            <a:off x="529590" y="1578610"/>
            <a:ext cx="2955290" cy="644525"/>
          </a:xfrm>
          <a:prstGeom prst="chevron">
            <a:avLst/>
          </a:prstGeom>
          <a:gradFill>
            <a:gsLst>
              <a:gs pos="28000">
                <a:schemeClr val="accent1">
                  <a:alpha val="100000"/>
                </a:schemeClr>
              </a:gs>
              <a:gs pos="100000">
                <a:schemeClr val="accent1">
                  <a:lumMod val="60000"/>
                  <a:lumOff val="40000"/>
                  <a:alpha val="10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lIns="0" tIns="0" rIns="0" bIns="0" rtlCol="0" anchor="ctr"/>
          <a:p>
            <a:pPr algn="ctr"/>
            <a:r>
              <a:rPr lang="en-US" altLang="zh-CN" sz="2000" b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Governance &amp; Authority</a:t>
            </a:r>
            <a:endParaRPr lang="en-US" altLang="zh-CN" sz="2000" b="1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6" name="燕尾形 15"/>
          <p:cNvSpPr/>
          <p:nvPr>
            <p:custDataLst>
              <p:tags r:id="rId3"/>
            </p:custDataLst>
          </p:nvPr>
        </p:nvSpPr>
        <p:spPr>
          <a:xfrm>
            <a:off x="533400" y="3600450"/>
            <a:ext cx="2951480" cy="561340"/>
          </a:xfrm>
          <a:prstGeom prst="chevron">
            <a:avLst/>
          </a:prstGeom>
          <a:gradFill>
            <a:gsLst>
              <a:gs pos="28000">
                <a:schemeClr val="accent1">
                  <a:alpha val="100000"/>
                </a:schemeClr>
              </a:gs>
              <a:gs pos="100000">
                <a:schemeClr val="accent1">
                  <a:lumMod val="60000"/>
                  <a:lumOff val="40000"/>
                  <a:alpha val="10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lIns="0" tIns="0" rIns="0" bIns="0" rtlCol="0" anchor="ctr"/>
          <a:p>
            <a:pPr algn="ctr"/>
            <a:r>
              <a:rPr lang="en-US" altLang="zh-CN" sz="2000" b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Core policy approach</a:t>
            </a:r>
            <a:endParaRPr lang="en-US" altLang="zh-CN" sz="2000" b="1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8" name="燕尾形 17"/>
          <p:cNvSpPr/>
          <p:nvPr>
            <p:custDataLst>
              <p:tags r:id="rId4"/>
            </p:custDataLst>
          </p:nvPr>
        </p:nvSpPr>
        <p:spPr>
          <a:xfrm>
            <a:off x="455295" y="4528185"/>
            <a:ext cx="3025775" cy="696595"/>
          </a:xfrm>
          <a:prstGeom prst="chevron">
            <a:avLst/>
          </a:prstGeom>
          <a:gradFill>
            <a:gsLst>
              <a:gs pos="59000">
                <a:schemeClr val="accent2">
                  <a:alpha val="100000"/>
                </a:schemeClr>
              </a:gs>
              <a:gs pos="100000">
                <a:schemeClr val="accent2">
                  <a:lumMod val="60000"/>
                  <a:lumOff val="40000"/>
                  <a:alpha val="10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lIns="0" tIns="0" rIns="0" bIns="0" rtlCol="0" anchor="ctr"/>
          <a:p>
            <a:pPr algn="ctr"/>
            <a:r>
              <a:rPr lang="en-US" altLang="zh-CN" sz="2000" b="1">
                <a:solidFill>
                  <a:schemeClr val="tx1">
                    <a:alpha val="55000"/>
                  </a:schemeClr>
                </a:solidFill>
              </a:rPr>
              <a:t>Policy outcomes</a:t>
            </a:r>
            <a:endParaRPr lang="en-US" altLang="zh-CN" sz="2000" b="1">
              <a:solidFill>
                <a:schemeClr val="tx1">
                  <a:alpha val="55000"/>
                </a:schemeClr>
              </a:solidFill>
            </a:endParaRPr>
          </a:p>
        </p:txBody>
      </p:sp>
      <p:graphicFrame>
        <p:nvGraphicFramePr>
          <p:cNvPr id="25" name="表格 24"/>
          <p:cNvGraphicFramePr/>
          <p:nvPr/>
        </p:nvGraphicFramePr>
        <p:xfrm>
          <a:off x="3481070" y="739775"/>
          <a:ext cx="8509000" cy="481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5380"/>
                <a:gridCol w="4833620"/>
              </a:tblGrid>
              <a:tr h="609600">
                <a:tc>
                  <a:txBody>
                    <a:bodyPr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</a:tr>
              <a:tr h="848995">
                <a:tc>
                  <a:txBody>
                    <a:bodyPr/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/>
                        <a:t>Decentralised system</a:t>
                      </a:r>
                      <a:endParaRPr lang="en-US" altLang="zh-CN"/>
                    </a:p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/>
                        <a:t>Local curriculum autonomy within national standards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/>
                        <a:t>Centralised </a:t>
                      </a:r>
                      <a:endParaRPr lang="en-US" altLang="zh-CN"/>
                    </a:p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/>
                        <a:t>ECE must follow </a:t>
                      </a:r>
                      <a:r>
                        <a:rPr lang="en-US" altLang="zh-CN" sz="1800">
                          <a:sym typeface="+mn-ea"/>
                        </a:rPr>
                        <a:t>clear </a:t>
                      </a:r>
                      <a:r>
                        <a:rPr lang="en-US" altLang="zh-CN"/>
                        <a:t> </a:t>
                      </a:r>
                      <a:r>
                        <a:rPr lang="en-US" altLang="zh-CN" sz="1800">
                          <a:sym typeface="+mn-ea"/>
                        </a:rPr>
                        <a:t>national-level guidance and</a:t>
                      </a:r>
                      <a:r>
                        <a:rPr lang="en-US" altLang="zh-CN"/>
                        <a:t> prohibitions</a:t>
                      </a:r>
                      <a:endParaRPr lang="en-US" altLang="zh-CN"/>
                    </a:p>
                  </a:txBody>
                  <a:tcPr/>
                </a:tc>
              </a:tr>
              <a:tr h="848360">
                <a:tc>
                  <a:txBody>
                    <a:bodyPr/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 sz="1800">
                          <a:sym typeface="+mn-ea"/>
                        </a:rPr>
                        <a:t>Heavy teacher workload; </a:t>
                      </a:r>
                      <a:endParaRPr lang="en-US" altLang="zh-CN" sz="1800">
                        <a:sym typeface="+mn-ea"/>
                      </a:endParaRPr>
                    </a:p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 sz="1800">
                          <a:sym typeface="+mn-ea"/>
                        </a:rPr>
                        <a:t>Limited policy support for families engagement</a:t>
                      </a:r>
                      <a:endParaRPr lang="en-US" altLang="zh-CN" sz="1800"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 sz="1800"/>
                        <a:t>Ban on formal academic teaching in preschools (MoE China, 2021; China Daily, 2023)</a:t>
                      </a:r>
                      <a:endParaRPr lang="en-US" altLang="zh-CN" sz="1800"/>
                    </a:p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 sz="1800"/>
                        <a:t>Informal parental pre-learning pressure;</a:t>
                      </a:r>
                      <a:endParaRPr lang="en-US" altLang="zh-CN" sz="1800"/>
                    </a:p>
                  </a:txBody>
                  <a:tcPr/>
                </a:tc>
              </a:tr>
              <a:tr h="848995">
                <a:tc>
                  <a:txBody>
                    <a:bodyPr/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 sz="1800">
                          <a:sym typeface="+mn-ea"/>
                        </a:rPr>
                        <a:t>Child-centred pedagogy; </a:t>
                      </a:r>
                      <a:endParaRPr lang="en-US" altLang="zh-CN" sz="1800">
                        <a:sym typeface="+mn-ea"/>
                      </a:endParaRPr>
                    </a:p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 sz="1800">
                          <a:sym typeface="+mn-ea"/>
                        </a:rPr>
                        <a:t>Delay formal academic instruction</a:t>
                      </a:r>
                      <a:endParaRPr lang="en-US" altLang="zh-CN" sz="1800">
                        <a:sym typeface="+mn-ea"/>
                      </a:endParaRPr>
                    </a:p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 sz="1800">
                          <a:sym typeface="+mn-ea"/>
                        </a:rPr>
                        <a:t>Teacher professional development</a:t>
                      </a:r>
                      <a:endParaRPr lang="en-US" altLang="zh-CN" sz="1800"/>
                    </a:p>
                  </a:txBody>
                  <a:tcPr/>
                </a:tc>
                <a:tc>
                  <a:txBody>
                    <a:bodyPr/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 sz="1800">
                          <a:sym typeface="+mn-ea"/>
                        </a:rPr>
                        <a:t>No formal academic teaching in ECE; </a:t>
                      </a:r>
                      <a:endParaRPr lang="en-US" altLang="zh-CN" sz="1800">
                        <a:sym typeface="+mn-ea"/>
                      </a:endParaRPr>
                    </a:p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 sz="1800">
                          <a:sym typeface="+mn-ea"/>
                        </a:rPr>
                        <a:t>Pre-academic practice shifts home</a:t>
                      </a:r>
                      <a:endParaRPr lang="en-US" altLang="zh-CN" sz="1800">
                        <a:sym typeface="+mn-ea"/>
                      </a:endParaRPr>
                    </a:p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 sz="1800">
                          <a:sym typeface="+mn-ea"/>
                        </a:rPr>
                        <a:t>Protect children’s holistic development</a:t>
                      </a:r>
                      <a:endParaRPr lang="en-US" altLang="zh-CN" sz="1800">
                        <a:sym typeface="+mn-ea"/>
                      </a:endParaRPr>
                    </a:p>
                  </a:txBody>
                  <a:tcPr/>
                </a:tc>
              </a:tr>
              <a:tr h="848995">
                <a:tc>
                  <a:txBody>
                    <a:bodyPr/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/>
                        <a:t>Gaps persist </a:t>
                      </a:r>
                      <a:endParaRPr lang="en-US" altLang="zh-CN"/>
                    </a:p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/>
                        <a:t>One in five five-year-olds enter primary school with insufficient oral language skills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/>
                        <a:t>With government policy interventions, children’s language development remains more to be shaped by home-language environments and parental engagement.  (Huang et al., 2023).</a:t>
                      </a:r>
                      <a:endParaRPr lang="en-US" altLang="zh-CN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2" name="图片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17685" y="739775"/>
            <a:ext cx="624840" cy="553720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32095" y="739775"/>
            <a:ext cx="608965" cy="530225"/>
          </a:xfrm>
          <a:prstGeom prst="ellipse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8325" y="131445"/>
            <a:ext cx="9078595" cy="1003935"/>
          </a:xfrm>
        </p:spPr>
        <p:txBody>
          <a:bodyPr>
            <a:normAutofit/>
          </a:bodyPr>
          <a:lstStyle/>
          <a:p>
            <a:pPr algn="l">
              <a:buClrTx/>
              <a:buSzTx/>
              <a:buFontTx/>
            </a:pPr>
            <a:r>
              <a:rPr lang="en-US" altLang="zh-CN" sz="3200" b="1">
                <a:sym typeface="+mn-ea"/>
              </a:rPr>
              <a:t>International Comparison-Key Findings</a:t>
            </a:r>
            <a:endParaRPr lang="en-US" altLang="zh-CN" sz="3200" b="1"/>
          </a:p>
        </p:txBody>
      </p:sp>
      <p:sp useBgFill="1">
        <p:nvSpPr>
          <p:cNvPr id="36" name="矩形: 圆角 35"/>
          <p:cNvSpPr/>
          <p:nvPr>
            <p:custDataLst>
              <p:tags r:id="rId1"/>
            </p:custDataLst>
          </p:nvPr>
        </p:nvSpPr>
        <p:spPr>
          <a:xfrm>
            <a:off x="791845" y="3665220"/>
            <a:ext cx="10810875" cy="1075055"/>
          </a:xfrm>
          <a:prstGeom prst="roundRect">
            <a:avLst/>
          </a:prstGeom>
          <a:ln w="3175" cap="flat" cmpd="sng" algn="ctr">
            <a:solidFill>
              <a:schemeClr val="accent1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0" dist="50800" dir="5400000" algn="ctr" rotWithShape="0">
              <a:schemeClr val="accent1">
                <a:alpha val="20000"/>
              </a:schemeClr>
            </a:outerShdw>
          </a:effectLst>
        </p:spPr>
        <p:txBody>
          <a:bodyPr lIns="0" rIns="0" rtlCol="0" anchor="ctr">
            <a:noAutofit/>
          </a:bodyPr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9" name="矩形: 圆角 25"/>
          <p:cNvSpPr/>
          <p:nvPr>
            <p:custDataLst>
              <p:tags r:id="rId2"/>
            </p:custDataLst>
          </p:nvPr>
        </p:nvSpPr>
        <p:spPr>
          <a:xfrm>
            <a:off x="1894205" y="3783965"/>
            <a:ext cx="9407525" cy="727075"/>
          </a:xfrm>
          <a:prstGeom prst="roundRect">
            <a:avLst/>
          </a:prstGeom>
          <a:solidFill>
            <a:schemeClr val="lt1">
              <a:lumMod val="100000"/>
              <a:alpha val="20000"/>
            </a:schemeClr>
          </a:solidFill>
          <a:ln w="3175" cap="flat" cmpd="sng" algn="ctr">
            <a:solidFill>
              <a:schemeClr val="accent1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rIns="0" rtlCol="0" anchor="ctr">
            <a:noAutofit/>
          </a:bodyPr>
          <a:p>
            <a:pPr lvl="0" algn="ctr">
              <a:buClrTx/>
              <a:buSzTx/>
              <a:buFontTx/>
            </a:pPr>
            <a:r>
              <a:rPr lang="en-US" altLang="zh-CN" sz="2000">
                <a:solidFill>
                  <a:schemeClr val="tx1"/>
                </a:solidFill>
                <a:sym typeface="+mn-ea"/>
              </a:rPr>
              <a:t>Even with institutional policy interventions, home environments and parental engagement strongly shape children’s language growth.</a:t>
            </a:r>
            <a:endParaRPr lang="en-US" altLang="zh-CN" sz="2000">
              <a:solidFill>
                <a:schemeClr val="tx1"/>
              </a:solidFill>
              <a:sym typeface="+mn-ea"/>
            </a:endParaRPr>
          </a:p>
        </p:txBody>
      </p:sp>
      <p:sp useBgFill="1">
        <p:nvSpPr>
          <p:cNvPr id="31" name="矩形: 圆角 30"/>
          <p:cNvSpPr/>
          <p:nvPr>
            <p:custDataLst>
              <p:tags r:id="rId3"/>
            </p:custDataLst>
          </p:nvPr>
        </p:nvSpPr>
        <p:spPr>
          <a:xfrm>
            <a:off x="691515" y="2336165"/>
            <a:ext cx="10810875" cy="1126490"/>
          </a:xfrm>
          <a:prstGeom prst="roundRect">
            <a:avLst/>
          </a:prstGeom>
          <a:ln w="3175" cap="flat" cmpd="sng" algn="ctr">
            <a:solidFill>
              <a:schemeClr val="accent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0" dist="50800" dir="5400000" algn="ctr" rotWithShape="0">
              <a:schemeClr val="accent2">
                <a:alpha val="20000"/>
              </a:schemeClr>
            </a:outerShdw>
          </a:effectLst>
        </p:spPr>
        <p:txBody>
          <a:bodyPr lIns="0" rIns="0" rtlCol="0" anchor="ctr">
            <a:noAutofit/>
          </a:bodyPr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1" name="矩形: 圆角 25"/>
          <p:cNvSpPr/>
          <p:nvPr>
            <p:custDataLst>
              <p:tags r:id="rId4"/>
            </p:custDataLst>
          </p:nvPr>
        </p:nvSpPr>
        <p:spPr>
          <a:xfrm>
            <a:off x="1831340" y="2626995"/>
            <a:ext cx="9671050" cy="686435"/>
          </a:xfrm>
          <a:prstGeom prst="roundRect">
            <a:avLst/>
          </a:prstGeom>
          <a:solidFill>
            <a:schemeClr val="lt1">
              <a:lumMod val="100000"/>
              <a:alpha val="20000"/>
            </a:schemeClr>
          </a:solidFill>
          <a:ln w="3175" cap="flat" cmpd="sng" algn="ctr">
            <a:solidFill>
              <a:schemeClr val="accent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rIns="0" rtlCol="0" anchor="ctr">
            <a:noAutofit/>
          </a:bodyPr>
          <a:p>
            <a:pPr lvl="0" algn="ctr">
              <a:buClrTx/>
              <a:buSzTx/>
              <a:buFontTx/>
            </a:pPr>
            <a:r>
              <a:rPr lang="en-US" altLang="zh-CN" sz="2000">
                <a:sym typeface="+mn-ea"/>
              </a:rPr>
              <a:t>Nations struggle to balance holistic child development and foundational skills under opposing policy pressures.</a:t>
            </a:r>
            <a:endParaRPr lang="en-US" altLang="zh-CN" sz="2000"/>
          </a:p>
          <a:p>
            <a:pPr lvl="0" algn="ctr">
              <a:buClrTx/>
              <a:buSzTx/>
              <a:buFontTx/>
            </a:pPr>
            <a:endParaRPr lang="en-US" altLang="zh-CN" sz="2000">
              <a:solidFill>
                <a:schemeClr val="tx1"/>
              </a:solidFill>
              <a:sym typeface="+mn-ea"/>
            </a:endParaRPr>
          </a:p>
        </p:txBody>
      </p:sp>
      <p:sp useBgFill="1">
        <p:nvSpPr>
          <p:cNvPr id="23" name="矩形: 圆角 25"/>
          <p:cNvSpPr/>
          <p:nvPr>
            <p:custDataLst>
              <p:tags r:id="rId5"/>
            </p:custDataLst>
          </p:nvPr>
        </p:nvSpPr>
        <p:spPr>
          <a:xfrm>
            <a:off x="690880" y="1278890"/>
            <a:ext cx="10808970" cy="1126490"/>
          </a:xfrm>
          <a:prstGeom prst="roundRect">
            <a:avLst/>
          </a:prstGeom>
          <a:ln w="3175" cap="flat" cmpd="sng" algn="ctr">
            <a:solidFill>
              <a:schemeClr val="accent1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0" dist="50800" dir="5400000" algn="ctr" rotWithShape="0">
              <a:schemeClr val="accent1">
                <a:alpha val="20000"/>
              </a:schemeClr>
            </a:outerShdw>
          </a:effectLst>
        </p:spPr>
        <p:txBody>
          <a:bodyPr lIns="0" rIns="0" rtlCol="0" anchor="ctr">
            <a:noAutofit/>
          </a:bodyPr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5" name="矩形: 圆角 25"/>
          <p:cNvSpPr/>
          <p:nvPr>
            <p:custDataLst>
              <p:tags r:id="rId6"/>
            </p:custDataLst>
          </p:nvPr>
        </p:nvSpPr>
        <p:spPr>
          <a:xfrm>
            <a:off x="690880" y="1278890"/>
            <a:ext cx="10808970" cy="996315"/>
          </a:xfrm>
          <a:prstGeom prst="roundRect">
            <a:avLst/>
          </a:prstGeom>
          <a:solidFill>
            <a:schemeClr val="lt1">
              <a:lumMod val="100000"/>
              <a:alpha val="20000"/>
            </a:schemeClr>
          </a:solidFill>
          <a:ln w="3175" cap="flat" cmpd="sng" algn="ctr">
            <a:solidFill>
              <a:schemeClr val="accent1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rIns="0" rtlCol="0" anchor="ctr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sym typeface="+mn-ea"/>
            </a:endParaRPr>
          </a:p>
        </p:txBody>
      </p:sp>
      <p:sp>
        <p:nvSpPr>
          <p:cNvPr id="27" name="椭圆 26"/>
          <p:cNvSpPr/>
          <p:nvPr>
            <p:custDataLst>
              <p:tags r:id="rId7"/>
            </p:custDataLst>
          </p:nvPr>
        </p:nvSpPr>
        <p:spPr>
          <a:xfrm>
            <a:off x="1080135" y="1499235"/>
            <a:ext cx="593725" cy="593725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7686814" scaled="0"/>
          </a:gradFill>
          <a:ln w="25400">
            <a:noFill/>
          </a:ln>
          <a:effectLst>
            <a:outerShdw blurRad="254000" dist="76200" dir="5399998" algn="ctr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none" lIns="0" tIns="0" rIns="0" bIns="0" anchor="ctr" anchorCtr="0">
            <a:norm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23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en-US" altLang="zh-CN" sz="23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8" name="矩形 27"/>
          <p:cNvSpPr/>
          <p:nvPr>
            <p:custDataLst>
              <p:tags r:id="rId8"/>
            </p:custDataLst>
          </p:nvPr>
        </p:nvSpPr>
        <p:spPr>
          <a:xfrm>
            <a:off x="1827530" y="1506855"/>
            <a:ext cx="9473565" cy="562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p>
            <a:pPr algn="ctr">
              <a:lnSpc>
                <a:spcPct val="100000"/>
              </a:lnSpc>
              <a:buClrTx/>
              <a:buSzTx/>
              <a:buFontTx/>
            </a:pPr>
            <a:r>
              <a:rPr lang="en-US" altLang="zh-CN" sz="2000">
                <a:sym typeface="+mn-ea"/>
              </a:rPr>
              <a:t>Early-years transition policies operate within different governance systems..</a:t>
            </a:r>
            <a:endParaRPr lang="en-US" altLang="zh-CN" sz="2000">
              <a:solidFill>
                <a:schemeClr val="tx1"/>
              </a:solidFill>
              <a:sym typeface="+mn-ea"/>
            </a:endParaRPr>
          </a:p>
          <a:p>
            <a:pPr algn="ctr">
              <a:lnSpc>
                <a:spcPct val="100000"/>
              </a:lnSpc>
              <a:buClrTx/>
              <a:buSzTx/>
              <a:buFontTx/>
            </a:pPr>
            <a:endParaRPr lang="en-US" altLang="zh-CN" sz="2000"/>
          </a:p>
        </p:txBody>
      </p:sp>
      <p:sp>
        <p:nvSpPr>
          <p:cNvPr id="30" name="椭圆 29"/>
          <p:cNvSpPr/>
          <p:nvPr>
            <p:custDataLst>
              <p:tags r:id="rId9"/>
            </p:custDataLst>
          </p:nvPr>
        </p:nvSpPr>
        <p:spPr>
          <a:xfrm>
            <a:off x="1080135" y="2673350"/>
            <a:ext cx="593725" cy="593725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lumMod val="75000"/>
                  <a:alpha val="100000"/>
                </a:schemeClr>
              </a:gs>
            </a:gsLst>
            <a:lin ang="7686814" scaled="0"/>
          </a:gradFill>
          <a:ln w="25400">
            <a:noFill/>
          </a:ln>
          <a:effectLst>
            <a:outerShdw blurRad="254000" dist="76200" dir="5399998" algn="ctr" rotWithShape="0">
              <a:schemeClr val="accent2">
                <a:alpha val="25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none" lIns="0" tIns="0" rIns="0" bIns="0" numCol="1" spcCol="0" rtlCol="0" fromWordArt="0" anchor="ctr" anchorCtr="0" forceAA="0" compatLnSpc="1">
            <a:norm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23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en-US" altLang="zh-CN" sz="23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35" name="椭圆 34"/>
          <p:cNvSpPr/>
          <p:nvPr>
            <p:custDataLst>
              <p:tags r:id="rId10"/>
            </p:custDataLst>
          </p:nvPr>
        </p:nvSpPr>
        <p:spPr>
          <a:xfrm>
            <a:off x="1080135" y="3808095"/>
            <a:ext cx="593725" cy="593725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7686814" scaled="0"/>
          </a:gradFill>
          <a:ln w="25400">
            <a:noFill/>
          </a:ln>
          <a:effectLst>
            <a:outerShdw blurRad="254000" dist="76200" dir="5399998" algn="ctr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none" lIns="0" tIns="0" rIns="0" bIns="0" numCol="1" spcCol="0" rtlCol="0" fromWordArt="0" anchor="ctr" anchorCtr="0" forceAA="0" compatLnSpc="1">
            <a:norm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23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en-US" altLang="zh-CN" sz="23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57584" y="129540"/>
            <a:ext cx="11481847" cy="672691"/>
          </a:xfrm>
        </p:spPr>
        <p:txBody>
          <a:bodyPr>
            <a:normAutofit/>
          </a:bodyPr>
          <a:lstStyle/>
          <a:p>
            <a:pPr algn="l">
              <a:buClrTx/>
              <a:buSzTx/>
              <a:buFontTx/>
            </a:pPr>
            <a:r>
              <a:rPr lang="en-US" altLang="zh-CN" sz="3200" b="1"/>
              <a:t>Conclusion</a:t>
            </a:r>
            <a:endParaRPr lang="en-US" altLang="zh-CN" sz="3200" b="1"/>
          </a:p>
        </p:txBody>
      </p:sp>
      <p:sp>
        <p:nvSpPr>
          <p:cNvPr id="23" name="文本框 22"/>
          <p:cNvSpPr txBox="1"/>
          <p:nvPr/>
        </p:nvSpPr>
        <p:spPr>
          <a:xfrm>
            <a:off x="614680" y="902335"/>
            <a:ext cx="10678795" cy="3830955"/>
          </a:xfrm>
          <a:prstGeom prst="rect">
            <a:avLst/>
          </a:prstGeom>
        </p:spPr>
        <p:txBody>
          <a:bodyPr wrap="square">
            <a:spAutoFit/>
          </a:bodyPr>
          <a:p>
            <a:pPr marL="285750" indent="-285750" algn="just" fontAlgn="auto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zh-CN"/>
              <a:t>Critically evaluation on New Zealand’s eLearn transition policy addressing the school entry oral language gap</a:t>
            </a:r>
            <a:endParaRPr lang="en-US" altLang="zh-CN"/>
          </a:p>
          <a:p>
            <a:pPr marL="285750" indent="-285750" algn="just" fontAlgn="auto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zh-CN"/>
              <a:t>The policy aims for curriculum continuity via teacher training, but is unlikely to reverse cumulative, family-rooted learning disadvantage. International research supports this view.</a:t>
            </a:r>
            <a:endParaRPr lang="en-US" altLang="zh-CN"/>
          </a:p>
          <a:p>
            <a:pPr marL="285750" indent="-285750" algn="just" fontAlgn="auto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zh-CN"/>
              <a:t>Ecological perspectives show oral language development is shaped by interacting family, educator and system factors.</a:t>
            </a:r>
            <a:endParaRPr lang="en-US" altLang="zh-CN"/>
          </a:p>
          <a:p>
            <a:pPr marL="285750" indent="-285750" algn="just" fontAlgn="auto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zh-CN"/>
              <a:t>The core challenge is not simply teacher training, but coordinated support across families, ECE and primary schools.</a:t>
            </a:r>
            <a:endParaRPr lang="en-US" altLang="zh-CN"/>
          </a:p>
          <a:p>
            <a:pPr marL="285750" indent="-285750" algn="just" fontAlgn="auto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zh-CN"/>
              <a:t>Limitation: Analysis draws on my practice-led observations. </a:t>
            </a:r>
            <a:endParaRPr lang="en-US" altLang="zh-CN"/>
          </a:p>
          <a:p>
            <a:pPr marL="285750" indent="-285750" algn="just" fontAlgn="auto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zh-CN"/>
              <a:t>Further research is needed to test stable support models for at-risk children.</a:t>
            </a:r>
            <a:endParaRPr lang="en-US" altLang="zh-CN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图片 35" descr="Q &amp; A, Questions and Answers. Words Typography Conceptposition_newest_0_resourcebtn&amp;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 rot="780000">
            <a:off x="7590790" y="2686050"/>
            <a:ext cx="3872230" cy="2906395"/>
          </a:xfrm>
          <a:prstGeom prst="rect">
            <a:avLst/>
          </a:prstGeom>
        </p:spPr>
      </p:pic>
      <p:sp>
        <p:nvSpPr>
          <p:cNvPr id="38" name="矩形 37"/>
          <p:cNvSpPr/>
          <p:nvPr/>
        </p:nvSpPr>
        <p:spPr>
          <a:xfrm>
            <a:off x="1529398" y="1273175"/>
            <a:ext cx="9133205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rthographicFront"/>
              <a:lightRig rig="threePt" dir="t"/>
            </a:scene3d>
          </a:bodyPr>
          <a:p>
            <a:pPr algn="ctr"/>
            <a:r>
              <a:rPr lang="en-US" altLang="zh-CN" sz="72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Thank you for listening!</a:t>
            </a:r>
            <a:endParaRPr lang="en-US" altLang="zh-CN" sz="72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24600"/>
    </mc:Choice>
    <mc:Fallback>
      <p:transition advTm="24600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57801" y="262866"/>
            <a:ext cx="10795518" cy="621207"/>
          </a:xfrm>
        </p:spPr>
        <p:txBody>
          <a:bodyPr>
            <a:normAutofit/>
          </a:bodyPr>
          <a:lstStyle/>
          <a:p>
            <a:pPr algn="l">
              <a:buClrTx/>
              <a:buSzTx/>
              <a:buFontTx/>
            </a:pPr>
            <a:r>
              <a:rPr lang="en-US" altLang="zh-CN" sz="3200" b="1"/>
              <a:t>References</a:t>
            </a:r>
            <a:endParaRPr lang="en-US" altLang="zh-CN" sz="3200" b="1"/>
          </a:p>
        </p:txBody>
      </p:sp>
      <p:sp>
        <p:nvSpPr>
          <p:cNvPr id="8" name="TextBox 7"/>
          <p:cNvSpPr txBox="1"/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1"/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57530" y="816610"/>
            <a:ext cx="10956290" cy="4905375"/>
          </a:xfrm>
          <a:prstGeom prst="rect">
            <a:avLst/>
          </a:prstGeom>
        </p:spPr>
        <p:txBody>
          <a:bodyPr wrap="square">
            <a:noAutofit/>
          </a:bodyPr>
          <a:p>
            <a:pPr algn="just"/>
            <a:r>
              <a:rPr lang="en-US" altLang="zh-CN" sz="1600"/>
              <a:t>Bronfenbrenner, U. (1979) </a:t>
            </a:r>
            <a:r>
              <a:rPr lang="en-US" altLang="zh-CN" sz="1600" i="1"/>
              <a:t>The ecology of human development: experiments by nature and design</a:t>
            </a:r>
            <a:r>
              <a:rPr lang="en-US" altLang="zh-CN" sz="1600"/>
              <a:t>. Cambridge, MA: Harvard University Press.</a:t>
            </a:r>
            <a:endParaRPr lang="en-US" altLang="zh-CN" sz="1600"/>
          </a:p>
          <a:p>
            <a:pPr algn="just"/>
            <a:endParaRPr lang="en-US" altLang="zh-CN" sz="1600"/>
          </a:p>
          <a:p>
            <a:pPr algn="l"/>
            <a:r>
              <a:rPr lang="en-US" altLang="zh-CN" sz="1600"/>
              <a:t>China Daily. (2023) Law to stop jump-start at preschool. </a:t>
            </a:r>
            <a:r>
              <a:rPr lang="en-US" altLang="zh-CN" sz="1600" i="1"/>
              <a:t>China Daily</a:t>
            </a:r>
            <a:r>
              <a:rPr lang="en-US" altLang="zh-CN" sz="1600"/>
              <a:t>. Available at: </a:t>
            </a:r>
            <a:r>
              <a:rPr lang="en-US" altLang="zh-CN" sz="1600">
                <a:hlinkClick r:id="rId2" action="ppaction://hlinkfile"/>
              </a:rPr>
              <a:t>https://govt.chinadaily.com.cn/s/202308/29/WS64ed9a48498ed2d7b7e997fb/law-to-stop-jump-start-at-preschool.html#:~:text=China%20plans%20to%20ban%20kindergartens%20from%20teaching%20primary,students%27%20safety%2C%20a%20draft%20law%20said%20on%20Monday</a:t>
            </a:r>
            <a:r>
              <a:rPr lang="en-US" altLang="zh-CN" sz="1600"/>
              <a:t> (Accessed: 12 October 2026).</a:t>
            </a:r>
            <a:endParaRPr lang="en-US" altLang="zh-CN" sz="1600"/>
          </a:p>
          <a:p>
            <a:pPr algn="just"/>
            <a:endParaRPr lang="en-US" altLang="zh-CN" sz="1600"/>
          </a:p>
          <a:p>
            <a:pPr algn="just"/>
            <a:r>
              <a:rPr lang="en-US" altLang="zh-CN" sz="1600"/>
              <a:t>Education Review Office. (2024)</a:t>
            </a:r>
            <a:r>
              <a:rPr lang="en-US" altLang="zh-CN" sz="1600" i="1"/>
              <a:t> Let’s Keep Talking: Oral Language Development in the Early Years.</a:t>
            </a:r>
            <a:r>
              <a:rPr lang="en-US" altLang="zh-CN" sz="1600"/>
              <a:t> Available at:</a:t>
            </a:r>
            <a:r>
              <a:rPr lang="en-US" altLang="zh-CN" sz="1600">
                <a:hlinkClick r:id="rId3" action="ppaction://hlinkfile"/>
              </a:rPr>
              <a:t>https://www.evidence.ero.govt.nz/documents/lets-keep-talking-oral-language-development-in-the-early-years</a:t>
            </a:r>
            <a:r>
              <a:rPr lang="en-US" altLang="zh-CN" sz="1600"/>
              <a:t> (Accessed: 12 October 2026).</a:t>
            </a:r>
            <a:endParaRPr lang="en-US" altLang="zh-CN" sz="1600"/>
          </a:p>
          <a:p>
            <a:pPr algn="just"/>
            <a:endParaRPr lang="en-US" altLang="zh-CN" sz="1600"/>
          </a:p>
          <a:p>
            <a:pPr algn="just"/>
            <a:r>
              <a:rPr lang="en-US" altLang="zh-CN" sz="1600"/>
              <a:t>Gerritsen, J. (2024) More 5-year-olds starting school with low speaking skills-teachers. </a:t>
            </a:r>
            <a:r>
              <a:rPr lang="en-US" altLang="zh-CN" sz="1600" i="1"/>
              <a:t>Stuff.</a:t>
            </a:r>
            <a:r>
              <a:rPr lang="en-US" altLang="zh-CN" sz="1600"/>
              <a:t> Available at: </a:t>
            </a:r>
            <a:r>
              <a:rPr lang="en-US" altLang="zh-CN" sz="1600">
                <a:hlinkClick r:id="rId4" action="ppaction://hlinkfile"/>
              </a:rPr>
              <a:t>https://www.stuff.co.nz/nz-news/350387043/more-5-year-olds-starting-school-low-speaking-skills-teachers</a:t>
            </a:r>
            <a:r>
              <a:rPr lang="en-US" altLang="zh-CN" sz="1600"/>
              <a:t> (Accessed: 12 October 2026).</a:t>
            </a:r>
            <a:endParaRPr lang="en-US" altLang="zh-CN" sz="1600"/>
          </a:p>
          <a:p>
            <a:pPr algn="just"/>
            <a:endParaRPr lang="en-US" altLang="zh-CN" sz="1600">
              <a:highlight>
                <a:srgbClr val="FFFF00"/>
              </a:highlight>
            </a:endParaRPr>
          </a:p>
          <a:p>
            <a:pPr algn="just"/>
            <a:r>
              <a:rPr lang="en-US" altLang="zh-CN" sz="1600"/>
              <a:t>Huang, J., Tian, F., Qiao, H., Zhang, M. and Yu, C. (2023) The practical characteristics, difficulties and cooperative ways of teacher subjects in children's transition from kindergarten to primary school: An empirical investigation of kindergarten and primary school teachers from 11 provinces and cities. </a:t>
            </a:r>
            <a:r>
              <a:rPr lang="en-US" altLang="zh-CN" sz="1600" i="1"/>
              <a:t>Journal of East China Normal University (Educational Sciences)</a:t>
            </a:r>
            <a:r>
              <a:rPr lang="en-US" altLang="zh-CN" sz="1600"/>
              <a:t>, 41(11), pp. 1-12.</a:t>
            </a:r>
            <a:endParaRPr lang="en-US" altLang="zh-CN" sz="1600"/>
          </a:p>
          <a:p>
            <a:pPr algn="just"/>
            <a:endParaRPr lang="en-US" altLang="zh-CN" sz="1600">
              <a:highlight>
                <a:srgbClr val="FFFF00"/>
              </a:highlight>
            </a:endParaRPr>
          </a:p>
          <a:p>
            <a:pPr algn="just"/>
            <a:endParaRPr lang="en-US" altLang="zh-CN" sz="1600"/>
          </a:p>
          <a:p>
            <a:pPr algn="just"/>
            <a:endParaRPr lang="en-US" altLang="zh-CN" sz="1600"/>
          </a:p>
          <a:p>
            <a:pPr algn="just"/>
            <a:endParaRPr lang="en-US" altLang="zh-CN" sz="1600"/>
          </a:p>
          <a:p>
            <a:endParaRPr lang="en-US" altLang="zh-CN" sz="1600">
              <a:highlight>
                <a:srgbClr val="FFFF00"/>
              </a:highlight>
            </a:endParaRPr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621207"/>
          </a:xfrm>
        </p:spPr>
        <p:txBody>
          <a:bodyPr>
            <a:normAutofit/>
          </a:bodyPr>
          <a:lstStyle/>
          <a:p>
            <a:pPr algn="l">
              <a:buClrTx/>
              <a:buSzTx/>
              <a:buFontTx/>
            </a:pPr>
            <a:r>
              <a:rPr lang="en-US" altLang="zh-CN" sz="3200" b="1"/>
              <a:t>References</a:t>
            </a:r>
            <a:endParaRPr lang="en-US" altLang="zh-CN" sz="3200" b="1"/>
          </a:p>
        </p:txBody>
      </p:sp>
      <p:sp>
        <p:nvSpPr>
          <p:cNvPr id="8" name="TextBox 7"/>
          <p:cNvSpPr txBox="1"/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1"/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17550" y="883920"/>
            <a:ext cx="10796270" cy="4457065"/>
          </a:xfrm>
          <a:prstGeom prst="rect">
            <a:avLst/>
          </a:prstGeom>
        </p:spPr>
        <p:txBody>
          <a:bodyPr wrap="square">
            <a:noAutofit/>
          </a:bodyPr>
          <a:p>
            <a:pPr algn="just"/>
            <a:r>
              <a:rPr lang="en-US" altLang="zh-CN" sz="1600">
                <a:sym typeface="+mn-ea"/>
              </a:rPr>
              <a:t>McLachlan, C. and Arrow, A. (2011) Literacy in the early years in New Zealand: Policies, politics and pressing reasons for change. </a:t>
            </a:r>
            <a:r>
              <a:rPr lang="en-US" altLang="zh-CN" sz="1600" i="1">
                <a:sym typeface="+mn-ea"/>
              </a:rPr>
              <a:t>Literacy</a:t>
            </a:r>
            <a:r>
              <a:rPr lang="en-US" altLang="zh-CN" sz="1600">
                <a:sym typeface="+mn-ea"/>
              </a:rPr>
              <a:t>, 45(3), pp. 126–133.</a:t>
            </a:r>
            <a:endParaRPr lang="en-US" altLang="zh-CN" sz="1600">
              <a:sym typeface="+mn-ea"/>
            </a:endParaRPr>
          </a:p>
          <a:p>
            <a:pPr algn="just"/>
            <a:endParaRPr lang="en-US" altLang="zh-CN" sz="1600">
              <a:sym typeface="+mn-ea"/>
            </a:endParaRPr>
          </a:p>
          <a:p>
            <a:pPr algn="just"/>
            <a:r>
              <a:rPr lang="en-US" altLang="zh-CN" sz="1600">
                <a:sym typeface="+mn-ea"/>
              </a:rPr>
              <a:t>Ministry of Education of the People’s Republic of China. (2021) MOE issues guidelines to enable smooth transition from preschool to primary school. </a:t>
            </a:r>
            <a:r>
              <a:rPr lang="en-US" altLang="zh-CN" sz="1600" i="1">
                <a:sym typeface="+mn-ea"/>
              </a:rPr>
              <a:t>Ministry of Education of the People’s Republic of China</a:t>
            </a:r>
            <a:r>
              <a:rPr lang="en-US" altLang="zh-CN" sz="1600">
                <a:sym typeface="+mn-ea"/>
              </a:rPr>
              <a:t>. Available at: </a:t>
            </a:r>
            <a:r>
              <a:rPr lang="en-US" altLang="zh-CN" sz="1600">
                <a:sym typeface="+mn-ea"/>
                <a:hlinkClick r:id="rId2"/>
              </a:rPr>
              <a:t>http://en.moe.gov.cn/news/press_releases/202104/t20210427_528767.html</a:t>
            </a:r>
            <a:r>
              <a:rPr lang="en-US" altLang="zh-CN" sz="1600">
                <a:sym typeface="+mn-ea"/>
              </a:rPr>
              <a:t> (Accessed: 12 October 2026).</a:t>
            </a:r>
            <a:endParaRPr lang="en-US" altLang="zh-CN" sz="1600"/>
          </a:p>
          <a:p>
            <a:pPr algn="just"/>
            <a:endParaRPr lang="en-US" altLang="zh-CN" sz="1600"/>
          </a:p>
          <a:p>
            <a:pPr algn="just"/>
            <a:r>
              <a:rPr lang="en-US" altLang="zh-CN" sz="1600">
                <a:sym typeface="+mn-ea"/>
              </a:rPr>
              <a:t>Ministry of Education. (2017)  </a:t>
            </a:r>
            <a:r>
              <a:rPr lang="en-US" altLang="zh-CN" sz="1600" i="1">
                <a:sym typeface="+mn-ea"/>
              </a:rPr>
              <a:t>Te Wh</a:t>
            </a:r>
            <a:r>
              <a:rPr lang="en-US" altLang="en-US" sz="1600" i="1">
                <a:sym typeface="+mn-ea"/>
              </a:rPr>
              <a:t>ā</a:t>
            </a:r>
            <a:r>
              <a:rPr lang="en-US" altLang="zh-CN" sz="1600" i="1">
                <a:sym typeface="+mn-ea"/>
              </a:rPr>
              <a:t>riki: He wh</a:t>
            </a:r>
            <a:r>
              <a:rPr lang="en-US" altLang="en-US" sz="1600" i="1">
                <a:sym typeface="+mn-ea"/>
              </a:rPr>
              <a:t>ā</a:t>
            </a:r>
            <a:r>
              <a:rPr lang="en-US" altLang="zh-CN" sz="1600" i="1">
                <a:sym typeface="+mn-ea"/>
              </a:rPr>
              <a:t>riki m</a:t>
            </a:r>
            <a:r>
              <a:rPr lang="en-US" altLang="en-US" sz="1600" i="1">
                <a:sym typeface="+mn-ea"/>
              </a:rPr>
              <a:t>ā</a:t>
            </a:r>
            <a:r>
              <a:rPr lang="en-US" altLang="zh-CN" sz="1600" i="1">
                <a:sym typeface="+mn-ea"/>
              </a:rPr>
              <a:t>tauranga m</a:t>
            </a:r>
            <a:r>
              <a:rPr lang="en-US" altLang="en-US" sz="1600" i="1">
                <a:sym typeface="+mn-ea"/>
              </a:rPr>
              <a:t>ō </a:t>
            </a:r>
            <a:r>
              <a:rPr lang="en-US" altLang="zh-CN" sz="1600" i="1">
                <a:sym typeface="+mn-ea"/>
              </a:rPr>
              <a:t>ng</a:t>
            </a:r>
            <a:r>
              <a:rPr lang="en-US" altLang="en-US" sz="1600" i="1">
                <a:sym typeface="+mn-ea"/>
              </a:rPr>
              <a:t>ā </a:t>
            </a:r>
            <a:r>
              <a:rPr lang="en-US" altLang="zh-CN" sz="1600" i="1">
                <a:sym typeface="+mn-ea"/>
              </a:rPr>
              <a:t>mokopuna o Aotearoa: Early childhood curriculum.</a:t>
            </a:r>
            <a:r>
              <a:rPr lang="en-US" altLang="zh-CN" sz="1600">
                <a:sym typeface="+mn-ea"/>
              </a:rPr>
              <a:t> Wellington: Ministry of Education.</a:t>
            </a:r>
            <a:endParaRPr lang="en-US" altLang="zh-CN" sz="1600"/>
          </a:p>
          <a:p>
            <a:pPr algn="just"/>
            <a:endParaRPr lang="en-US" altLang="zh-CN" sz="1600">
              <a:sym typeface="+mn-ea"/>
            </a:endParaRPr>
          </a:p>
          <a:p>
            <a:pPr algn="just"/>
            <a:r>
              <a:rPr lang="en-US" altLang="zh-CN" sz="1600">
                <a:sym typeface="+mn-ea"/>
              </a:rPr>
              <a:t>Ministry of Education. (2026) </a:t>
            </a:r>
            <a:r>
              <a:rPr lang="en-US" altLang="zh-CN" sz="1600" i="1">
                <a:sym typeface="+mn-ea"/>
              </a:rPr>
              <a:t>New eLearn modules support continuity of learning and transitions to school.</a:t>
            </a:r>
            <a:r>
              <a:rPr lang="en-US" altLang="zh-CN" sz="1600">
                <a:sym typeface="+mn-ea"/>
              </a:rPr>
              <a:t> Available at: </a:t>
            </a:r>
            <a:r>
              <a:rPr lang="en-US" altLang="zh-CN" sz="1600">
                <a:sym typeface="+mn-ea"/>
                <a:hlinkClick r:id="rId3" action="ppaction://hlinkfile"/>
              </a:rPr>
              <a:t>https://tahurangi.education.govt.nz/newelearnmodules</a:t>
            </a:r>
            <a:r>
              <a:rPr lang="en-US" altLang="zh-CN" sz="1600">
                <a:sym typeface="+mn-ea"/>
              </a:rPr>
              <a:t>  (Accessed: 12 October 2026).</a:t>
            </a:r>
            <a:endParaRPr lang="en-US" altLang="zh-CN" sz="1600">
              <a:sym typeface="+mn-ea"/>
            </a:endParaRPr>
          </a:p>
          <a:p>
            <a:pPr algn="just"/>
            <a:endParaRPr lang="en-US" altLang="zh-CN" sz="1600">
              <a:sym typeface="+mn-ea"/>
            </a:endParaRPr>
          </a:p>
          <a:p>
            <a:pPr algn="just"/>
            <a:r>
              <a:rPr lang="en-US" altLang="zh-CN" sz="1600">
                <a:sym typeface="+mn-ea"/>
              </a:rPr>
              <a:t>Newstalk ZB. (2025) ERO monitoring shows ECE services falling short - report. </a:t>
            </a:r>
            <a:r>
              <a:rPr lang="en-US" altLang="zh-CN" sz="1600" i="1">
                <a:sym typeface="+mn-ea"/>
              </a:rPr>
              <a:t>Newstalk ZB.</a:t>
            </a:r>
            <a:r>
              <a:rPr lang="en-US" altLang="zh-CN" sz="1600">
                <a:sym typeface="+mn-ea"/>
              </a:rPr>
              <a:t> Available at: </a:t>
            </a:r>
            <a:r>
              <a:rPr lang="en-US" altLang="zh-CN" sz="1600">
                <a:sym typeface="+mn-ea"/>
                <a:hlinkClick r:id="rId4" action="ppaction://hlinkfile"/>
              </a:rPr>
              <a:t>https://www.newstalkzb.co.nz/news/national/ero-monitoring-shows-ece-services-falling-short-report/#:~:text=Monitoring%20by%20the%20Education%20Review%20Office%20%28ERO%29%20shows,an%20improvement%20from%2064%25%20in%20the%20previous%20year.</a:t>
            </a:r>
            <a:r>
              <a:rPr lang="en-US" altLang="zh-CN" sz="1600">
                <a:sym typeface="+mn-ea"/>
              </a:rPr>
              <a:t>  (Accessed: 12 October 2026).</a:t>
            </a:r>
            <a:endParaRPr lang="en-US" altLang="zh-CN" sz="1600"/>
          </a:p>
          <a:p>
            <a:pPr algn="just"/>
            <a:endParaRPr lang="en-US" altLang="zh-CN" sz="1600">
              <a:sym typeface="+mn-ea"/>
            </a:endParaRPr>
          </a:p>
          <a:p>
            <a:endParaRPr lang="en-US" altLang="zh-CN" sz="160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02251" y="446381"/>
            <a:ext cx="10795518" cy="621207"/>
          </a:xfrm>
        </p:spPr>
        <p:txBody>
          <a:bodyPr>
            <a:normAutofit/>
          </a:bodyPr>
          <a:lstStyle/>
          <a:p>
            <a:pPr algn="l">
              <a:buClrTx/>
              <a:buSzTx/>
              <a:buFontTx/>
            </a:pPr>
            <a:r>
              <a:rPr lang="en-US" altLang="zh-CN" sz="3200" b="1"/>
              <a:t>References</a:t>
            </a:r>
            <a:endParaRPr lang="en-US" altLang="zh-CN" sz="3200" b="1"/>
          </a:p>
        </p:txBody>
      </p:sp>
      <p:sp>
        <p:nvSpPr>
          <p:cNvPr id="8" name="TextBox 7"/>
          <p:cNvSpPr txBox="1"/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1"/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01980" y="1067435"/>
            <a:ext cx="10718165" cy="2553335"/>
          </a:xfrm>
          <a:prstGeom prst="rect">
            <a:avLst/>
          </a:prstGeom>
        </p:spPr>
        <p:txBody>
          <a:bodyPr wrap="square">
            <a:spAutoFit/>
          </a:bodyPr>
          <a:p>
            <a:endParaRPr lang="en-US" altLang="zh-CN" sz="1600"/>
          </a:p>
          <a:p>
            <a:pPr algn="just"/>
            <a:r>
              <a:rPr lang="en-US" altLang="zh-CN" sz="1600">
                <a:sym typeface="+mn-ea"/>
              </a:rPr>
              <a:t>New Zealand Herald. (2026) Auckland primary school children are missing basic skills such as talking, eating and toileting</a:t>
            </a:r>
            <a:r>
              <a:rPr lang="en-US" altLang="zh-CN" sz="1600" i="1">
                <a:sym typeface="+mn-ea"/>
              </a:rPr>
              <a:t>.</a:t>
            </a:r>
            <a:r>
              <a:rPr lang="en-US" altLang="zh-CN" sz="1600">
                <a:sym typeface="+mn-ea"/>
              </a:rPr>
              <a:t> </a:t>
            </a:r>
            <a:r>
              <a:rPr lang="en-US" altLang="zh-CN" sz="1600" i="1">
                <a:sym typeface="+mn-ea"/>
              </a:rPr>
              <a:t>New Zealand Herald.</a:t>
            </a:r>
            <a:r>
              <a:rPr lang="en-US" altLang="zh-CN" sz="1600">
                <a:sym typeface="+mn-ea"/>
              </a:rPr>
              <a:t> Available at: </a:t>
            </a:r>
            <a:r>
              <a:rPr lang="en-US" altLang="zh-CN" sz="1600">
                <a:sym typeface="+mn-ea"/>
                <a:hlinkClick r:id="rId2" action="ppaction://hlinkfile"/>
              </a:rPr>
              <a:t>https://www.nzherald.co.nz/nz/education/auckland-primary-school-children-are-missing-basic-skills-such-as-talking-eating-and-toileting/WWHEYTYU7JEZJAOOJ6PXFRLLRA/</a:t>
            </a:r>
            <a:r>
              <a:rPr lang="en-US" altLang="zh-CN" sz="1600">
                <a:sym typeface="+mn-ea"/>
              </a:rPr>
              <a:t> (Accessed: 12 October 2026).</a:t>
            </a:r>
            <a:endParaRPr lang="en-US" altLang="zh-CN" sz="1600"/>
          </a:p>
          <a:p>
            <a:endParaRPr lang="en-US" altLang="zh-CN" sz="1600"/>
          </a:p>
          <a:p>
            <a:r>
              <a:rPr lang="en-US" altLang="zh-CN" sz="1600">
                <a:sym typeface="+mn-ea"/>
              </a:rPr>
              <a:t>Ozga, J. (2000)</a:t>
            </a:r>
            <a:r>
              <a:rPr lang="en-US" altLang="zh-CN" sz="1600" i="1">
                <a:sym typeface="+mn-ea"/>
              </a:rPr>
              <a:t>  Policy research in educational settings: Contested terrain. </a:t>
            </a:r>
            <a:r>
              <a:rPr lang="en-US" altLang="zh-CN" sz="1600">
                <a:sym typeface="+mn-ea"/>
              </a:rPr>
              <a:t>Buckingham: Open University Press.</a:t>
            </a:r>
            <a:endParaRPr lang="en-US" altLang="zh-CN" sz="1600" i="1"/>
          </a:p>
          <a:p>
            <a:endParaRPr lang="en-US" altLang="zh-CN" sz="1600"/>
          </a:p>
          <a:p>
            <a:r>
              <a:rPr lang="en-US" altLang="zh-CN" sz="1600">
                <a:sym typeface="+mn-ea"/>
              </a:rPr>
              <a:t>Stanovich, K. E. (1986) Matthew effects in reading: some consequences of individual differences in the acquisition of literacy. </a:t>
            </a:r>
            <a:r>
              <a:rPr lang="en-US" altLang="zh-CN" sz="1600" i="1">
                <a:sym typeface="+mn-ea"/>
              </a:rPr>
              <a:t>Reading Research Quarterly</a:t>
            </a:r>
            <a:r>
              <a:rPr lang="en-US" altLang="zh-CN" sz="1600">
                <a:sym typeface="+mn-ea"/>
              </a:rPr>
              <a:t>, 21(4), pp. 360–407.</a:t>
            </a:r>
            <a:endParaRPr lang="en-US" altLang="zh-CN" sz="1600"/>
          </a:p>
          <a:p>
            <a:endParaRPr lang="en-US" altLang="zh-CN" sz="1600">
              <a:highlight>
                <a:srgbClr val="FFFF00"/>
              </a:highlight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custom20235029_1*i*1"/>
  <p:tag name="KSO_WM_TEMPLATE_CATEGORY" val="custom"/>
  <p:tag name="KSO_WM_TEMPLATE_INDEX" val="20235029"/>
  <p:tag name="KSO_WM_UNIT_LAYERLEVEL" val="1"/>
  <p:tag name="KSO_WM_TAG_VERSION" val="3.0"/>
  <p:tag name="KSO_WM_UNIT_TYPE" val="i"/>
  <p:tag name="KSO_WM_UNIT_INDEX" val="1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40492860_1*n_h_h_f*1_2_1_1"/>
  <p:tag name="KSO_WM_TEMPLATE_CATEGORY" val="diagram"/>
  <p:tag name="KSO_WM_TEMPLATE_INDEX" val="40492860"/>
  <p:tag name="KSO_WM_UNIT_LAYERLEVEL" val="1_1_1_1"/>
  <p:tag name="KSO_WM_TAG_VERSION" val="3.0"/>
  <p:tag name="KSO_WM_BEAUTIFY_FLAG" val="#wm#"/>
  <p:tag name="KSO_WM_UNIT_SUBTYPE" val="a"/>
  <p:tag name="KSO_WM_UNIT_TEXT_LAYER_COUNT" val="1"/>
  <p:tag name="KSO_WM_UNIT_NOCLEAR" val="0"/>
  <p:tag name="KSO_WM_UNIT_TYPE" val="n_h_h_f"/>
  <p:tag name="KSO_WM_UNIT_INDEX" val="1_2_1_1"/>
  <p:tag name="KSO_WM_DIAGRAM_GROUP_CODE" val="n1-1"/>
  <p:tag name="KSO_WM_DIAGRAM_VERSION" val="3"/>
  <p:tag name="KSO_WM_DIAGRAM_COLOR_TRICK" val="1"/>
  <p:tag name="KSO_WM_DIAGRAM_COLOR_TEXT_CAN_REMOVE" val="n"/>
  <p:tag name="KSO_WM_UNIT_PRESET_TEXT" val="添加正文，文字是思想的提炼，请言简意赅阐述内容"/>
  <p:tag name="KSO_WM_UNIT_TEXT_FILL_FORE_SCHEMECOLOR_INDEX" val="1"/>
  <p:tag name="KSO_WM_UNIT_TEXT_FILL_TYPE" val="1"/>
  <p:tag name="KSO_WM_UNIT_TEXT_TYPE" val="1"/>
  <p:tag name="KSO_WM_DIAGRAM_MAX_ITEMCNT" val="6"/>
  <p:tag name="KSO_WM_DIAGRAM_MIN_ITEMCNT" val="3"/>
  <p:tag name="KSO_WM_DIAGRAM_VIRTUALLY_FRAME" val="{&quot;height&quot;:373.6815673828125,&quot;left&quot;:41.075,&quot;top&quot;:63.5,&quot;width&quot;:822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40492860_1*n_h_h_a*1_2_3_1"/>
  <p:tag name="KSO_WM_TEMPLATE_CATEGORY" val="diagram"/>
  <p:tag name="KSO_WM_TEMPLATE_INDEX" val="40492860"/>
  <p:tag name="KSO_WM_UNIT_LAYERLEVEL" val="1_1_1_1"/>
  <p:tag name="KSO_WM_TAG_VERSION" val="3.0"/>
  <p:tag name="KSO_WM_BEAUTIFY_FLAG" val="#wm#"/>
  <p:tag name="KSO_WM_UNIT_ISCONTENTSTITLE" val="0"/>
  <p:tag name="KSO_WM_UNIT_ISNUMDGMTITLE" val="0"/>
  <p:tag name="KSO_WM_UNIT_NOCLEAR" val="0"/>
  <p:tag name="KSO_WM_UNIT_TYPE" val="n_h_h_a"/>
  <p:tag name="KSO_WM_UNIT_INDEX" val="1_2_3_1"/>
  <p:tag name="KSO_WM_DIAGRAM_GROUP_CODE" val="n1-1"/>
  <p:tag name="KSO_WM_DIAGRAM_VERSION" val="3"/>
  <p:tag name="KSO_WM_DIAGRAM_COLOR_TRICK" val="1"/>
  <p:tag name="KSO_WM_DIAGRAM_COLOR_TEXT_CAN_REMOVE" val="n"/>
  <p:tag name="KSO_WM_UNIT_PRESET_TEXT" val="单击添加项标题"/>
  <p:tag name="KSO_WM_UNIT_TEXT_FILL_FORE_SCHEMECOLOR_INDEX" val="1"/>
  <p:tag name="KSO_WM_UNIT_TEXT_FILL_TYPE" val="1"/>
  <p:tag name="KSO_WM_UNIT_TEXT_TYPE" val="1"/>
  <p:tag name="KSO_WM_DIAGRAM_MAX_ITEMCNT" val="6"/>
  <p:tag name="KSO_WM_DIAGRAM_MIN_ITEMCNT" val="3"/>
  <p:tag name="KSO_WM_DIAGRAM_VIRTUALLY_FRAME" val="{&quot;height&quot;:373.6815673828125,&quot;left&quot;:41.075,&quot;top&quot;:63.5,&quot;width&quot;:822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40492860_1*n_h_h_a*1_2_2_1"/>
  <p:tag name="KSO_WM_TEMPLATE_CATEGORY" val="diagram"/>
  <p:tag name="KSO_WM_TEMPLATE_INDEX" val="40492860"/>
  <p:tag name="KSO_WM_UNIT_LAYERLEVEL" val="1_1_1_1"/>
  <p:tag name="KSO_WM_TAG_VERSION" val="3.0"/>
  <p:tag name="KSO_WM_BEAUTIFY_FLAG" val="#wm#"/>
  <p:tag name="KSO_WM_UNIT_ISCONTENTSTITLE" val="0"/>
  <p:tag name="KSO_WM_UNIT_ISNUMDGMTITLE" val="0"/>
  <p:tag name="KSO_WM_UNIT_NOCLEAR" val="0"/>
  <p:tag name="KSO_WM_UNIT_TYPE" val="n_h_h_a"/>
  <p:tag name="KSO_WM_UNIT_INDEX" val="1_2_2_1"/>
  <p:tag name="KSO_WM_DIAGRAM_GROUP_CODE" val="n1-1"/>
  <p:tag name="KSO_WM_DIAGRAM_VERSION" val="3"/>
  <p:tag name="KSO_WM_DIAGRAM_COLOR_TRICK" val="1"/>
  <p:tag name="KSO_WM_DIAGRAM_COLOR_TEXT_CAN_REMOVE" val="n"/>
  <p:tag name="KSO_WM_UNIT_PRESET_TEXT" val="单击添加项标题"/>
  <p:tag name="KSO_WM_UNIT_TEXT_FILL_FORE_SCHEMECOLOR_INDEX" val="1"/>
  <p:tag name="KSO_WM_UNIT_TEXT_FILL_TYPE" val="1"/>
  <p:tag name="KSO_WM_UNIT_TEXT_TYPE" val="1"/>
  <p:tag name="KSO_WM_DIAGRAM_MAX_ITEMCNT" val="6"/>
  <p:tag name="KSO_WM_DIAGRAM_MIN_ITEMCNT" val="3"/>
  <p:tag name="KSO_WM_DIAGRAM_VIRTUALLY_FRAME" val="{&quot;height&quot;:373.6815673828125,&quot;left&quot;:41.075,&quot;top&quot;:63.5,&quot;width&quot;:822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8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n1-1"/>
  <p:tag name="KSO_WM_UNIT_TYPE" val="n_h_a"/>
  <p:tag name="KSO_WM_UNIT_INDEX" val="1_1_1"/>
  <p:tag name="KSO_WM_UNIT_ID" val="diagram40492860_1*n_h_a*1_1_1"/>
  <p:tag name="KSO_WM_TEMPLATE_CATEGORY" val="diagram"/>
  <p:tag name="KSO_WM_TEMPLATE_INDEX" val="40492860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n"/>
  <p:tag name="KSO_WM_UNIT_PRESET_TEXT" val="单击此处添加项标题"/>
  <p:tag name="KSO_WM_UNIT_TEXT_FILL_FORE_SCHEMECOLOR_INDEX" val="1"/>
  <p:tag name="KSO_WM_UNIT_TEXT_FILL_TYPE" val="1"/>
  <p:tag name="KSO_WM_UNIT_TEXT_TYPE" val="1"/>
  <p:tag name="KSO_WM_DIAGRAM_MAX_ITEMCNT" val="6"/>
  <p:tag name="KSO_WM_DIAGRAM_MIN_ITEMCNT" val="3"/>
  <p:tag name="KSO_WM_DIAGRAM_VIRTUALLY_FRAME" val="{&quot;height&quot;:373.6815673828125,&quot;left&quot;:41.075,&quot;top&quot;:63.5,&quot;width&quot;:822.75}"/>
  <p:tag name="KSO_WM_DIAGRAM_COLOR_MATCH_VALUE" val="{&quot;shape&quot;:{&quot;fill&quot;:{&quot;type&quot;:0},&quot;glow&quot;:{&quot;colorType&quot;:0},&quot;line&quot;:{&quot;gradient&quot;:[{&quot;brightness&quot;:0.6000000238418579,&quot;colorType&quot;:1,&quot;foreColorIndex&quot;:5,&quot;pos&quot;:0,&quot;transparency&quot;:0},{&quot;brightness&quot;:-0.2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n1-1"/>
  <p:tag name="KSO_WM_UNIT_SUBTYPE" val="d"/>
  <p:tag name="KSO_WM_UNIT_TYPE" val="n_h_h_i"/>
  <p:tag name="KSO_WM_UNIT_INDEX" val="1_2_1_1"/>
  <p:tag name="KSO_WM_UNIT_ID" val="diagram40492860_1*n_h_h_i*1_2_1_1"/>
  <p:tag name="KSO_WM_TEMPLATE_CATEGORY" val="diagram"/>
  <p:tag name="KSO_WM_TEMPLATE_INDEX" val="40492860"/>
  <p:tag name="KSO_WM_UNIT_LAYERLEVEL" val="1_1_1_1"/>
  <p:tag name="KSO_WM_TAG_VERSION" val="3.0"/>
  <p:tag name="KSO_WM_BEAUTIFY_FLAG" val="#wm#"/>
  <p:tag name="KSO_WM_DIAGRAM_VERSION" val="3"/>
  <p:tag name="KSO_WM_DIAGRAM_COLOR_TRICK" val="1"/>
  <p:tag name="KSO_WM_DIAGRAM_COLOR_TEXT_CAN_REMOVE" val="n"/>
  <p:tag name="KSO_WM_UNIT_FILL_TYPE" val="1"/>
  <p:tag name="KSO_WM_UNIT_FILL_FORE_SCHEMECOLOR_INDEX" val="5"/>
  <p:tag name="KSO_WM_UNIT_FILL_FORE_SCHEMECOLOR_INDEX_BRIGHTNESS" val="-0.11"/>
  <p:tag name="KSO_WM_DIAGRAM_MAX_ITEMCNT" val="6"/>
  <p:tag name="KSO_WM_DIAGRAM_MIN_ITEMCNT" val="3"/>
  <p:tag name="KSO_WM_DIAGRAM_VIRTUALLY_FRAME" val="{&quot;height&quot;:373.6815673828125,&quot;left&quot;:41.075,&quot;top&quot;:63.5,&quot;width&quot;:822.75}"/>
  <p:tag name="KSO_WM_DIAGRAM_COLOR_MATCH_VALUE" val="{&quot;shape&quot;:{&quot;fill&quot;:{&quot;solid&quot;:{&quot;brightness&quot;:-0.1099999994039535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n1-1"/>
  <p:tag name="KSO_WM_UNIT_SUBTYPE" val="d"/>
  <p:tag name="KSO_WM_UNIT_TYPE" val="n_h_h_i"/>
  <p:tag name="KSO_WM_UNIT_INDEX" val="1_2_3_1"/>
  <p:tag name="KSO_WM_UNIT_ID" val="diagram40492860_1*n_h_h_i*1_2_3_1"/>
  <p:tag name="KSO_WM_TEMPLATE_CATEGORY" val="diagram"/>
  <p:tag name="KSO_WM_TEMPLATE_INDEX" val="40492860"/>
  <p:tag name="KSO_WM_UNIT_LAYERLEVEL" val="1_1_1_1"/>
  <p:tag name="KSO_WM_TAG_VERSION" val="3.0"/>
  <p:tag name="KSO_WM_BEAUTIFY_FLAG" val="#wm#"/>
  <p:tag name="KSO_WM_DIAGRAM_VERSION" val="3"/>
  <p:tag name="KSO_WM_DIAGRAM_COLOR_TRICK" val="1"/>
  <p:tag name="KSO_WM_DIAGRAM_COLOR_TEXT_CAN_REMOVE" val="n"/>
  <p:tag name="KSO_WM_UNIT_FILL_TYPE" val="1"/>
  <p:tag name="KSO_WM_UNIT_FILL_FORE_SCHEMECOLOR_INDEX" val="5"/>
  <p:tag name="KSO_WM_UNIT_FILL_FORE_SCHEMECOLOR_INDEX_BRIGHTNESS" val="0"/>
  <p:tag name="KSO_WM_DIAGRAM_MAX_ITEMCNT" val="6"/>
  <p:tag name="KSO_WM_DIAGRAM_MIN_ITEMCNT" val="3"/>
  <p:tag name="KSO_WM_DIAGRAM_VIRTUALLY_FRAME" val="{&quot;height&quot;:373.6815673828125,&quot;left&quot;:41.075,&quot;top&quot;:63.5,&quot;width&quot;:822.7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n1-1"/>
  <p:tag name="KSO_WM_UNIT_SUBTYPE" val="d"/>
  <p:tag name="KSO_WM_UNIT_TYPE" val="n_h_h_i"/>
  <p:tag name="KSO_WM_UNIT_INDEX" val="1_2_2_1"/>
  <p:tag name="KSO_WM_UNIT_ID" val="diagram40492860_1*n_h_h_i*1_2_2_1"/>
  <p:tag name="KSO_WM_TEMPLATE_CATEGORY" val="diagram"/>
  <p:tag name="KSO_WM_TEMPLATE_INDEX" val="40492860"/>
  <p:tag name="KSO_WM_UNIT_LAYERLEVEL" val="1_1_1_1"/>
  <p:tag name="KSO_WM_TAG_VERSION" val="3.0"/>
  <p:tag name="KSO_WM_BEAUTIFY_FLAG" val="#wm#"/>
  <p:tag name="KSO_WM_DIAGRAM_VERSION" val="3"/>
  <p:tag name="KSO_WM_DIAGRAM_COLOR_TRICK" val="1"/>
  <p:tag name="KSO_WM_DIAGRAM_COLOR_TEXT_CAN_REMOVE" val="n"/>
  <p:tag name="KSO_WM_UNIT_FILL_TYPE" val="1"/>
  <p:tag name="KSO_WM_UNIT_FILL_FORE_SCHEMECOLOR_INDEX" val="5"/>
  <p:tag name="KSO_WM_UNIT_FILL_FORE_SCHEMECOLOR_INDEX_BRIGHTNESS" val="-0.06"/>
  <p:tag name="KSO_WM_DIAGRAM_MAX_ITEMCNT" val="6"/>
  <p:tag name="KSO_WM_DIAGRAM_MIN_ITEMCNT" val="3"/>
  <p:tag name="KSO_WM_DIAGRAM_VIRTUALLY_FRAME" val="{&quot;height&quot;:373.6815673828125,&quot;left&quot;:41.075,&quot;top&quot;:63.5,&quot;width&quot;:822.75}"/>
  <p:tag name="KSO_WM_DIAGRAM_COLOR_MATCH_VALUE" val="{&quot;shape&quot;:{&quot;fill&quot;:{&quot;solid&quot;:{&quot;brightness&quot;:-0.0599999986588954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n1-1"/>
  <p:tag name="KSO_WM_UNIT_SUBTYPE" val="d"/>
  <p:tag name="KSO_WM_UNIT_TYPE" val="n_h_h_i"/>
  <p:tag name="KSO_WM_UNIT_INDEX" val="1_2_2_1"/>
  <p:tag name="KSO_WM_UNIT_ID" val="diagram40492860_1*n_h_h_i*1_2_2_1"/>
  <p:tag name="KSO_WM_TEMPLATE_CATEGORY" val="diagram"/>
  <p:tag name="KSO_WM_TEMPLATE_INDEX" val="40492860"/>
  <p:tag name="KSO_WM_UNIT_LAYERLEVEL" val="1_1_1_1"/>
  <p:tag name="KSO_WM_TAG_VERSION" val="3.0"/>
  <p:tag name="KSO_WM_DIAGRAM_VERSION" val="3"/>
  <p:tag name="KSO_WM_DIAGRAM_COLOR_TRICK" val="1"/>
  <p:tag name="KSO_WM_DIAGRAM_COLOR_TEXT_CAN_REMOVE" val="n"/>
  <p:tag name="KSO_WM_UNIT_FILL_TYPE" val="1"/>
  <p:tag name="KSO_WM_UNIT_FILL_FORE_SCHEMECOLOR_INDEX" val="5"/>
  <p:tag name="KSO_WM_UNIT_FILL_FORE_SCHEMECOLOR_INDEX_BRIGHTNESS" val="-0.06"/>
  <p:tag name="KSO_WM_DIAGRAM_MAX_ITEMCNT" val="6"/>
  <p:tag name="KSO_WM_DIAGRAM_MIN_ITEMCNT" val="3"/>
  <p:tag name="KSO_WM_DIAGRAM_VIRTUALLY_FRAME" val="{&quot;height&quot;:344.463134765625,&quot;left&quot;:41.075,&quot;top&quot;:122.8684326171875,&quot;width&quot;:822.75}"/>
  <p:tag name="KSO_WM_DIAGRAM_COLOR_MATCH_VALUE" val="{&quot;shape&quot;:{&quot;fill&quot;:{&quot;solid&quot;:{&quot;brightness&quot;:-0.0599999986588954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n1-1"/>
  <p:tag name="KSO_WM_UNIT_SUBTYPE" val="d"/>
  <p:tag name="KSO_WM_UNIT_TYPE" val="n_h_h_i"/>
  <p:tag name="KSO_WM_UNIT_INDEX" val="1_2_3_1"/>
  <p:tag name="KSO_WM_UNIT_ID" val="diagram40492860_1*n_h_h_i*1_2_3_1"/>
  <p:tag name="KSO_WM_TEMPLATE_CATEGORY" val="diagram"/>
  <p:tag name="KSO_WM_TEMPLATE_INDEX" val="40492860"/>
  <p:tag name="KSO_WM_UNIT_LAYERLEVEL" val="1_1_1_1"/>
  <p:tag name="KSO_WM_TAG_VERSION" val="3.0"/>
  <p:tag name="KSO_WM_DIAGRAM_VERSION" val="3"/>
  <p:tag name="KSO_WM_DIAGRAM_COLOR_TRICK" val="1"/>
  <p:tag name="KSO_WM_DIAGRAM_COLOR_TEXT_CAN_REMOVE" val="n"/>
  <p:tag name="KSO_WM_UNIT_FILL_TYPE" val="1"/>
  <p:tag name="KSO_WM_UNIT_FILL_FORE_SCHEMECOLOR_INDEX" val="5"/>
  <p:tag name="KSO_WM_UNIT_FILL_FORE_SCHEMECOLOR_INDEX_BRIGHTNESS" val="0"/>
  <p:tag name="KSO_WM_DIAGRAM_MAX_ITEMCNT" val="6"/>
  <p:tag name="KSO_WM_DIAGRAM_MIN_ITEMCNT" val="3"/>
  <p:tag name="KSO_WM_DIAGRAM_VIRTUALLY_FRAME" val="{&quot;height&quot;:344.463134765625,&quot;left&quot;:41.075,&quot;top&quot;:122.8684326171875,&quot;width&quot;:822.7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40492860_1*n_h_h_f*1_2_1_1"/>
  <p:tag name="KSO_WM_TEMPLATE_CATEGORY" val="diagram"/>
  <p:tag name="KSO_WM_TEMPLATE_INDEX" val="40492860"/>
  <p:tag name="KSO_WM_UNIT_LAYERLEVEL" val="1_1_1_1"/>
  <p:tag name="KSO_WM_TAG_VERSION" val="3.0"/>
  <p:tag name="KSO_WM_UNIT_SUBTYPE" val="a"/>
  <p:tag name="KSO_WM_UNIT_TEXT_LAYER_COUNT" val="1"/>
  <p:tag name="KSO_WM_UNIT_NOCLEAR" val="0"/>
  <p:tag name="KSO_WM_UNIT_TYPE" val="n_h_h_f"/>
  <p:tag name="KSO_WM_UNIT_INDEX" val="1_2_1_1"/>
  <p:tag name="KSO_WM_DIAGRAM_GROUP_CODE" val="n1-1"/>
  <p:tag name="KSO_WM_DIAGRAM_VERSION" val="3"/>
  <p:tag name="KSO_WM_DIAGRAM_COLOR_TRICK" val="1"/>
  <p:tag name="KSO_WM_DIAGRAM_COLOR_TEXT_CAN_REMOVE" val="n"/>
  <p:tag name="KSO_WM_UNIT_PRESET_TEXT" val="添加正文，文字是思想的提炼，请言简意赅阐述内容"/>
  <p:tag name="KSO_WM_UNIT_TEXT_FILL_FORE_SCHEMECOLOR_INDEX" val="1"/>
  <p:tag name="KSO_WM_UNIT_TEXT_FILL_TYPE" val="1"/>
  <p:tag name="KSO_WM_UNIT_TEXT_TYPE" val="1"/>
  <p:tag name="KSO_WM_DIAGRAM_MAX_ITEMCNT" val="6"/>
  <p:tag name="KSO_WM_DIAGRAM_MIN_ITEMCNT" val="3"/>
  <p:tag name="KSO_WM_DIAGRAM_VIRTUALLY_FRAME" val="{&quot;height&quot;:365.0315673828125,&quot;left&quot;:41.075,&quot;top&quot;:72.15,&quot;width&quot;:822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40492860_1*n_h_h_f*1_2_1_1"/>
  <p:tag name="KSO_WM_TEMPLATE_CATEGORY" val="diagram"/>
  <p:tag name="KSO_WM_TEMPLATE_INDEX" val="40492860"/>
  <p:tag name="KSO_WM_UNIT_LAYERLEVEL" val="1_1_1_1"/>
  <p:tag name="KSO_WM_TAG_VERSION" val="3.0"/>
  <p:tag name="KSO_WM_UNIT_SUBTYPE" val="a"/>
  <p:tag name="KSO_WM_UNIT_TEXT_LAYER_COUNT" val="1"/>
  <p:tag name="KSO_WM_UNIT_NOCLEAR" val="0"/>
  <p:tag name="KSO_WM_UNIT_TYPE" val="n_h_h_f"/>
  <p:tag name="KSO_WM_UNIT_INDEX" val="1_2_1_1"/>
  <p:tag name="KSO_WM_DIAGRAM_GROUP_CODE" val="n1-1"/>
  <p:tag name="KSO_WM_DIAGRAM_VERSION" val="3"/>
  <p:tag name="KSO_WM_DIAGRAM_COLOR_TRICK" val="1"/>
  <p:tag name="KSO_WM_DIAGRAM_COLOR_TEXT_CAN_REMOVE" val="n"/>
  <p:tag name="KSO_WM_UNIT_PRESET_TEXT" val="添加正文，文字是思想的提炼，请言简意赅阐述内容"/>
  <p:tag name="KSO_WM_UNIT_TEXT_FILL_FORE_SCHEMECOLOR_INDEX" val="1"/>
  <p:tag name="KSO_WM_UNIT_TEXT_FILL_TYPE" val="1"/>
  <p:tag name="KSO_WM_UNIT_TEXT_TYPE" val="1"/>
  <p:tag name="KSO_WM_DIAGRAM_MAX_ITEMCNT" val="6"/>
  <p:tag name="KSO_WM_DIAGRAM_MIN_ITEMCNT" val="3"/>
  <p:tag name="KSO_WM_DIAGRAM_VIRTUALLY_FRAME" val="{&quot;height&quot;:365.0315673828125,&quot;left&quot;:41.075,&quot;top&quot;:72.15,&quot;width&quot;:822.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16.xml><?xml version="1.0" encoding="utf-8"?>
<p:tagLst xmlns:p="http://schemas.openxmlformats.org/presentationml/2006/main">
  <p:tag name="KSO_DOCER_RESOURCE_TRACE_INFO" val="{&quot;id&quot;:&quot;25114461&quot;,&quot;origin&quot;:0,&quot;type&quot;:&quot;wordart&quot;,&quot;user&quot;:&quot;291594921&quot;}"/>
</p:tagLst>
</file>

<file path=ppt/tags/tag17.xml><?xml version="1.0" encoding="utf-8"?>
<p:tagLst xmlns:p="http://schemas.openxmlformats.org/presentationml/2006/main">
  <p:tag name="KSO_DOCER_RESOURCE_TRACE_INFO" val="{&quot;id&quot;:&quot;50059158&quot;,&quot;origin&quot;:0,&quot;type&quot;:&quot;icons&quot;,&quot;user&quot;:&quot;291594921&quot;}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q_h_i"/>
  <p:tag name="KSO_WM_UNIT_INDEX" val="1_1_1"/>
  <p:tag name="KSO_WM_UNIT_ID" val="diagram20234387_2*q_h_i*1_1_1"/>
  <p:tag name="KSO_WM_TEMPLATE_CATEGORY" val="diagram"/>
  <p:tag name="KSO_WM_TEMPLATE_INDEX" val="20234387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TEXT_FILL_FORE_SCHEMECOLOR_INDEX" val="1"/>
  <p:tag name="KSO_WM_UNIT_TEXT_FILL_TYPE" val="1"/>
  <p:tag name="KSO_WM_DIAGRAM_USE_COLOR_VALUE" val="{&quot;color_scheme&quot;:1,&quot;color_type&quot;:1,&quot;theme_color_indexes&quot;:[5,6,5,6,5,6]}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q_h_i"/>
  <p:tag name="KSO_WM_UNIT_INDEX" val="1_3_3"/>
  <p:tag name="KSO_WM_UNIT_ID" val="diagram20234387_2*q_h_i*1_3_3"/>
  <p:tag name="KSO_WM_TEMPLATE_CATEGORY" val="diagram"/>
  <p:tag name="KSO_WM_TEMPLATE_INDEX" val="20234387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solid&quot;:{&quot;brightness&quot;:0.30000001192092896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5"/>
  <p:tag name="KSO_WM_UNIT_FILL_FORE_SCHEMECOLOR_INDEX_BRIGHTNESS" val="0.3"/>
  <p:tag name="KSO_WM_DIAGRAM_USE_COLOR_VALUE" val="{&quot;color_scheme&quot;:1,&quot;color_type&quot;:1,&quot;theme_color_indexes&quot;:[5,6,5,6,5,6]}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q_h_i"/>
  <p:tag name="KSO_WM_UNIT_INDEX" val="1_3_2"/>
  <p:tag name="KSO_WM_UNIT_ID" val="diagram20234387_2*q_h_i*1_3_2"/>
  <p:tag name="KSO_WM_TEMPLATE_CATEGORY" val="diagram"/>
  <p:tag name="KSO_WM_TEMPLATE_INDEX" val="20234387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type&quot;:0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DIAGRAM_USE_COLOR_VALUE" val="{&quot;color_scheme&quot;:1,&quot;color_type&quot;:1,&quot;theme_color_indexes&quot;:[5,6,5,6,5,6]}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q_h_i"/>
  <p:tag name="KSO_WM_UNIT_INDEX" val="1_2_3"/>
  <p:tag name="KSO_WM_UNIT_ID" val="diagram20234387_2*q_h_i*1_2_3"/>
  <p:tag name="KSO_WM_TEMPLATE_CATEGORY" val="diagram"/>
  <p:tag name="KSO_WM_TEMPLATE_INDEX" val="20234387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solid&quot;:{&quot;brightness&quot;:0.15000000596046448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5"/>
  <p:tag name="KSO_WM_UNIT_FILL_FORE_SCHEMECOLOR_INDEX_BRIGHTNESS" val="0.15"/>
  <p:tag name="KSO_WM_DIAGRAM_USE_COLOR_VALUE" val="{&quot;color_scheme&quot;:1,&quot;color_type&quot;:1,&quot;theme_color_indexes&quot;:[5,6,5,6,5,6]}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q_h_i"/>
  <p:tag name="KSO_WM_UNIT_INDEX" val="1_2_2"/>
  <p:tag name="KSO_WM_UNIT_ID" val="diagram20234387_2*q_h_i*1_2_2"/>
  <p:tag name="KSO_WM_TEMPLATE_CATEGORY" val="diagram"/>
  <p:tag name="KSO_WM_TEMPLATE_INDEX" val="20234387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type&quot;:0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DIAGRAM_USE_COLOR_VALUE" val="{&quot;color_scheme&quot;:1,&quot;color_type&quot;:1,&quot;theme_color_indexes&quot;:[5,6,5,6,5,6]}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q_h_i"/>
  <p:tag name="KSO_WM_UNIT_INDEX" val="1_1_3"/>
  <p:tag name="KSO_WM_UNIT_ID" val="diagram20234387_2*q_h_i*1_1_3"/>
  <p:tag name="KSO_WM_TEMPLATE_CATEGORY" val="diagram"/>
  <p:tag name="KSO_WM_TEMPLATE_INDEX" val="20234387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5"/>
  <p:tag name="KSO_WM_UNIT_FILL_FORE_SCHEMECOLOR_INDEX_BRIGHTNESS" val="0"/>
  <p:tag name="KSO_WM_DIAGRAM_USE_COLOR_VALUE" val="{&quot;color_scheme&quot;:1,&quot;color_type&quot;:1,&quot;theme_color_indexes&quot;:[5,6,5,6,5,6]}"/>
</p:tagLst>
</file>

<file path=ppt/tags/tag24.xml><?xml version="1.0" encoding="utf-8"?>
<p:tagLst xmlns:p="http://schemas.openxmlformats.org/presentationml/2006/main">
  <p:tag name="KSO_WM_UNIT_COMPATIBLE" val="0"/>
  <p:tag name="KSO_WM_UNIT_DIAGRAM_ISREFERUNIT" val="0"/>
  <p:tag name="KSO_WM_UNIT_INDEX" val="1_1"/>
  <p:tag name="KSO_WM_TEMPLATE_CATEGORY" val="diagram"/>
  <p:tag name="KSO_WM_UNIT_LAYERLEVEL" val="1_1"/>
  <p:tag name="KSO_WM_DIAGRAM_VERSION" val="3"/>
  <p:tag name="KSO_WM_DIAGRAM_COLOR_TEXT_CAN_REMOVE" val="n"/>
  <p:tag name="KSO_WM_DIAGRAM_MIN_ITEMCNT" val="2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VIRTUALLY_FRAME" val="{&quot;height&quot;:335.5126719125462,&quot;left&quot;:22.266729736328124,&quot;top&quot;:83.19099426269531,&quot;width&quot;:850.2665405273438}"/>
  <p:tag name="KSO_WM_DIAGRAM_MAX_ITEMCNT" val="4"/>
  <p:tag name="KSO_WM_DIAGRAM_COLOR_TRICK" val="1"/>
  <p:tag name="KSO_WM_DIAGRAM_GROUP_CODE" val="q1-1"/>
  <p:tag name="KSO_WM_TAG_VERSION" val="3.0"/>
  <p:tag name="KSO_WM_TEMPLATE_INDEX" val="20234387"/>
  <p:tag name="KSO_WM_UNIT_ID" val="diagram20234387_2*q_i*1_1"/>
  <p:tag name="KSO_WM_UNIT_TYPE" val="q_i"/>
  <p:tag name="KSO_WM_UNIT_DIAGRAM_ISNUMVISUAL" val="0"/>
  <p:tag name="KSO_WM_UNIT_HIGHLIGHT" val="0"/>
  <p:tag name="KSO_WM_UNIT_FILL_TYPE" val="1"/>
  <p:tag name="KSO_WM_UNIT_FILL_FORE_SCHEMECOLOR_INDEX" val="2"/>
  <p:tag name="KSO_WM_UNIT_FILL_FORE_SCHEMECOLOR_INDEX_BRIGHTNESS" val="0"/>
  <p:tag name="KSO_WM_UNIT_TEXT_FILL_FORE_SCHEMECOLOR_INDEX" val="1"/>
  <p:tag name="KSO_WM_UNIT_TEXT_FILL_TYPE" val="1"/>
  <p:tag name="KSO_WM_BEAUTIFY_FLAG" val="#wm#"/>
  <p:tag name="KSO_WM_DIAGRAM_USE_COLOR_VALUE" val="{&quot;color_scheme&quot;:1,&quot;color_type&quot;:1,&quot;theme_color_indexes&quot;:[5,6,5,6,5,6]}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q_h_i"/>
  <p:tag name="KSO_WM_UNIT_INDEX" val="1_1_2"/>
  <p:tag name="KSO_WM_UNIT_ID" val="diagram20234387_2*q_h_i*1_1_2"/>
  <p:tag name="KSO_WM_TEMPLATE_CATEGORY" val="diagram"/>
  <p:tag name="KSO_WM_TEMPLATE_INDEX" val="20234387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type&quot;:0},&quot;glow&quot;:{&quot;colorType&quot;:0},&quot;line&quot;:{&quot;solidLine&quot;:{&quot;brightness&quot;:0,&quot;colorType&quot;:1,&quot;foreColorIndex&quot;:2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LINE_FORE_SCHEMECOLOR_INDEX" val="2"/>
  <p:tag name="KSO_WM_DIAGRAM_USE_COLOR_VALUE" val="{&quot;color_scheme&quot;:1,&quot;color_type&quot;:1,&quot;theme_color_indexes&quot;:[5,6,5,6,5,6]}"/>
</p:tagLst>
</file>

<file path=ppt/tags/tag26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q_h_f"/>
  <p:tag name="KSO_WM_UNIT_INDEX" val="1_2_1"/>
  <p:tag name="KSO_WM_UNIT_ID" val="diagram20234387_2*q_h_f*1_2_1"/>
  <p:tag name="KSO_WM_TEMPLATE_CATEGORY" val="diagram"/>
  <p:tag name="KSO_WM_TEMPLATE_INDEX" val="20234387"/>
  <p:tag name="KSO_WM_UNIT_LAYERLEVEL" val="1_1_1"/>
  <p:tag name="KSO_WM_TAG_VERSION" val="3.0"/>
  <p:tag name="KSO_WM_UNIT_VALUE" val="8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UNIT_TEXT_LAYER_COUNT" val="1"/>
  <p:tag name="KSO_WM_BEAUTIFY_FLAG" val="#wm#"/>
  <p:tag name="KSO_WM_UNIT_PRESET_TEXT" val="单击此处添加文本，简明扼要地阐述您的观点。可酌情增减文字，以便观者准确地理解您传达的思想"/>
  <p:tag name="KSO_WM_UNIT_TEXT_FILL_FORE_SCHEMECOLOR_INDEX" val="1"/>
  <p:tag name="KSO_WM_UNIT_TEXT_FILL_TYPE" val="1"/>
  <p:tag name="KSO_WM_DIAGRAM_USE_COLOR_VALUE" val="{&quot;color_scheme&quot;:1,&quot;color_type&quot;:1,&quot;theme_color_indexes&quot;:[5,6,5,6,5,6]}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q_h_i"/>
  <p:tag name="KSO_WM_UNIT_INDEX" val="1_2_1"/>
  <p:tag name="KSO_WM_UNIT_ID" val="diagram20234387_2*q_h_i*1_2_1"/>
  <p:tag name="KSO_WM_TEMPLATE_CATEGORY" val="diagram"/>
  <p:tag name="KSO_WM_TEMPLATE_INDEX" val="20234387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TEXT_FILL_FORE_SCHEMECOLOR_INDEX" val="1"/>
  <p:tag name="KSO_WM_UNIT_TEXT_FILL_TYPE" val="1"/>
  <p:tag name="KSO_WM_DIAGRAM_USE_COLOR_VALUE" val="{&quot;color_scheme&quot;:1,&quot;color_type&quot;:1,&quot;theme_color_indexes&quot;:[5,6,5,6,5,6]}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q_h_i"/>
  <p:tag name="KSO_WM_UNIT_INDEX" val="1_3_1"/>
  <p:tag name="KSO_WM_UNIT_ID" val="diagram20234387_2*q_h_i*1_3_1"/>
  <p:tag name="KSO_WM_TEMPLATE_CATEGORY" val="diagram"/>
  <p:tag name="KSO_WM_TEMPLATE_INDEX" val="20234387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TEXT_FILL_FORE_SCHEMECOLOR_INDEX" val="1"/>
  <p:tag name="KSO_WM_UNIT_TEXT_FILL_TYPE" val="1"/>
  <p:tag name="KSO_WM_DIAGRAM_USE_COLOR_VALUE" val="{&quot;color_scheme&quot;:1,&quot;color_type&quot;:1,&quot;theme_color_indexes&quot;:[5,6,5,6,5,6]}"/>
</p:tagLst>
</file>

<file path=ppt/tags/tag29.xml><?xml version="1.0" encoding="utf-8"?>
<p:tagLst xmlns:p="http://schemas.openxmlformats.org/presentationml/2006/main">
  <p:tag name="KSO_WM_UNIT_VALUE" val="130*130"/>
  <p:tag name="KSO_WM_UNIT_HIGHLIGHT" val="0"/>
  <p:tag name="KSO_WM_UNIT_COMPATIBLE" val="0"/>
  <p:tag name="KSO_WM_UNIT_DIAGRAM_ISNUMVISUAL" val="0"/>
  <p:tag name="KSO_WM_UNIT_DIAGRAM_ISREFERUNIT" val="0"/>
  <p:tag name="KSO_WM_UNIT_TYPE" val="q_h_x"/>
  <p:tag name="KSO_WM_UNIT_INDEX" val="1_2_1"/>
  <p:tag name="KSO_WM_UNIT_ID" val="diagram20234387_2*q_h_x*1_2_1"/>
  <p:tag name="KSO_WM_TEMPLATE_CATEGORY" val="diagram"/>
  <p:tag name="KSO_WM_TEMPLATE_INDEX" val="20234387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BEAUTIFY_FLAG" val="#wm#"/>
  <p:tag name="KSO_WM_UNIT_FILL_TYPE" val="1"/>
  <p:tag name="KSO_WM_UNIT_FILL_FORE_SCHEMECOLOR_INDEX" val="14"/>
  <p:tag name="KSO_WM_UNIT_FILL_FORE_SCHEMECOLOR_INDEX_BRIGHTNESS" val="0"/>
  <p:tag name="KSO_WM_DIAGRAM_USE_COLOR_VALUE" val="{&quot;color_scheme&quot;:1,&quot;color_type&quot;:1,&quot;theme_color_indexes&quot;:[5,6,5,6,5,6]}"/>
</p:tagLst>
</file>

<file path=ppt/tags/tag30.xml><?xml version="1.0" encoding="utf-8"?>
<p:tagLst xmlns:p="http://schemas.openxmlformats.org/presentationml/2006/main">
  <p:tag name="KSO_WM_UNIT_VALUE" val="130*130"/>
  <p:tag name="KSO_WM_UNIT_HIGHLIGHT" val="0"/>
  <p:tag name="KSO_WM_UNIT_COMPATIBLE" val="0"/>
  <p:tag name="KSO_WM_UNIT_DIAGRAM_ISNUMVISUAL" val="0"/>
  <p:tag name="KSO_WM_UNIT_DIAGRAM_ISREFERUNIT" val="0"/>
  <p:tag name="KSO_WM_UNIT_TYPE" val="q_h_x"/>
  <p:tag name="KSO_WM_UNIT_INDEX" val="1_1_1"/>
  <p:tag name="KSO_WM_UNIT_ID" val="diagram20234387_2*q_h_x*1_1_1"/>
  <p:tag name="KSO_WM_TEMPLATE_CATEGORY" val="diagram"/>
  <p:tag name="KSO_WM_TEMPLATE_INDEX" val="20234387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BEAUTIFY_FLAG" val="#wm#"/>
  <p:tag name="KSO_WM_UNIT_FILL_TYPE" val="1"/>
  <p:tag name="KSO_WM_UNIT_FILL_FORE_SCHEMECOLOR_INDEX" val="14"/>
  <p:tag name="KSO_WM_UNIT_FILL_FORE_SCHEMECOLOR_INDEX_BRIGHTNESS" val="0"/>
  <p:tag name="KSO_WM_DIAGRAM_USE_COLOR_VALUE" val="{&quot;color_scheme&quot;:1,&quot;color_type&quot;:1,&quot;theme_color_indexes&quot;:[5,6,5,6,5,6]}"/>
</p:tagLst>
</file>

<file path=ppt/tags/tag31.xml><?xml version="1.0" encoding="utf-8"?>
<p:tagLst xmlns:p="http://schemas.openxmlformats.org/presentationml/2006/main">
  <p:tag name="KSO_WM_UNIT_VALUE" val="130*130"/>
  <p:tag name="KSO_WM_UNIT_HIGHLIGHT" val="0"/>
  <p:tag name="KSO_WM_UNIT_COMPATIBLE" val="0"/>
  <p:tag name="KSO_WM_UNIT_DIAGRAM_ISNUMVISUAL" val="0"/>
  <p:tag name="KSO_WM_UNIT_DIAGRAM_ISREFERUNIT" val="0"/>
  <p:tag name="KSO_WM_UNIT_TYPE" val="q_h_x"/>
  <p:tag name="KSO_WM_UNIT_INDEX" val="1_3_1"/>
  <p:tag name="KSO_WM_UNIT_ID" val="diagram20234387_2*q_h_x*1_3_1"/>
  <p:tag name="KSO_WM_TEMPLATE_CATEGORY" val="diagram"/>
  <p:tag name="KSO_WM_TEMPLATE_INDEX" val="20234387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BEAUTIFY_FLAG" val="#wm#"/>
  <p:tag name="KSO_WM_UNIT_FILL_TYPE" val="1"/>
  <p:tag name="KSO_WM_UNIT_FILL_FORE_SCHEMECOLOR_INDEX" val="14"/>
  <p:tag name="KSO_WM_UNIT_FILL_FORE_SCHEMECOLOR_INDEX_BRIGHTNESS" val="0"/>
  <p:tag name="KSO_WM_DIAGRAM_USE_COLOR_VALUE" val="{&quot;color_scheme&quot;:1,&quot;color_type&quot;:1,&quot;theme_color_indexes&quot;:[5,6,5,6,5,6]}"/>
</p:tagLst>
</file>

<file path=ppt/tags/tag32.xml><?xml version="1.0" encoding="utf-8"?>
<p:tagLst xmlns:p="http://schemas.openxmlformats.org/presentationml/2006/main">
  <p:tag name="KSO_DOCER_RESOURCE_TRACE_INFO" val="{&quot;id&quot;:&quot;50059158&quot;,&quot;origin&quot;:0,&quot;type&quot;:&quot;icons&quot;,&quot;user&quot;:&quot;291594921&quot;}"/>
</p:tagLst>
</file>

<file path=ppt/tags/tag33.xml><?xml version="1.0" encoding="utf-8"?>
<p:tagLst xmlns:p="http://schemas.openxmlformats.org/presentationml/2006/main">
  <p:tag name="KSO_WM_DIAGRAM_VIRTUALLY_FRAME" val="{&quot;height&quot;:358.8576377952756,&quot;left&quot;:40.07880859375,&quot;top&quot;:31.85,&quot;width&quot;:811.4423828125}"/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3"/>
  <p:tag name="KSO_WM_UNIT_ID" val="diagram20236951_2*l_h_i*1_1_3"/>
  <p:tag name="KSO_WM_TEMPLATE_CATEGORY" val="diagram"/>
  <p:tag name="KSO_WM_TEMPLATE_INDEX" val="20236951"/>
  <p:tag name="KSO_WM_UNIT_LAYERLEVEL" val="1_1_1"/>
  <p:tag name="KSO_WM_TAG_VERSION" val="3.0"/>
  <p:tag name="KSO_WM_BEAUTIFY_FLAG" val="#wm#"/>
  <p:tag name="KSO_WM_DIAGRAM_MAX_ITEMCNT" val="4"/>
  <p:tag name="KSO_WM_DIAGRAM_MIN_ITEMCNT" val="2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5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LINE_FORE_SCHEMECOLOR_INDEX" val="5"/>
  <p:tag name="KSO_WM_DIAGRAM_USE_COLOR_VALUE" val="{&quot;color_scheme&quot;:1,&quot;color_type&quot;:1,&quot;theme_color_indexes&quot;:[5,6,5,6,5,6]}"/>
</p:tagLst>
</file>

<file path=ppt/tags/tag34.xml><?xml version="1.0" encoding="utf-8"?>
<p:tagLst xmlns:p="http://schemas.openxmlformats.org/presentationml/2006/main">
  <p:tag name="KSO_WM_DIAGRAM_VIRTUALLY_FRAME" val="{&quot;height&quot;:358.8576377952756,&quot;left&quot;:40.07880859375,&quot;top&quot;:31.85,&quot;width&quot;:811.4423828125}"/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6951_2*l_h_i*1_1_2"/>
  <p:tag name="KSO_WM_TEMPLATE_CATEGORY" val="diagram"/>
  <p:tag name="KSO_WM_TEMPLATE_INDEX" val="20236951"/>
  <p:tag name="KSO_WM_UNIT_LAYERLEVEL" val="1_1_1"/>
  <p:tag name="KSO_WM_TAG_VERSION" val="3.0"/>
  <p:tag name="KSO_WM_BEAUTIFY_FLAG" val="#wm#"/>
  <p:tag name="KSO_WM_DIAGRAM_MAX_ITEMCNT" val="4"/>
  <p:tag name="KSO_WM_DIAGRAM_MIN_ITEMCNT" val="2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1"/>
  <p:tag name="KSO_WM_UNIT_FILL_FORE_SCHEMECOLOR_INDEX" val="16"/>
  <p:tag name="KSO_WM_UNIT_FILL_FORE_SCHEMECOLOR_INDEX_BRIGHTNESS" val="0"/>
  <p:tag name="KSO_WM_DIAGRAM_USE_COLOR_VALUE" val="{&quot;color_scheme&quot;:1,&quot;color_type&quot;:1,&quot;theme_color_indexes&quot;:[5,6,5,6,5,6]}"/>
</p:tagLst>
</file>

<file path=ppt/tags/tag35.xml><?xml version="1.0" encoding="utf-8"?>
<p:tagLst xmlns:p="http://schemas.openxmlformats.org/presentationml/2006/main">
  <p:tag name="KSO_WM_DIAGRAM_VIRTUALLY_FRAME" val="{&quot;height&quot;:358.8576377952756,&quot;left&quot;:40.07880859375,&quot;top&quot;:31.85,&quot;width&quot;:811.4423828125}"/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diagram20236951_2*l_h_i*1_1_1"/>
  <p:tag name="KSO_WM_TEMPLATE_CATEGORY" val="diagram"/>
  <p:tag name="KSO_WM_TEMPLATE_INDEX" val="20236951"/>
  <p:tag name="KSO_WM_UNIT_LAYERLEVEL" val="1_1_1"/>
  <p:tag name="KSO_WM_TAG_VERSION" val="3.0"/>
  <p:tag name="KSO_WM_DIAGRAM_MAX_ITEMCNT" val="4"/>
  <p:tag name="KSO_WM_DIAGRAM_MIN_ITEMCNT" val="2"/>
  <p:tag name="KSO_WM_DIAGRAM_COLOR_MATCH_VALUE" val="{&quot;shape&quot;:{&quot;fill&quot;:{&quot;solid&quot;:{&quot;brightness&quot;:0,&quot;colorType&quot;:2,&quot;rgb&quot;:&quot;#ffffff&quot;,&quot;transparency&quot;:0.85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36.xml><?xml version="1.0" encoding="utf-8"?>
<p:tagLst xmlns:p="http://schemas.openxmlformats.org/presentationml/2006/main">
  <p:tag name="KSO_WM_DIAGRAM_VIRTUALLY_FRAME" val="{&quot;height&quot;:358.8576377952756,&quot;left&quot;:40.07880859375,&quot;top&quot;:31.85,&quot;width&quot;:811.4423828125}"/>
  <p:tag name="KSO_WM_DIAGRAM_VERSION" val="3"/>
  <p:tag name="KSO_WM_DIAGRAM_COLOR_TRICK" val="1"/>
  <p:tag name="KSO_WM_DIAGRAM_COLOR_TEXT_CAN_REMOVE" val="n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diagram20236951_2*l_h_a*1_1_1"/>
  <p:tag name="KSO_WM_TEMPLATE_CATEGORY" val="diagram"/>
  <p:tag name="KSO_WM_TEMPLATE_INDEX" val="20236951"/>
  <p:tag name="KSO_WM_UNIT_LAYERLEVEL" val="1_1_1"/>
  <p:tag name="KSO_WM_TAG_VERSION" val="3.0"/>
  <p:tag name="KSO_WM_DIAGRAM_MAX_ITEMCNT" val="4"/>
  <p:tag name="KSO_WM_DIAGRAM_MIN_ITEMCNT" val="2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UNIT_ISCONTENTSTITLE" val="0"/>
  <p:tag name="KSO_WM_UNIT_ISNUMDGMTITLE" val="0"/>
  <p:tag name="KSO_WM_UNIT_VALUE" val="6"/>
  <p:tag name="KSO_WM_UNIT_PRESET_TEXT" val="添加标题"/>
  <p:tag name="KSO_WM_UNIT_TEXT_FILL_FORE_SCHEMECOLOR_INDEX" val="1"/>
  <p:tag name="KSO_WM_UNIT_TEXT_FILL_TYPE" val="1"/>
  <p:tag name="KSO_WM_DIAGRAM_USE_COLOR_VALUE" val="{&quot;color_scheme&quot;:1,&quot;color_type&quot;:1,&quot;theme_color_indexes&quot;:[5,6,5,6,5,6]}"/>
</p:tagLst>
</file>

<file path=ppt/tags/tag37.xml><?xml version="1.0" encoding="utf-8"?>
<p:tagLst xmlns:p="http://schemas.openxmlformats.org/presentationml/2006/main">
  <p:tag name="KSO_WM_DIAGRAM_VIRTUALLY_FRAME" val="{&quot;height&quot;:358.8576377952756,&quot;left&quot;:40.07880859375,&quot;top&quot;:31.85,&quot;width&quot;:811.4423828125}"/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3"/>
  <p:tag name="KSO_WM_UNIT_ID" val="diagram20236951_2*l_h_i*1_2_3"/>
  <p:tag name="KSO_WM_TEMPLATE_CATEGORY" val="diagram"/>
  <p:tag name="KSO_WM_TEMPLATE_INDEX" val="20236951"/>
  <p:tag name="KSO_WM_UNIT_LAYERLEVEL" val="1_1_1"/>
  <p:tag name="KSO_WM_TAG_VERSION" val="3.0"/>
  <p:tag name="KSO_WM_BEAUTIFY_FLAG" val="#wm#"/>
  <p:tag name="KSO_WM_DIAGRAM_MAX_ITEMCNT" val="4"/>
  <p:tag name="KSO_WM_DIAGRAM_MIN_ITEMCNT" val="2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5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LINE_FORE_SCHEMECOLOR_INDEX" val="5"/>
  <p:tag name="KSO_WM_DIAGRAM_USE_COLOR_VALUE" val="{&quot;color_scheme&quot;:1,&quot;color_type&quot;:1,&quot;theme_color_indexes&quot;:[5,6,5,6,5,6]}"/>
</p:tagLst>
</file>

<file path=ppt/tags/tag38.xml><?xml version="1.0" encoding="utf-8"?>
<p:tagLst xmlns:p="http://schemas.openxmlformats.org/presentationml/2006/main">
  <p:tag name="KSO_WM_DIAGRAM_VIRTUALLY_FRAME" val="{&quot;height&quot;:358.8576377952756,&quot;left&quot;:40.07880859375,&quot;top&quot;:31.85,&quot;width&quot;:811.4423828125}"/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6951_2*l_h_i*1_2_2"/>
  <p:tag name="KSO_WM_TEMPLATE_CATEGORY" val="diagram"/>
  <p:tag name="KSO_WM_TEMPLATE_INDEX" val="20236951"/>
  <p:tag name="KSO_WM_UNIT_LAYERLEVEL" val="1_1_1"/>
  <p:tag name="KSO_WM_TAG_VERSION" val="3.0"/>
  <p:tag name="KSO_WM_BEAUTIFY_FLAG" val="#wm#"/>
  <p:tag name="KSO_WM_DIAGRAM_MAX_ITEMCNT" val="4"/>
  <p:tag name="KSO_WM_DIAGRAM_MIN_ITEMCNT" val="2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1"/>
  <p:tag name="KSO_WM_UNIT_FILL_FORE_SCHEMECOLOR_INDEX" val="16"/>
  <p:tag name="KSO_WM_UNIT_FILL_FORE_SCHEMECOLOR_INDEX_BRIGHTNESS" val="0"/>
  <p:tag name="KSO_WM_DIAGRAM_USE_COLOR_VALUE" val="{&quot;color_scheme&quot;:1,&quot;color_type&quot;:1,&quot;theme_color_indexes&quot;:[5,6,5,6,5,6]}"/>
</p:tagLst>
</file>

<file path=ppt/tags/tag39.xml><?xml version="1.0" encoding="utf-8"?>
<p:tagLst xmlns:p="http://schemas.openxmlformats.org/presentationml/2006/main">
  <p:tag name="KSO_WM_DIAGRAM_VIRTUALLY_FRAME" val="{&quot;height&quot;:358.8576377952756,&quot;left&quot;:40.07880859375,&quot;top&quot;:31.85,&quot;width&quot;:811.4423828125}"/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diagram20236951_2*l_h_i*1_2_1"/>
  <p:tag name="KSO_WM_TEMPLATE_CATEGORY" val="diagram"/>
  <p:tag name="KSO_WM_TEMPLATE_INDEX" val="20236951"/>
  <p:tag name="KSO_WM_UNIT_LAYERLEVEL" val="1_1_1"/>
  <p:tag name="KSO_WM_TAG_VERSION" val="3.0"/>
  <p:tag name="KSO_WM_DIAGRAM_MAX_ITEMCNT" val="4"/>
  <p:tag name="KSO_WM_DIAGRAM_MIN_ITEMCNT" val="2"/>
  <p:tag name="KSO_WM_DIAGRAM_COLOR_MATCH_VALUE" val="{&quot;shape&quot;:{&quot;fill&quot;:{&quot;solid&quot;:{&quot;brightness&quot;:0,&quot;colorType&quot;:2,&quot;rgb&quot;:&quot;#ffffff&quot;,&quot;transparency&quot;:0.85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40.xml><?xml version="1.0" encoding="utf-8"?>
<p:tagLst xmlns:p="http://schemas.openxmlformats.org/presentationml/2006/main">
  <p:tag name="KSO_WM_DIAGRAM_VIRTUALLY_FRAME" val="{&quot;height&quot;:358.8576377952756,&quot;left&quot;:40.07880859375,&quot;top&quot;:31.85,&quot;width&quot;:811.4423828125}"/>
  <p:tag name="KSO_WM_DIAGRAM_VERSION" val="3"/>
  <p:tag name="KSO_WM_DIAGRAM_COLOR_TRICK" val="1"/>
  <p:tag name="KSO_WM_DIAGRAM_COLOR_TEXT_CAN_REMOVE" val="n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diagram20236951_2*l_h_a*1_2_1"/>
  <p:tag name="KSO_WM_TEMPLATE_CATEGORY" val="diagram"/>
  <p:tag name="KSO_WM_TEMPLATE_INDEX" val="20236951"/>
  <p:tag name="KSO_WM_UNIT_LAYERLEVEL" val="1_1_1"/>
  <p:tag name="KSO_WM_TAG_VERSION" val="3.0"/>
  <p:tag name="KSO_WM_DIAGRAM_MAX_ITEMCNT" val="4"/>
  <p:tag name="KSO_WM_DIAGRAM_MIN_ITEMCNT" val="2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UNIT_ISCONTENTSTITLE" val="0"/>
  <p:tag name="KSO_WM_UNIT_ISNUMDGMTITLE" val="0"/>
  <p:tag name="KSO_WM_UNIT_VALUE" val="6"/>
  <p:tag name="KSO_WM_UNIT_PRESET_TEXT" val="添加标题"/>
  <p:tag name="KSO_WM_UNIT_TEXT_FILL_FORE_SCHEMECOLOR_INDEX" val="1"/>
  <p:tag name="KSO_WM_UNIT_TEXT_FILL_TYPE" val="1"/>
  <p:tag name="KSO_WM_DIAGRAM_USE_COLOR_VALUE" val="{&quot;color_scheme&quot;:1,&quot;color_type&quot;:1,&quot;theme_color_indexes&quot;:[5,6,5,6,5,6]}"/>
</p:tagLst>
</file>

<file path=ppt/tags/tag41.xml><?xml version="1.0" encoding="utf-8"?>
<p:tagLst xmlns:p="http://schemas.openxmlformats.org/presentationml/2006/main">
  <p:tag name="KSO_WM_DIAGRAM_VIRTUALLY_FRAME" val="{&quot;height&quot;:358.8576377952756,&quot;left&quot;:40.07880859375,&quot;top&quot;:31.85,&quot;width&quot;:811.4423828125}"/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3"/>
  <p:tag name="KSO_WM_UNIT_ID" val="diagram20236951_2*l_h_i*1_3_3"/>
  <p:tag name="KSO_WM_TEMPLATE_CATEGORY" val="diagram"/>
  <p:tag name="KSO_WM_TEMPLATE_INDEX" val="20236951"/>
  <p:tag name="KSO_WM_UNIT_LAYERLEVEL" val="1_1_1"/>
  <p:tag name="KSO_WM_TAG_VERSION" val="3.0"/>
  <p:tag name="KSO_WM_BEAUTIFY_FLAG" val="#wm#"/>
  <p:tag name="KSO_WM_DIAGRAM_MAX_ITEMCNT" val="4"/>
  <p:tag name="KSO_WM_DIAGRAM_MIN_ITEMCNT" val="2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5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LINE_FORE_SCHEMECOLOR_INDEX" val="5"/>
  <p:tag name="KSO_WM_DIAGRAM_USE_COLOR_VALUE" val="{&quot;color_scheme&quot;:1,&quot;color_type&quot;:1,&quot;theme_color_indexes&quot;:[5,6,5,6,5,6]}"/>
</p:tagLst>
</file>

<file path=ppt/tags/tag42.xml><?xml version="1.0" encoding="utf-8"?>
<p:tagLst xmlns:p="http://schemas.openxmlformats.org/presentationml/2006/main">
  <p:tag name="KSO_WM_DIAGRAM_VIRTUALLY_FRAME" val="{&quot;height&quot;:358.8576377952756,&quot;left&quot;:40.07880859375,&quot;top&quot;:31.85,&quot;width&quot;:811.4423828125}"/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6951_2*l_h_i*1_3_2"/>
  <p:tag name="KSO_WM_TEMPLATE_CATEGORY" val="diagram"/>
  <p:tag name="KSO_WM_TEMPLATE_INDEX" val="20236951"/>
  <p:tag name="KSO_WM_UNIT_LAYERLEVEL" val="1_1_1"/>
  <p:tag name="KSO_WM_TAG_VERSION" val="3.0"/>
  <p:tag name="KSO_WM_BEAUTIFY_FLAG" val="#wm#"/>
  <p:tag name="KSO_WM_DIAGRAM_MAX_ITEMCNT" val="4"/>
  <p:tag name="KSO_WM_DIAGRAM_MIN_ITEMCNT" val="2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1"/>
  <p:tag name="KSO_WM_UNIT_FILL_FORE_SCHEMECOLOR_INDEX" val="16"/>
  <p:tag name="KSO_WM_UNIT_FILL_FORE_SCHEMECOLOR_INDEX_BRIGHTNESS" val="0"/>
  <p:tag name="KSO_WM_DIAGRAM_USE_COLOR_VALUE" val="{&quot;color_scheme&quot;:1,&quot;color_type&quot;:1,&quot;theme_color_indexes&quot;:[5,6,5,6,5,6]}"/>
</p:tagLst>
</file>

<file path=ppt/tags/tag43.xml><?xml version="1.0" encoding="utf-8"?>
<p:tagLst xmlns:p="http://schemas.openxmlformats.org/presentationml/2006/main">
  <p:tag name="KSO_WM_DIAGRAM_VIRTUALLY_FRAME" val="{&quot;height&quot;:358.8576377952756,&quot;left&quot;:40.07880859375,&quot;top&quot;:31.85,&quot;width&quot;:811.4423828125}"/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diagram20236951_2*l_h_i*1_3_1"/>
  <p:tag name="KSO_WM_TEMPLATE_CATEGORY" val="diagram"/>
  <p:tag name="KSO_WM_TEMPLATE_INDEX" val="20236951"/>
  <p:tag name="KSO_WM_UNIT_LAYERLEVEL" val="1_1_1"/>
  <p:tag name="KSO_WM_TAG_VERSION" val="3.0"/>
  <p:tag name="KSO_WM_DIAGRAM_MAX_ITEMCNT" val="4"/>
  <p:tag name="KSO_WM_DIAGRAM_MIN_ITEMCNT" val="2"/>
  <p:tag name="KSO_WM_DIAGRAM_COLOR_MATCH_VALUE" val="{&quot;shape&quot;:{&quot;fill&quot;:{&quot;solid&quot;:{&quot;brightness&quot;:0,&quot;colorType&quot;:2,&quot;rgb&quot;:&quot;#ffffff&quot;,&quot;transparency&quot;:0.85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44.xml><?xml version="1.0" encoding="utf-8"?>
<p:tagLst xmlns:p="http://schemas.openxmlformats.org/presentationml/2006/main">
  <p:tag name="KSO_WM_DIAGRAM_VIRTUALLY_FRAME" val="{&quot;height&quot;:358.8576377952756,&quot;left&quot;:40.07880859375,&quot;top&quot;:31.85,&quot;width&quot;:811.4423828125}"/>
  <p:tag name="KSO_WM_DIAGRAM_VERSION" val="3"/>
  <p:tag name="KSO_WM_DIAGRAM_COLOR_TRICK" val="1"/>
  <p:tag name="KSO_WM_DIAGRAM_COLOR_TEXT_CAN_REMOVE" val="n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diagram20236951_2*l_h_a*1_3_1"/>
  <p:tag name="KSO_WM_TEMPLATE_CATEGORY" val="diagram"/>
  <p:tag name="KSO_WM_TEMPLATE_INDEX" val="20236951"/>
  <p:tag name="KSO_WM_UNIT_LAYERLEVEL" val="1_1_1"/>
  <p:tag name="KSO_WM_TAG_VERSION" val="3.0"/>
  <p:tag name="KSO_WM_DIAGRAM_MAX_ITEMCNT" val="4"/>
  <p:tag name="KSO_WM_DIAGRAM_MIN_ITEMCNT" val="2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UNIT_ISCONTENTSTITLE" val="0"/>
  <p:tag name="KSO_WM_UNIT_ISNUMDGMTITLE" val="0"/>
  <p:tag name="KSO_WM_UNIT_VALUE" val="6"/>
  <p:tag name="KSO_WM_UNIT_PRESET_TEXT" val="添加标题"/>
  <p:tag name="KSO_WM_UNIT_TEXT_FILL_FORE_SCHEMECOLOR_INDEX" val="1"/>
  <p:tag name="KSO_WM_UNIT_TEXT_FILL_TYPE" val="1"/>
  <p:tag name="KSO_WM_DIAGRAM_USE_COLOR_VALUE" val="{&quot;color_scheme&quot;:1,&quot;color_type&quot;:1,&quot;theme_color_indexes&quot;:[5,6,5,6,5,6]}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40494728_1*l_h_i*1_1_2"/>
  <p:tag name="KSO_WM_TEMPLATE_CATEGORY" val="diagram"/>
  <p:tag name="KSO_WM_TEMPLATE_INDEX" val="4049472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n"/>
  <p:tag name="KSO_WM_UNIT_FILL_TYPE" val="3"/>
  <p:tag name="KSO_WM_DIAGRAM_MAX_ITEMCNT" val="4"/>
  <p:tag name="KSO_WM_DIAGRAM_MIN_ITEMCNT" val="3"/>
  <p:tag name="KSO_WM_DIAGRAM_VIRTUALLY_FRAME" val="{&quot;height&quot;:306.7773841147801,&quot;left&quot;:17.95,&quot;top&quot;:70.52261588521992,&quot;width&quot;:579.8750393700788}"/>
  <p:tag name="KSO_WM_DIAGRAM_COLOR_MATCH_VALUE" val="{&quot;shape&quot;:{&quot;fill&quot;:{&quot;gradient&quot;:[{&quot;brightness&quot;:0.4000000059604645,&quot;colorType&quot;:1,&quot;foreColorIndex&quot;:5,&quot;pos&quot;:0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40494728_1*l_h_i*1_2_2"/>
  <p:tag name="KSO_WM_TEMPLATE_CATEGORY" val="diagram"/>
  <p:tag name="KSO_WM_TEMPLATE_INDEX" val="4049472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n"/>
  <p:tag name="KSO_WM_UNIT_FILL_TYPE" val="3"/>
  <p:tag name="KSO_WM_DIAGRAM_MAX_ITEMCNT" val="4"/>
  <p:tag name="KSO_WM_DIAGRAM_MIN_ITEMCNT" val="3"/>
  <p:tag name="KSO_WM_DIAGRAM_VIRTUALLY_FRAME" val="{&quot;height&quot;:306.7773841147801,&quot;left&quot;:17.95,&quot;top&quot;:70.52261588521992,&quot;width&quot;:579.8750393700788}"/>
  <p:tag name="KSO_WM_DIAGRAM_COLOR_MATCH_VALUE" val="{&quot;shape&quot;:{&quot;fill&quot;:{&quot;gradient&quot;:[{&quot;brightness&quot;:0.4000000059604645,&quot;colorType&quot;:1,&quot;foreColorIndex&quot;:5,&quot;pos&quot;:0,&quot;transparency&quot;:0.38999998569488525},{&quot;brightness&quot;:0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40494728_1*l_h_i*1_3_2"/>
  <p:tag name="KSO_WM_TEMPLATE_CATEGORY" val="diagram"/>
  <p:tag name="KSO_WM_TEMPLATE_INDEX" val="4049472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n"/>
  <p:tag name="KSO_WM_UNIT_FILL_TYPE" val="1"/>
  <p:tag name="KSO_WM_UNIT_FILL_FORE_SCHEMECOLOR_INDEX" val="5"/>
  <p:tag name="KSO_WM_UNIT_FILL_FORE_SCHEMECOLOR_INDEX_BRIGHTNESS" val="0.4"/>
  <p:tag name="KSO_WM_DIAGRAM_MAX_ITEMCNT" val="4"/>
  <p:tag name="KSO_WM_DIAGRAM_MIN_ITEMCNT" val="3"/>
  <p:tag name="KSO_WM_DIAGRAM_VIRTUALLY_FRAME" val="{&quot;height&quot;:306.7773841147801,&quot;left&quot;:17.95,&quot;top&quot;:70.52261588521992,&quot;width&quot;:579.8750393700788}"/>
  <p:tag name="KSO_WM_DIAGRAM_COLOR_MATCH_VALUE" val="{&quot;shape&quot;:{&quot;fill&quot;:{&quot;solid&quot;:{&quot;brightness&quot;:0.4000000059604645,&quot;colorType&quot;:1,&quot;foreColorIndex&quot;:5,&quot;transparency&quot;:0.699999988079071},&quot;type&quot;:1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48.xml><?xml version="1.0" encoding="utf-8"?>
<p:tagLst xmlns:p="http://schemas.openxmlformats.org/presentationml/2006/main">
  <p:tag name="KSO_WM_UNIT_ISCONTENTSTITLE" val="0"/>
  <p:tag name="KSO_WM_UNIT_ISNUMDGMTITLE" val="0"/>
  <p:tag name="KSO_WM_UNIT_PRESET_TEXT" val="添加标题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40494728_1*l_h_a*1_1_1"/>
  <p:tag name="KSO_WM_TEMPLATE_CATEGORY" val="diagram"/>
  <p:tag name="KSO_WM_TEMPLATE_INDEX" val="4049472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n"/>
  <p:tag name="KSO_WM_UNIT_TEXT_TYPE" val="1"/>
  <p:tag name="KSO_WM_UNIT_TEXT_FILL_FORE_SCHEMECOLOR_INDEX" val="1"/>
  <p:tag name="KSO_WM_UNIT_TEXT_FILL_TYPE" val="1"/>
  <p:tag name="KSO_WM_DIAGRAM_MAX_ITEMCNT" val="4"/>
  <p:tag name="KSO_WM_DIAGRAM_MIN_ITEMCNT" val="3"/>
  <p:tag name="KSO_WM_DIAGRAM_VIRTUALLY_FRAME" val="{&quot;height&quot;:306.7773841147801,&quot;left&quot;:17.95,&quot;top&quot;:70.52261588521992,&quot;width&quot;:579.875039370078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49.xml><?xml version="1.0" encoding="utf-8"?>
<p:tagLst xmlns:p="http://schemas.openxmlformats.org/presentationml/2006/main">
  <p:tag name="KSO_WM_UNIT_ISCONTENTSTITLE" val="0"/>
  <p:tag name="KSO_WM_UNIT_ISNUMDGMTITLE" val="0"/>
  <p:tag name="KSO_WM_UNIT_PRESET_TEXT" val="添加标题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2_1"/>
  <p:tag name="KSO_WM_UNIT_ID" val="diagram40494728_1*l_h_a*1_2_1"/>
  <p:tag name="KSO_WM_TEMPLATE_CATEGORY" val="diagram"/>
  <p:tag name="KSO_WM_TEMPLATE_INDEX" val="4049472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n"/>
  <p:tag name="KSO_WM_UNIT_TEXT_TYPE" val="1"/>
  <p:tag name="KSO_WM_UNIT_TEXT_FILL_FORE_SCHEMECOLOR_INDEX" val="1"/>
  <p:tag name="KSO_WM_UNIT_TEXT_FILL_TYPE" val="1"/>
  <p:tag name="KSO_WM_DIAGRAM_MAX_ITEMCNT" val="4"/>
  <p:tag name="KSO_WM_DIAGRAM_MIN_ITEMCNT" val="3"/>
  <p:tag name="KSO_WM_DIAGRAM_VIRTUALLY_FRAME" val="{&quot;height&quot;:306.7773841147801,&quot;left&quot;:17.95,&quot;top&quot;:70.52261588521992,&quot;width&quot;:579.875039370078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50.xml><?xml version="1.0" encoding="utf-8"?>
<p:tagLst xmlns:p="http://schemas.openxmlformats.org/presentationml/2006/main">
  <p:tag name="KSO_WM_UNIT_ISCONTENTSTITLE" val="0"/>
  <p:tag name="KSO_WM_UNIT_ISNUMDGMTITLE" val="0"/>
  <p:tag name="KSO_WM_UNIT_PRESET_TEXT" val="添加标题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3_1"/>
  <p:tag name="KSO_WM_UNIT_ID" val="diagram40494728_1*l_h_a*1_3_1"/>
  <p:tag name="KSO_WM_TEMPLATE_CATEGORY" val="diagram"/>
  <p:tag name="KSO_WM_TEMPLATE_INDEX" val="4049472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n"/>
  <p:tag name="KSO_WM_UNIT_TEXT_TYPE" val="1"/>
  <p:tag name="KSO_WM_UNIT_TEXT_FILL_FORE_SCHEMECOLOR_INDEX" val="1"/>
  <p:tag name="KSO_WM_UNIT_TEXT_FILL_TYPE" val="1"/>
  <p:tag name="KSO_WM_DIAGRAM_MAX_ITEMCNT" val="4"/>
  <p:tag name="KSO_WM_DIAGRAM_MIN_ITEMCNT" val="3"/>
  <p:tag name="KSO_WM_DIAGRAM_VIRTUALLY_FRAME" val="{&quot;height&quot;:306.7773841147801,&quot;left&quot;:17.95,&quot;top&quot;:70.52261588521992,&quot;width&quot;:579.875039370078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40494728_1*l_h_i*1_2_2"/>
  <p:tag name="KSO_WM_TEMPLATE_CATEGORY" val="diagram"/>
  <p:tag name="KSO_WM_TEMPLATE_INDEX" val="40494728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UNIT_FILL_TYPE" val="3"/>
  <p:tag name="KSO_WM_DIAGRAM_MAX_ITEMCNT" val="4"/>
  <p:tag name="KSO_WM_DIAGRAM_MIN_ITEMCNT" val="3"/>
  <p:tag name="KSO_WM_DIAGRAM_VIRTUALLY_FRAME" val="{&quot;height&quot;:286.67519195796933,&quot;left&quot;:24.2,&quot;top&quot;:99.59984741210937,&quot;width&quot;:864.0250393700787}"/>
  <p:tag name="KSO_WM_DIAGRAM_COLOR_MATCH_VALUE" val="{&quot;shape&quot;:{&quot;fill&quot;:{&quot;gradient&quot;:[{&quot;brightness&quot;:0.4000000059604645,&quot;colorType&quot;:1,&quot;foreColorIndex&quot;:5,&quot;pos&quot;:0,&quot;transparency&quot;:0.38999998569488525},{&quot;brightness&quot;:0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40494728_1*l_h_i*1_2_2"/>
  <p:tag name="KSO_WM_TEMPLATE_CATEGORY" val="diagram"/>
  <p:tag name="KSO_WM_TEMPLATE_INDEX" val="40494728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UNIT_FILL_TYPE" val="3"/>
  <p:tag name="KSO_WM_DIAGRAM_MAX_ITEMCNT" val="4"/>
  <p:tag name="KSO_WM_DIAGRAM_MIN_ITEMCNT" val="3"/>
  <p:tag name="KSO_WM_DIAGRAM_VIRTUALLY_FRAME" val="{&quot;height&quot;:286.67519195796933,&quot;left&quot;:24.2,&quot;top&quot;:99.59984741210937,&quot;width&quot;:864.0250393700787}"/>
  <p:tag name="KSO_WM_DIAGRAM_COLOR_MATCH_VALUE" val="{&quot;shape&quot;:{&quot;fill&quot;:{&quot;gradient&quot;:[{&quot;brightness&quot;:0.4000000059604645,&quot;colorType&quot;:1,&quot;foreColorIndex&quot;:5,&quot;pos&quot;:0,&quot;transparency&quot;:0.38999998569488525},{&quot;brightness&quot;:0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40494728_1*l_h_i*1_3_2"/>
  <p:tag name="KSO_WM_TEMPLATE_CATEGORY" val="diagram"/>
  <p:tag name="KSO_WM_TEMPLATE_INDEX" val="40494728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UNIT_FILL_TYPE" val="1"/>
  <p:tag name="KSO_WM_UNIT_FILL_FORE_SCHEMECOLOR_INDEX" val="5"/>
  <p:tag name="KSO_WM_UNIT_FILL_FORE_SCHEMECOLOR_INDEX_BRIGHTNESS" val="0.4"/>
  <p:tag name="KSO_WM_DIAGRAM_MAX_ITEMCNT" val="4"/>
  <p:tag name="KSO_WM_DIAGRAM_MIN_ITEMCNT" val="3"/>
  <p:tag name="KSO_WM_DIAGRAM_VIRTUALLY_FRAME" val="{&quot;height&quot;:286.67519195796933,&quot;left&quot;:24.2,&quot;top&quot;:99.59984741210937,&quot;width&quot;:864.0250393700787}"/>
  <p:tag name="KSO_WM_DIAGRAM_COLOR_MATCH_VALUE" val="{&quot;shape&quot;:{&quot;fill&quot;:{&quot;solid&quot;:{&quot;brightness&quot;:0.4000000059604645,&quot;colorType&quot;:1,&quot;foreColorIndex&quot;:5,&quot;transparency&quot;:0.699999988079071},&quot;type&quot;:1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40494728_1*l_h_i*1_1_2"/>
  <p:tag name="KSO_WM_TEMPLATE_CATEGORY" val="diagram"/>
  <p:tag name="KSO_WM_TEMPLATE_INDEX" val="40494728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UNIT_FILL_TYPE" val="3"/>
  <p:tag name="KSO_WM_DIAGRAM_MAX_ITEMCNT" val="4"/>
  <p:tag name="KSO_WM_DIAGRAM_MIN_ITEMCNT" val="3"/>
  <p:tag name="KSO_WM_DIAGRAM_VIRTUALLY_FRAME" val="{&quot;height&quot;:302.4024234848588,&quot;left&quot;:24.2,&quot;top&quot;:83.87261588521991,&quot;width&quot;:864.0250393700787}"/>
  <p:tag name="KSO_WM_DIAGRAM_COLOR_MATCH_VALUE" val="{&quot;shape&quot;:{&quot;fill&quot;:{&quot;gradient&quot;:[{&quot;brightness&quot;:0.4000000059604645,&quot;colorType&quot;:1,&quot;foreColorIndex&quot;:5,&quot;pos&quot;:0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55.xml><?xml version="1.0" encoding="utf-8"?>
<p:tagLst xmlns:p="http://schemas.openxmlformats.org/presentationml/2006/main">
  <p:tag name="KSO_DOCER_RESOURCE_TRACE_INFO" val="{&quot;id&quot;:&quot;50059175&quot;,&quot;origin&quot;:0,&quot;type&quot;:&quot;icons&quot;,&quot;user&quot;:&quot;291594921&quot;}"/>
</p:tagLst>
</file>

<file path=ppt/tags/tag56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i"/>
  <p:tag name="KSO_WM_UNIT_INDEX" val="1_1"/>
  <p:tag name="KSO_WM_UNIT_ID" val="diagram20230941_2*m_i*1_1"/>
  <p:tag name="KSO_WM_TEMPLATE_CATEGORY" val="diagram"/>
  <p:tag name="KSO_WM_TEMPLATE_INDEX" val="20230941"/>
  <p:tag name="KSO_WM_UNIT_LAYERLEVEL" val="1_1"/>
  <p:tag name="KSO_WM_TAG_VERSION" val="3.0"/>
  <p:tag name="KSO_WM_DIAGRAM_MAX_ITEMCNT" val="6"/>
  <p:tag name="KSO_WM_DIAGRAM_MIN_ITEMCNT" val="2"/>
  <p:tag name="KSO_WM_DIAGRAM_VIRTUALLY_FRAME" val="{&quot;height&quot;:247.52378540039064,&quot;left&quot;:36.22499389648438,&quot;top&quot;:193.85,&quot;width&quot;:871.8250061035156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gradient&quot;:[{&quot;brightness&quot;:0,&quot;colorType&quot;:1,&quot;foreColorIndex&quot;:5,&quot;pos&quot;:0.20000000298023224,&quot;transparency&quot;:1},{&quot;brightness&quot;:0,&quot;colorType&quot;:1,&quot;foreColorIndex&quot;:5,&quot;pos&quot;:0.899999976158142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5"/>
  <p:tag name="KSO_WM_UNIT_FILL_FORE_SCHEMECOLOR_INDEX_BRIGHTNESS" val="0"/>
  <p:tag name="KSO_WM_DIAGRAM_USE_COLOR_VALUE" val="{&quot;color_scheme&quot;:1,&quot;color_type&quot;:1,&quot;theme_color_indexes&quot;:[]}"/>
</p:tagLst>
</file>

<file path=ppt/tags/tag57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i"/>
  <p:tag name="KSO_WM_UNIT_INDEX" val="1_2"/>
  <p:tag name="KSO_WM_UNIT_ID" val="diagram20230941_2*m_i*1_2"/>
  <p:tag name="KSO_WM_TEMPLATE_CATEGORY" val="diagram"/>
  <p:tag name="KSO_WM_TEMPLATE_INDEX" val="20230941"/>
  <p:tag name="KSO_WM_UNIT_LAYERLEVEL" val="1_1"/>
  <p:tag name="KSO_WM_TAG_VERSION" val="3.0"/>
  <p:tag name="KSO_WM_DIAGRAM_MAX_ITEMCNT" val="6"/>
  <p:tag name="KSO_WM_DIAGRAM_MIN_ITEMCNT" val="2"/>
  <p:tag name="KSO_WM_DIAGRAM_VIRTUALLY_FRAME" val="{&quot;height&quot;:247.52378540039064,&quot;left&quot;:36.22499389648438,&quot;top&quot;:193.85,&quot;width&quot;:871.8250061035156}"/>
  <p:tag name="KSO_WM_DIAGRAM_COLOR_MATCH_VALUE" val="{&quot;shape&quot;:{&quot;fill&quot;:{&quot;type&quot;:0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BEAUTIFY_FLAG" val="#wm#"/>
  <p:tag name="KSO_WM_DIAGRAM_USE_COLOR_VALUE" val="{&quot;color_scheme&quot;:1,&quot;color_type&quot;:1,&quot;theme_color_indexes&quot;:[]}"/>
</p:tagLst>
</file>

<file path=ppt/tags/tag58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m_h_a"/>
  <p:tag name="KSO_WM_UNIT_INDEX" val="1_1_1"/>
  <p:tag name="KSO_WM_UNIT_ID" val="diagram20230941_2*m_h_a*1_1_1"/>
  <p:tag name="KSO_WM_TEMPLATE_CATEGORY" val="diagram"/>
  <p:tag name="KSO_WM_TEMPLATE_INDEX" val="20230941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m1-1"/>
  <p:tag name="KSO_WM_DIAGRAM_MAX_ITEMCNT" val="6"/>
  <p:tag name="KSO_WM_DIAGRAM_MIN_ITEMCNT" val="2"/>
  <p:tag name="KSO_WM_DIAGRAM_VIRTUALLY_FRAME" val="{&quot;height&quot;:247.52378540039064,&quot;left&quot;:36.22499389648438,&quot;top&quot;:193.85,&quot;width&quot;:871.825006103515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BEAUTIFY_FLAG" val="#wm#"/>
  <p:tag name="KSO_WM_UNIT_PRESET_TEXT" val="添加项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59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1_3"/>
  <p:tag name="KSO_WM_UNIT_ID" val="diagram20230941_2*m_h_i*1_1_3"/>
  <p:tag name="KSO_WM_TEMPLATE_CATEGORY" val="diagram"/>
  <p:tag name="KSO_WM_TEMPLATE_INDEX" val="20230941"/>
  <p:tag name="KSO_WM_UNIT_LAYERLEVEL" val="1_1_1"/>
  <p:tag name="KSO_WM_TAG_VERSION" val="3.0"/>
  <p:tag name="KSO_WM_DIAGRAM_MAX_ITEMCNT" val="6"/>
  <p:tag name="KSO_WM_DIAGRAM_MIN_ITEMCNT" val="2"/>
  <p:tag name="KSO_WM_DIAGRAM_VIRTUALLY_FRAME" val="{&quot;height&quot;:247.52378540039064,&quot;left&quot;:36.22499389648438,&quot;top&quot;:193.85,&quot;width&quot;:871.8250061035156}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7000000178813934,&quot;transparency&quot;:1},{&quot;brightness&quot;:0,&quot;colorType&quot;:1,&quot;foreColorIndex&quot;:5,&quot;pos&quot;:0.6100000143051147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BEAUTIFY_FLAG" val="#wm#"/>
  <p:tag name="KSO_WM_DIAGRAM_USE_COLOR_VALUE" val="{&quot;color_scheme&quot;:1,&quot;color_type&quot;:1,&quot;theme_color_indexes&quot;:[]}"/>
</p:tagLst>
</file>

<file path=ppt/tags/tag60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m_h_a"/>
  <p:tag name="KSO_WM_UNIT_INDEX" val="1_3_1"/>
  <p:tag name="KSO_WM_UNIT_ID" val="diagram20230941_2*m_h_a*1_3_1"/>
  <p:tag name="KSO_WM_TEMPLATE_CATEGORY" val="diagram"/>
  <p:tag name="KSO_WM_TEMPLATE_INDEX" val="20230941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m1-1"/>
  <p:tag name="KSO_WM_DIAGRAM_MAX_ITEMCNT" val="6"/>
  <p:tag name="KSO_WM_DIAGRAM_MIN_ITEMCNT" val="2"/>
  <p:tag name="KSO_WM_DIAGRAM_VIRTUALLY_FRAME" val="{&quot;height&quot;:247.52378540039064,&quot;left&quot;:36.22499389648438,&quot;top&quot;:193.85,&quot;width&quot;:871.825006103515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BEAUTIFY_FLAG" val="#wm#"/>
  <p:tag name="KSO_WM_UNIT_PRESET_TEXT" val="添加项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61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3_3"/>
  <p:tag name="KSO_WM_UNIT_ID" val="diagram20230941_2*m_h_i*1_3_3"/>
  <p:tag name="KSO_WM_TEMPLATE_CATEGORY" val="diagram"/>
  <p:tag name="KSO_WM_TEMPLATE_INDEX" val="20230941"/>
  <p:tag name="KSO_WM_UNIT_LAYERLEVEL" val="1_1_1"/>
  <p:tag name="KSO_WM_TAG_VERSION" val="3.0"/>
  <p:tag name="KSO_WM_DIAGRAM_MAX_ITEMCNT" val="6"/>
  <p:tag name="KSO_WM_DIAGRAM_MIN_ITEMCNT" val="2"/>
  <p:tag name="KSO_WM_DIAGRAM_VIRTUALLY_FRAME" val="{&quot;height&quot;:247.52378540039064,&quot;left&quot;:36.22499389648438,&quot;top&quot;:193.85,&quot;width&quot;:871.8250061035156}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7000000178813934,&quot;transparency&quot;:1},{&quot;brightness&quot;:0,&quot;colorType&quot;:1,&quot;foreColorIndex&quot;:5,&quot;pos&quot;:0.6100000143051147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BEAUTIFY_FLAG" val="#wm#"/>
  <p:tag name="KSO_WM_DIAGRAM_USE_COLOR_VALUE" val="{&quot;color_scheme&quot;:1,&quot;color_type&quot;:1,&quot;theme_color_indexes&quot;:[]}"/>
</p:tagLst>
</file>

<file path=ppt/tags/tag62.xml><?xml version="1.0" encoding="utf-8"?>
<p:tagLst xmlns:p="http://schemas.openxmlformats.org/presentationml/2006/main">
  <p:tag name="KSO_DOCER_RESOURCE_TRACE_INFO" val="{&quot;id&quot;:&quot;50062334&quot;,&quot;origin&quot;:0,&quot;type&quot;:&quot;icons&quot;,&quot;user&quot;:&quot;291594921&quot;}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1692_2*n_h_h_i*1_2_1_2"/>
  <p:tag name="KSO_WM_TEMPLATE_CATEGORY" val="diagram"/>
  <p:tag name="KSO_WM_TEMPLATE_INDEX" val="20231692"/>
  <p:tag name="KSO_WM_UNIT_LAYERLEVEL" val="1_1_1_1"/>
  <p:tag name="KSO_WM_TAG_VERSION" val="3.0"/>
  <p:tag name="KSO_WM_UNIT_TYPE" val="n_h_h_i"/>
  <p:tag name="KSO_WM_UNIT_INDEX" val="1_2_1_2"/>
  <p:tag name="KSO_WM_DIAGRAM_VERSION" val="3"/>
  <p:tag name="KSO_WM_DIAGRAM_COLOR_TRICK" val="2"/>
  <p:tag name="KSO_WM_DIAGRAM_COLOR_TEXT_CAN_REMOVE" val="n"/>
  <p:tag name="KSO_WM_DIAGRAM_GROUP_CODE" val="n1-1"/>
  <p:tag name="KSO_WM_DIAGRAM_MAX_ITEMCNT" val="6"/>
  <p:tag name="KSO_WM_DIAGRAM_MIN_ITEMCNT" val="2"/>
  <p:tag name="KSO_WM_DIAGRAM_VIRTUALLY_FRAME" val="{&quot;height&quot;:187.49628252691755,&quot;left&quot;:40.1,&quot;top&quot;:129.19369506835938,&quot;width&quot;:852.45}"/>
  <p:tag name="KSO_WM_DIAGRAM_COLOR_MATCH_VALUE" val="{&quot;shape&quot;:{&quot;fill&quot;:{&quot;gradient&quot;:[{&quot;brightness&quot;:0,&quot;colorType&quot;:1,&quot;foreColorIndex&quot;:2,&quot;pos&quot;:0.16179999709129333,&quot;transparency&quot;:1},{&quot;brightness&quot;:0.4000000059604645,&quot;colorType&quot;:1,&quot;foreColorIndex&quot;:6,&quot;pos&quot;:0.6650599837303162,&quot;transparency&quot;:0}],&quot;type&quot;:3},&quot;glow&quot;:{&quot;colorType&quot;:0},&quot;line&quot;:{&quot;type&quot;:0},&quot;shadow&quot;:{&quot;brightness&quot;:0,&quot;colorType&quot;:2,&quot;rgb&quot;:&quot;#000000&quot;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3"/>
  <p:tag name="KSO_WM_DIAGRAM_USE_COLOR_VALUE" val="{&quot;color_scheme&quot;:1,&quot;color_type&quot;:1,&quot;theme_color_indexes&quot;:[5,6,5,6,5,6]}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1692_2*n_h_h_i*1_2_3_2"/>
  <p:tag name="KSO_WM_TEMPLATE_CATEGORY" val="diagram"/>
  <p:tag name="KSO_WM_TEMPLATE_INDEX" val="20231692"/>
  <p:tag name="KSO_WM_UNIT_LAYERLEVEL" val="1_1_1_1"/>
  <p:tag name="KSO_WM_TAG_VERSION" val="3.0"/>
  <p:tag name="KSO_WM_UNIT_TYPE" val="n_h_h_i"/>
  <p:tag name="KSO_WM_UNIT_INDEX" val="1_2_3_2"/>
  <p:tag name="KSO_WM_DIAGRAM_VERSION" val="3"/>
  <p:tag name="KSO_WM_DIAGRAM_COLOR_TRICK" val="2"/>
  <p:tag name="KSO_WM_DIAGRAM_COLOR_TEXT_CAN_REMOVE" val="n"/>
  <p:tag name="KSO_WM_DIAGRAM_GROUP_CODE" val="n1-1"/>
  <p:tag name="KSO_WM_DIAGRAM_MAX_ITEMCNT" val="6"/>
  <p:tag name="KSO_WM_DIAGRAM_MIN_ITEMCNT" val="2"/>
  <p:tag name="KSO_WM_DIAGRAM_VIRTUALLY_FRAME" val="{&quot;height&quot;:187.49628252691755,&quot;left&quot;:40.1,&quot;top&quot;:129.19369506835938,&quot;width&quot;:852.45}"/>
  <p:tag name="KSO_WM_DIAGRAM_COLOR_MATCH_VALUE" val="{&quot;shape&quot;:{&quot;fill&quot;:{&quot;gradient&quot;:[{&quot;brightness&quot;:0,&quot;colorType&quot;:1,&quot;foreColorIndex&quot;:2,&quot;pos&quot;:0.16179999709129333,&quot;transparency&quot;:1},{&quot;brightness&quot;:0.4000000059604645,&quot;colorType&quot;:1,&quot;foreColorIndex&quot;:6,&quot;pos&quot;:0.6650599837303162,&quot;transparency&quot;:0}],&quot;type&quot;:3},&quot;glow&quot;:{&quot;colorType&quot;:0},&quot;line&quot;:{&quot;type&quot;:0},&quot;shadow&quot;:{&quot;brightness&quot;:0,&quot;colorType&quot;:2,&quot;rgb&quot;:&quot;#000000&quot;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3"/>
  <p:tag name="KSO_WM_DIAGRAM_USE_COLOR_VALUE" val="{&quot;color_scheme&quot;:1,&quot;color_type&quot;:1,&quot;theme_color_indexes&quot;:[5,6,5,6,5,6]}"/>
</p:tagLst>
</file>

<file path=ppt/tags/tag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1692_2*n_h_h_i*1_2_2_2"/>
  <p:tag name="KSO_WM_TEMPLATE_CATEGORY" val="diagram"/>
  <p:tag name="KSO_WM_TEMPLATE_INDEX" val="20231692"/>
  <p:tag name="KSO_WM_UNIT_LAYERLEVEL" val="1_1_1_1"/>
  <p:tag name="KSO_WM_TAG_VERSION" val="3.0"/>
  <p:tag name="KSO_WM_UNIT_TYPE" val="n_h_h_i"/>
  <p:tag name="KSO_WM_UNIT_INDEX" val="1_2_2_2"/>
  <p:tag name="KSO_WM_DIAGRAM_VERSION" val="3"/>
  <p:tag name="KSO_WM_DIAGRAM_COLOR_TRICK" val="2"/>
  <p:tag name="KSO_WM_DIAGRAM_COLOR_TEXT_CAN_REMOVE" val="n"/>
  <p:tag name="KSO_WM_DIAGRAM_GROUP_CODE" val="n1-1"/>
  <p:tag name="KSO_WM_DIAGRAM_MAX_ITEMCNT" val="6"/>
  <p:tag name="KSO_WM_DIAGRAM_MIN_ITEMCNT" val="2"/>
  <p:tag name="KSO_WM_DIAGRAM_VIRTUALLY_FRAME" val="{&quot;height&quot;:187.49628252691755,&quot;left&quot;:40.1,&quot;top&quot;:129.19369506835938,&quot;width&quot;:852.45}"/>
  <p:tag name="KSO_WM_DIAGRAM_COLOR_MATCH_VALUE" val="{&quot;shape&quot;:{&quot;fill&quot;:{&quot;gradient&quot;:[{&quot;brightness&quot;:0,&quot;colorType&quot;:1,&quot;foreColorIndex&quot;:2,&quot;pos&quot;:0.09965000301599503,&quot;transparency&quot;:1},{&quot;brightness&quot;:0,&quot;colorType&quot;:1,&quot;foreColorIndex&quot;:8,&quot;pos&quot;:1,&quot;transparency&quot;:0}],&quot;type&quot;:3},&quot;glow&quot;:{&quot;colorType&quot;:0},&quot;line&quot;:{&quot;type&quot;:0},&quot;shadow&quot;:{&quot;brightness&quot;:0,&quot;colorType&quot;:2,&quot;rgb&quot;:&quot;#000000&quot;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3"/>
  <p:tag name="KSO_WM_DIAGRAM_USE_COLOR_VALUE" val="{&quot;color_scheme&quot;:1,&quot;color_type&quot;:1,&quot;theme_color_indexes&quot;:[5,6,5,6,5,6]}"/>
</p:tagLst>
</file>

<file path=ppt/tags/tag66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n_h_a"/>
  <p:tag name="KSO_WM_UNIT_INDEX" val="1_1_1"/>
  <p:tag name="KSO_WM_UNIT_ID" val="diagram20231692_2*n_h_a*1_1_1"/>
  <p:tag name="KSO_WM_TEMPLATE_CATEGORY" val="diagram"/>
  <p:tag name="KSO_WM_TEMPLATE_INDEX" val="20231692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GROUP_CODE" val="n1-1"/>
  <p:tag name="KSO_WM_DIAGRAM_MAX_ITEMCNT" val="6"/>
  <p:tag name="KSO_WM_DIAGRAM_MIN_ITEMCNT" val="2"/>
  <p:tag name="KSO_WM_DIAGRAM_VIRTUALLY_FRAME" val="{&quot;height&quot;:187.49628252691755,&quot;left&quot;:40.1,&quot;top&quot;:129.19369506835938,&quot;width&quot;:852.4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TEXT_FILL_FORE_SCHEMECOLOR_INDEX" val="1"/>
  <p:tag name="KSO_WM_UNIT_TEXT_FILL_TYPE" val="1"/>
  <p:tag name="KSO_WM_UNIT_TEXT_TYPE" val="1"/>
  <p:tag name="KSO_WM_UNIT_PRESET_TEXT" val="单击此处&#10;添加标题"/>
  <p:tag name="KSO_WM_DIAGRAM_USE_COLOR_VALUE" val="{&quot;color_scheme&quot;:1,&quot;color_type&quot;:1,&quot;theme_color_indexes&quot;:[5,6,5,6,5,6]}"/>
</p:tagLst>
</file>

<file path=ppt/tags/tag67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n_h_h_f"/>
  <p:tag name="KSO_WM_UNIT_INDEX" val="1_2_1_1"/>
  <p:tag name="KSO_WM_UNIT_ID" val="diagram20231692_2*n_h_h_f*1_2_1_1"/>
  <p:tag name="KSO_WM_TEMPLATE_CATEGORY" val="diagram"/>
  <p:tag name="KSO_WM_TEMPLATE_INDEX" val="20231692"/>
  <p:tag name="KSO_WM_UNIT_LAYERLEVEL" val="1_1_1_1"/>
  <p:tag name="KSO_WM_TAG_VERSION" val="3.0"/>
  <p:tag name="KSO_WM_DIAGRAM_VERSION" val="3"/>
  <p:tag name="KSO_WM_DIAGRAM_COLOR_TRICK" val="2"/>
  <p:tag name="KSO_WM_DIAGRAM_COLOR_TEXT_CAN_REMOVE" val="n"/>
  <p:tag name="KSO_WM_DIAGRAM_GROUP_CODE" val="n1-1"/>
  <p:tag name="KSO_WM_DIAGRAM_MAX_ITEMCNT" val="6"/>
  <p:tag name="KSO_WM_DIAGRAM_MIN_ITEMCNT" val="2"/>
  <p:tag name="KSO_WM_DIAGRAM_VIRTUALLY_FRAME" val="{&quot;height&quot;:187.49628252691755,&quot;left&quot;:40.1,&quot;top&quot;:129.19369506835938,&quot;width&quot;:852.45}"/>
  <p:tag name="KSO_WM_DIAGRAM_COLOR_MATCH_VALUE" val="{&quot;shape&quot;:{&quot;fill&quot;:{&quot;gradient&quot;:[{&quot;brightness&quot;:0.4000000059604645,&quot;colorType&quot;:1,&quot;foreColorIndex&quot;:5,&quot;pos&quot;:0,&quot;transparency&quot;:0.4000000059604645},{&quot;brightness&quot;:0,&quot;colorType&quot;:1,&quot;foreColorIndex&quot;:14,&quot;pos&quot;:1,&quot;transparency&quot;:1}],&quot;type&quot;:3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.4000000059604645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3"/>
  <p:tag name="KSO_WM_UNIT_TEXT_FILL_FORE_SCHEMECOLOR_INDEX" val="1"/>
  <p:tag name="KSO_WM_UNIT_TEXT_FILL_TYPE" val="1"/>
  <p:tag name="KSO_WM_UNIT_TEXT_TYPE" val="1"/>
  <p:tag name="KSO_WM_UNIT_PRESET_TEXT" val="单击此处输入智能图形项正文"/>
  <p:tag name="KSO_WM_DIAGRAM_USE_COLOR_VALUE" val="{&quot;color_scheme&quot;:1,&quot;color_type&quot;:1,&quot;theme_color_indexes&quot;:[5,6,5,6,5,6]}"/>
</p:tagLst>
</file>

<file path=ppt/tags/tag6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n_h_h_i"/>
  <p:tag name="KSO_WM_UNIT_INDEX" val="1_2_1_1"/>
  <p:tag name="KSO_WM_UNIT_ID" val="diagram20231692_2*n_h_h_i*1_2_1_1"/>
  <p:tag name="KSO_WM_TEMPLATE_CATEGORY" val="diagram"/>
  <p:tag name="KSO_WM_TEMPLATE_INDEX" val="20231692"/>
  <p:tag name="KSO_WM_UNIT_LAYERLEVEL" val="1_1_1_1"/>
  <p:tag name="KSO_WM_TAG_VERSION" val="3.0"/>
  <p:tag name="KSO_WM_DIAGRAM_VERSION" val="3"/>
  <p:tag name="KSO_WM_DIAGRAM_COLOR_TRICK" val="2"/>
  <p:tag name="KSO_WM_DIAGRAM_COLOR_TEXT_CAN_REMOVE" val="n"/>
  <p:tag name="KSO_WM_DIAGRAM_GROUP_CODE" val="n1-1"/>
  <p:tag name="KSO_WM_DIAGRAM_MAX_ITEMCNT" val="6"/>
  <p:tag name="KSO_WM_DIAGRAM_MIN_ITEMCNT" val="2"/>
  <p:tag name="KSO_WM_DIAGRAM_VIRTUALLY_FRAME" val="{&quot;height&quot;:187.49628252691755,&quot;left&quot;:40.1,&quot;top&quot;:129.19369506835938,&quot;width&quot;:852.45}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brightness&quot;:0,&quot;colorType&quot;:2,&quot;rgb&quot;:&quot;#000000&quot;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3"/>
  <p:tag name="KSO_WM_DIAGRAM_USE_COLOR_VALUE" val="{&quot;color_scheme&quot;:1,&quot;color_type&quot;:1,&quot;theme_color_indexes&quot;:[5,6,5,6,5,6]}"/>
</p:tagLst>
</file>

<file path=ppt/tags/tag69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n_h_h_f"/>
  <p:tag name="KSO_WM_UNIT_INDEX" val="1_2_3_1"/>
  <p:tag name="KSO_WM_UNIT_ID" val="diagram20231692_2*n_h_h_f*1_2_3_1"/>
  <p:tag name="KSO_WM_TEMPLATE_CATEGORY" val="diagram"/>
  <p:tag name="KSO_WM_TEMPLATE_INDEX" val="20231692"/>
  <p:tag name="KSO_WM_UNIT_LAYERLEVEL" val="1_1_1_1"/>
  <p:tag name="KSO_WM_TAG_VERSION" val="3.0"/>
  <p:tag name="KSO_WM_DIAGRAM_VERSION" val="3"/>
  <p:tag name="KSO_WM_DIAGRAM_COLOR_TRICK" val="2"/>
  <p:tag name="KSO_WM_DIAGRAM_COLOR_TEXT_CAN_REMOVE" val="n"/>
  <p:tag name="KSO_WM_DIAGRAM_GROUP_CODE" val="n1-1"/>
  <p:tag name="KSO_WM_DIAGRAM_MAX_ITEMCNT" val="6"/>
  <p:tag name="KSO_WM_DIAGRAM_MIN_ITEMCNT" val="2"/>
  <p:tag name="KSO_WM_DIAGRAM_VIRTUALLY_FRAME" val="{&quot;height&quot;:187.49628252691755,&quot;left&quot;:40.1,&quot;top&quot;:129.19369506835938,&quot;width&quot;:852.45}"/>
  <p:tag name="KSO_WM_DIAGRAM_COLOR_MATCH_VALUE" val="{&quot;shape&quot;:{&quot;fill&quot;:{&quot;gradient&quot;:[{&quot;brightness&quot;:0.4000000059604645,&quot;colorType&quot;:1,&quot;foreColorIndex&quot;:5,&quot;pos&quot;:0,&quot;transparency&quot;:0.4000000059604645},{&quot;brightness&quot;:0,&quot;colorType&quot;:1,&quot;foreColorIndex&quot;:14,&quot;pos&quot;:1,&quot;transparency&quot;:1}],&quot;type&quot;:3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.4000000059604645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3"/>
  <p:tag name="KSO_WM_UNIT_TEXT_FILL_FORE_SCHEMECOLOR_INDEX" val="1"/>
  <p:tag name="KSO_WM_UNIT_TEXT_FILL_TYPE" val="1"/>
  <p:tag name="KSO_WM_UNIT_TEXT_TYPE" val="1"/>
  <p:tag name="KSO_WM_UNIT_PRESET_TEXT" val="单击此处输入智能图形项正文"/>
  <p:tag name="KSO_WM_DIAGRAM_USE_COLOR_VALUE" val="{&quot;color_scheme&quot;:1,&quot;color_type&quot;:1,&quot;theme_color_indexes&quot;:[5,6,5,6,5,6]}"/>
</p:tagLst>
</file>

<file path=ppt/tags/tag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n_h_h_i"/>
  <p:tag name="KSO_WM_UNIT_INDEX" val="1_2_3_1"/>
  <p:tag name="KSO_WM_UNIT_ID" val="diagram20231692_2*n_h_h_i*1_2_3_1"/>
  <p:tag name="KSO_WM_TEMPLATE_CATEGORY" val="diagram"/>
  <p:tag name="KSO_WM_TEMPLATE_INDEX" val="20231692"/>
  <p:tag name="KSO_WM_UNIT_LAYERLEVEL" val="1_1_1_1"/>
  <p:tag name="KSO_WM_TAG_VERSION" val="3.0"/>
  <p:tag name="KSO_WM_DIAGRAM_VERSION" val="3"/>
  <p:tag name="KSO_WM_DIAGRAM_COLOR_TRICK" val="2"/>
  <p:tag name="KSO_WM_DIAGRAM_COLOR_TEXT_CAN_REMOVE" val="n"/>
  <p:tag name="KSO_WM_DIAGRAM_GROUP_CODE" val="n1-1"/>
  <p:tag name="KSO_WM_DIAGRAM_MAX_ITEMCNT" val="6"/>
  <p:tag name="KSO_WM_DIAGRAM_MIN_ITEMCNT" val="2"/>
  <p:tag name="KSO_WM_DIAGRAM_VIRTUALLY_FRAME" val="{&quot;height&quot;:187.49628252691755,&quot;left&quot;:40.1,&quot;top&quot;:129.19369506835938,&quot;width&quot;:852.45}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brightness&quot;:0,&quot;colorType&quot;:2,&quot;rgb&quot;:&quot;#000000&quot;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3"/>
  <p:tag name="KSO_WM_DIAGRAM_USE_COLOR_VALUE" val="{&quot;color_scheme&quot;:1,&quot;color_type&quot;:1,&quot;theme_color_indexes&quot;:[5,6,5,6,5,6]}"/>
</p:tagLst>
</file>

<file path=ppt/tags/tag71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n_h_h_f"/>
  <p:tag name="KSO_WM_UNIT_INDEX" val="1_2_2_1"/>
  <p:tag name="KSO_WM_UNIT_ID" val="diagram20231692_2*n_h_h_f*1_2_2_1"/>
  <p:tag name="KSO_WM_TEMPLATE_CATEGORY" val="diagram"/>
  <p:tag name="KSO_WM_TEMPLATE_INDEX" val="20231692"/>
  <p:tag name="KSO_WM_UNIT_LAYERLEVEL" val="1_1_1_1"/>
  <p:tag name="KSO_WM_TAG_VERSION" val="3.0"/>
  <p:tag name="KSO_WM_DIAGRAM_VERSION" val="3"/>
  <p:tag name="KSO_WM_DIAGRAM_COLOR_TRICK" val="2"/>
  <p:tag name="KSO_WM_DIAGRAM_COLOR_TEXT_CAN_REMOVE" val="n"/>
  <p:tag name="KSO_WM_DIAGRAM_GROUP_CODE" val="n1-1"/>
  <p:tag name="KSO_WM_DIAGRAM_MAX_ITEMCNT" val="6"/>
  <p:tag name="KSO_WM_DIAGRAM_MIN_ITEMCNT" val="2"/>
  <p:tag name="KSO_WM_DIAGRAM_VIRTUALLY_FRAME" val="{&quot;height&quot;:187.49628252691755,&quot;left&quot;:40.1,&quot;top&quot;:129.19369506835938,&quot;width&quot;:852.45}"/>
  <p:tag name="KSO_WM_DIAGRAM_COLOR_MATCH_VALUE" val="{&quot;shape&quot;:{&quot;fill&quot;:{&quot;gradient&quot;:[{&quot;brightness&quot;:0.800000011920929,&quot;colorType&quot;:1,&quot;foreColorIndex&quot;:7,&quot;pos&quot;:0,&quot;transparency&quot;:0},{&quot;brightness&quot;:0,&quot;colorType&quot;:1,&quot;foreColorIndex&quot;:14,&quot;pos&quot;:1,&quot;transparency&quot;:1}],&quot;type&quot;:3},&quot;glow&quot;:{&quot;colorType&quot;:0},&quot;line&quot;:{&quot;gradient&quot;:[{&quot;brightness&quot;:0.4000000059604645,&quot;colorType&quot;:1,&quot;foreColorIndex&quot;:8,&quot;pos&quot;:0,&quot;transparency&quot;:1},{&quot;brightness&quot;:0.4000000059604645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3"/>
  <p:tag name="KSO_WM_UNIT_TEXT_FILL_FORE_SCHEMECOLOR_INDEX" val="1"/>
  <p:tag name="KSO_WM_UNIT_TEXT_FILL_TYPE" val="1"/>
  <p:tag name="KSO_WM_UNIT_TEXT_TYPE" val="1"/>
  <p:tag name="KSO_WM_UNIT_PRESET_TEXT" val="单击此处输入智能图形项正文"/>
  <p:tag name="KSO_WM_DIAGRAM_USE_COLOR_VALUE" val="{&quot;color_scheme&quot;:1,&quot;color_type&quot;:1,&quot;theme_color_indexes&quot;:[5,6,5,6,5,6]}"/>
</p:tagLst>
</file>

<file path=ppt/tags/tag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n_h_h_i"/>
  <p:tag name="KSO_WM_UNIT_INDEX" val="1_2_2_1"/>
  <p:tag name="KSO_WM_UNIT_ID" val="diagram20231692_2*n_h_h_i*1_2_2_1"/>
  <p:tag name="KSO_WM_TEMPLATE_CATEGORY" val="diagram"/>
  <p:tag name="KSO_WM_TEMPLATE_INDEX" val="20231692"/>
  <p:tag name="KSO_WM_UNIT_LAYERLEVEL" val="1_1_1_1"/>
  <p:tag name="KSO_WM_TAG_VERSION" val="3.0"/>
  <p:tag name="KSO_WM_DIAGRAM_VERSION" val="3"/>
  <p:tag name="KSO_WM_DIAGRAM_COLOR_TRICK" val="2"/>
  <p:tag name="KSO_WM_DIAGRAM_COLOR_TEXT_CAN_REMOVE" val="n"/>
  <p:tag name="KSO_WM_DIAGRAM_GROUP_CODE" val="n1-1"/>
  <p:tag name="KSO_WM_DIAGRAM_MAX_ITEMCNT" val="6"/>
  <p:tag name="KSO_WM_DIAGRAM_MIN_ITEMCNT" val="2"/>
  <p:tag name="KSO_WM_DIAGRAM_VIRTUALLY_FRAME" val="{&quot;height&quot;:187.49628252691755,&quot;left&quot;:40.1,&quot;top&quot;:129.19369506835938,&quot;width&quot;:852.45}"/>
  <p:tag name="KSO_WM_DIAGRAM_COLOR_MATCH_VALUE" val="{&quot;shape&quot;:{&quot;fill&quot;:{&quot;gradient&quot;:[{&quot;brightness&quot;:0,&quot;colorType&quot;:1,&quot;foreColorIndex&quot;:7,&quot;pos&quot;:0,&quot;transparency&quot;:0},{&quot;brightness&quot;:0,&quot;colorType&quot;:1,&quot;foreColorIndex&quot;:8,&quot;pos&quot;:1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brightness&quot;:0,&quot;colorType&quot;:2,&quot;rgb&quot;:&quot;#000000&quot;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3"/>
  <p:tag name="KSO_WM_DIAGRAM_USE_COLOR_VALUE" val="{&quot;color_scheme&quot;:1,&quot;color_type&quot;:1,&quot;theme_color_indexes&quot;:[5,6,5,6,5,6]}"/>
</p:tagLst>
</file>

<file path=ppt/tags/tag73.xml><?xml version="1.0" encoding="utf-8"?>
<p:tagLst xmlns:p="http://schemas.openxmlformats.org/presentationml/2006/main">
  <p:tag name="KSO_DOCER_RESOURCE_TRACE_INFO" val="{&quot;id&quot;:&quot;50062334&quot;,&quot;origin&quot;:0,&quot;type&quot;:&quot;icons&quot;,&quot;user&quot;:&quot;291594921&quot;}"/>
</p:tagLst>
</file>

<file path=ppt/tags/tag7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2_1"/>
  <p:tag name="KSO_WM_UNIT_ID" val="diagram20235395_1*m_h_i*1_2_1"/>
  <p:tag name="KSO_WM_TEMPLATE_CATEGORY" val="diagram"/>
  <p:tag name="KSO_WM_TEMPLATE_INDEX" val="20235395"/>
  <p:tag name="KSO_WM_UNIT_LAYERLEVEL" val="1_1_1"/>
  <p:tag name="KSO_WM_TAG_VERSION" val="3.0"/>
  <p:tag name="KSO_WM_BEAUTIFY_FLAG" val="#wm#"/>
  <p:tag name="KSO_WM_UNIT_SUBTYPE" val="nb"/>
  <p:tag name="KSO_WM_DIAGRAM_VERSION" val="3"/>
  <p:tag name="KSO_WM_DIAGRAM_COLOR_TRICK" val="2"/>
  <p:tag name="KSO_WM_DIAGRAM_COLOR_TEXT_CAN_REMOVE" val="n"/>
  <p:tag name="KSO_WM_UNIT_FILL_TYPE" val="3"/>
  <p:tag name="KSO_WM_DIAGRAM_MAX_ITEMCNT" val="6"/>
  <p:tag name="KSO_WM_DIAGRAM_MIN_ITEMCNT" val="3"/>
  <p:tag name="KSO_WM_DIAGRAM_VIRTUALLY_FRAME" val="{&quot;height&quot;:337.5249606299213,&quot;left&quot;:35.9,&quot;top&quot;:101.52503937007872,&quot;width&quot;:846.6999938964843}"/>
  <p:tag name="KSO_WM_DIAGRAM_COLOR_MATCH_VALUE" val="{&quot;shape&quot;:{&quot;fill&quot;:{&quot;gradient&quot;:[{&quot;brightness&quot;:0,&quot;colorType&quot;:1,&quot;foreColorIndex&quot;:8,&quot;pos&quot;:0.5899999737739563,&quot;transparency&quot;:0},{&quot;brightness&quot;:0.4000000059604645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.4499999880790710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7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3_1"/>
  <p:tag name="KSO_WM_UNIT_ID" val="diagram20235395_1*m_h_i*1_3_1"/>
  <p:tag name="KSO_WM_TEMPLATE_CATEGORY" val="diagram"/>
  <p:tag name="KSO_WM_TEMPLATE_INDEX" val="20235395"/>
  <p:tag name="KSO_WM_UNIT_LAYERLEVEL" val="1_1_1"/>
  <p:tag name="KSO_WM_TAG_VERSION" val="3.0"/>
  <p:tag name="KSO_WM_BEAUTIFY_FLAG" val="#wm#"/>
  <p:tag name="KSO_WM_UNIT_SUBTYPE" val="nb"/>
  <p:tag name="KSO_WM_DIAGRAM_VERSION" val="3"/>
  <p:tag name="KSO_WM_DIAGRAM_COLOR_TRICK" val="2"/>
  <p:tag name="KSO_WM_DIAGRAM_COLOR_TEXT_CAN_REMOVE" val="n"/>
  <p:tag name="KSO_WM_UNIT_FILL_TYPE" val="3"/>
  <p:tag name="KSO_WM_DIAGRAM_MAX_ITEMCNT" val="6"/>
  <p:tag name="KSO_WM_DIAGRAM_MIN_ITEMCNT" val="3"/>
  <p:tag name="KSO_WM_DIAGRAM_VIRTUALLY_FRAME" val="{&quot;height&quot;:337.5249606299213,&quot;left&quot;:35.9,&quot;top&quot;:101.52503937007872,&quot;width&quot;:846.6999938964843}"/>
  <p:tag name="KSO_WM_DIAGRAM_COLOR_MATCH_VALUE" val="{&quot;shape&quot;:{&quot;fill&quot;:{&quot;gradient&quot;:[{&quot;brightness&quot;:0,&quot;colorType&quot;:1,&quot;foreColorIndex&quot;:5,&quot;pos&quot;:0.2800000011920929,&quot;transparency&quot;:0},{&quot;brightness&quot;:0.4000000059604645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.4499999880790710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7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3_1"/>
  <p:tag name="KSO_WM_UNIT_ID" val="diagram20235395_1*m_h_i*1_3_1"/>
  <p:tag name="KSO_WM_TEMPLATE_CATEGORY" val="diagram"/>
  <p:tag name="KSO_WM_TEMPLATE_INDEX" val="20235395"/>
  <p:tag name="KSO_WM_UNIT_LAYERLEVEL" val="1_1_1"/>
  <p:tag name="KSO_WM_TAG_VERSION" val="3.0"/>
  <p:tag name="KSO_WM_UNIT_SUBTYPE" val="nb"/>
  <p:tag name="KSO_WM_DIAGRAM_VERSION" val="3"/>
  <p:tag name="KSO_WM_DIAGRAM_COLOR_TRICK" val="2"/>
  <p:tag name="KSO_WM_DIAGRAM_COLOR_TEXT_CAN_REMOVE" val="n"/>
  <p:tag name="KSO_WM_UNIT_FILL_TYPE" val="3"/>
  <p:tag name="KSO_WM_DIAGRAM_MAX_ITEMCNT" val="6"/>
  <p:tag name="KSO_WM_DIAGRAM_MIN_ITEMCNT" val="3"/>
  <p:tag name="KSO_WM_DIAGRAM_VIRTUALLY_FRAME" val="{&quot;height&quot;:337.5249606299213,&quot;left&quot;:41.72503937007868,&quot;top&quot;:101.52503937007872,&quot;width&quot;:840.8749545264058}"/>
  <p:tag name="KSO_WM_DIAGRAM_COLOR_MATCH_VALUE" val="{&quot;shape&quot;:{&quot;fill&quot;:{&quot;gradient&quot;:[{&quot;brightness&quot;:0,&quot;colorType&quot;:1,&quot;foreColorIndex&quot;:5,&quot;pos&quot;:0.2800000011920929,&quot;transparency&quot;:0},{&quot;brightness&quot;:0.4000000059604645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.4499999880790710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2_1"/>
  <p:tag name="KSO_WM_UNIT_ID" val="diagram20235395_1*m_h_i*1_2_1"/>
  <p:tag name="KSO_WM_TEMPLATE_CATEGORY" val="diagram"/>
  <p:tag name="KSO_WM_TEMPLATE_INDEX" val="20235395"/>
  <p:tag name="KSO_WM_UNIT_LAYERLEVEL" val="1_1_1"/>
  <p:tag name="KSO_WM_TAG_VERSION" val="3.0"/>
  <p:tag name="KSO_WM_UNIT_SUBTYPE" val="nb"/>
  <p:tag name="KSO_WM_DIAGRAM_VERSION" val="3"/>
  <p:tag name="KSO_WM_DIAGRAM_COLOR_TRICK" val="2"/>
  <p:tag name="KSO_WM_DIAGRAM_COLOR_TEXT_CAN_REMOVE" val="n"/>
  <p:tag name="KSO_WM_UNIT_FILL_TYPE" val="3"/>
  <p:tag name="KSO_WM_DIAGRAM_MAX_ITEMCNT" val="6"/>
  <p:tag name="KSO_WM_DIAGRAM_MIN_ITEMCNT" val="3"/>
  <p:tag name="KSO_WM_DIAGRAM_VIRTUALLY_FRAME" val="{&quot;height&quot;:337.5249606299213,&quot;left&quot;:41.72503937007868,&quot;top&quot;:101.52503937007872,&quot;width&quot;:840.8749545264058}"/>
  <p:tag name="KSO_WM_DIAGRAM_COLOR_MATCH_VALUE" val="{&quot;shape&quot;:{&quot;fill&quot;:{&quot;gradient&quot;:[{&quot;brightness&quot;:0,&quot;colorType&quot;:1,&quot;foreColorIndex&quot;:8,&quot;pos&quot;:0.5899999737739563,&quot;transparency&quot;:0},{&quot;brightness&quot;:0.4000000059604645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.4499999880790710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2462_2*l_h_i*1_3_2"/>
  <p:tag name="KSO_WM_TEMPLATE_CATEGORY" val="diagram"/>
  <p:tag name="KSO_WM_TEMPLATE_INDEX" val="20232462"/>
  <p:tag name="KSO_WM_UNIT_LAYERLEVEL" val="1_1_1"/>
  <p:tag name="KSO_WM_TAG_VERSION" val="3.0"/>
  <p:tag name="KSO_WM_DIAGRAM_GROUP_CODE" val="l1-1"/>
  <p:tag name="KSO_WM_UNIT_TYPE" val="l_h_i"/>
  <p:tag name="KSO_WM_UNIT_INDEX" val="1_3_2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283.1999938964844,&quot;left&quot;:54.377960205078125,&quot;top&quot;:100.25000305175782,&quot;width&quot;:859.2220397949219}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LINE_FORE_SCHEMECOLOR_INDEX" val="5"/>
  <p:tag name="KSO_WM_DIAGRAM_USE_COLOR_VALUE" val="{&quot;color_scheme&quot;:1,&quot;color_type&quot;:1,&quot;theme_color_indexes&quot;:[5,6,5,6,5,6]}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2462_2*l_h_i*1_3_3"/>
  <p:tag name="KSO_WM_TEMPLATE_CATEGORY" val="diagram"/>
  <p:tag name="KSO_WM_TEMPLATE_INDEX" val="20232462"/>
  <p:tag name="KSO_WM_UNIT_LAYERLEVEL" val="1_1_1"/>
  <p:tag name="KSO_WM_TAG_VERSION" val="3.0"/>
  <p:tag name="KSO_WM_DIAGRAM_GROUP_CODE" val="l1-1"/>
  <p:tag name="KSO_WM_UNIT_TYPE" val="l_h_i"/>
  <p:tag name="KSO_WM_UNIT_INDEX" val="1_3_3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283.1999938964844,&quot;left&quot;:54.377960205078125,&quot;top&quot;:100.25000305175782,&quot;width&quot;:859.2220397949219}"/>
  <p:tag name="KSO_WM_DIAGRAM_COLOR_MATCH_VALUE" val="{&quot;shape&quot;:{&quot;fill&quot;:{&quot;solid&quot;:{&quot;brightness&quot;:0,&quot;colorType&quot;:1,&quot;foreColorIndex&quot;:2,&quot;transparency&quot;:0.800000011920929},&quot;type&quot;:1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2"/>
  <p:tag name="KSO_WM_UNIT_FILL_FORE_SCHEMECOLOR_INDEX_BRIGHTNESS" val="0"/>
  <p:tag name="KSO_WM_UNIT_LINE_FORE_SCHEMECOLOR_INDEX" val="5"/>
  <p:tag name="KSO_WM_DIAGRAM_USE_COLOR_VALUE" val="{&quot;color_scheme&quot;:1,&quot;color_type&quot;:1,&quot;theme_color_indexes&quot;:[5,6,5,6,5,6]}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2462_2*l_h_i*1_2_2"/>
  <p:tag name="KSO_WM_TEMPLATE_CATEGORY" val="diagram"/>
  <p:tag name="KSO_WM_TEMPLATE_INDEX" val="20232462"/>
  <p:tag name="KSO_WM_UNIT_LAYERLEVEL" val="1_1_1"/>
  <p:tag name="KSO_WM_TAG_VERSION" val="3.0"/>
  <p:tag name="KSO_WM_DIAGRAM_GROUP_CODE" val="l1-1"/>
  <p:tag name="KSO_WM_UNIT_TYPE" val="l_h_i"/>
  <p:tag name="KSO_WM_UNIT_INDEX" val="1_2_2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283.1999938964844,&quot;left&quot;:54.377960205078125,&quot;top&quot;:100.25000305175782,&quot;width&quot;:859.2220397949219}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LINE_FORE_SCHEMECOLOR_INDEX" val="5"/>
  <p:tag name="KSO_WM_DIAGRAM_USE_COLOR_VALUE" val="{&quot;color_scheme&quot;:1,&quot;color_type&quot;:1,&quot;theme_color_indexes&quot;:[5,6,5,6,5,6]}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2462_2*l_h_i*1_2_3"/>
  <p:tag name="KSO_WM_TEMPLATE_CATEGORY" val="diagram"/>
  <p:tag name="KSO_WM_TEMPLATE_INDEX" val="20232462"/>
  <p:tag name="KSO_WM_UNIT_LAYERLEVEL" val="1_1_1"/>
  <p:tag name="KSO_WM_TAG_VERSION" val="3.0"/>
  <p:tag name="KSO_WM_DIAGRAM_GROUP_CODE" val="l1-1"/>
  <p:tag name="KSO_WM_UNIT_TYPE" val="l_h_i"/>
  <p:tag name="KSO_WM_UNIT_INDEX" val="1_2_3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283.1999938964844,&quot;left&quot;:54.377960205078125,&quot;top&quot;:100.25000305175782,&quot;width&quot;:859.2220397949219}"/>
  <p:tag name="KSO_WM_DIAGRAM_COLOR_MATCH_VALUE" val="{&quot;shape&quot;:{&quot;fill&quot;:{&quot;solid&quot;:{&quot;brightness&quot;:0,&quot;colorType&quot;:1,&quot;foreColorIndex&quot;:2,&quot;transparency&quot;:0.800000011920929},&quot;type&quot;:1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2"/>
  <p:tag name="KSO_WM_UNIT_FILL_FORE_SCHEMECOLOR_INDEX_BRIGHTNESS" val="0"/>
  <p:tag name="KSO_WM_UNIT_LINE_FORE_SCHEMECOLOR_INDEX" val="5"/>
  <p:tag name="KSO_WM_DIAGRAM_USE_COLOR_VALUE" val="{&quot;color_scheme&quot;:1,&quot;color_type&quot;:1,&quot;theme_color_indexes&quot;:[5,6,5,6,5,6]}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2462_2*l_h_i*1_1_2"/>
  <p:tag name="KSO_WM_TEMPLATE_CATEGORY" val="diagram"/>
  <p:tag name="KSO_WM_TEMPLATE_INDEX" val="20232462"/>
  <p:tag name="KSO_WM_UNIT_LAYERLEVEL" val="1_1_1"/>
  <p:tag name="KSO_WM_TAG_VERSION" val="3.0"/>
  <p:tag name="KSO_WM_DIAGRAM_GROUP_CODE" val="l1-1"/>
  <p:tag name="KSO_WM_UNIT_TYPE" val="l_h_i"/>
  <p:tag name="KSO_WM_UNIT_INDEX" val="1_1_2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283.1999938964844,&quot;left&quot;:54.377960205078125,&quot;top&quot;:100.25000305175782,&quot;width&quot;:859.2220397949219}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LINE_FORE_SCHEMECOLOR_INDEX" val="5"/>
  <p:tag name="KSO_WM_DIAGRAM_USE_COLOR_VALUE" val="{&quot;color_scheme&quot;:1,&quot;color_type&quot;:1,&quot;theme_color_indexes&quot;:[5,6,5,6,5,6]}"/>
</p:tagLst>
</file>

<file path=ppt/tags/tag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2462_2*l_h_i*1_1_3"/>
  <p:tag name="KSO_WM_TEMPLATE_CATEGORY" val="diagram"/>
  <p:tag name="KSO_WM_TEMPLATE_INDEX" val="20232462"/>
  <p:tag name="KSO_WM_UNIT_LAYERLEVEL" val="1_1_1"/>
  <p:tag name="KSO_WM_TAG_VERSION" val="3.0"/>
  <p:tag name="KSO_WM_DIAGRAM_GROUP_CODE" val="l1-1"/>
  <p:tag name="KSO_WM_UNIT_TYPE" val="l_h_i"/>
  <p:tag name="KSO_WM_UNIT_INDEX" val="1_1_3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283.1999938964844,&quot;left&quot;:54.377960205078125,&quot;top&quot;:100.25000305175782,&quot;width&quot;:859.2220397949219}"/>
  <p:tag name="KSO_WM_DIAGRAM_COLOR_MATCH_VALUE" val="{&quot;shape&quot;:{&quot;fill&quot;:{&quot;solid&quot;:{&quot;brightness&quot;:0,&quot;colorType&quot;:1,&quot;foreColorIndex&quot;:2,&quot;transparency&quot;:0.800000011920929},&quot;type&quot;:1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2"/>
  <p:tag name="KSO_WM_UNIT_FILL_FORE_SCHEMECOLOR_INDEX_BRIGHTNESS" val="0"/>
  <p:tag name="KSO_WM_UNIT_LINE_FORE_SCHEMECOLOR_INDEX" val="5"/>
  <p:tag name="KSO_WM_DIAGRAM_USE_COLOR_VALUE" val="{&quot;color_scheme&quot;:1,&quot;color_type&quot;:1,&quot;theme_color_indexes&quot;:[5,6,5,6,5,6]}"/>
</p:tagLst>
</file>

<file path=ppt/tags/tag8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l_h_i"/>
  <p:tag name="KSO_WM_UNIT_INDEX" val="1_1_1"/>
  <p:tag name="KSO_WM_UNIT_ID" val="diagram20232462_2*l_h_i*1_1_1"/>
  <p:tag name="KSO_WM_TEMPLATE_CATEGORY" val="diagram"/>
  <p:tag name="KSO_WM_TEMPLATE_INDEX" val="20232462"/>
  <p:tag name="KSO_WM_UNIT_LAYERLEVEL" val="1_1_1"/>
  <p:tag name="KSO_WM_TAG_VERSION" val="3.0"/>
  <p:tag name="KSO_WM_UNIT_TEXT_FILL_FORE_SCHEMECOLOR_INDEX_BRIGHTNESS" val="0.15"/>
  <p:tag name="KSO_WM_DIAGRAM_GROUP_CODE" val="l1-1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283.1999938964844,&quot;left&quot;:54.377960205078125,&quot;top&quot;:100.25000305175782,&quot;width&quot;:859.2220397949219}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3"/>
  <p:tag name="KSO_WM_UNIT_TEXT_FILL_FORE_SCHEMECOLOR_INDEX" val="1"/>
  <p:tag name="KSO_WM_UNIT_TEXT_FILL_TYPE" val="1"/>
  <p:tag name="KSO_WM_DIAGRAM_USE_COLOR_VALUE" val="{&quot;color_scheme&quot;:1,&quot;color_type&quot;:1,&quot;theme_color_indexes&quot;:[5,6,5,6,5,6]}"/>
</p:tagLst>
</file>

<file path=ppt/tags/tag85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2462_2*l_h_f*1_1_1"/>
  <p:tag name="KSO_WM_TEMPLATE_CATEGORY" val="diagram"/>
  <p:tag name="KSO_WM_TEMPLATE_INDEX" val="20232462"/>
  <p:tag name="KSO_WM_UNIT_LAYERLEVEL" val="1_1_1"/>
  <p:tag name="KSO_WM_TAG_VERSION" val="3.0"/>
  <p:tag name="KSO_WM_UNIT_TEXT_FILL_FORE_SCHEMECOLOR_INDEX_BRIGHTNESS" val="0.15"/>
  <p:tag name="KSO_WM_DIAGRAM_GROUP_CODE" val="l1-1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283.1999938964844,&quot;left&quot;:54.377960205078125,&quot;top&quot;:100.25000305175782,&quot;width&quot;:859.2220397949219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UNIT_TEXT_LAYER_COUNT" val="1"/>
  <p:tag name="KSO_WM_BEAUTIFY_FLAG" val="#wm#"/>
  <p:tag name="KSO_WM_UNIT_PRESET_TEXT" val="单击此处输入正文，文字是您思想的提炼，请尽量言简意赅的阐述观点。单击此处输入正文，文字是您思想的提炼，请尽量言简意赅的阐述观点。单击此处输入您的项正文"/>
  <p:tag name="KSO_WM_UNIT_TEXT_FILL_FORE_SCHEMECOLOR_INDEX" val="1"/>
  <p:tag name="KSO_WM_UNIT_TEXT_FILL_TYPE" val="1"/>
  <p:tag name="KSO_WM_DIAGRAM_USE_COLOR_VALUE" val="{&quot;color_scheme&quot;:1,&quot;color_type&quot;:1,&quot;theme_color_indexes&quot;:[5,6,5,6,5,6]}"/>
</p:tagLst>
</file>

<file path=ppt/tags/tag8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l_h_i"/>
  <p:tag name="KSO_WM_UNIT_INDEX" val="1_2_1"/>
  <p:tag name="KSO_WM_UNIT_ID" val="diagram20232462_2*l_h_i*1_2_1"/>
  <p:tag name="KSO_WM_TEMPLATE_CATEGORY" val="diagram"/>
  <p:tag name="KSO_WM_TEMPLATE_INDEX" val="20232462"/>
  <p:tag name="KSO_WM_UNIT_LAYERLEVEL" val="1_1_1"/>
  <p:tag name="KSO_WM_TAG_VERSION" val="3.0"/>
  <p:tag name="KSO_WM_UNIT_TEXT_FILL_FORE_SCHEMECOLOR_INDEX_BRIGHTNESS" val="0.15"/>
  <p:tag name="KSO_WM_DIAGRAM_GROUP_CODE" val="l1-1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283.1999938964844,&quot;left&quot;:54.377960205078125,&quot;top&quot;:100.25000305175782,&quot;width&quot;:859.2220397949219}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3"/>
  <p:tag name="KSO_WM_UNIT_TEXT_FILL_FORE_SCHEMECOLOR_INDEX" val="1"/>
  <p:tag name="KSO_WM_UNIT_TEXT_FILL_TYPE" val="1"/>
  <p:tag name="KSO_WM_DIAGRAM_USE_COLOR_VALUE" val="{&quot;color_scheme&quot;:1,&quot;color_type&quot;:1,&quot;theme_color_indexes&quot;:[5,6,5,6,5,6]}"/>
</p:tagLst>
</file>

<file path=ppt/tags/tag8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l_h_i"/>
  <p:tag name="KSO_WM_UNIT_INDEX" val="1_3_1"/>
  <p:tag name="KSO_WM_UNIT_ID" val="diagram20232462_2*l_h_i*1_3_1"/>
  <p:tag name="KSO_WM_TEMPLATE_CATEGORY" val="diagram"/>
  <p:tag name="KSO_WM_TEMPLATE_INDEX" val="20232462"/>
  <p:tag name="KSO_WM_UNIT_LAYERLEVEL" val="1_1_1"/>
  <p:tag name="KSO_WM_TAG_VERSION" val="3.0"/>
  <p:tag name="KSO_WM_UNIT_TEXT_FILL_FORE_SCHEMECOLOR_INDEX_BRIGHTNESS" val="0.15"/>
  <p:tag name="KSO_WM_DIAGRAM_GROUP_CODE" val="l1-1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283.1999938964844,&quot;left&quot;:54.377960205078125,&quot;top&quot;:100.25000305175782,&quot;width&quot;:859.2220397949219}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3"/>
  <p:tag name="KSO_WM_UNIT_TEXT_FILL_FORE_SCHEMECOLOR_INDEX" val="1"/>
  <p:tag name="KSO_WM_UNIT_TEXT_FILL_TYPE" val="1"/>
  <p:tag name="KSO_WM_DIAGRAM_USE_COLOR_VALUE" val="{&quot;color_scheme&quot;:1,&quot;color_type&quot;:1,&quot;theme_color_indexes&quot;:[5,6,5,6,5,6]}"/>
</p:tagLst>
</file>

<file path=ppt/tags/tag88.xml><?xml version="1.0" encoding="utf-8"?>
<p:tagLst xmlns:p="http://schemas.openxmlformats.org/presentationml/2006/main">
  <p:tag name="KSO_DOCER_RESOURCE_TRACE_INFO" val="{&quot;id&quot;:&quot;25337666&quot;,&quot;origin&quot;:0,&quot;type&quot;:&quot;pictures&quot;,&quot;user&quot;:&quot;291594921&quot;}"/>
</p:tagLst>
</file>

<file path=ppt/tags/tag92.xml><?xml version="1.0" encoding="utf-8"?>
<p:tagLst xmlns:p="http://schemas.openxmlformats.org/presentationml/2006/main">
  <p:tag name="resource_record_key" val="{&quot;10&quot;:[50059158,50059175,50062334],&quot;12&quot;:[25114461],&quot;19&quot;:[50073209],&quot;70&quot;:[3312387,3323858,3433816,3403264,3319346,3321782,3331586,3325978,3427440,3330155],&quot;8&quot;:[20476808]}"/>
</p:tagLst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自定义 58">
    <a:dk1>
      <a:srgbClr val="000000"/>
    </a:dk1>
    <a:lt1>
      <a:srgbClr val="FFFFFF"/>
    </a:lt1>
    <a:dk2>
      <a:srgbClr val="44546A"/>
    </a:dk2>
    <a:lt2>
      <a:srgbClr val="E7E6E6"/>
    </a:lt2>
    <a:accent1>
      <a:srgbClr val="FF9205"/>
    </a:accent1>
    <a:accent2>
      <a:srgbClr val="EF534C"/>
    </a:accent2>
    <a:accent3>
      <a:srgbClr val="5DB020"/>
    </a:accent3>
    <a:accent4>
      <a:srgbClr val="468ED8"/>
    </a:accent4>
    <a:accent5>
      <a:srgbClr val="7058CA"/>
    </a:accent5>
    <a:accent6>
      <a:srgbClr val="C358CA"/>
    </a:accent6>
    <a:hlink>
      <a:srgbClr val="0563C1"/>
    </a:hlink>
    <a:folHlink>
      <a:srgbClr val="954F72"/>
    </a:folHlink>
  </a:clrScheme>
  <a:fontScheme name="Office">
    <a:majorFont>
      <a:latin typeface="Calibri Light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9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0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1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ab2a199a1a827bb2a776a2aab96a8706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8f65977e4c16e8d6e64cbf3bcd3168e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89.xml><?xml version="1.0" encoding="utf-8"?>
<ds:datastoreItem xmlns:ds="http://schemas.openxmlformats.org/officeDocument/2006/customXml" ds:itemID="{5D040630-A62C-4063-B6E2-E8C2D35B5414}">
  <ds:schemaRefs/>
</ds:datastoreItem>
</file>

<file path=customXml/itemProps90.xml><?xml version="1.0" encoding="utf-8"?>
<ds:datastoreItem xmlns:ds="http://schemas.openxmlformats.org/officeDocument/2006/customXml" ds:itemID="{5005B358-F4C1-4779-9208-30E86E3F7A24}">
  <ds:schemaRefs/>
</ds:datastoreItem>
</file>

<file path=customXml/itemProps91.xml><?xml version="1.0" encoding="utf-8"?>
<ds:datastoreItem xmlns:ds="http://schemas.openxmlformats.org/officeDocument/2006/customXml" ds:itemID="{980E6990-2BAD-4C9B-94C1-F2D088B16721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10521</Words>
  <Application>WPS 演示</Application>
  <PresentationFormat>Widescreen</PresentationFormat>
  <Paragraphs>413</Paragraphs>
  <Slides>24</Slides>
  <Notes>17</Notes>
  <HiddenSlides>0</HiddenSlides>
  <MMClips>0</MMClips>
  <ScaleCrop>false</ScaleCrop>
  <HeadingPairs>
    <vt:vector size="6" baseType="variant">
      <vt:variant>
        <vt:lpstr>已用的字体</vt:lpstr>
      </vt:variant>
      <vt:variant>
        <vt:i4>22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24</vt:i4>
      </vt:variant>
    </vt:vector>
  </HeadingPairs>
  <TitlesOfParts>
    <vt:vector size="49" baseType="lpstr">
      <vt:lpstr>Arial</vt:lpstr>
      <vt:lpstr>宋体</vt:lpstr>
      <vt:lpstr>Wingdings</vt:lpstr>
      <vt:lpstr>Calibri</vt:lpstr>
      <vt:lpstr>Arial,Sans-Serif</vt:lpstr>
      <vt:lpstr>FFont-Family</vt:lpstr>
      <vt:lpstr>微软雅黑</vt:lpstr>
      <vt:lpstr>Symbol</vt:lpstr>
      <vt:lpstr>Calibri</vt:lpstr>
      <vt:lpstr>Aptos</vt:lpstr>
      <vt:lpstr>Segoe UI</vt:lpstr>
      <vt:lpstr>CentraleSansBook</vt:lpstr>
      <vt:lpstr>华文新魏</vt:lpstr>
      <vt:lpstr>字魂江汉手书</vt:lpstr>
      <vt:lpstr>Stuff Sans</vt:lpstr>
      <vt:lpstr>Calibri Light</vt:lpstr>
      <vt:lpstr>Arial</vt:lpstr>
      <vt:lpstr>Arial Unicode MS</vt:lpstr>
      <vt:lpstr>等线</vt:lpstr>
      <vt:lpstr>Wingdings</vt:lpstr>
      <vt:lpstr>Calibri Light</vt:lpstr>
      <vt:lpstr>等线 Light</vt:lpstr>
      <vt:lpstr>UWTSD Holding Page</vt:lpstr>
      <vt:lpstr>UWTSD Text 2</vt:lpstr>
      <vt:lpstr>UWTSD Logo Variations place image in Background</vt:lpstr>
      <vt:lpstr>PowerPoint 演示文稿</vt:lpstr>
      <vt:lpstr>PowerPoint 演示文稿</vt:lpstr>
      <vt:lpstr>PowerPoint 演示文稿</vt:lpstr>
      <vt:lpstr>Aims of this presentation</vt:lpstr>
      <vt:lpstr>Positionality &amp; Research Rationale</vt:lpstr>
      <vt:lpstr>Positionality &amp; Research Rationale</vt:lpstr>
      <vt:lpstr>Positionality &amp; Research Rationale</vt:lpstr>
      <vt:lpstr>Policy Context </vt:lpstr>
      <vt:lpstr>Official Policy Response</vt:lpstr>
      <vt:lpstr>Media Examples</vt:lpstr>
      <vt:lpstr>Media Discourse Analysis</vt:lpstr>
      <vt:lpstr>Theoretical Framework </vt:lpstr>
      <vt:lpstr>Theoretical Framework- Jenny Ozga’s Critical Policy Sociology</vt:lpstr>
      <vt:lpstr>Conclusion</vt:lpstr>
      <vt:lpstr>Policy Design &amp; Implementation Limitations</vt:lpstr>
      <vt:lpstr>PowerPoint 演示文稿</vt:lpstr>
      <vt:lpstr>Compromised Curriculum Delivery &amp; Week Family Disengagement</vt:lpstr>
      <vt:lpstr>International Comparison in School-Entry Transition</vt:lpstr>
      <vt:lpstr>International Comparison-Key Findings</vt:lpstr>
      <vt:lpstr>Conclusion</vt:lpstr>
      <vt:lpstr>PowerPoint 演示文稿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杨焱磊老师 留学规划专家</cp:lastModifiedBy>
  <cp:revision>79</cp:revision>
  <dcterms:created xsi:type="dcterms:W3CDTF">2021-03-09T15:35:00Z</dcterms:created>
  <dcterms:modified xsi:type="dcterms:W3CDTF">2026-10-12T22:45:26Z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ediaServiceImageTags">
    <vt:lpwstr/>
  </property>
  <property fmtid="{D5CDD505-2E9C-101B-9397-08002B2CF9AE}" pid="4" name="KSOProductBuildVer">
    <vt:lpwstr>2052-12.1.0.28505</vt:lpwstr>
  </property>
  <property fmtid="{D5CDD505-2E9C-101B-9397-08002B2CF9AE}" pid="5" name="ICV">
    <vt:lpwstr>A87638EC1A464BFBBE8A695922702B67_12</vt:lpwstr>
  </property>
</Properties>
</file>