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79" r:id="rId4"/>
    <p:sldId id="275" r:id="rId5"/>
    <p:sldId id="276" r:id="rId6"/>
    <p:sldId id="272" r:id="rId7"/>
    <p:sldId id="273" r:id="rId8"/>
    <p:sldId id="27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8" r:id="rId17"/>
    <p:sldId id="266" r:id="rId18"/>
    <p:sldId id="267" r:id="rId19"/>
    <p:sldId id="269" r:id="rId20"/>
    <p:sldId id="270" r:id="rId21"/>
    <p:sldId id="271" r:id="rId22"/>
    <p:sldId id="278" r:id="rId23"/>
    <p:sldId id="280" r:id="rId24"/>
    <p:sldId id="281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30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3638574-619C-4175-B58A-7623DCBE2110}" type="datetimeFigureOut">
              <a:rPr lang="en-GB" smtClean="0"/>
              <a:pPr/>
              <a:t>09/10/2014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AB5648-4791-4598-B491-9FDD803F4D6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berryjo.files.wordpress.com/2008/12/scrollr1.jpg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4/Creaci%C3%B3n_de_Ad%C3%A1n_(Miguel_%C3%81ngel)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d/d8/Hands_of_God_and_Adam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The Reception and Afterlife of Religious </a:t>
            </a:r>
            <a: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  <a:t>Texts</a:t>
            </a:r>
            <a:br>
              <a:rPr lang="en-GB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2530" name="Picture 2" descr="Hebrew Scroll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0" y="2348880"/>
            <a:ext cx="86383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Berlin Sans FB Demi" pitchFamily="34" charset="0"/>
              </a:rPr>
              <a:t>The Reception and Afterlife </a:t>
            </a:r>
          </a:p>
          <a:p>
            <a:pPr algn="ctr"/>
            <a:r>
              <a:rPr lang="en-GB" sz="36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Berlin Sans FB Demi" pitchFamily="34" charset="0"/>
              </a:rPr>
              <a:t>of Religious Texts</a:t>
            </a:r>
            <a:endParaRPr lang="en-GB" sz="3600" b="1" dirty="0">
              <a:solidFill>
                <a:schemeClr val="bg1">
                  <a:lumMod val="85000"/>
                  <a:lumOff val="15000"/>
                </a:schemeClr>
              </a:solidFill>
              <a:latin typeface="Berlin Sans FB Dem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764704"/>
            <a:ext cx="6840760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FF00"/>
                </a:solidFill>
              </a:rPr>
              <a:t>Beginnings:  The Narrative of Creation 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When was universe created?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How is it ordered?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The Fall of Adam and Eve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Gender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Evil and suffering 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Death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Time and Timelessness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Eternity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Light and Darkness 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Evolution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The place of humans in the universe</a:t>
            </a:r>
          </a:p>
          <a:p>
            <a:pPr>
              <a:buFont typeface="Arial" pitchFamily="34" charset="0"/>
              <a:buChar char="•"/>
            </a:pPr>
            <a:r>
              <a:rPr lang="en-GB" sz="2000" b="1" dirty="0" smtClean="0"/>
              <a:t>Creationism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 descr="http://seashoremary.files.wordpress.com/2012/01/ancient-of-days-by-william-blake-17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8064896" cy="64519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kwing.christiansonnet.org/courses/bible-gen/paintings/Gen_00-00_Michelange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700807"/>
            <a:ext cx="9144000" cy="29643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kwing.christiansonnet.org/courses/bible-gen/paintings/Gen_01-14_Michelangel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8775402" cy="64087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reación de Adán (Miguel Ángel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310" y="103298"/>
            <a:ext cx="8766973" cy="64940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File:Hands of God and Ada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196752"/>
            <a:ext cx="6624736" cy="45640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Adam &amp;amp; Eve par Marc Chagall (Michl W) Tags: eve adam naked nude couple paradise snake lovers nackt marc chagall serpent liebe tier schlange paradi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36270"/>
            <a:ext cx="4441992" cy="64610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412776"/>
            <a:ext cx="808105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The Text</a:t>
            </a:r>
          </a:p>
          <a:p>
            <a:endParaRPr lang="en-GB" sz="3600" dirty="0"/>
          </a:p>
          <a:p>
            <a:r>
              <a:rPr lang="en-GB" sz="3600" dirty="0" smtClean="0"/>
              <a:t>Genesis 1.1-2.3</a:t>
            </a:r>
          </a:p>
          <a:p>
            <a:r>
              <a:rPr lang="en-GB" sz="3600" dirty="0" smtClean="0"/>
              <a:t>The seven days of creation</a:t>
            </a:r>
          </a:p>
          <a:p>
            <a:endParaRPr lang="en-GB" sz="3600" dirty="0"/>
          </a:p>
          <a:p>
            <a:r>
              <a:rPr lang="en-GB" sz="3600" dirty="0" smtClean="0"/>
              <a:t>Genesis 2.4-23</a:t>
            </a:r>
          </a:p>
          <a:p>
            <a:r>
              <a:rPr lang="en-GB" sz="3600" dirty="0" smtClean="0"/>
              <a:t>Story of Adam and Eve and “The Fall”</a:t>
            </a:r>
            <a:endParaRPr lang="en-GB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5971" y="1700808"/>
            <a:ext cx="877676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FF00"/>
                </a:solidFill>
              </a:rPr>
              <a:t>Reception and Afterlife </a:t>
            </a:r>
          </a:p>
          <a:p>
            <a:endParaRPr lang="en-GB" dirty="0"/>
          </a:p>
          <a:p>
            <a:r>
              <a:rPr lang="en-GB" b="1" dirty="0" smtClean="0"/>
              <a:t>How the text was “</a:t>
            </a:r>
            <a:r>
              <a:rPr lang="en-GB" b="1" dirty="0" smtClean="0">
                <a:solidFill>
                  <a:srgbClr val="FF0000"/>
                </a:solidFill>
              </a:rPr>
              <a:t>received” </a:t>
            </a:r>
            <a:r>
              <a:rPr lang="en-GB" b="1" dirty="0" smtClean="0"/>
              <a:t>by later generations and communities  and how it</a:t>
            </a:r>
          </a:p>
          <a:p>
            <a:r>
              <a:rPr lang="en-GB" b="1" dirty="0" smtClean="0"/>
              <a:t>Is continually received by generations today and to come;</a:t>
            </a:r>
          </a:p>
          <a:p>
            <a:endParaRPr lang="en-GB" b="1" dirty="0"/>
          </a:p>
          <a:p>
            <a:r>
              <a:rPr lang="en-GB" b="1" dirty="0" smtClean="0"/>
              <a:t>The </a:t>
            </a:r>
            <a:r>
              <a:rPr lang="en-GB" b="1" dirty="0" smtClean="0">
                <a:solidFill>
                  <a:srgbClr val="FF0000"/>
                </a:solidFill>
              </a:rPr>
              <a:t>“afterlife” </a:t>
            </a:r>
            <a:r>
              <a:rPr lang="en-GB" b="1" dirty="0" smtClean="0"/>
              <a:t>of a text refers to how the text has been used, added to, clarified, </a:t>
            </a:r>
          </a:p>
          <a:p>
            <a:r>
              <a:rPr lang="en-GB" b="1" dirty="0"/>
              <a:t>i</a:t>
            </a:r>
            <a:r>
              <a:rPr lang="en-GB" b="1" dirty="0" smtClean="0"/>
              <a:t>nterpreted and explained;</a:t>
            </a:r>
          </a:p>
          <a:p>
            <a:endParaRPr lang="en-GB" b="1" dirty="0"/>
          </a:p>
          <a:p>
            <a:r>
              <a:rPr lang="en-GB" b="1" dirty="0" smtClean="0"/>
              <a:t>The “</a:t>
            </a:r>
            <a:r>
              <a:rPr lang="en-GB" b="1" dirty="0" smtClean="0">
                <a:solidFill>
                  <a:srgbClr val="FF0000"/>
                </a:solidFill>
              </a:rPr>
              <a:t>appropriation” </a:t>
            </a:r>
            <a:r>
              <a:rPr lang="en-GB" b="1" dirty="0" smtClean="0"/>
              <a:t>of a text refers to how an individual or community identifies</a:t>
            </a:r>
          </a:p>
          <a:p>
            <a:r>
              <a:rPr lang="en-GB" b="1" dirty="0"/>
              <a:t>a</a:t>
            </a:r>
            <a:r>
              <a:rPr lang="en-GB" b="1" dirty="0" smtClean="0"/>
              <a:t>nd takes ownership of the text in certain ways. </a:t>
            </a:r>
            <a:endParaRPr lang="en-GB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744" y="980728"/>
            <a:ext cx="36004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/>
              <a:t>Theologians</a:t>
            </a:r>
          </a:p>
          <a:p>
            <a:r>
              <a:rPr lang="en-GB" sz="3600" b="1" dirty="0" smtClean="0"/>
              <a:t>Philosophers</a:t>
            </a:r>
          </a:p>
          <a:p>
            <a:r>
              <a:rPr lang="en-GB" sz="3600" b="1" dirty="0" smtClean="0"/>
              <a:t>Writers</a:t>
            </a:r>
          </a:p>
          <a:p>
            <a:r>
              <a:rPr lang="en-GB" sz="3600" b="1" dirty="0" smtClean="0"/>
              <a:t>Poets</a:t>
            </a:r>
          </a:p>
          <a:p>
            <a:r>
              <a:rPr lang="en-GB" sz="3600" b="1" dirty="0" smtClean="0"/>
              <a:t>Artists</a:t>
            </a:r>
          </a:p>
          <a:p>
            <a:r>
              <a:rPr lang="en-GB" sz="3600" b="1" dirty="0" smtClean="0"/>
              <a:t>Musicians</a:t>
            </a:r>
          </a:p>
          <a:p>
            <a:r>
              <a:rPr lang="en-GB" sz="3600" b="1" dirty="0" smtClean="0"/>
              <a:t>Film Makers</a:t>
            </a:r>
            <a:r>
              <a:rPr lang="en-GB" sz="3600" dirty="0" smtClean="0"/>
              <a:t>.</a:t>
            </a:r>
            <a:endParaRPr lang="en-GB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1196752"/>
            <a:ext cx="7128792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 smtClean="0">
                <a:solidFill>
                  <a:srgbClr val="FFFF00"/>
                </a:solidFill>
              </a:rPr>
              <a:t>Questions and focus</a:t>
            </a:r>
          </a:p>
          <a:p>
            <a:endParaRPr lang="en-GB" dirty="0"/>
          </a:p>
          <a:p>
            <a:endParaRPr lang="en-GB" b="1" dirty="0" smtClean="0"/>
          </a:p>
          <a:p>
            <a:r>
              <a:rPr lang="en-GB" sz="2000" b="1" dirty="0" smtClean="0"/>
              <a:t>Do these “interpretations” clarify, suggest a new perspective on the text?</a:t>
            </a:r>
          </a:p>
          <a:p>
            <a:endParaRPr lang="en-GB" sz="2000" b="1" dirty="0"/>
          </a:p>
          <a:p>
            <a:r>
              <a:rPr lang="en-GB" sz="2000" b="1" dirty="0" smtClean="0"/>
              <a:t>Is the primary text more important than subsequent interpretations?</a:t>
            </a:r>
          </a:p>
          <a:p>
            <a:endParaRPr lang="en-GB" sz="2000" b="1" dirty="0"/>
          </a:p>
          <a:p>
            <a:r>
              <a:rPr lang="en-GB" sz="2000" b="1" dirty="0" smtClean="0"/>
              <a:t>Does the artist lose ownership of the text, once it has been completed? 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Is it only the reader who can make sense of the text in her or his own situation?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60758" y="1556792"/>
            <a:ext cx="5349541" cy="36317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FF00"/>
                </a:solidFill>
              </a:rPr>
              <a:t>Genesis 1.1-2.3</a:t>
            </a:r>
          </a:p>
          <a:p>
            <a:endParaRPr lang="en-GB" dirty="0" smtClean="0"/>
          </a:p>
          <a:p>
            <a:r>
              <a:rPr lang="en-GB" sz="2000" b="1" dirty="0" smtClean="0"/>
              <a:t>The seven days of creation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Creation “ex nihilo”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Gradual ordering of the cosmos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Creation of humankind in the image of God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75656" y="1268760"/>
            <a:ext cx="626469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FF00"/>
                </a:solidFill>
              </a:rPr>
              <a:t>Genesis 2.4-23</a:t>
            </a:r>
          </a:p>
          <a:p>
            <a:endParaRPr lang="en-GB" dirty="0" smtClean="0"/>
          </a:p>
          <a:p>
            <a:r>
              <a:rPr lang="en-GB" sz="2000" b="1" dirty="0" smtClean="0"/>
              <a:t>Begins with creation of Man and Woman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Eve comes from the rib of Adam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The Garden and Paradise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The Fall and Expulsion from the garden</a:t>
            </a:r>
          </a:p>
          <a:p>
            <a:endParaRPr lang="en-GB" sz="2000" b="1" dirty="0" smtClean="0"/>
          </a:p>
          <a:p>
            <a:r>
              <a:rPr lang="en-GB" sz="2000" b="1" dirty="0" smtClean="0"/>
              <a:t>The apple!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59632" y="1772816"/>
            <a:ext cx="6696744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</a:rPr>
              <a:t>The Fall</a:t>
            </a:r>
          </a:p>
          <a:p>
            <a:endParaRPr lang="en-GB" dirty="0" smtClean="0"/>
          </a:p>
          <a:p>
            <a:pPr algn="ctr"/>
            <a:r>
              <a:rPr lang="en-GB" dirty="0" smtClean="0"/>
              <a:t>(Bible never uses this term)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Genesis does not refer to couple’s wrongdoing as a fall.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Augustine, Dante, Milton, develop the Genesis account of disobedience in great detail. 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340768"/>
            <a:ext cx="825881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 err="1" smtClean="0">
                <a:solidFill>
                  <a:srgbClr val="FFFF00"/>
                </a:solidFill>
              </a:rPr>
              <a:t>Creatio</a:t>
            </a:r>
            <a:r>
              <a:rPr lang="en-GB" sz="4000" b="1" i="1" dirty="0" smtClean="0">
                <a:solidFill>
                  <a:srgbClr val="FFFF00"/>
                </a:solidFill>
              </a:rPr>
              <a:t> ex nihilo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Much dispute as to whether  God created the Universe out of formless matter </a:t>
            </a:r>
          </a:p>
          <a:p>
            <a:r>
              <a:rPr lang="en-GB" b="1" dirty="0" smtClean="0"/>
              <a:t>(supported by classical philosophers such as Plato and Aristotle.)</a:t>
            </a:r>
          </a:p>
          <a:p>
            <a:endParaRPr lang="en-GB" b="1" dirty="0" smtClean="0"/>
          </a:p>
          <a:p>
            <a:endParaRPr lang="en-GB" b="1" dirty="0" smtClean="0"/>
          </a:p>
          <a:p>
            <a:r>
              <a:rPr lang="en-GB" b="1" dirty="0" smtClean="0"/>
              <a:t>By end of 2</a:t>
            </a:r>
            <a:r>
              <a:rPr lang="en-GB" b="1" baseline="30000" dirty="0" smtClean="0"/>
              <a:t>nd</a:t>
            </a:r>
            <a:r>
              <a:rPr lang="en-GB" b="1" dirty="0" smtClean="0"/>
              <a:t> century CE, in Jewish and Christian tradition,  the argument of </a:t>
            </a:r>
            <a:r>
              <a:rPr lang="en-GB" b="1" i="1" dirty="0" err="1" smtClean="0"/>
              <a:t>creatio</a:t>
            </a:r>
            <a:r>
              <a:rPr lang="en-GB" b="1" i="1" dirty="0" smtClean="0"/>
              <a:t> ex nihilo </a:t>
            </a:r>
            <a:r>
              <a:rPr lang="en-GB" b="1" dirty="0" smtClean="0"/>
              <a:t>was firmly established.  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75656" y="1628800"/>
            <a:ext cx="7077579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/>
              <a:t>Imaginative and dramatic treatments</a:t>
            </a:r>
          </a:p>
          <a:p>
            <a:endParaRPr lang="en-GB" sz="3200" b="1" dirty="0" smtClean="0"/>
          </a:p>
          <a:p>
            <a:r>
              <a:rPr lang="en-GB" sz="3200" b="1" dirty="0" smtClean="0"/>
              <a:t>Attracted to idea of primal chaos;</a:t>
            </a:r>
          </a:p>
          <a:p>
            <a:endParaRPr lang="en-GB" sz="3200" b="1" dirty="0" smtClean="0"/>
          </a:p>
          <a:p>
            <a:r>
              <a:rPr lang="en-GB" sz="3200" b="1" dirty="0" smtClean="0"/>
              <a:t>Milton’s </a:t>
            </a:r>
            <a:r>
              <a:rPr lang="en-GB" sz="3200" b="1" i="1" dirty="0" smtClean="0"/>
              <a:t>Paradise Lost:</a:t>
            </a:r>
          </a:p>
          <a:p>
            <a:endParaRPr lang="en-GB" i="1" dirty="0" smtClean="0"/>
          </a:p>
          <a:p>
            <a:endParaRPr lang="en-GB" i="1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1772816"/>
            <a:ext cx="72008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FF00"/>
                </a:solidFill>
              </a:rPr>
              <a:t>Augustine and Original Sin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algn="ctr"/>
            <a:r>
              <a:rPr lang="en-GB" sz="2400" b="1" dirty="0" smtClean="0"/>
              <a:t>First couple’s sin was transmitted to every generation. </a:t>
            </a:r>
          </a:p>
          <a:p>
            <a:pPr algn="ctr"/>
            <a:endParaRPr lang="en-GB" sz="2400" b="1" dirty="0" smtClean="0"/>
          </a:p>
          <a:p>
            <a:pPr algn="ctr"/>
            <a:endParaRPr lang="en-GB" sz="2400" b="1" dirty="0" smtClean="0"/>
          </a:p>
          <a:p>
            <a:pPr algn="ctr"/>
            <a:endParaRPr lang="en-GB" sz="2400" b="1" dirty="0" smtClean="0"/>
          </a:p>
          <a:p>
            <a:pPr algn="ctr"/>
            <a:r>
              <a:rPr lang="en-GB" sz="2400" b="1" dirty="0" smtClean="0"/>
              <a:t>Tertullian to Milton, placed the blame on the woman.</a:t>
            </a:r>
            <a:endParaRPr lang="en-GB" sz="2400" b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610136"/>
            <a:ext cx="8251957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rgbClr val="FFFF00"/>
                </a:solidFill>
              </a:rPr>
              <a:t>Eve</a:t>
            </a:r>
          </a:p>
          <a:p>
            <a:endParaRPr lang="en-GB" dirty="0" smtClean="0"/>
          </a:p>
          <a:p>
            <a:r>
              <a:rPr lang="en-GB" dirty="0" smtClean="0"/>
              <a:t>“From a woman, sin had its beginning; and because of her, we all die” (Sir. 24.24).</a:t>
            </a:r>
          </a:p>
          <a:p>
            <a:endParaRPr lang="en-GB" dirty="0" smtClean="0"/>
          </a:p>
          <a:p>
            <a:r>
              <a:rPr lang="en-GB" dirty="0" smtClean="0"/>
              <a:t>Adam’s prior creation establishes his authority over Eve. </a:t>
            </a:r>
          </a:p>
          <a:p>
            <a:endParaRPr lang="en-GB" dirty="0" smtClean="0"/>
          </a:p>
          <a:p>
            <a:r>
              <a:rPr lang="en-GB" dirty="0" smtClean="0"/>
              <a:t>In Jewish and Christian texts, the first couple take on the role of </a:t>
            </a:r>
          </a:p>
          <a:p>
            <a:r>
              <a:rPr lang="en-GB" dirty="0" smtClean="0"/>
              <a:t>paradigm of the human condition.</a:t>
            </a:r>
          </a:p>
          <a:p>
            <a:endParaRPr lang="en-GB" dirty="0" smtClean="0"/>
          </a:p>
          <a:p>
            <a:r>
              <a:rPr lang="en-GB" dirty="0" smtClean="0"/>
              <a:t>Rabbinic texts: Eve’s creation from a bone explains women’s implacability since </a:t>
            </a:r>
          </a:p>
          <a:p>
            <a:r>
              <a:rPr lang="en-GB" dirty="0" smtClean="0"/>
              <a:t>bones are not easily softened.  </a:t>
            </a:r>
          </a:p>
          <a:p>
            <a:endParaRPr lang="en-GB" dirty="0" smtClean="0"/>
          </a:p>
          <a:p>
            <a:r>
              <a:rPr lang="en-GB" dirty="0" smtClean="0"/>
              <a:t>Philo casts Eve as the sensual  side of human nature which is corrupted by pleasure. </a:t>
            </a:r>
          </a:p>
          <a:p>
            <a:endParaRPr lang="en-GB" dirty="0" smtClean="0"/>
          </a:p>
          <a:p>
            <a:r>
              <a:rPr lang="en-GB" dirty="0" smtClean="0"/>
              <a:t> In the Quran, Eve is not named but is known as </a:t>
            </a:r>
            <a:r>
              <a:rPr lang="en-GB" dirty="0" err="1" smtClean="0"/>
              <a:t>Hawwa</a:t>
            </a:r>
            <a:r>
              <a:rPr lang="en-GB" dirty="0" smtClean="0"/>
              <a:t> in later tradition. </a:t>
            </a:r>
          </a:p>
          <a:p>
            <a:r>
              <a:rPr lang="en-GB" dirty="0" smtClean="0"/>
              <a:t> They do not act independently of each other  and are punished s a pair rather than individuals (Quran </a:t>
            </a:r>
            <a:r>
              <a:rPr lang="en-GB" dirty="0" err="1" smtClean="0"/>
              <a:t>sura</a:t>
            </a:r>
            <a:r>
              <a:rPr lang="en-GB" dirty="0" smtClean="0"/>
              <a:t> 7.19-25).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187624" y="637674"/>
            <a:ext cx="7308304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36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Assessment question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6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With detailed reference to two specific examples, demonstrate how the reception of a religious text </a:t>
            </a:r>
            <a:r>
              <a:rPr kumimoji="0" lang="en-GB" sz="2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in later literature and the arts </a:t>
            </a: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can significantly influence the reader’s perception of that text. </a:t>
            </a:r>
            <a:endParaRPr kumimoji="0" lang="en-GB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404664"/>
            <a:ext cx="8136904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rgbClr val="FFFF00"/>
                </a:solidFill>
              </a:rPr>
              <a:t>Milton, </a:t>
            </a:r>
            <a:r>
              <a:rPr lang="en-GB" sz="3200" i="1" dirty="0" smtClean="0">
                <a:solidFill>
                  <a:srgbClr val="FFFF00"/>
                </a:solidFill>
              </a:rPr>
              <a:t>Paradise Lost</a:t>
            </a:r>
          </a:p>
          <a:p>
            <a:endParaRPr lang="en-GB" dirty="0" smtClean="0"/>
          </a:p>
          <a:p>
            <a:r>
              <a:rPr lang="en-GB" dirty="0" smtClean="0"/>
              <a:t>Milton’s speaker begins </a:t>
            </a:r>
            <a:r>
              <a:rPr lang="en-GB" i="1" dirty="0" smtClean="0"/>
              <a:t>Paradise Lost</a:t>
            </a:r>
            <a:r>
              <a:rPr lang="en-GB" dirty="0" smtClean="0"/>
              <a:t> by stating that his subject will be </a:t>
            </a:r>
          </a:p>
          <a:p>
            <a:r>
              <a:rPr lang="en-GB" dirty="0" smtClean="0"/>
              <a:t>Adam and Eve’s disobedience and fall from grace. He invokes a heavenly muse and asks for help in relating his ambitious story and God’s plan for humankind. </a:t>
            </a:r>
          </a:p>
          <a:p>
            <a:endParaRPr lang="en-GB" dirty="0" smtClean="0"/>
          </a:p>
          <a:p>
            <a:r>
              <a:rPr lang="en-GB" dirty="0" smtClean="0"/>
              <a:t>The action begins with Satan and his fellow rebel angels who are found</a:t>
            </a:r>
          </a:p>
          <a:p>
            <a:r>
              <a:rPr lang="en-GB" dirty="0" smtClean="0"/>
              <a:t> chained to a lake of fire in Hell. They quickly free themselves and fly to land, where they discover minerals and construct Pandemonium, which will be their meeting place.</a:t>
            </a:r>
          </a:p>
          <a:p>
            <a:endParaRPr lang="en-GB" dirty="0" smtClean="0"/>
          </a:p>
          <a:p>
            <a:r>
              <a:rPr lang="en-GB" dirty="0" smtClean="0"/>
              <a:t> Inside Pandemonium, the rebel angels, who are </a:t>
            </a:r>
            <a:r>
              <a:rPr lang="en-GB" dirty="0" err="1" smtClean="0"/>
              <a:t>nowdevils</a:t>
            </a:r>
            <a:r>
              <a:rPr lang="en-GB" dirty="0" smtClean="0"/>
              <a:t>, debate whether they should begin another war with God. </a:t>
            </a:r>
            <a:r>
              <a:rPr lang="en-GB" dirty="0" err="1" smtClean="0"/>
              <a:t>Beezelbub</a:t>
            </a:r>
            <a:r>
              <a:rPr lang="en-GB" dirty="0" smtClean="0"/>
              <a:t> suggests that they attempt to corrupt God’s beloved new creation, humankind.</a:t>
            </a:r>
          </a:p>
          <a:p>
            <a:endParaRPr lang="en-GB" dirty="0" smtClean="0"/>
          </a:p>
          <a:p>
            <a:r>
              <a:rPr lang="en-GB" dirty="0" smtClean="0"/>
              <a:t> Satan agrees, and volunteers to go himself. As he prepares to leave Hell,</a:t>
            </a:r>
          </a:p>
          <a:p>
            <a:r>
              <a:rPr lang="en-GB" dirty="0" smtClean="0"/>
              <a:t> he is met at the gates by his children, Sin and Death, who follow him and build a bridge between Hell and Earth.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539552" y="-2561892"/>
            <a:ext cx="8079456" cy="95410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200" b="1" i="1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200" b="1" i="1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1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2000" dirty="0" smtClean="0"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2000" dirty="0" smtClean="0"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2000" dirty="0" smtClean="0"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2000" dirty="0" smtClean="0"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2000" dirty="0" smtClean="0"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2000" dirty="0" smtClean="0"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2000" dirty="0" smtClean="0"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2000" dirty="0" smtClean="0">
                <a:ea typeface="Times New Roman" pitchFamily="18" charset="0"/>
              </a:rPr>
              <a:t>considered by many to be the composer’s masterpiece;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en-US" sz="2000" dirty="0" smtClean="0"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The oratorio depicts and celebrates the creation of the world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as described in the biblical </a:t>
            </a:r>
            <a:r>
              <a:rPr lang="en-US" sz="2000" dirty="0" smtClean="0">
                <a:ea typeface="Times New Roman" pitchFamily="18" charset="0"/>
              </a:rPr>
              <a:t>Book of </a:t>
            </a:r>
            <a:r>
              <a:rPr lang="en-US" sz="2000" b="1" dirty="0" smtClean="0">
                <a:ea typeface="Times New Roman" pitchFamily="18" charset="0"/>
              </a:rPr>
              <a:t>Genesis 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</a:rPr>
              <a:t>and in Paradise Lost;</a:t>
            </a:r>
            <a:r>
              <a:rPr kumimoji="0" lang="en-US" sz="2000" b="1" i="0" u="none" strike="noStrike" cap="none" normalizeH="0" dirty="0" smtClean="0">
                <a:ln>
                  <a:noFill/>
                </a:ln>
                <a:effectLst/>
                <a:ea typeface="Times New Roman" pitchFamily="18" charset="0"/>
              </a:rPr>
              <a:t> </a:t>
            </a:r>
            <a:r>
              <a:rPr kumimoji="0" lang="en-US" sz="2000" b="1" i="0" u="none" strike="noStrike" cap="none" normalizeH="0" baseline="0" dirty="0" smtClean="0">
                <a:ln>
                  <a:noFill/>
                </a:ln>
                <a:effectLst/>
                <a:ea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2000" dirty="0" smtClean="0"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It is scored for soprano, tenor and bass soloists,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</a:t>
            </a:r>
            <a:r>
              <a:rPr lang="en-US" sz="2000" dirty="0" smtClean="0">
                <a:ea typeface="Times New Roman" pitchFamily="18" charset="0"/>
              </a:rPr>
              <a:t>chorus and a symphonic orchestra, and is structured in three parts;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(the soloists representing the Archangels Gabriel,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 </a:t>
            </a:r>
            <a:r>
              <a:rPr kumimoji="0" lang="en-US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Uriel</a:t>
            </a:r>
            <a:r>
              <a:rPr kumimoji="0" 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</a:rPr>
              <a:t>, and Raphael, respectively);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GB" sz="2000" dirty="0" smtClean="0"/>
              <a:t>He later remarked, "I was never so devout as when I was at work on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i="1" dirty="0" smtClean="0"/>
              <a:t>The Creation</a:t>
            </a:r>
            <a:r>
              <a:rPr lang="en-GB" sz="2000" dirty="0" smtClean="0"/>
              <a:t>; I fell on my knees each day and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000" dirty="0" smtClean="0"/>
              <a:t>begged God to give me the strength to finish the work."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sz="1200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07704" y="404664"/>
            <a:ext cx="44738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FF00"/>
                </a:solidFill>
              </a:rPr>
              <a:t>Haydn, </a:t>
            </a:r>
            <a:r>
              <a:rPr lang="en-GB" sz="2400" b="1" i="1" dirty="0" smtClean="0">
                <a:solidFill>
                  <a:srgbClr val="FFFF00"/>
                </a:solidFill>
              </a:rPr>
              <a:t>The Creation </a:t>
            </a:r>
            <a:r>
              <a:rPr lang="en-GB" sz="2400" b="1" dirty="0" smtClean="0">
                <a:solidFill>
                  <a:srgbClr val="FFFF00"/>
                </a:solidFill>
              </a:rPr>
              <a:t>(1796-98)</a:t>
            </a:r>
            <a:endParaRPr lang="en-GB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86713" y="1450667"/>
            <a:ext cx="9065302" cy="2539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1" i="0" u="none" strike="noStrike" cap="none" normalizeH="0" baseline="0" dirty="0" smtClean="0">
                <a:ln>
                  <a:noFill/>
                </a:ln>
                <a:solidFill>
                  <a:srgbClr val="1F497D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Reception History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</a:t>
            </a: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reception of the Bible</a:t>
            </a: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comprises every single act or word of interpretation of that book (or books)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over the course of three millennia.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Reception history is grounded in the philosophical hermeneutics of </a:t>
            </a: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Hans‐Georg </a:t>
            </a:r>
            <a:r>
              <a:rPr kumimoji="0" lang="en-GB" sz="15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Gadamer</a:t>
            </a: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(1900–2002).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5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One of </a:t>
            </a:r>
            <a:r>
              <a:rPr kumimoji="0" lang="en-GB" sz="15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Gadamer's</a:t>
            </a: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accomplishments as a philosopher was to draw attention to the situated nature of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all</a:t>
            </a: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interpretive acts. This </a:t>
            </a:r>
            <a:r>
              <a:rPr kumimoji="0" lang="en-GB" sz="1500" b="0" i="0" u="none" strike="noStrike" cap="none" normalizeH="0" baseline="0" dirty="0" err="1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situatedness</a:t>
            </a: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means more than acknowledging that, as an interpreter,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I always work from my historical locale; it means acknowledging that my very consciousness exists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5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within that locale. 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86000" y="1074510"/>
            <a:ext cx="4572000" cy="498598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dirty="0" err="1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Gadamer</a:t>
            </a:r>
            <a:r>
              <a:rPr lang="en-GB" sz="2400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famously puts it this way: </a:t>
            </a:r>
            <a:endParaRPr lang="en-GB" sz="2400" dirty="0" smtClean="0">
              <a:solidFill>
                <a:srgbClr val="000000"/>
              </a:solidFill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solidFill>
                  <a:srgbClr val="FFC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History does not belong to us; we belong to it. Long before we understand ourselves through the process of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solidFill>
                  <a:srgbClr val="FFC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self‐examination, we understand ourselves in a self‐evident way in the family, society, and state in which we live.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solidFill>
                  <a:srgbClr val="FFC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The focus of subjectivity is a distorting mirror. The self‐awareness of the individual is only a flickering in the closed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solidFill>
                  <a:srgbClr val="FFC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circuits of historical life. That is why the prejudices of the individual, far more than his judgements, constitute the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solidFill>
                  <a:srgbClr val="FFC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historical reality of his being. (</a:t>
            </a:r>
            <a:r>
              <a:rPr lang="en-GB" i="1" dirty="0" smtClean="0">
                <a:solidFill>
                  <a:srgbClr val="FFC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Truth and Method</a:t>
            </a:r>
            <a:r>
              <a:rPr lang="en-GB" dirty="0" smtClean="0">
                <a:solidFill>
                  <a:srgbClr val="FFC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, 276–7)</a:t>
            </a:r>
            <a:endParaRPr lang="en-GB" sz="2800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413</TotalTime>
  <Words>1064</Words>
  <Application>Microsoft Office PowerPoint</Application>
  <PresentationFormat>On-screen Show (4:3)</PresentationFormat>
  <Paragraphs>189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Apex</vt:lpstr>
      <vt:lpstr>The Reception and Afterlife of Religious Texts  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Reception and Afterlife of Religious Texts </dc:title>
  <dc:creator>sa002</dc:creator>
  <cp:lastModifiedBy>sa002</cp:lastModifiedBy>
  <cp:revision>47</cp:revision>
  <dcterms:created xsi:type="dcterms:W3CDTF">2014-09-24T13:37:13Z</dcterms:created>
  <dcterms:modified xsi:type="dcterms:W3CDTF">2014-10-09T11:01:19Z</dcterms:modified>
</cp:coreProperties>
</file>