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14"/>
  </p:notesMasterIdLst>
  <p:handoutMasterIdLst>
    <p:handoutMasterId r:id="rId15"/>
  </p:handoutMasterIdLst>
  <p:sldIdLst>
    <p:sldId id="257" r:id="rId5"/>
    <p:sldId id="389" r:id="rId6"/>
    <p:sldId id="384" r:id="rId7"/>
    <p:sldId id="317" r:id="rId8"/>
    <p:sldId id="277" r:id="rId9"/>
    <p:sldId id="278" r:id="rId10"/>
    <p:sldId id="321" r:id="rId11"/>
    <p:sldId id="391" r:id="rId12"/>
    <p:sldId id="392"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725" autoAdjust="0"/>
  </p:normalViewPr>
  <p:slideViewPr>
    <p:cSldViewPr snapToGrid="0">
      <p:cViewPr varScale="1">
        <p:scale>
          <a:sx n="77" d="100"/>
          <a:sy n="77" d="100"/>
        </p:scale>
        <p:origin x="912" y="67"/>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BE77BE8-C92C-4478-BEC0-BA685856F54D}" type="datetime1">
              <a:rPr lang="en-GB" smtClean="0"/>
              <a:t>25/11/2024</a:t>
            </a:fld>
            <a:endParaRPr lang="en-GB"/>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23CDBB5-5B4A-4483-935D-A73935186B4D}" type="slidenum">
              <a:rPr lang="en-GB" smtClean="0"/>
              <a:t>‹#›</a:t>
            </a:fld>
            <a:endParaRPr lang="en-GB"/>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BF695629-D1D6-472E-AD8D-B841B09640C4}" type="datetime1">
              <a:rPr lang="en-GB" smtClean="0"/>
              <a:t>25/11/2024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7CCE34D-CFF1-4FFE-815B-D050E7ED2DFD}" type="slidenum">
              <a:rPr lang="en-GB" smtClean="0"/>
              <a:t>‹#›</a:t>
            </a:fld>
            <a:endParaRPr lang="en-GB"/>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a:t>
            </a:fld>
            <a:endParaRPr lang="en-GB"/>
          </a:p>
        </p:txBody>
      </p:sp>
      <p:sp>
        <p:nvSpPr>
          <p:cNvPr id="5" name="Date Placeholder 4">
            <a:extLst>
              <a:ext uri="{FF2B5EF4-FFF2-40B4-BE49-F238E27FC236}">
                <a16:creationId xmlns:a16="http://schemas.microsoft.com/office/drawing/2014/main" id="{7B638BEA-13B4-4493-97CD-5DE130591975}"/>
              </a:ext>
            </a:extLst>
          </p:cNvPr>
          <p:cNvSpPr>
            <a:spLocks noGrp="1"/>
          </p:cNvSpPr>
          <p:nvPr>
            <p:ph type="dt" idx="1"/>
          </p:nvPr>
        </p:nvSpPr>
        <p:spPr/>
        <p:txBody>
          <a:bodyPr/>
          <a:lstStyle/>
          <a:p>
            <a:pPr rtl="0"/>
            <a:fld id="{1A5657D3-E8CC-402E-9DD0-BFC4FEBDA829}" type="datetime1">
              <a:rPr lang="en-GB" smtClean="0"/>
              <a:t>25/11/2024</a:t>
            </a:fld>
            <a:endParaRPr lang="en-GB"/>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3</a:t>
            </a:fld>
            <a:endParaRPr lang="en-GB"/>
          </a:p>
        </p:txBody>
      </p:sp>
      <p:sp>
        <p:nvSpPr>
          <p:cNvPr id="5" name="Date Placeholder 4">
            <a:extLst>
              <a:ext uri="{FF2B5EF4-FFF2-40B4-BE49-F238E27FC236}">
                <a16:creationId xmlns:a16="http://schemas.microsoft.com/office/drawing/2014/main" id="{16636479-B33C-4E9E-958F-BBF3C03504C3}"/>
              </a:ext>
            </a:extLst>
          </p:cNvPr>
          <p:cNvSpPr>
            <a:spLocks noGrp="1"/>
          </p:cNvSpPr>
          <p:nvPr>
            <p:ph type="dt" idx="1"/>
          </p:nvPr>
        </p:nvSpPr>
        <p:spPr/>
        <p:txBody>
          <a:bodyPr/>
          <a:lstStyle/>
          <a:p>
            <a:pPr rtl="0"/>
            <a:fld id="{B51B7869-5591-4607-903C-BC169E9BB981}" type="datetime1">
              <a:rPr lang="en-GB" smtClean="0"/>
              <a:t>25/11/2024</a:t>
            </a:fld>
            <a:endParaRPr lang="en-GB"/>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4</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25/11/2024</a:t>
            </a:fld>
            <a:endParaRPr lang="en-GB"/>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7</a:t>
            </a:fld>
            <a:endParaRPr lang="en-GB"/>
          </a:p>
        </p:txBody>
      </p:sp>
      <p:sp>
        <p:nvSpPr>
          <p:cNvPr id="5" name="Date Placeholder 4">
            <a:extLst>
              <a:ext uri="{FF2B5EF4-FFF2-40B4-BE49-F238E27FC236}">
                <a16:creationId xmlns:a16="http://schemas.microsoft.com/office/drawing/2014/main" id="{2BD0D2D7-C33C-454C-BB95-A55C1C66958D}"/>
              </a:ext>
            </a:extLst>
          </p:cNvPr>
          <p:cNvSpPr>
            <a:spLocks noGrp="1"/>
          </p:cNvSpPr>
          <p:nvPr>
            <p:ph type="dt" idx="1"/>
          </p:nvPr>
        </p:nvSpPr>
        <p:spPr/>
        <p:txBody>
          <a:bodyPr/>
          <a:lstStyle/>
          <a:p>
            <a:pPr rtl="0"/>
            <a:fld id="{7C383082-EA5C-4909-9BC1-11E6110F3D9A}" type="datetime1">
              <a:rPr lang="en-GB" smtClean="0"/>
              <a:t>25/11/2024</a:t>
            </a:fld>
            <a:endParaRPr lang="en-GB"/>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rtlCol="0" anchor="b" anchorCtr="0">
            <a:noAutofit/>
          </a:bodyPr>
          <a:lstStyle/>
          <a:p>
            <a:pPr rtl="0"/>
            <a:r>
              <a:rPr lang="en-GB" sz="480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rtlCol="0">
            <a:noAutofit/>
          </a:bodyPr>
          <a:lstStyle/>
          <a:p>
            <a:pPr rtl="0"/>
            <a:r>
              <a:rPr lang="en-GB"/>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rtlCol="0">
            <a:noAutofit/>
          </a:bodyPr>
          <a:lstStyle>
            <a:lvl1pPr>
              <a:buNone/>
              <a:defRPr sz="2000"/>
            </a:lvl1pPr>
            <a:lvl2pPr>
              <a:buNone/>
              <a:defRPr sz="2000"/>
            </a:lvl2pPr>
            <a:lvl3pPr>
              <a:buNone/>
              <a:defRPr sz="2000"/>
            </a:lvl3pPr>
            <a:lvl4pPr>
              <a:buNone/>
              <a:defRPr sz="2000"/>
            </a:lvl4pPr>
            <a:lvl5pPr>
              <a:buNone/>
              <a:defRPr sz="2000"/>
            </a:lvl5pPr>
          </a:lstStyle>
          <a:p>
            <a:pPr lvl="0" rtl="0"/>
            <a:r>
              <a:rPr lang="en-GB"/>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rtlCol="0" anchor="b" anchorCtr="0">
            <a:noAutofit/>
          </a:bodyPr>
          <a:lstStyle>
            <a:lvl1pPr>
              <a:defRPr/>
            </a:lvl1pPr>
          </a:lstStyle>
          <a:p>
            <a:pPr rtl="0"/>
            <a:r>
              <a:rPr lang="en-GB"/>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rtlCol="0" anchor="t" anchorCtr="0">
            <a:noAutofit/>
          </a:bodyPr>
          <a:lstStyle>
            <a:lvl1pPr>
              <a:buNone/>
              <a:defRPr/>
            </a:lvl1pPr>
          </a:lstStyle>
          <a:p>
            <a:pPr rtl="0">
              <a:lnSpc>
                <a:spcPct val="120000"/>
              </a:lnSpc>
            </a:pPr>
            <a:r>
              <a:rPr lang="en-GB" sz="160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rtlCol="0">
            <a:noAutofit/>
          </a:bodyPr>
          <a:lstStyle/>
          <a:p>
            <a:pPr rtl="0"/>
            <a:r>
              <a:rPr lang="en-GB"/>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rtlCol="0">
            <a:noAutofit/>
          </a:bodyPr>
          <a:lstStyle/>
          <a:p>
            <a:pPr rtl="0"/>
            <a:r>
              <a:rPr lang="en-GB"/>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rtlCol="0">
            <a:noAutofit/>
          </a:bodyPr>
          <a:lstStyle/>
          <a:p>
            <a:pPr rtl="0"/>
            <a:r>
              <a:rPr lang="en-GB"/>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rtlCol="0" anchor="t" anchorCtr="0">
            <a:noAutofit/>
          </a:bodyPr>
          <a:lstStyle/>
          <a:p>
            <a:pPr rtl="0"/>
            <a:r>
              <a:rPr lang="en-GB"/>
              <a:t>Click to edit Master title style</a:t>
            </a:r>
            <a:endParaRPr lang="en-GB"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rtlCol="0">
            <a:noAutofit/>
          </a:bodyPr>
          <a:lstStyle/>
          <a:p>
            <a:pPr rtl="0"/>
            <a:r>
              <a:rPr lang="en-GB"/>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rtlCol="0">
            <a:noAutofit/>
          </a:bodyPr>
          <a:lstStyle/>
          <a:p>
            <a:pPr rtl="0"/>
            <a:r>
              <a:rPr lang="en-GB"/>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rtlCol="0">
            <a:noAutofit/>
          </a:bodyPr>
          <a:lstStyle/>
          <a:p>
            <a:pPr rtl="0"/>
            <a:r>
              <a:rPr lang="en-GB"/>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rtlCol="0">
            <a:noAutofit/>
          </a:bodyPr>
          <a:lstStyle/>
          <a:p>
            <a:pPr rtl="0"/>
            <a:r>
              <a:rPr lang="en-GB"/>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rtlCol="0">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rtl="0"/>
            <a:r>
              <a:rPr lang="en-GB"/>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rtlCol="0"/>
          <a:lstStyle/>
          <a:p>
            <a:pPr rtl="0"/>
            <a:r>
              <a:rPr lang="en-GB"/>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rtlCol="0"/>
          <a:lstStyle/>
          <a:p>
            <a:pPr rtl="0"/>
            <a:r>
              <a:rPr lang="en-GB"/>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rtlCol="0"/>
          <a:lstStyle/>
          <a:p>
            <a:pPr rtl="0"/>
            <a:fld id="{DBA1B0FB-D917-4C8C-928F-313BD683BF39}" type="slidenum">
              <a:rPr lang="en-GB" smtClean="0"/>
              <a:t>‹#›</a:t>
            </a:fld>
            <a:endParaRPr lang="en-GB"/>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rtlCol="0" anchor="b" anchorCtr="0">
            <a:noAutofit/>
          </a:bodyPr>
          <a:lstStyle>
            <a:lvl1pPr>
              <a:defRPr sz="6400"/>
            </a:lvl1pPr>
          </a:lstStyle>
          <a:p>
            <a:pPr rtl="0"/>
            <a:r>
              <a:rPr lang="en-GB"/>
              <a:t>Click to edit Master title style</a:t>
            </a:r>
            <a:endParaRPr lang="en-GB"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rtlCol="0">
            <a:noAutofit/>
          </a:bodyPr>
          <a:lstStyle>
            <a:lvl1pPr>
              <a:buNone/>
              <a:defRPr sz="2400"/>
            </a:lvl1pPr>
          </a:lstStyle>
          <a:p>
            <a:pPr rtl="0"/>
            <a:r>
              <a:rPr lang="en-GB">
                <a:solidFill>
                  <a:schemeClr val="tx1">
                    <a:alpha val="60000"/>
                  </a:schemeClr>
                </a:solidFill>
              </a:rPr>
              <a:t>Click to edit Master subtitle style</a:t>
            </a:r>
            <a:endParaRPr lang="en-GB"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rtlCol="0"/>
          <a:lstStyle/>
          <a:p>
            <a:pPr rtl="0"/>
            <a:r>
              <a:rPr lang="en-GB"/>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rtlCol="0">
            <a:noAutofit/>
          </a:bodyPr>
          <a:lstStyle>
            <a:lvl1pPr marL="548640" indent="0">
              <a:lnSpc>
                <a:spcPct val="200000"/>
              </a:lnSpc>
              <a:buNone/>
              <a:defRPr/>
            </a:lvl1pPr>
          </a:lstStyle>
          <a:p>
            <a:pPr rtl="0"/>
            <a:r>
              <a:rPr lang="en-GB">
                <a:solidFill>
                  <a:schemeClr val="tx1">
                    <a:alpha val="60000"/>
                  </a:schemeClr>
                </a:solidFill>
              </a:rPr>
              <a:t>Click to edit Master subtitle style</a:t>
            </a:r>
            <a:endParaRPr lang="en-GB"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rtlCol="0" anchor="b" anchorCtr="0">
            <a:noAutofit/>
          </a:bodyPr>
          <a:lstStyle>
            <a:lvl1pPr marL="548640">
              <a:spcAft>
                <a:spcPts val="1200"/>
              </a:spcAft>
              <a:defRPr sz="6400"/>
            </a:lvl1pPr>
          </a:lstStyle>
          <a:p>
            <a:pPr rtl="0"/>
            <a:r>
              <a:rPr lang="en-GB"/>
              <a:t>Click to edit Master title style</a:t>
            </a:r>
            <a:endParaRPr lang="en-GB"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GB" dirty="0"/>
            </a:lvl1pPr>
          </a:lstStyle>
          <a:p>
            <a:pPr lvl="0" rtl="0">
              <a:lnSpc>
                <a:spcPct val="100000"/>
              </a:lnSpc>
            </a:pPr>
            <a:r>
              <a:rPr lang="en-GB"/>
              <a:t>Click to edit Master title style</a:t>
            </a:r>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rtlCol="0">
            <a:noAutofit/>
          </a:bodyPr>
          <a:lstStyle/>
          <a:p>
            <a:pPr rtl="0"/>
            <a:r>
              <a:rPr lang="en-GB"/>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rtlCol="0" anchor="b" anchorCtr="0">
            <a:noAutofit/>
          </a:bodyPr>
          <a:lstStyle>
            <a:lvl1pPr>
              <a:defRPr sz="4000"/>
            </a:lvl1pPr>
          </a:lstStyle>
          <a:p>
            <a:pPr rtl="0"/>
            <a:r>
              <a:rPr lang="en-GB"/>
              <a:t>Click to edit Master title style</a:t>
            </a:r>
            <a:endParaRPr lang="en-GB"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rtlCol="0">
            <a:noAutofit/>
          </a:bodyPr>
          <a:lstStyle>
            <a:lvl1pPr>
              <a:buNone/>
              <a:defRPr sz="2400"/>
            </a:lvl1pPr>
            <a:lvl2pPr>
              <a:defRPr sz="2000"/>
            </a:lvl2pPr>
            <a:lvl3pPr>
              <a:defRPr sz="2000"/>
            </a:lvl3pPr>
            <a:lvl4pPr>
              <a:defRPr sz="2000"/>
            </a:lvl4pPr>
            <a:lvl5pPr>
              <a:defRPr sz="2000"/>
            </a:lvl5pPr>
          </a:lstStyle>
          <a:p>
            <a:pPr lvl="0" rtl="0"/>
            <a:r>
              <a:rPr lang="en-GB"/>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rtlCol="0">
            <a:noAutofit/>
          </a:bodyPr>
          <a:lstStyle/>
          <a:p>
            <a:pPr rtl="0"/>
            <a:r>
              <a:rPr lang="en-GB"/>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rtlCol="0">
            <a:noAutofit/>
          </a:bodyPr>
          <a:lstStyle/>
          <a:p>
            <a:pPr rtl="0"/>
            <a:r>
              <a:rPr lang="en-GB"/>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rtlCol="0">
            <a:noAutofit/>
          </a:bodyPr>
          <a:lstStyle/>
          <a:p>
            <a:pPr rtl="0"/>
            <a:r>
              <a:rPr lang="en-GB"/>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rtlCol="0">
            <a:noAutofit/>
          </a:bodyPr>
          <a:lstStyle/>
          <a:p>
            <a:pPr rtl="0"/>
            <a:r>
              <a:rPr lang="en-GB"/>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rtlCol="0">
            <a:noAutofit/>
          </a:bodyPr>
          <a:lstStyle/>
          <a:p>
            <a:pPr rtl="0"/>
            <a:r>
              <a:rPr lang="en-GB"/>
              <a:t>Click icon to add picture</a:t>
            </a:r>
            <a:endParaRPr lang="en-GB"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rtlCol="0">
            <a:noAutofit/>
          </a:bodyPr>
          <a:lstStyle/>
          <a:p>
            <a:pPr rtl="0"/>
            <a:r>
              <a:rPr lang="en-GB"/>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rtlCol="0">
            <a:noAutofit/>
          </a:bodyPr>
          <a:lstStyle>
            <a:lvl1pPr>
              <a:buNone/>
              <a:defRPr sz="2000" b="1"/>
            </a:lvl1pPr>
          </a:lstStyle>
          <a:p>
            <a:pPr lvl="0" rtl="0"/>
            <a:r>
              <a:rPr lang="en-GB"/>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rtlCol="0">
            <a:noAutofit/>
          </a:bodyPr>
          <a:lstStyle>
            <a:lvl1pPr>
              <a:buNone/>
              <a:defRPr sz="1800"/>
            </a:lvl1pPr>
          </a:lstStyle>
          <a:p>
            <a:pPr lvl="0" rtl="0"/>
            <a:r>
              <a:rPr lang="en-GB"/>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rtlCol="0">
            <a:noAutofit/>
          </a:bodyPr>
          <a:lstStyle>
            <a:lvl1pPr>
              <a:buNone/>
              <a:defRPr sz="2000" b="1"/>
            </a:lvl1pPr>
          </a:lstStyle>
          <a:p>
            <a:pPr lvl="0" rtl="0"/>
            <a:r>
              <a:rPr lang="en-GB"/>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rtlCol="0">
            <a:noAutofit/>
          </a:bodyPr>
          <a:lstStyle>
            <a:lvl1pPr>
              <a:buNone/>
              <a:defRPr sz="1800"/>
            </a:lvl1pPr>
          </a:lstStyle>
          <a:p>
            <a:pPr lvl="0" rtl="0"/>
            <a:r>
              <a:rPr lang="en-GB"/>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rtlCol="0">
            <a:noAutofit/>
          </a:bodyPr>
          <a:lstStyle>
            <a:lvl1pPr>
              <a:buNone/>
              <a:defRPr sz="2000" b="1"/>
            </a:lvl1pPr>
          </a:lstStyle>
          <a:p>
            <a:pPr lvl="0" rtl="0"/>
            <a:r>
              <a:rPr lang="en-GB"/>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rtlCol="0">
            <a:noAutofit/>
          </a:bodyPr>
          <a:lstStyle>
            <a:lvl1pPr>
              <a:buNone/>
              <a:defRPr sz="1800"/>
            </a:lvl1pPr>
          </a:lstStyle>
          <a:p>
            <a:pPr lvl="0" rtl="0"/>
            <a:r>
              <a:rPr lang="en-GB"/>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rtlCol="0">
            <a:noAutofit/>
          </a:bodyPr>
          <a:lstStyle>
            <a:lvl1pPr>
              <a:buNone/>
              <a:defRPr sz="2000" b="1"/>
            </a:lvl1pPr>
          </a:lstStyle>
          <a:p>
            <a:pPr lvl="0" rtl="0"/>
            <a:r>
              <a:rPr lang="en-GB"/>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rtlCol="0">
            <a:noAutofit/>
          </a:bodyPr>
          <a:lstStyle>
            <a:lvl1pPr>
              <a:buNone/>
              <a:defRPr sz="1800"/>
            </a:lvl1pPr>
          </a:lstStyle>
          <a:p>
            <a:pPr lvl="0" rtl="0"/>
            <a:r>
              <a:rPr lang="en-GB"/>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GB"/>
              <a:t>Click to edit Master title style</a:t>
            </a:r>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rtlCol="0"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GB" sz="1400" b="0" cap="all" spc="200" baseline="0" dirty="0">
                <a:solidFill>
                  <a:schemeClr val="tx1"/>
                </a:solidFill>
              </a:defRPr>
            </a:lvl1pPr>
          </a:lstStyle>
          <a:p>
            <a:pPr marL="228600" lvl="0" indent="-228600" rtl="0"/>
            <a:r>
              <a:rPr lang="en-GB"/>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rtlCol="0">
            <a:noAutofit/>
          </a:bodyPr>
          <a:lstStyle/>
          <a:p>
            <a:pPr rtl="0"/>
            <a:r>
              <a:rPr lang="en-GB"/>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rtlCol="0">
            <a:noAutofit/>
          </a:bodyPr>
          <a:lstStyle/>
          <a:p>
            <a:pPr rtl="0"/>
            <a:r>
              <a:rPr lang="en-GB"/>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GB"/>
              <a:t>Click to edit Master title style</a:t>
            </a:r>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rtlCol="0"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rtlCol="0">
            <a:noAutofit/>
          </a:bodyPr>
          <a:lstStyle>
            <a:lvl1pPr>
              <a:defRPr sz="1800"/>
            </a:lvl1pPr>
            <a:lvl2pPr>
              <a:defRPr sz="1800"/>
            </a:lvl2pPr>
            <a:lvl3pPr>
              <a:defRPr sz="1800"/>
            </a:lvl3pPr>
            <a:lvl4pPr>
              <a:defRPr sz="1800"/>
            </a:lvl4pPr>
            <a:lvl5pPr>
              <a:defRPr sz="18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GB"/>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GB"/>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rtlCol="0" anchor="t" anchorCtr="0">
            <a:noAutofit/>
          </a:bodyPr>
          <a:lstStyle/>
          <a:p>
            <a:pPr rtl="0"/>
            <a:r>
              <a:rPr lang="en-GB"/>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rtlCol="0">
            <a:noAutofit/>
          </a:bodyPr>
          <a:lstStyle/>
          <a:p>
            <a:pPr rtl="0"/>
            <a:r>
              <a:rPr lang="en-GB"/>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rtlCol="0">
            <a:noAutofit/>
          </a:bodyPr>
          <a:lstStyle>
            <a:lvl1pPr marL="0" indent="0">
              <a:buNone/>
              <a:defRPr sz="2000"/>
            </a:lvl1pPr>
            <a:lvl2pPr>
              <a:buNone/>
              <a:defRPr sz="1900"/>
            </a:lvl2pPr>
            <a:lvl3pPr>
              <a:buNone/>
              <a:defRPr sz="1900"/>
            </a:lvl3pPr>
            <a:lvl4pPr>
              <a:buNone/>
              <a:defRPr sz="1900"/>
            </a:lvl4pPr>
            <a:lvl5pPr>
              <a:buNone/>
              <a:defRPr sz="1900"/>
            </a:lvl5pPr>
          </a:lstStyle>
          <a:p>
            <a:pPr lvl="0" rtl="0"/>
            <a:r>
              <a:rPr lang="en-GB"/>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rtlCol="0" anchor="b" anchorCtr="0">
            <a:noAutofit/>
          </a:bodyPr>
          <a:lstStyle/>
          <a:p>
            <a:pPr rtl="0"/>
            <a:r>
              <a:rPr lang="en-GB"/>
              <a:t>Click to edit Master title style</a:t>
            </a:r>
            <a:endParaRPr lang="en-GB"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rtlCol="0">
            <a:noAutofit/>
          </a:bodyPr>
          <a:lstStyle>
            <a:lvl1pPr>
              <a:buNone/>
              <a:defRPr sz="2400"/>
            </a:lvl1pPr>
          </a:lstStyle>
          <a:p>
            <a:pPr rtl="0"/>
            <a:r>
              <a:rPr lang="en-GB">
                <a:solidFill>
                  <a:schemeClr val="tx1">
                    <a:alpha val="60000"/>
                  </a:schemeClr>
                </a:solidFill>
              </a:rPr>
              <a:t>Click to edit Master subtitle style</a:t>
            </a:r>
            <a:endParaRPr lang="en-GB"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rtlCol="0">
            <a:noAutofit/>
          </a:body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rtlCol="0">
            <a:noAutofit/>
          </a:bodyPr>
          <a:lstStyle/>
          <a:p>
            <a:pPr rtl="0"/>
            <a:r>
              <a:rPr lang="en-GB"/>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rtlCol="0" anchor="t" anchorCtr="0">
            <a:noAutofit/>
          </a:bodyPr>
          <a:lstStyle>
            <a:lvl1pPr algn="l">
              <a:lnSpc>
                <a:spcPct val="100000"/>
              </a:lnSpc>
              <a:defRPr sz="6400"/>
            </a:lvl1pPr>
          </a:lstStyle>
          <a:p>
            <a:pPr rtl="0"/>
            <a:r>
              <a:rPr lang="en-GB"/>
              <a:t>Click to edit Master title style</a:t>
            </a:r>
            <a:endParaRPr lang="en-GB"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rtlCol="0">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a:t>Click to edit Master subtitle style</a:t>
            </a:r>
            <a:endParaRPr lang="en-GB"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rtlCol="0">
            <a:noAutofit/>
          </a:bodyPr>
          <a:lstStyle>
            <a:lvl1pPr>
              <a:lnSpc>
                <a:spcPct val="100000"/>
              </a:lnSpc>
              <a:defRPr/>
            </a:lvl1pPr>
          </a:lstStyle>
          <a:p>
            <a:pPr rtl="0"/>
            <a:r>
              <a:rPr lang="en-GB"/>
              <a:t>Click to edit Master title style</a:t>
            </a:r>
            <a:endParaRPr lang="en-GB"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rtlCol="0" anchor="t">
            <a:noAutofit/>
          </a:bodyPr>
          <a:lstStyle>
            <a:lvl1pPr>
              <a:lnSpc>
                <a:spcPct val="100000"/>
              </a:lnSpc>
              <a:defRPr sz="3200"/>
            </a:lvl1pPr>
          </a:lstStyle>
          <a:p>
            <a:pPr rtl="0"/>
            <a:r>
              <a:rPr lang="en-GB"/>
              <a:t>Click to edit Master title style</a:t>
            </a:r>
            <a:endParaRPr lang="en-GB"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rtlCol="0">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endParaRPr lang="en-GB"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rtlCol="0">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rtl="0">
              <a:lnSpc>
                <a:spcPct val="100000"/>
              </a:lnSpc>
            </a:pPr>
            <a:r>
              <a:rPr lang="en-GB"/>
              <a:t>Click to edit Master title style</a:t>
            </a:r>
            <a:endParaRPr lang="en-GB"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Sample Footer Text</a:t>
            </a:r>
            <a:endParaRPr lang="en-GB"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pPr rtl="0"/>
            <a:fld id="{DBA1B0FB-D917-4C8C-928F-313BD683BF39}" type="slidenum">
              <a:rPr lang="en-GB" smtClean="0"/>
              <a:pPr/>
              <a:t>‹#›</a:t>
            </a:fld>
            <a:endParaRPr lang="en-GB"/>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GB"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12.jpeg"/><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hyperlink" Target="https://www.verywellmind.com/what-is-sociocultural-theory-2795088" TargetMode="External"/><Relationship Id="rId2" Type="http://schemas.openxmlformats.org/officeDocument/2006/relationships/hyperlink" Target="https://www.valamis.com/hub/collaborative-learning#:~:text=Jean%20Piagetset%20out%20to%20understand%20how%20infants" TargetMode="External"/><Relationship Id="rId1" Type="http://schemas.openxmlformats.org/officeDocument/2006/relationships/slideLayout" Target="../slideLayouts/slideLayout12.xml"/><Relationship Id="rId6" Type="http://schemas.openxmlformats.org/officeDocument/2006/relationships/hyperlink" Target="https://www.simplypsychology.org/vygotsky.html" TargetMode="External"/><Relationship Id="rId5" Type="http://schemas.openxmlformats.org/officeDocument/2006/relationships/hyperlink" Target="https://doi.org/10.1016/j.sbspro.2011.12.091" TargetMode="External"/><Relationship Id="rId4" Type="http://schemas.openxmlformats.org/officeDocument/2006/relationships/hyperlink" Target="https://www.tovutilms.com/blog/benefits-of-collaborative-learning#:~:text=6%20benefits%20of%20collaborative%20learning%201%201.%20Democratizes,...%206%206.%20Promotes%20a%20stronger%20overall%20compan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999414" y="1051551"/>
            <a:ext cx="3565524" cy="2384898"/>
          </a:xfrm>
        </p:spPr>
        <p:txBody>
          <a:bodyPr rtlCol="0" anchor="b" anchorCtr="0">
            <a:normAutofit/>
          </a:bodyPr>
          <a:lstStyle/>
          <a:p>
            <a:pPr rtl="0"/>
            <a:r>
              <a:rPr lang="en-GB" dirty="0"/>
              <a:t>Collaborative learning and the benefits </a:t>
            </a:r>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7452360" cy="6858000"/>
          </a:xfrm>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7999413" y="3568700"/>
            <a:ext cx="3565524" cy="1731963"/>
          </a:xfrm>
        </p:spPr>
        <p:txBody>
          <a:bodyPr rtlCol="0">
            <a:normAutofit fontScale="85000" lnSpcReduction="20000"/>
          </a:bodyPr>
          <a:lstStyle/>
          <a:p>
            <a:pPr rtl="0"/>
            <a:r>
              <a:rPr lang="en-GB" dirty="0"/>
              <a:t>By Kirsty Truslove</a:t>
            </a:r>
          </a:p>
          <a:p>
            <a:pPr rtl="0"/>
            <a:r>
              <a:rPr lang="en-GB" dirty="0"/>
              <a:t>Student ID – 0902265</a:t>
            </a:r>
          </a:p>
          <a:p>
            <a:pPr rtl="0"/>
            <a:endParaRPr lang="en-GB" dirty="0"/>
          </a:p>
          <a:p>
            <a:pPr rtl="0"/>
            <a:r>
              <a:rPr lang="en-GB" dirty="0"/>
              <a:t>BMSP4015</a:t>
            </a:r>
          </a:p>
          <a:p>
            <a:pPr rtl="0"/>
            <a:endParaRPr lang="en-GB" dirty="0"/>
          </a:p>
          <a:p>
            <a:pPr rtl="0"/>
            <a:endParaRPr lang="en-GB" dirty="0"/>
          </a:p>
        </p:txBody>
      </p:sp>
      <p:pic>
        <p:nvPicPr>
          <p:cNvPr id="2050" name="Picture 2" descr="Image result for collaberative learning">
            <a:extLst>
              <a:ext uri="{FF2B5EF4-FFF2-40B4-BE49-F238E27FC236}">
                <a16:creationId xmlns:a16="http://schemas.microsoft.com/office/drawing/2014/main" id="{74C32610-A074-2726-2B45-A3D279CDF99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00238" y="1798889"/>
            <a:ext cx="3664267" cy="3260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0863" y="539891"/>
            <a:ext cx="3565524" cy="814960"/>
          </a:xfrm>
        </p:spPr>
        <p:txBody>
          <a:bodyPr rtlCol="0"/>
          <a:lstStyle/>
          <a:p>
            <a:pPr rtl="0"/>
            <a:r>
              <a:rPr lang="en-GB" dirty="0"/>
              <a:t>Introduction </a:t>
            </a:r>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550863" y="2677306"/>
            <a:ext cx="7082389" cy="3415519"/>
          </a:xfrm>
        </p:spPr>
        <p:txBody>
          <a:bodyPr rtlCol="0"/>
          <a:lstStyle/>
          <a:p>
            <a:pPr rtl="0"/>
            <a:endParaRPr lang="en-GB" dirty="0"/>
          </a:p>
          <a:p>
            <a:pPr rtl="0"/>
            <a:endParaRPr lang="en-GB" dirty="0"/>
          </a:p>
        </p:txBody>
      </p:sp>
      <p:pic>
        <p:nvPicPr>
          <p:cNvPr id="8" name="Picture Placeholder 7" descr="Digital Data">
            <a:extLst>
              <a:ext uri="{FF2B5EF4-FFF2-40B4-BE49-F238E27FC236}">
                <a16:creationId xmlns:a16="http://schemas.microsoft.com/office/drawing/2014/main" id="{06D2324F-3B7B-45EF-9584-C8EADD2C8C0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7733793" y="1354851"/>
            <a:ext cx="3448558" cy="3448558"/>
          </a:xfrm>
        </p:spPr>
      </p:pic>
      <p:pic>
        <p:nvPicPr>
          <p:cNvPr id="10" name="Picture Placeholder 9" descr="Data Points ">
            <a:extLst>
              <a:ext uri="{FF2B5EF4-FFF2-40B4-BE49-F238E27FC236}">
                <a16:creationId xmlns:a16="http://schemas.microsoft.com/office/drawing/2014/main" id="{71F862F9-0E8A-4DB9-8083-1C3AA6E5D777}"/>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8918575" y="596392"/>
            <a:ext cx="2263776" cy="2263776"/>
          </a:xfrm>
        </p:spPr>
      </p:pic>
      <p:pic>
        <p:nvPicPr>
          <p:cNvPr id="12" name="Picture Placeholder 11" descr="Data Background">
            <a:extLst>
              <a:ext uri="{FF2B5EF4-FFF2-40B4-BE49-F238E27FC236}">
                <a16:creationId xmlns:a16="http://schemas.microsoft.com/office/drawing/2014/main" id="{A63F39B9-0715-40B5-8ECB-9B983F99C690}"/>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9091612" y="3324733"/>
            <a:ext cx="2936876" cy="2936876"/>
          </a:xfrm>
        </p:spPr>
      </p:pic>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a:t>2</a:t>
            </a:fld>
            <a:endParaRPr lang="en-GB"/>
          </a:p>
        </p:txBody>
      </p:sp>
      <p:sp>
        <p:nvSpPr>
          <p:cNvPr id="4" name="TextBox 3">
            <a:extLst>
              <a:ext uri="{FF2B5EF4-FFF2-40B4-BE49-F238E27FC236}">
                <a16:creationId xmlns:a16="http://schemas.microsoft.com/office/drawing/2014/main" id="{9C0FB849-D8C7-1A4F-9C3B-DD1233A69BC5}"/>
              </a:ext>
            </a:extLst>
          </p:cNvPr>
          <p:cNvSpPr txBox="1"/>
          <p:nvPr/>
        </p:nvSpPr>
        <p:spPr>
          <a:xfrm>
            <a:off x="550863" y="1796716"/>
            <a:ext cx="5063874" cy="4524315"/>
          </a:xfrm>
          <a:prstGeom prst="rect">
            <a:avLst/>
          </a:prstGeom>
          <a:noFill/>
        </p:spPr>
        <p:txBody>
          <a:bodyPr wrap="square" rtlCol="0">
            <a:spAutoFit/>
          </a:bodyPr>
          <a:lstStyle/>
          <a:p>
            <a:r>
              <a:rPr lang="en-GB" sz="2400" dirty="0"/>
              <a:t>Working in groups of 2 or more </a:t>
            </a:r>
          </a:p>
          <a:p>
            <a:r>
              <a:rPr lang="en-GB" sz="2400" dirty="0"/>
              <a:t>Enhance learning </a:t>
            </a:r>
          </a:p>
          <a:p>
            <a:r>
              <a:rPr lang="en-GB" sz="2400" dirty="0"/>
              <a:t>Solve problems </a:t>
            </a:r>
          </a:p>
          <a:p>
            <a:r>
              <a:rPr lang="en-GB" sz="2400" dirty="0"/>
              <a:t>Complete tasks</a:t>
            </a:r>
          </a:p>
          <a:p>
            <a:r>
              <a:rPr lang="en-GB" sz="2400" dirty="0"/>
              <a:t>Learn new concepts</a:t>
            </a:r>
          </a:p>
          <a:p>
            <a:endParaRPr lang="en-GB" sz="2400" dirty="0"/>
          </a:p>
          <a:p>
            <a:r>
              <a:rPr lang="en-GB" sz="2400" i="0" dirty="0">
                <a:effectLst/>
                <a:latin typeface="Roboto" panose="02000000000000000000" pitchFamily="2" charset="0"/>
              </a:rPr>
              <a:t>Vygotsky states: ‘What lies in the zone of proximal development at one stage is realized and moves to the level of actual development at a second. (Thinking and Speaking, 1934/1987).</a:t>
            </a:r>
            <a:endParaRPr lang="en-GB" sz="2400" dirty="0"/>
          </a:p>
        </p:txBody>
      </p:sp>
    </p:spTree>
    <p:extLst>
      <p:ext uri="{BB962C8B-B14F-4D97-AF65-F5344CB8AC3E}">
        <p14:creationId xmlns:p14="http://schemas.microsoft.com/office/powerpoint/2010/main" val="2313234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200024" y="3141222"/>
            <a:ext cx="10772775" cy="3519878"/>
          </a:xfrm>
        </p:spPr>
        <p:txBody>
          <a:bodyPr rtlCol="0"/>
          <a:lstStyle/>
          <a:p>
            <a:pPr rtl="0"/>
            <a:r>
              <a:rPr lang="en-GB" sz="2400" dirty="0">
                <a:latin typeface="+mn-lt"/>
              </a:rPr>
              <a:t>Benefits of collaborative learning and business?</a:t>
            </a:r>
            <a:br>
              <a:rPr lang="en-GB" sz="2400" dirty="0">
                <a:latin typeface="+mn-lt"/>
              </a:rPr>
            </a:br>
            <a:br>
              <a:rPr lang="en-GB" sz="2400" dirty="0">
                <a:latin typeface="+mn-lt"/>
              </a:rPr>
            </a:br>
            <a:r>
              <a:rPr lang="en-GB" sz="2400" dirty="0">
                <a:latin typeface="+mn-lt"/>
              </a:rPr>
              <a:t>1) All businesses can benefit from having an energized and informed workforce</a:t>
            </a:r>
            <a:br>
              <a:rPr lang="en-GB" sz="2400" dirty="0">
                <a:latin typeface="+mn-lt"/>
              </a:rPr>
            </a:br>
            <a:r>
              <a:rPr lang="en-GB" sz="2400" dirty="0">
                <a:latin typeface="+mn-lt"/>
              </a:rPr>
              <a:t>2) Development of higher–level of thinking </a:t>
            </a:r>
            <a:br>
              <a:rPr lang="en-GB" sz="2400" dirty="0">
                <a:latin typeface="+mn-lt"/>
              </a:rPr>
            </a:br>
            <a:r>
              <a:rPr lang="en-GB" sz="2400" dirty="0">
                <a:latin typeface="+mn-lt"/>
              </a:rPr>
              <a:t>3) Exposure to and an increase in understanding of diverse perspectives </a:t>
            </a:r>
            <a:br>
              <a:rPr lang="en-GB" sz="2400" dirty="0">
                <a:latin typeface="+mn-lt"/>
              </a:rPr>
            </a:br>
            <a:r>
              <a:rPr lang="en-GB" sz="2400" dirty="0">
                <a:latin typeface="+mn-lt"/>
              </a:rPr>
              <a:t>4) Preparation for real-life social and employment situations</a:t>
            </a:r>
            <a:br>
              <a:rPr lang="en-GB" sz="2400" dirty="0">
                <a:latin typeface="+mn-lt"/>
              </a:rPr>
            </a:br>
            <a:r>
              <a:rPr lang="en-GB" sz="2400" dirty="0">
                <a:latin typeface="+mn-lt"/>
              </a:rPr>
              <a:t>5) Promotion of student-faculty interaction</a:t>
            </a:r>
            <a:br>
              <a:rPr lang="en-GB" sz="2400" dirty="0">
                <a:latin typeface="+mn-lt"/>
              </a:rPr>
            </a:br>
            <a:r>
              <a:rPr lang="en-GB" sz="2400" dirty="0">
                <a:latin typeface="+mn-lt"/>
              </a:rPr>
              <a:t>6) Increase in student retention, self-esteem and responsibility</a:t>
            </a:r>
            <a:br>
              <a:rPr lang="en-GB" sz="2400" dirty="0">
                <a:latin typeface="+mn-lt"/>
              </a:rPr>
            </a:br>
            <a:r>
              <a:rPr lang="en-GB" sz="2400" dirty="0">
                <a:latin typeface="+mn-lt"/>
              </a:rPr>
              <a:t>(Andreev, 2022 &amp;  Laal &amp; </a:t>
            </a:r>
            <a:r>
              <a:rPr lang="en-GB" sz="2400" dirty="0" err="1">
                <a:latin typeface="+mn-lt"/>
              </a:rPr>
              <a:t>Ghodsi</a:t>
            </a:r>
            <a:r>
              <a:rPr lang="en-GB" sz="2400" dirty="0">
                <a:latin typeface="+mn-lt"/>
              </a:rPr>
              <a:t>, 2012)</a:t>
            </a:r>
            <a:br>
              <a:rPr lang="en-GB" sz="2400" dirty="0"/>
            </a:br>
            <a:endParaRPr lang="en-GB" sz="2400" dirty="0"/>
          </a:p>
        </p:txBody>
      </p:sp>
      <p:pic>
        <p:nvPicPr>
          <p:cNvPr id="18" name="Picture Placeholder 17" descr="A group of people sitting at a table">
            <a:extLst>
              <a:ext uri="{FF2B5EF4-FFF2-40B4-BE49-F238E27FC236}">
                <a16:creationId xmlns:a16="http://schemas.microsoft.com/office/drawing/2014/main" id="{E2536017-F539-430C-A901-70AB81CA612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42" b="42"/>
          <a:stretch/>
        </p:blipFill>
        <p:spPr>
          <a:xfrm>
            <a:off x="0" y="0"/>
            <a:ext cx="3054096" cy="2928938"/>
          </a:xfrm>
        </p:spPr>
      </p:pic>
      <p:pic>
        <p:nvPicPr>
          <p:cNvPr id="20" name="Picture Placeholder 19" descr="Data Points Digital background">
            <a:extLst>
              <a:ext uri="{FF2B5EF4-FFF2-40B4-BE49-F238E27FC236}">
                <a16:creationId xmlns:a16="http://schemas.microsoft.com/office/drawing/2014/main" id="{528A7D8D-1AB5-46C4-93FA-D92C2FD51692}"/>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t="42" b="42"/>
          <a:stretch/>
        </p:blipFill>
        <p:spPr>
          <a:xfrm>
            <a:off x="3054096" y="0"/>
            <a:ext cx="3054096" cy="2928938"/>
          </a:xfrm>
        </p:spPr>
      </p:pic>
      <p:pic>
        <p:nvPicPr>
          <p:cNvPr id="25" name="Picture Placeholder 24" descr="Digital Graph Screen">
            <a:extLst>
              <a:ext uri="{FF2B5EF4-FFF2-40B4-BE49-F238E27FC236}">
                <a16:creationId xmlns:a16="http://schemas.microsoft.com/office/drawing/2014/main" id="{B7353C46-ACC1-4078-85C2-26B57B0E58B7}"/>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t="42" b="42"/>
          <a:stretch/>
        </p:blipFill>
        <p:spPr>
          <a:xfrm>
            <a:off x="9137904" y="0"/>
            <a:ext cx="3054096" cy="2928938"/>
          </a:xfrm>
        </p:spPr>
      </p:pic>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rtlCol="0"/>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a:t>3</a:t>
            </a:fld>
            <a:endParaRPr lang="en-GB"/>
          </a:p>
        </p:txBody>
      </p:sp>
      <p:pic>
        <p:nvPicPr>
          <p:cNvPr id="3076" name="Picture 4" descr="Image result for collaberative learning">
            <a:extLst>
              <a:ext uri="{FF2B5EF4-FFF2-40B4-BE49-F238E27FC236}">
                <a16:creationId xmlns:a16="http://schemas.microsoft.com/office/drawing/2014/main" id="{EE0785F2-D9AA-759F-AA11-690FD7EAAD31}"/>
              </a:ext>
            </a:extLst>
          </p:cNvPr>
          <p:cNvPicPr>
            <a:picLocks noGrp="1" noChangeAspect="1" noChangeArrowheads="1"/>
          </p:cNvPicPr>
          <p:nvPr>
            <p:ph type="pic" sz="quarter" idx="15"/>
          </p:nvPr>
        </p:nvPicPr>
        <p:blipFill>
          <a:blip r:embed="rId6">
            <a:extLst>
              <a:ext uri="{28A0092B-C50C-407E-A947-70E740481C1C}">
                <a14:useLocalDpi xmlns:a14="http://schemas.microsoft.com/office/drawing/2010/main" val="0"/>
              </a:ext>
            </a:extLst>
          </a:blip>
          <a:srcRect l="24303" r="24303"/>
          <a:stretch>
            <a:fillRect/>
          </a:stretch>
        </p:blipFill>
        <p:spPr bwMode="auto">
          <a:xfrm>
            <a:off x="6083808" y="0"/>
            <a:ext cx="3054096" cy="2928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8886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a:xfrm>
            <a:off x="0" y="0"/>
            <a:ext cx="12192000" cy="6858000"/>
          </a:xfrm>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4</a:t>
            </a:fld>
            <a:endParaRPr lang="en-GB"/>
          </a:p>
        </p:txBody>
      </p:sp>
      <p:sp>
        <p:nvSpPr>
          <p:cNvPr id="7" name="TextBox 6">
            <a:extLst>
              <a:ext uri="{FF2B5EF4-FFF2-40B4-BE49-F238E27FC236}">
                <a16:creationId xmlns:a16="http://schemas.microsoft.com/office/drawing/2014/main" id="{31DE4F68-2F21-5FD0-7A9F-738F1B26820F}"/>
              </a:ext>
            </a:extLst>
          </p:cNvPr>
          <p:cNvSpPr txBox="1"/>
          <p:nvPr/>
        </p:nvSpPr>
        <p:spPr>
          <a:xfrm>
            <a:off x="250640" y="357168"/>
            <a:ext cx="11090274" cy="6001643"/>
          </a:xfrm>
          <a:prstGeom prst="rect">
            <a:avLst/>
          </a:prstGeom>
          <a:noFill/>
        </p:spPr>
        <p:txBody>
          <a:bodyPr wrap="square" rtlCol="0">
            <a:spAutoFit/>
          </a:bodyPr>
          <a:lstStyle/>
          <a:p>
            <a:r>
              <a:rPr lang="en-GB" sz="2400" dirty="0"/>
              <a:t>Collaborative learning theories</a:t>
            </a:r>
          </a:p>
          <a:p>
            <a:endParaRPr lang="en-GB" sz="2400" dirty="0"/>
          </a:p>
          <a:p>
            <a:r>
              <a:rPr lang="en-GB" sz="2400" dirty="0"/>
              <a:t>Vygotsky &amp; Piaget’s theory of social development </a:t>
            </a:r>
          </a:p>
          <a:p>
            <a:endParaRPr lang="en-GB" sz="2400" dirty="0"/>
          </a:p>
          <a:p>
            <a:r>
              <a:rPr lang="en-GB" sz="2400" b="0" i="0" dirty="0">
                <a:effectLst/>
                <a:latin typeface="DM Sans" pitchFamily="2" charset="0"/>
              </a:rPr>
              <a:t>“He believed that community was an important factor in the process of creating meaning and knowledge.” (Andreev, 2022)</a:t>
            </a:r>
          </a:p>
          <a:p>
            <a:endParaRPr lang="en-GB" sz="2400" dirty="0">
              <a:latin typeface="DM Sans" pitchFamily="2" charset="0"/>
            </a:endParaRPr>
          </a:p>
          <a:p>
            <a:pPr marL="342900" indent="-342900">
              <a:buFont typeface="Arial" panose="020B0604020202020204" pitchFamily="34" charset="0"/>
              <a:buChar char="•"/>
            </a:pPr>
            <a:r>
              <a:rPr lang="en-GB" sz="2400" dirty="0">
                <a:latin typeface="DM Sans" pitchFamily="2" charset="0"/>
              </a:rPr>
              <a:t>Zone of Proximal Development </a:t>
            </a:r>
          </a:p>
          <a:p>
            <a:pPr marL="342900" indent="-342900">
              <a:buFont typeface="Arial" panose="020B0604020202020204" pitchFamily="34" charset="0"/>
              <a:buChar char="•"/>
            </a:pPr>
            <a:r>
              <a:rPr lang="en-GB" sz="2400" dirty="0">
                <a:latin typeface="DM Sans" pitchFamily="2" charset="0"/>
              </a:rPr>
              <a:t>More Knowledgeable Other (MKO)</a:t>
            </a:r>
          </a:p>
          <a:p>
            <a:pPr marL="342900" indent="-342900">
              <a:buFont typeface="Arial" panose="020B0604020202020204" pitchFamily="34" charset="0"/>
              <a:buChar char="•"/>
            </a:pPr>
            <a:r>
              <a:rPr lang="en-GB" sz="2400" dirty="0">
                <a:latin typeface="DM Sans" pitchFamily="2" charset="0"/>
              </a:rPr>
              <a:t>Scaffolding</a:t>
            </a:r>
          </a:p>
          <a:p>
            <a:pPr marL="342900" indent="-342900">
              <a:buFont typeface="Arial" panose="020B0604020202020204" pitchFamily="34" charset="0"/>
              <a:buChar char="•"/>
            </a:pPr>
            <a:r>
              <a:rPr lang="en-GB" sz="2400" dirty="0">
                <a:latin typeface="DM Sans" pitchFamily="2" charset="0"/>
              </a:rPr>
              <a:t>Social Learning Theory</a:t>
            </a:r>
          </a:p>
          <a:p>
            <a:endParaRPr lang="en-GB" sz="2400" dirty="0">
              <a:latin typeface="DM Sans" pitchFamily="2" charset="0"/>
            </a:endParaRPr>
          </a:p>
          <a:p>
            <a:r>
              <a:rPr lang="en-GB" sz="2400" dirty="0">
                <a:latin typeface="DM Sans" pitchFamily="2" charset="0"/>
              </a:rPr>
              <a:t>(McLeod, 2024 &amp; Cherry, 2024)</a:t>
            </a:r>
          </a:p>
          <a:p>
            <a:endParaRPr lang="en-GB" sz="2400" b="0" i="0" dirty="0">
              <a:effectLst/>
              <a:latin typeface="DM Sans" pitchFamily="2" charset="0"/>
            </a:endParaRPr>
          </a:p>
          <a:p>
            <a:endParaRPr lang="en-GB" sz="2400" dirty="0">
              <a:latin typeface="DM Sans" pitchFamily="2" charset="0"/>
            </a:endParaRPr>
          </a:p>
          <a:p>
            <a:endParaRPr lang="en-GB" sz="2400" dirty="0"/>
          </a:p>
        </p:txBody>
      </p:sp>
      <p:pic>
        <p:nvPicPr>
          <p:cNvPr id="4098" name="Picture 2" descr="All images">
            <a:extLst>
              <a:ext uri="{FF2B5EF4-FFF2-40B4-BE49-F238E27FC236}">
                <a16:creationId xmlns:a16="http://schemas.microsoft.com/office/drawing/2014/main" id="{727807E1-7634-981A-EB0B-4267B5E4B34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57428" y="4562060"/>
            <a:ext cx="2683709" cy="172287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6" descr="Image result for jean piaget">
            <a:extLst>
              <a:ext uri="{FF2B5EF4-FFF2-40B4-BE49-F238E27FC236}">
                <a16:creationId xmlns:a16="http://schemas.microsoft.com/office/drawing/2014/main" id="{954F6606-E1FB-7EE6-9167-6F0541E3D6A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46083" y="4027509"/>
            <a:ext cx="2486025" cy="2486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0021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05C33DF-36C9-49E9-B48D-A320B179C4D4}"/>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a:t>5</a:t>
            </a:fld>
            <a:endParaRPr lang="en-GB"/>
          </a:p>
        </p:txBody>
      </p:sp>
      <p:sp>
        <p:nvSpPr>
          <p:cNvPr id="2" name="TextBox 1">
            <a:extLst>
              <a:ext uri="{FF2B5EF4-FFF2-40B4-BE49-F238E27FC236}">
                <a16:creationId xmlns:a16="http://schemas.microsoft.com/office/drawing/2014/main" id="{71D15F08-9088-C405-F70D-31ABDBCE5665}"/>
              </a:ext>
            </a:extLst>
          </p:cNvPr>
          <p:cNvSpPr txBox="1"/>
          <p:nvPr/>
        </p:nvSpPr>
        <p:spPr>
          <a:xfrm>
            <a:off x="536713" y="467139"/>
            <a:ext cx="5227983" cy="4832092"/>
          </a:xfrm>
          <a:prstGeom prst="rect">
            <a:avLst/>
          </a:prstGeom>
          <a:noFill/>
        </p:spPr>
        <p:txBody>
          <a:bodyPr wrap="square" rtlCol="0">
            <a:spAutoFit/>
          </a:bodyPr>
          <a:lstStyle/>
          <a:p>
            <a:r>
              <a:rPr lang="en-GB" sz="2800" dirty="0"/>
              <a:t>Advantages </a:t>
            </a:r>
          </a:p>
          <a:p>
            <a:endParaRPr lang="en-GB" sz="2800" dirty="0"/>
          </a:p>
          <a:p>
            <a:pPr marL="457200" indent="-457200">
              <a:buFont typeface="Arial" panose="020B0604020202020204" pitchFamily="34" charset="0"/>
              <a:buChar char="•"/>
            </a:pPr>
            <a:r>
              <a:rPr lang="en-GB" sz="2800" dirty="0"/>
              <a:t>Higher level of thinking </a:t>
            </a:r>
          </a:p>
          <a:p>
            <a:pPr marL="457200" indent="-457200">
              <a:buFont typeface="Arial" panose="020B0604020202020204" pitchFamily="34" charset="0"/>
              <a:buChar char="•"/>
            </a:pPr>
            <a:r>
              <a:rPr lang="en-GB" sz="2800" dirty="0"/>
              <a:t>Promotes student-faculty interaction</a:t>
            </a:r>
          </a:p>
          <a:p>
            <a:pPr marL="457200" indent="-457200">
              <a:buFont typeface="Arial" panose="020B0604020202020204" pitchFamily="34" charset="0"/>
              <a:buChar char="•"/>
            </a:pPr>
            <a:r>
              <a:rPr lang="en-GB" sz="2800" dirty="0"/>
              <a:t>Forming more supportive networks</a:t>
            </a:r>
          </a:p>
          <a:p>
            <a:pPr marL="457200" indent="-457200">
              <a:buFont typeface="Arial" panose="020B0604020202020204" pitchFamily="34" charset="0"/>
              <a:buChar char="•"/>
            </a:pPr>
            <a:r>
              <a:rPr lang="en-GB" sz="2800" dirty="0"/>
              <a:t>Shared responsibility </a:t>
            </a:r>
          </a:p>
          <a:p>
            <a:pPr marL="457200" indent="-457200">
              <a:buFont typeface="Arial" panose="020B0604020202020204" pitchFamily="34" charset="0"/>
              <a:buChar char="•"/>
            </a:pPr>
            <a:r>
              <a:rPr lang="en-GB" sz="2800" dirty="0"/>
              <a:t>Active engagement </a:t>
            </a:r>
          </a:p>
          <a:p>
            <a:pPr marL="457200" indent="-457200">
              <a:buFont typeface="Arial" panose="020B0604020202020204" pitchFamily="34" charset="0"/>
              <a:buChar char="•"/>
            </a:pPr>
            <a:r>
              <a:rPr lang="en-GB" sz="2800" dirty="0"/>
              <a:t>Enhanced communication skills</a:t>
            </a:r>
          </a:p>
          <a:p>
            <a:pPr marL="457200" indent="-457200">
              <a:buFont typeface="Arial" panose="020B0604020202020204" pitchFamily="34" charset="0"/>
              <a:buChar char="•"/>
            </a:pPr>
            <a:r>
              <a:rPr lang="en-GB" sz="2800" dirty="0"/>
              <a:t>Learning from peers</a:t>
            </a:r>
          </a:p>
        </p:txBody>
      </p:sp>
      <p:sp>
        <p:nvSpPr>
          <p:cNvPr id="3" name="TextBox 2">
            <a:extLst>
              <a:ext uri="{FF2B5EF4-FFF2-40B4-BE49-F238E27FC236}">
                <a16:creationId xmlns:a16="http://schemas.microsoft.com/office/drawing/2014/main" id="{2CC05929-6A66-D044-6D7C-47EDDE359FD2}"/>
              </a:ext>
            </a:extLst>
          </p:cNvPr>
          <p:cNvSpPr txBox="1"/>
          <p:nvPr/>
        </p:nvSpPr>
        <p:spPr>
          <a:xfrm>
            <a:off x="6096000" y="467139"/>
            <a:ext cx="5661991" cy="4832092"/>
          </a:xfrm>
          <a:prstGeom prst="rect">
            <a:avLst/>
          </a:prstGeom>
          <a:noFill/>
        </p:spPr>
        <p:txBody>
          <a:bodyPr wrap="square" rtlCol="0">
            <a:spAutoFit/>
          </a:bodyPr>
          <a:lstStyle/>
          <a:p>
            <a:r>
              <a:rPr lang="en-GB" sz="2800" dirty="0"/>
              <a:t>Disadvantages</a:t>
            </a:r>
          </a:p>
          <a:p>
            <a:endParaRPr lang="en-GB" sz="2800" dirty="0"/>
          </a:p>
          <a:p>
            <a:pPr marL="457200" indent="-457200">
              <a:buFont typeface="Arial" panose="020B0604020202020204" pitchFamily="34" charset="0"/>
              <a:buChar char="•"/>
            </a:pPr>
            <a:r>
              <a:rPr lang="en-GB" sz="2800" dirty="0"/>
              <a:t>Introverts may struggle </a:t>
            </a:r>
          </a:p>
          <a:p>
            <a:pPr marL="457200" indent="-457200">
              <a:buFont typeface="Arial" panose="020B0604020202020204" pitchFamily="34" charset="0"/>
              <a:buChar char="•"/>
            </a:pPr>
            <a:r>
              <a:rPr lang="en-GB" sz="2800" dirty="0"/>
              <a:t>Learning together is slower</a:t>
            </a:r>
          </a:p>
          <a:p>
            <a:pPr marL="457200" indent="-457200">
              <a:buFont typeface="Arial" panose="020B0604020202020204" pitchFamily="34" charset="0"/>
              <a:buChar char="•"/>
            </a:pPr>
            <a:r>
              <a:rPr lang="en-GB" sz="2800" dirty="0"/>
              <a:t>Unequal participation</a:t>
            </a:r>
          </a:p>
          <a:p>
            <a:pPr marL="457200" indent="-457200">
              <a:buFont typeface="Arial" panose="020B0604020202020204" pitchFamily="34" charset="0"/>
              <a:buChar char="•"/>
            </a:pPr>
            <a:r>
              <a:rPr lang="en-GB" sz="2800" dirty="0"/>
              <a:t>Assessment inequities </a:t>
            </a:r>
          </a:p>
          <a:p>
            <a:pPr marL="457200" indent="-457200">
              <a:buFont typeface="Arial" panose="020B0604020202020204" pitchFamily="34" charset="0"/>
              <a:buChar char="•"/>
            </a:pPr>
            <a:r>
              <a:rPr lang="en-GB" sz="2800" dirty="0"/>
              <a:t>Group conflicts</a:t>
            </a:r>
          </a:p>
          <a:p>
            <a:pPr marL="457200" indent="-457200">
              <a:buFont typeface="Arial" panose="020B0604020202020204" pitchFamily="34" charset="0"/>
              <a:buChar char="•"/>
            </a:pPr>
            <a:r>
              <a:rPr lang="en-GB" sz="2800" dirty="0"/>
              <a:t>Work training skills is required</a:t>
            </a:r>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r>
              <a:rPr lang="en-GB" sz="2800" dirty="0"/>
              <a:t>(Drew, 2024 &amp; </a:t>
            </a:r>
            <a:r>
              <a:rPr lang="en-GB" dirty="0"/>
              <a:t> </a:t>
            </a:r>
          </a:p>
        </p:txBody>
      </p:sp>
    </p:spTree>
    <p:extLst>
      <p:ext uri="{BB962C8B-B14F-4D97-AF65-F5344CB8AC3E}">
        <p14:creationId xmlns:p14="http://schemas.microsoft.com/office/powerpoint/2010/main" val="3740286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3F8A62C8-5437-4C47-AC0F-0605F84CBA57}"/>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a:t>6</a:t>
            </a:fld>
            <a:endParaRPr lang="en-GB"/>
          </a:p>
        </p:txBody>
      </p:sp>
      <p:sp>
        <p:nvSpPr>
          <p:cNvPr id="7" name="TextBox 6">
            <a:extLst>
              <a:ext uri="{FF2B5EF4-FFF2-40B4-BE49-F238E27FC236}">
                <a16:creationId xmlns:a16="http://schemas.microsoft.com/office/drawing/2014/main" id="{ACBD1181-A46C-5328-84C9-384B86D2449A}"/>
              </a:ext>
            </a:extLst>
          </p:cNvPr>
          <p:cNvSpPr txBox="1"/>
          <p:nvPr/>
        </p:nvSpPr>
        <p:spPr>
          <a:xfrm>
            <a:off x="361950" y="528638"/>
            <a:ext cx="11279187" cy="3967753"/>
          </a:xfrm>
          <a:prstGeom prst="rect">
            <a:avLst/>
          </a:prstGeom>
          <a:noFill/>
        </p:spPr>
        <p:txBody>
          <a:bodyPr wrap="square" rtlCol="0">
            <a:spAutoFit/>
          </a:bodyPr>
          <a:lstStyle/>
          <a:p>
            <a:r>
              <a:rPr lang="en-GB" sz="2400" dirty="0"/>
              <a:t>Why is collaborative learning important, especially to organisations? </a:t>
            </a:r>
          </a:p>
          <a:p>
            <a:endParaRPr lang="en-GB" sz="2400" dirty="0"/>
          </a:p>
          <a:p>
            <a:pPr algn="l">
              <a:lnSpc>
                <a:spcPts val="1650"/>
              </a:lnSpc>
              <a:buFont typeface="Arial" panose="020B0604020202020204" pitchFamily="34" charset="0"/>
              <a:buChar char="•"/>
            </a:pPr>
            <a:r>
              <a:rPr lang="en-GB" sz="2400" b="0" i="0" dirty="0">
                <a:effectLst/>
                <a:latin typeface="Gill Sans MT" panose="020B0502020104020203" pitchFamily="34" charset="0"/>
              </a:rPr>
              <a:t>1. Adjusts an organization's approach to training</a:t>
            </a:r>
          </a:p>
          <a:p>
            <a:pPr algn="l">
              <a:lnSpc>
                <a:spcPts val="1650"/>
              </a:lnSpc>
              <a:buFont typeface="Arial" panose="020B0604020202020204" pitchFamily="34" charset="0"/>
              <a:buChar char="•"/>
            </a:pPr>
            <a:endParaRPr lang="en-GB" sz="2400" b="0" i="0" dirty="0">
              <a:effectLst/>
              <a:latin typeface="Gill Sans MT" panose="020B0502020104020203" pitchFamily="34" charset="0"/>
            </a:endParaRPr>
          </a:p>
          <a:p>
            <a:pPr algn="l">
              <a:lnSpc>
                <a:spcPts val="1650"/>
              </a:lnSpc>
              <a:buFont typeface="Arial" panose="020B0604020202020204" pitchFamily="34" charset="0"/>
              <a:buChar char="•"/>
            </a:pPr>
            <a:r>
              <a:rPr lang="en-GB" sz="2400" b="0" i="0" dirty="0">
                <a:effectLst/>
                <a:latin typeface="Gill Sans MT" panose="020B0502020104020203" pitchFamily="34" charset="0"/>
              </a:rPr>
              <a:t>2. Increases employee performance and job satisfaction</a:t>
            </a:r>
          </a:p>
          <a:p>
            <a:pPr algn="l">
              <a:lnSpc>
                <a:spcPts val="1650"/>
              </a:lnSpc>
              <a:buFont typeface="Arial" panose="020B0604020202020204" pitchFamily="34" charset="0"/>
              <a:buChar char="•"/>
            </a:pPr>
            <a:endParaRPr lang="en-GB" sz="2400" b="0" i="0" dirty="0">
              <a:effectLst/>
              <a:latin typeface="Gill Sans MT" panose="020B0502020104020203" pitchFamily="34" charset="0"/>
            </a:endParaRPr>
          </a:p>
          <a:p>
            <a:pPr algn="l">
              <a:lnSpc>
                <a:spcPts val="1650"/>
              </a:lnSpc>
              <a:buFont typeface="Arial" panose="020B0604020202020204" pitchFamily="34" charset="0"/>
              <a:buChar char="•"/>
            </a:pPr>
            <a:r>
              <a:rPr lang="en-GB" sz="2400" b="0" i="0" dirty="0">
                <a:effectLst/>
                <a:latin typeface="Gill Sans MT" panose="020B0502020104020203" pitchFamily="34" charset="0"/>
              </a:rPr>
              <a:t>3. Gets users into an active state of learning for better knowledge retention</a:t>
            </a:r>
          </a:p>
          <a:p>
            <a:pPr algn="l">
              <a:lnSpc>
                <a:spcPts val="1650"/>
              </a:lnSpc>
              <a:buFont typeface="Arial" panose="020B0604020202020204" pitchFamily="34" charset="0"/>
              <a:buChar char="•"/>
            </a:pPr>
            <a:r>
              <a:rPr lang="en-GB" sz="2400" b="0" i="0" dirty="0">
                <a:effectLst/>
                <a:latin typeface="Gill Sans MT" panose="020B0502020104020203" pitchFamily="34" charset="0"/>
              </a:rPr>
              <a:t>n</a:t>
            </a:r>
          </a:p>
          <a:p>
            <a:pPr algn="l">
              <a:lnSpc>
                <a:spcPts val="1650"/>
              </a:lnSpc>
              <a:buFont typeface="Arial" panose="020B0604020202020204" pitchFamily="34" charset="0"/>
              <a:buChar char="•"/>
            </a:pPr>
            <a:r>
              <a:rPr lang="en-GB" sz="2400" b="0" i="0" dirty="0">
                <a:effectLst/>
                <a:latin typeface="Gill Sans MT" panose="020B0502020104020203" pitchFamily="34" charset="0"/>
              </a:rPr>
              <a:t>4. Helps remote and global employees stay connected</a:t>
            </a:r>
          </a:p>
          <a:p>
            <a:pPr algn="l">
              <a:lnSpc>
                <a:spcPts val="1650"/>
              </a:lnSpc>
              <a:buFont typeface="Arial" panose="020B0604020202020204" pitchFamily="34" charset="0"/>
              <a:buChar char="•"/>
            </a:pPr>
            <a:endParaRPr lang="en-GB" sz="2400" b="0" i="0" dirty="0">
              <a:effectLst/>
              <a:latin typeface="Gill Sans MT" panose="020B0502020104020203" pitchFamily="34" charset="0"/>
            </a:endParaRPr>
          </a:p>
          <a:p>
            <a:pPr algn="l">
              <a:lnSpc>
                <a:spcPts val="1650"/>
              </a:lnSpc>
              <a:buFont typeface="Arial" panose="020B0604020202020204" pitchFamily="34" charset="0"/>
              <a:buChar char="•"/>
            </a:pPr>
            <a:r>
              <a:rPr lang="en-GB" sz="2400" b="0" i="0" dirty="0">
                <a:effectLst/>
                <a:latin typeface="Gill Sans MT" panose="020B0502020104020203" pitchFamily="34" charset="0"/>
              </a:rPr>
              <a:t>5. Fosters innovation, problem-solving, and skill sharing</a:t>
            </a:r>
          </a:p>
          <a:p>
            <a:pPr algn="l">
              <a:lnSpc>
                <a:spcPts val="1650"/>
              </a:lnSpc>
              <a:buFont typeface="Arial" panose="020B0604020202020204" pitchFamily="34" charset="0"/>
              <a:buChar char="•"/>
            </a:pPr>
            <a:endParaRPr lang="en-GB" sz="2400" b="0" i="0" dirty="0">
              <a:effectLst/>
              <a:latin typeface="Gill Sans MT" panose="020B0502020104020203" pitchFamily="34" charset="0"/>
            </a:endParaRPr>
          </a:p>
          <a:p>
            <a:pPr algn="l">
              <a:lnSpc>
                <a:spcPts val="1650"/>
              </a:lnSpc>
              <a:buFont typeface="Arial" panose="020B0604020202020204" pitchFamily="34" charset="0"/>
              <a:buChar char="•"/>
            </a:pPr>
            <a:r>
              <a:rPr lang="en-GB" sz="2400" b="0" i="0" dirty="0">
                <a:effectLst/>
                <a:latin typeface="Gill Sans MT" panose="020B0502020104020203" pitchFamily="34" charset="0"/>
              </a:rPr>
              <a:t>6. Promotes a stronger overall company</a:t>
            </a:r>
          </a:p>
          <a:p>
            <a:r>
              <a:rPr lang="en-GB" sz="2400" dirty="0"/>
              <a:t>(Fleming, 2023)</a:t>
            </a:r>
          </a:p>
          <a:p>
            <a:endParaRPr lang="en-GB" sz="2400" dirty="0"/>
          </a:p>
        </p:txBody>
      </p:sp>
      <p:pic>
        <p:nvPicPr>
          <p:cNvPr id="7170" name="Picture 2" descr="What is Collaborative Learning? (Benefits, Strategies, Theories, and ...">
            <a:extLst>
              <a:ext uri="{FF2B5EF4-FFF2-40B4-BE49-F238E27FC236}">
                <a16:creationId xmlns:a16="http://schemas.microsoft.com/office/drawing/2014/main" id="{307AE58B-401E-9776-E6B4-67A27568CA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8073" y="4094922"/>
            <a:ext cx="4993348" cy="249667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653CD2F-F35B-2F75-B769-D1C66C80CFE1}"/>
              </a:ext>
            </a:extLst>
          </p:cNvPr>
          <p:cNvSpPr txBox="1"/>
          <p:nvPr/>
        </p:nvSpPr>
        <p:spPr>
          <a:xfrm>
            <a:off x="9687547" y="5957888"/>
            <a:ext cx="3314700" cy="371474"/>
          </a:xfrm>
          <a:prstGeom prst="rect">
            <a:avLst/>
          </a:prstGeom>
          <a:noFill/>
        </p:spPr>
        <p:txBody>
          <a:bodyPr wrap="square" rtlCol="0">
            <a:spAutoFit/>
          </a:bodyPr>
          <a:lstStyle/>
          <a:p>
            <a:r>
              <a:rPr lang="en-GB" dirty="0"/>
              <a:t>(Hedge, 2023)</a:t>
            </a:r>
          </a:p>
        </p:txBody>
      </p:sp>
    </p:spTree>
    <p:extLst>
      <p:ext uri="{BB962C8B-B14F-4D97-AF65-F5344CB8AC3E}">
        <p14:creationId xmlns:p14="http://schemas.microsoft.com/office/powerpoint/2010/main" val="2496947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7</a:t>
            </a:fld>
            <a:endParaRPr lang="en-GB"/>
          </a:p>
        </p:txBody>
      </p:sp>
      <p:sp>
        <p:nvSpPr>
          <p:cNvPr id="9" name="TextBox 8">
            <a:extLst>
              <a:ext uri="{FF2B5EF4-FFF2-40B4-BE49-F238E27FC236}">
                <a16:creationId xmlns:a16="http://schemas.microsoft.com/office/drawing/2014/main" id="{D977F689-6FE7-8CAA-9404-63D83E782BFF}"/>
              </a:ext>
            </a:extLst>
          </p:cNvPr>
          <p:cNvSpPr txBox="1"/>
          <p:nvPr/>
        </p:nvSpPr>
        <p:spPr>
          <a:xfrm>
            <a:off x="550863" y="572906"/>
            <a:ext cx="10736262" cy="4401205"/>
          </a:xfrm>
          <a:prstGeom prst="rect">
            <a:avLst/>
          </a:prstGeom>
          <a:noFill/>
        </p:spPr>
        <p:txBody>
          <a:bodyPr wrap="square" rtlCol="0">
            <a:spAutoFit/>
          </a:bodyPr>
          <a:lstStyle/>
          <a:p>
            <a:pPr algn="ctr"/>
            <a:r>
              <a:rPr lang="en-GB" sz="2400" dirty="0"/>
              <a:t>Conclusion</a:t>
            </a:r>
          </a:p>
          <a:p>
            <a:endParaRPr lang="en-GB" sz="2400" dirty="0"/>
          </a:p>
          <a:p>
            <a:pPr algn="l">
              <a:spcAft>
                <a:spcPts val="1575"/>
              </a:spcAft>
            </a:pPr>
            <a:r>
              <a:rPr lang="en-GB" sz="2400" b="0" i="0" dirty="0">
                <a:effectLst/>
                <a:latin typeface="-apple-system"/>
              </a:rPr>
              <a:t>Collaborative learning has the potential to revolutionize the way we learn and teach. It encourages critical thinking, learning new concepts, problem-solving, creativity, communication, and collaboration skills, allowing learners to gain a deeper understanding and knowledge retention of their subject matter. </a:t>
            </a:r>
          </a:p>
          <a:p>
            <a:pPr algn="l">
              <a:spcAft>
                <a:spcPts val="1575"/>
              </a:spcAft>
            </a:pPr>
            <a:r>
              <a:rPr lang="en-GB" sz="2400" dirty="0">
                <a:latin typeface="-apple-system"/>
              </a:rPr>
              <a:t>(Hedge, 2023)</a:t>
            </a:r>
            <a:endParaRPr lang="en-GB" sz="2400" b="0" i="0" dirty="0">
              <a:effectLst/>
              <a:latin typeface="-apple-system"/>
            </a:endParaRPr>
          </a:p>
          <a:p>
            <a:pPr algn="l">
              <a:spcAft>
                <a:spcPts val="1575"/>
              </a:spcAft>
            </a:pPr>
            <a:r>
              <a:rPr lang="en-GB" sz="2400" b="0" i="0" dirty="0">
                <a:effectLst/>
                <a:latin typeface="-apple-system"/>
              </a:rPr>
              <a:t>I believe </a:t>
            </a:r>
            <a:r>
              <a:rPr lang="en-GB" sz="2400" dirty="0">
                <a:latin typeface="-apple-system"/>
              </a:rPr>
              <a:t>t</a:t>
            </a:r>
            <a:r>
              <a:rPr lang="en-GB" sz="2400" b="0" i="0" dirty="0">
                <a:effectLst/>
                <a:latin typeface="-apple-system"/>
              </a:rPr>
              <a:t>hrough this type of learning, students/employees can better prepare themselves to be successful in today’s competitive academic environment.</a:t>
            </a:r>
          </a:p>
          <a:p>
            <a:endParaRPr lang="en-GB" sz="2400" dirty="0"/>
          </a:p>
        </p:txBody>
      </p:sp>
    </p:spTree>
    <p:extLst>
      <p:ext uri="{BB962C8B-B14F-4D97-AF65-F5344CB8AC3E}">
        <p14:creationId xmlns:p14="http://schemas.microsoft.com/office/powerpoint/2010/main" val="3521561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550863" y="549275"/>
            <a:ext cx="5437187" cy="2986234"/>
          </a:xfrm>
        </p:spPr>
        <p:txBody>
          <a:bodyPr rtlCol="0"/>
          <a:lstStyle/>
          <a:p>
            <a:pPr rtl="0"/>
            <a:r>
              <a:rPr lang="en-GB" dirty="0"/>
              <a:t>Thank You for your time!</a:t>
            </a:r>
          </a:p>
        </p:txBody>
      </p:sp>
      <p:sp>
        <p:nvSpPr>
          <p:cNvPr id="23" name="Subtitle 22">
            <a:extLst>
              <a:ext uri="{FF2B5EF4-FFF2-40B4-BE49-F238E27FC236}">
                <a16:creationId xmlns:a16="http://schemas.microsoft.com/office/drawing/2014/main" id="{8E5E4638-9BCB-4C2E-914F-CC868E2020D5}"/>
              </a:ext>
            </a:extLst>
          </p:cNvPr>
          <p:cNvSpPr>
            <a:spLocks noGrp="1"/>
          </p:cNvSpPr>
          <p:nvPr>
            <p:ph type="subTitle" idx="1"/>
          </p:nvPr>
        </p:nvSpPr>
        <p:spPr>
          <a:xfrm>
            <a:off x="550863" y="3827610"/>
            <a:ext cx="5437187" cy="2265216"/>
          </a:xfrm>
        </p:spPr>
        <p:txBody>
          <a:bodyPr rtlCol="0"/>
          <a:lstStyle/>
          <a:p>
            <a:pPr rtl="0"/>
            <a:endParaRPr lang="en-GB" dirty="0"/>
          </a:p>
          <a:p>
            <a:pPr rtl="0"/>
            <a:r>
              <a:rPr lang="en-GB" dirty="0"/>
              <a:t>Any Questions?</a:t>
            </a:r>
          </a:p>
        </p:txBody>
      </p:sp>
      <p:pic>
        <p:nvPicPr>
          <p:cNvPr id="27" name="Picture Placeholder 26" descr="Data Points Digital background">
            <a:extLst>
              <a:ext uri="{FF2B5EF4-FFF2-40B4-BE49-F238E27FC236}">
                <a16:creationId xmlns:a16="http://schemas.microsoft.com/office/drawing/2014/main" id="{9E660784-34E2-4CDA-926A-DDD6AAF35046}"/>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val="0"/>
              </a:ext>
            </a:extLst>
          </a:blip>
          <a:srcRect/>
          <a:stretch/>
        </p:blipFill>
        <p:spPr>
          <a:xfrm>
            <a:off x="6556248" y="548640"/>
            <a:ext cx="5084064" cy="2880360"/>
          </a:xfrm>
        </p:spPr>
      </p:pic>
      <p:pic>
        <p:nvPicPr>
          <p:cNvPr id="33" name="Picture Placeholder 32" descr="Data Points Digital background">
            <a:extLst>
              <a:ext uri="{FF2B5EF4-FFF2-40B4-BE49-F238E27FC236}">
                <a16:creationId xmlns:a16="http://schemas.microsoft.com/office/drawing/2014/main" id="{48106962-23C6-4DFE-BB3A-E5FFF03F38CE}"/>
              </a:ext>
            </a:extLst>
          </p:cNvPr>
          <p:cNvPicPr>
            <a:picLocks noGrp="1" noChangeAspect="1"/>
          </p:cNvPicPr>
          <p:nvPr>
            <p:ph type="pic" sz="quarter" idx="16"/>
          </p:nvPr>
        </p:nvPicPr>
        <p:blipFill rotWithShape="1">
          <a:blip r:embed="rId3" cstate="screen">
            <a:extLst>
              <a:ext uri="{28A0092B-C50C-407E-A947-70E740481C1C}">
                <a14:useLocalDpi xmlns:a14="http://schemas.microsoft.com/office/drawing/2010/main" val="0"/>
              </a:ext>
            </a:extLst>
          </a:blip>
          <a:srcRect/>
          <a:stretch/>
        </p:blipFill>
        <p:spPr>
          <a:xfrm>
            <a:off x="6556248" y="3429000"/>
            <a:ext cx="5084064" cy="2880360"/>
          </a:xfrm>
        </p:spPr>
      </p:pic>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8</a:t>
            </a:fld>
            <a:endParaRPr lang="en-GB"/>
          </a:p>
        </p:txBody>
      </p:sp>
    </p:spTree>
    <p:extLst>
      <p:ext uri="{BB962C8B-B14F-4D97-AF65-F5344CB8AC3E}">
        <p14:creationId xmlns:p14="http://schemas.microsoft.com/office/powerpoint/2010/main" val="3247798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DB85101-735C-9442-4335-51CC963021F4}"/>
              </a:ext>
            </a:extLst>
          </p:cNvPr>
          <p:cNvSpPr>
            <a:spLocks noGrp="1"/>
          </p:cNvSpPr>
          <p:nvPr>
            <p:ph type="subTitle" idx="1"/>
          </p:nvPr>
        </p:nvSpPr>
        <p:spPr>
          <a:xfrm>
            <a:off x="550863" y="417095"/>
            <a:ext cx="11090274" cy="5675731"/>
          </a:xfrm>
        </p:spPr>
        <p:txBody>
          <a:bodyPr/>
          <a:lstStyle/>
          <a:p>
            <a:pPr algn="ctr"/>
            <a:r>
              <a:rPr lang="en-GB" sz="1200" dirty="0"/>
              <a:t>References</a:t>
            </a:r>
          </a:p>
          <a:p>
            <a:r>
              <a:rPr lang="en-GB" sz="1200" b="0" i="0" dirty="0">
                <a:solidFill>
                  <a:schemeClr val="tx1"/>
                </a:solidFill>
                <a:effectLst/>
              </a:rPr>
              <a:t>Andreev, I. (2022, March 2). </a:t>
            </a:r>
            <a:r>
              <a:rPr lang="en-GB" sz="1200" b="0" i="1" dirty="0">
                <a:solidFill>
                  <a:schemeClr val="tx1"/>
                </a:solidFill>
                <a:effectLst/>
              </a:rPr>
              <a:t>What is collaborative learning?</a:t>
            </a:r>
            <a:r>
              <a:rPr lang="en-GB" sz="1200" b="0" i="0" dirty="0">
                <a:solidFill>
                  <a:schemeClr val="tx1"/>
                </a:solidFill>
                <a:effectLst/>
              </a:rPr>
              <a:t> </a:t>
            </a:r>
            <a:r>
              <a:rPr lang="en-GB" sz="1200" b="0" i="0" dirty="0" err="1">
                <a:solidFill>
                  <a:schemeClr val="tx1"/>
                </a:solidFill>
                <a:effectLst/>
              </a:rPr>
              <a:t>Valamis</a:t>
            </a:r>
            <a:r>
              <a:rPr lang="en-GB" sz="1200" b="0" i="0" dirty="0">
                <a:solidFill>
                  <a:schemeClr val="tx1"/>
                </a:solidFill>
                <a:effectLst/>
              </a:rPr>
              <a:t>. </a:t>
            </a:r>
            <a:r>
              <a:rPr lang="en-GB" sz="1200" b="0" i="0" dirty="0">
                <a:solidFill>
                  <a:schemeClr val="tx1"/>
                </a:solidFill>
                <a:effectLst/>
                <a:hlinkClick r:id="rId2">
                  <a:extLst>
                    <a:ext uri="{A12FA001-AC4F-418D-AE19-62706E023703}">
                      <ahyp:hlinkClr xmlns:ahyp="http://schemas.microsoft.com/office/drawing/2018/hyperlinkcolor" val="tx"/>
                    </a:ext>
                  </a:extLst>
                </a:hlinkClick>
              </a:rPr>
              <a:t>https://www.valamis.com/hub/collaborative-learning#:~:text=Jean%20Piagetset%20out%20to%20understand%20how%20infants</a:t>
            </a:r>
            <a:endParaRPr lang="en-GB" sz="1200" b="0" i="0" dirty="0">
              <a:solidFill>
                <a:schemeClr val="tx1"/>
              </a:solidFill>
              <a:effectLst/>
            </a:endParaRPr>
          </a:p>
          <a:p>
            <a:r>
              <a:rPr lang="en-GB" sz="1200" b="0" i="0" dirty="0">
                <a:solidFill>
                  <a:schemeClr val="tx1"/>
                </a:solidFill>
                <a:effectLst/>
              </a:rPr>
              <a:t>Cherry, K. (2024). What is Sociocultural Theory? </a:t>
            </a:r>
            <a:r>
              <a:rPr lang="en-GB" sz="1200" b="0" i="1" dirty="0">
                <a:solidFill>
                  <a:schemeClr val="tx1"/>
                </a:solidFill>
                <a:effectLst/>
              </a:rPr>
              <a:t>Developmental Psychology</a:t>
            </a:r>
            <a:r>
              <a:rPr lang="en-GB" sz="1200" b="0" i="0" dirty="0">
                <a:solidFill>
                  <a:schemeClr val="tx1"/>
                </a:solidFill>
                <a:effectLst/>
              </a:rPr>
              <a:t>. </a:t>
            </a:r>
            <a:r>
              <a:rPr lang="en-GB" sz="1200" b="0" i="0" dirty="0">
                <a:solidFill>
                  <a:schemeClr val="tx1"/>
                </a:solidFill>
                <a:effectLst/>
                <a:hlinkClick r:id="rId3">
                  <a:extLst>
                    <a:ext uri="{A12FA001-AC4F-418D-AE19-62706E023703}">
                      <ahyp:hlinkClr xmlns:ahyp="http://schemas.microsoft.com/office/drawing/2018/hyperlinkcolor" val="tx"/>
                    </a:ext>
                  </a:extLst>
                </a:hlinkClick>
              </a:rPr>
              <a:t>https://www.verywellmind.com/what-is-sociocultural-theory-2795088</a:t>
            </a:r>
            <a:endParaRPr lang="en-GB" sz="1200" b="0" i="0" dirty="0">
              <a:solidFill>
                <a:schemeClr val="tx1"/>
              </a:solidFill>
              <a:effectLst/>
            </a:endParaRPr>
          </a:p>
          <a:p>
            <a:r>
              <a:rPr lang="en-GB" sz="1200" b="0" i="0" dirty="0">
                <a:solidFill>
                  <a:schemeClr val="tx1"/>
                </a:solidFill>
                <a:effectLst/>
              </a:rPr>
              <a:t>Drew, C. (2024, May 29). Collaborative Learning: Pros &amp; Cons. </a:t>
            </a:r>
            <a:r>
              <a:rPr lang="en-GB" sz="1200" b="0" i="1" dirty="0">
                <a:solidFill>
                  <a:schemeClr val="tx1"/>
                </a:solidFill>
                <a:effectLst/>
              </a:rPr>
              <a:t>Helpful Professor</a:t>
            </a:r>
            <a:r>
              <a:rPr lang="en-GB" sz="1200" b="0" i="0" dirty="0">
                <a:solidFill>
                  <a:schemeClr val="tx1"/>
                </a:solidFill>
                <a:effectLst/>
              </a:rPr>
              <a:t>. https://helpfulprofessor.com/collaborative -learning/</a:t>
            </a:r>
          </a:p>
          <a:p>
            <a:r>
              <a:rPr lang="en-GB" sz="1200" b="0" i="0" dirty="0">
                <a:solidFill>
                  <a:schemeClr val="tx1"/>
                </a:solidFill>
                <a:effectLst/>
              </a:rPr>
              <a:t>Fleming, T. (2023, March 24). </a:t>
            </a:r>
            <a:r>
              <a:rPr lang="en-GB" sz="1200" b="0" i="1" dirty="0">
                <a:solidFill>
                  <a:schemeClr val="tx1"/>
                </a:solidFill>
                <a:effectLst/>
              </a:rPr>
              <a:t>6 benefits of collaborative learning and why your business needs it</a:t>
            </a:r>
            <a:r>
              <a:rPr lang="en-GB" sz="1200" b="0" i="0" dirty="0">
                <a:solidFill>
                  <a:schemeClr val="tx1"/>
                </a:solidFill>
                <a:effectLst/>
              </a:rPr>
              <a:t>. </a:t>
            </a:r>
            <a:r>
              <a:rPr lang="en-GB" sz="1200" b="0" i="0" dirty="0" err="1">
                <a:solidFill>
                  <a:schemeClr val="tx1"/>
                </a:solidFill>
                <a:effectLst/>
              </a:rPr>
              <a:t>Tovuti</a:t>
            </a:r>
            <a:r>
              <a:rPr lang="en-GB" sz="1200" b="0" i="0" dirty="0">
                <a:solidFill>
                  <a:schemeClr val="tx1"/>
                </a:solidFill>
                <a:effectLst/>
              </a:rPr>
              <a:t>. </a:t>
            </a:r>
            <a:r>
              <a:rPr lang="en-GB" sz="1200" b="0" i="0" dirty="0">
                <a:solidFill>
                  <a:schemeClr val="tx1"/>
                </a:solidFill>
                <a:effectLst/>
                <a:hlinkClick r:id="rId4">
                  <a:extLst>
                    <a:ext uri="{A12FA001-AC4F-418D-AE19-62706E023703}">
                      <ahyp:hlinkClr xmlns:ahyp="http://schemas.microsoft.com/office/drawing/2018/hyperlinkcolor" val="tx"/>
                    </a:ext>
                  </a:extLst>
                </a:hlinkClick>
              </a:rPr>
              <a:t>https://www.tovutilms.com/blog/benefits-of-collaborative-learning#:~:text=6%20benefits%20of%20collaborative%20learning%201%201.%20Democratizes,...%206%206.%20Promotes%20a%20stronger%20overall%20company</a:t>
            </a:r>
            <a:endParaRPr lang="en-GB" sz="1200" b="0" i="0" dirty="0">
              <a:solidFill>
                <a:schemeClr val="tx1"/>
              </a:solidFill>
              <a:effectLst/>
            </a:endParaRPr>
          </a:p>
          <a:p>
            <a:r>
              <a:rPr lang="en-GB" sz="1200" b="0" i="0" dirty="0">
                <a:solidFill>
                  <a:schemeClr val="tx1"/>
                </a:solidFill>
                <a:effectLst/>
              </a:rPr>
              <a:t>Hedge, A. (2023, May 18). </a:t>
            </a:r>
            <a:r>
              <a:rPr lang="en-GB" sz="1200" b="0" i="1" dirty="0">
                <a:solidFill>
                  <a:schemeClr val="tx1"/>
                </a:solidFill>
                <a:effectLst/>
              </a:rPr>
              <a:t>What is Collaborative Learning? (Benefits, Strategies, Theories, and Examples)</a:t>
            </a:r>
            <a:r>
              <a:rPr lang="en-GB" sz="1200" b="0" i="0" dirty="0">
                <a:solidFill>
                  <a:schemeClr val="tx1"/>
                </a:solidFill>
                <a:effectLst/>
              </a:rPr>
              <a:t>. Erp-Information. https://www.erp-information.com/collaborative-learning</a:t>
            </a:r>
          </a:p>
          <a:p>
            <a:r>
              <a:rPr lang="en-GB" sz="1200" b="0" i="0" dirty="0">
                <a:solidFill>
                  <a:schemeClr val="tx1"/>
                </a:solidFill>
                <a:effectLst/>
              </a:rPr>
              <a:t>Laal, M., &amp; </a:t>
            </a:r>
            <a:r>
              <a:rPr lang="en-GB" sz="1200" b="0" i="0" dirty="0" err="1">
                <a:solidFill>
                  <a:schemeClr val="tx1"/>
                </a:solidFill>
                <a:effectLst/>
              </a:rPr>
              <a:t>Ghodsi</a:t>
            </a:r>
            <a:r>
              <a:rPr lang="en-GB" sz="1200" b="0" i="0" dirty="0">
                <a:solidFill>
                  <a:schemeClr val="tx1"/>
                </a:solidFill>
                <a:effectLst/>
              </a:rPr>
              <a:t>, S. (2012). Benefits of collaborative learning. </a:t>
            </a:r>
            <a:r>
              <a:rPr lang="en-GB" sz="1200" b="0" i="1" dirty="0">
                <a:solidFill>
                  <a:schemeClr val="tx1"/>
                </a:solidFill>
                <a:effectLst/>
              </a:rPr>
              <a:t>Procedia - Social and Behavioural Challenges</a:t>
            </a:r>
            <a:r>
              <a:rPr lang="en-GB" sz="1200" b="0" i="0" dirty="0">
                <a:solidFill>
                  <a:schemeClr val="tx1"/>
                </a:solidFill>
                <a:effectLst/>
              </a:rPr>
              <a:t>, (31), 486-490. </a:t>
            </a:r>
            <a:r>
              <a:rPr lang="en-GB" sz="1200" b="0" i="0" dirty="0">
                <a:solidFill>
                  <a:schemeClr val="tx1"/>
                </a:solidFill>
                <a:effectLst/>
                <a:hlinkClick r:id="rId5">
                  <a:extLst>
                    <a:ext uri="{A12FA001-AC4F-418D-AE19-62706E023703}">
                      <ahyp:hlinkClr xmlns:ahyp="http://schemas.microsoft.com/office/drawing/2018/hyperlinkcolor" val="tx"/>
                    </a:ext>
                  </a:extLst>
                </a:hlinkClick>
              </a:rPr>
              <a:t>https://doi.org/10.1016/j.sbspro.2011.12.091</a:t>
            </a:r>
            <a:endParaRPr lang="en-GB" sz="1200" b="0" i="0" dirty="0">
              <a:solidFill>
                <a:schemeClr val="tx1"/>
              </a:solidFill>
              <a:effectLst/>
            </a:endParaRPr>
          </a:p>
          <a:p>
            <a:r>
              <a:rPr lang="en-GB" sz="1200" b="0" i="0" dirty="0" err="1">
                <a:solidFill>
                  <a:schemeClr val="tx1"/>
                </a:solidFill>
                <a:effectLst/>
              </a:rPr>
              <a:t>Mcleod</a:t>
            </a:r>
            <a:r>
              <a:rPr lang="en-GB" sz="1200" b="0" i="0" dirty="0">
                <a:solidFill>
                  <a:schemeClr val="tx1"/>
                </a:solidFill>
                <a:effectLst/>
              </a:rPr>
              <a:t>, S. (2024). Vygotsky’s Theory of Cognitive Development. </a:t>
            </a:r>
            <a:r>
              <a:rPr lang="en-GB" sz="1200" b="0" i="1" dirty="0">
                <a:solidFill>
                  <a:schemeClr val="tx1"/>
                </a:solidFill>
                <a:effectLst/>
              </a:rPr>
              <a:t>Simply Psychology</a:t>
            </a:r>
            <a:r>
              <a:rPr lang="en-GB" sz="1200" b="0" i="0" dirty="0">
                <a:solidFill>
                  <a:schemeClr val="tx1"/>
                </a:solidFill>
                <a:effectLst/>
              </a:rPr>
              <a:t>, (31), 486-490. </a:t>
            </a:r>
            <a:r>
              <a:rPr lang="en-GB" sz="1200" b="0" i="0" dirty="0">
                <a:solidFill>
                  <a:schemeClr val="tx1"/>
                </a:solidFill>
                <a:effectLst/>
                <a:hlinkClick r:id="rId6">
                  <a:extLst>
                    <a:ext uri="{A12FA001-AC4F-418D-AE19-62706E023703}">
                      <ahyp:hlinkClr xmlns:ahyp="http://schemas.microsoft.com/office/drawing/2018/hyperlinkcolor" val="tx"/>
                    </a:ext>
                  </a:extLst>
                </a:hlinkClick>
              </a:rPr>
              <a:t>https://www.simplypsychology.org/vygotsky.html</a:t>
            </a:r>
            <a:endParaRPr lang="en-GB" sz="1200" b="0" i="0" dirty="0">
              <a:solidFill>
                <a:schemeClr val="tx1"/>
              </a:solidFill>
              <a:effectLst/>
            </a:endParaRPr>
          </a:p>
          <a:p>
            <a:r>
              <a:rPr lang="en-GB" sz="1200" b="0" i="0" dirty="0">
                <a:solidFill>
                  <a:schemeClr val="tx1"/>
                </a:solidFill>
                <a:effectLst/>
              </a:rPr>
              <a:t>Vygotsky, L. (1950). </a:t>
            </a:r>
            <a:r>
              <a:rPr lang="en-GB" sz="1200" b="0" i="1" dirty="0">
                <a:solidFill>
                  <a:schemeClr val="tx1"/>
                </a:solidFill>
                <a:effectLst/>
              </a:rPr>
              <a:t>Vygotsky Lives Thinking and Speaking</a:t>
            </a:r>
            <a:r>
              <a:rPr lang="en-GB" sz="1200" b="0" i="0" dirty="0">
                <a:solidFill>
                  <a:schemeClr val="tx1"/>
                </a:solidFill>
                <a:effectLst/>
              </a:rPr>
              <a:t>. Teaching Times. https://www.teachingtimes.com/knowledge-banks/vygotsky-lives/#:~:text=Vygotsky%20states%3A%20%E2%80%98What%20lies%20in%20the%20zone%20of,to%20do%20independently%20tomorrow.%E2%80%99%20%28Thinking%20and%20Speaking%2C%201934%2F1987%29.</a:t>
            </a:r>
          </a:p>
        </p:txBody>
      </p:sp>
      <p:sp>
        <p:nvSpPr>
          <p:cNvPr id="8" name="Slide Number Placeholder 7">
            <a:extLst>
              <a:ext uri="{FF2B5EF4-FFF2-40B4-BE49-F238E27FC236}">
                <a16:creationId xmlns:a16="http://schemas.microsoft.com/office/drawing/2014/main" id="{74CFFFDA-DA89-9816-36BE-F6D42184D0E0}"/>
              </a:ext>
            </a:extLst>
          </p:cNvPr>
          <p:cNvSpPr>
            <a:spLocks noGrp="1"/>
          </p:cNvSpPr>
          <p:nvPr>
            <p:ph type="sldNum" sz="quarter" idx="12"/>
          </p:nvPr>
        </p:nvSpPr>
        <p:spPr/>
        <p:txBody>
          <a:bodyPr/>
          <a:lstStyle/>
          <a:p>
            <a:pPr rtl="0"/>
            <a:fld id="{DBA1B0FB-D917-4C8C-928F-313BD683BF39}" type="slidenum">
              <a:rPr lang="en-GB" smtClean="0"/>
              <a:t>9</a:t>
            </a:fld>
            <a:endParaRPr lang="en-GB"/>
          </a:p>
        </p:txBody>
      </p:sp>
      <p:sp>
        <p:nvSpPr>
          <p:cNvPr id="2" name="Rectangle 1">
            <a:extLst>
              <a:ext uri="{FF2B5EF4-FFF2-40B4-BE49-F238E27FC236}">
                <a16:creationId xmlns:a16="http://schemas.microsoft.com/office/drawing/2014/main" id="{94493C5B-7C6B-5042-9A4E-9A2F7D6E2CF1}"/>
              </a:ext>
            </a:extLst>
          </p:cNvPr>
          <p:cNvSpPr>
            <a:spLocks noChangeArrowheads="1"/>
          </p:cNvSpPr>
          <p:nvPr/>
        </p:nvSpPr>
        <p:spPr bwMode="auto">
          <a:xfrm>
            <a:off x="0" y="136267"/>
            <a:ext cx="0"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97920147"/>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24.tgt.Office_50301378_TF33713516_Win32_OJ112196127" id="{EDFFA481-CE53-4409-8D36-2ECF03B6BBD6}" vid="{001D13DB-0C6A-47B8-A3F5-ADC4851DB2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04751AB-E840-446F-8D49-E697067EC887}">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{146EF400-EC1F-486F-B062-06E71E1B7019}tf33713516_win32</Template>
  <TotalTime>311</TotalTime>
  <Words>782</Words>
  <Application>Microsoft Office PowerPoint</Application>
  <PresentationFormat>Widescreen</PresentationFormat>
  <Paragraphs>98</Paragraphs>
  <Slides>9</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vt:i4>
      </vt:variant>
    </vt:vector>
  </HeadingPairs>
  <TitlesOfParts>
    <vt:vector size="18" baseType="lpstr">
      <vt:lpstr>-apple-system</vt:lpstr>
      <vt:lpstr>Arial</vt:lpstr>
      <vt:lpstr>Calibri</vt:lpstr>
      <vt:lpstr>DM Sans</vt:lpstr>
      <vt:lpstr>Gill Sans MT</vt:lpstr>
      <vt:lpstr>Roboto</vt:lpstr>
      <vt:lpstr>Times New Roman</vt:lpstr>
      <vt:lpstr>Walbaum Display</vt:lpstr>
      <vt:lpstr>3DFloatVTI</vt:lpstr>
      <vt:lpstr>Collaborative learning and the benefits </vt:lpstr>
      <vt:lpstr>Introduction </vt:lpstr>
      <vt:lpstr>Benefits of collaborative learning and business?  1) All businesses can benefit from having an energized and informed workforce 2) Development of higher–level of thinking  3) Exposure to and an increase in understanding of diverse perspectives  4) Preparation for real-life social and employment situations 5) Promotion of student-faculty interaction 6) Increase in student retention, self-esteem and responsibility (Andreev, 2022 &amp;  Laal &amp; Ghodsi, 2012) </vt:lpstr>
      <vt:lpstr>PowerPoint Presentation</vt:lpstr>
      <vt:lpstr>PowerPoint Presentation</vt:lpstr>
      <vt:lpstr>PowerPoint Presentation</vt:lpstr>
      <vt:lpstr>PowerPoint Presentation</vt:lpstr>
      <vt:lpstr>Thank You for your time!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Kirsty Truslove</dc:creator>
  <cp:lastModifiedBy>Kirsty Truslove</cp:lastModifiedBy>
  <cp:revision>8</cp:revision>
  <dcterms:created xsi:type="dcterms:W3CDTF">2024-10-21T11:25:07Z</dcterms:created>
  <dcterms:modified xsi:type="dcterms:W3CDTF">2024-11-25T10:51:31Z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