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64" r:id="rId5"/>
    <p:sldId id="383" r:id="rId6"/>
    <p:sldId id="387" r:id="rId7"/>
    <p:sldId id="394" r:id="rId8"/>
    <p:sldId id="395" r:id="rId9"/>
    <p:sldId id="396" r:id="rId10"/>
    <p:sldId id="402" r:id="rId11"/>
    <p:sldId id="398" r:id="rId12"/>
    <p:sldId id="399" r:id="rId13"/>
    <p:sldId id="400" r:id="rId14"/>
    <p:sldId id="404" r:id="rId15"/>
    <p:sldId id="40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35A2F3-953C-4F5B-9BD7-05B923E6AF92}" v="47" dt="2026-07-17T15:06:49.6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varScale="1">
        <p:scale>
          <a:sx n="105" d="100"/>
          <a:sy n="105" d="100"/>
        </p:scale>
        <p:origin x="798"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Ufuoma Adjuya (2511147)" userId="93a7878f-dd89-4c7b-ac76-9e4b58e00504" providerId="ADAL" clId="{3D8A62B0-B9CA-4AE3-ADE3-C7D5BEF9C9A6}"/>
    <pc:docChg chg="modSld">
      <pc:chgData name="Ufuoma Adjuya (2511147)" userId="93a7878f-dd89-4c7b-ac76-9e4b58e00504" providerId="ADAL" clId="{3D8A62B0-B9CA-4AE3-ADE3-C7D5BEF9C9A6}" dt="2026-07-17T15:06:49.673" v="45" actId="20577"/>
      <pc:docMkLst>
        <pc:docMk/>
      </pc:docMkLst>
      <pc:sldChg chg="modSp">
        <pc:chgData name="Ufuoma Adjuya (2511147)" userId="93a7878f-dd89-4c7b-ac76-9e4b58e00504" providerId="ADAL" clId="{3D8A62B0-B9CA-4AE3-ADE3-C7D5BEF9C9A6}" dt="2026-07-17T14:56:42.473" v="39" actId="20577"/>
        <pc:sldMkLst>
          <pc:docMk/>
          <pc:sldMk cId="0" sldId="364"/>
        </pc:sldMkLst>
        <pc:spChg chg="mod">
          <ac:chgData name="Ufuoma Adjuya (2511147)" userId="93a7878f-dd89-4c7b-ac76-9e4b58e00504" providerId="ADAL" clId="{3D8A62B0-B9CA-4AE3-ADE3-C7D5BEF9C9A6}" dt="2026-07-17T14:56:42.473" v="39" actId="20577"/>
          <ac:spMkLst>
            <pc:docMk/>
            <pc:sldMk cId="0" sldId="364"/>
            <ac:spMk id="6148" creationId="{CE5AE962-C88D-3F0C-B15E-30348E09C8AE}"/>
          </ac:spMkLst>
        </pc:spChg>
      </pc:sldChg>
      <pc:sldChg chg="modSp">
        <pc:chgData name="Ufuoma Adjuya (2511147)" userId="93a7878f-dd89-4c7b-ac76-9e4b58e00504" providerId="ADAL" clId="{3D8A62B0-B9CA-4AE3-ADE3-C7D5BEF9C9A6}" dt="2026-07-17T15:06:49.673" v="45" actId="20577"/>
        <pc:sldMkLst>
          <pc:docMk/>
          <pc:sldMk cId="0" sldId="398"/>
        </pc:sldMkLst>
        <pc:spChg chg="mod">
          <ac:chgData name="Ufuoma Adjuya (2511147)" userId="93a7878f-dd89-4c7b-ac76-9e4b58e00504" providerId="ADAL" clId="{3D8A62B0-B9CA-4AE3-ADE3-C7D5BEF9C9A6}" dt="2026-07-17T15:06:49.673" v="45" actId="20577"/>
          <ac:spMkLst>
            <pc:docMk/>
            <pc:sldMk cId="0" sldId="398"/>
            <ac:spMk id="12291" creationId="{DA8DF68F-34C4-285F-B4A1-B6E08AE08A8B}"/>
          </ac:spMkLst>
        </pc:spChg>
      </pc:sldChg>
      <pc:sldChg chg="modSp">
        <pc:chgData name="Ufuoma Adjuya (2511147)" userId="93a7878f-dd89-4c7b-ac76-9e4b58e00504" providerId="ADAL" clId="{3D8A62B0-B9CA-4AE3-ADE3-C7D5BEF9C9A6}" dt="2026-07-17T15:04:38.977" v="41"/>
        <pc:sldMkLst>
          <pc:docMk/>
          <pc:sldMk cId="1557286457" sldId="402"/>
        </pc:sldMkLst>
        <pc:spChg chg="mod">
          <ac:chgData name="Ufuoma Adjuya (2511147)" userId="93a7878f-dd89-4c7b-ac76-9e4b58e00504" providerId="ADAL" clId="{3D8A62B0-B9CA-4AE3-ADE3-C7D5BEF9C9A6}" dt="2026-07-17T15:04:38.977" v="41"/>
          <ac:spMkLst>
            <pc:docMk/>
            <pc:sldMk cId="1557286457" sldId="402"/>
            <ac:spMk id="6" creationId="{5006EDD5-F152-4E9B-AB36-D69E522111D7}"/>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17/07/2026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17/07/2026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17/07/2026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17/07/2026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17/07/2026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17/07/2026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17/07/2026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86/s12909-025-06666-1" TargetMode="External"/><Relationship Id="rId2" Type="http://schemas.openxmlformats.org/officeDocument/2006/relationships/hyperlink" Target="https://doi.org/10.59581/jipsoshum-widyakarya.v4i1.5804" TargetMode="External"/><Relationship Id="rId1" Type="http://schemas.openxmlformats.org/officeDocument/2006/relationships/slideLayout" Target="../slideLayouts/slideLayout2.xml"/><Relationship Id="rId6" Type="http://schemas.openxmlformats.org/officeDocument/2006/relationships/hyperlink" Target="https://doi.org/10.1186/s12913-024-11908-x" TargetMode="External"/><Relationship Id="rId5" Type="http://schemas.openxmlformats.org/officeDocument/2006/relationships/hyperlink" Target="https://doi.org/10.21203/rs.3.rs-5760555/v1" TargetMode="External"/><Relationship Id="rId4" Type="http://schemas.openxmlformats.org/officeDocument/2006/relationships/hyperlink" Target="https://doi.org/10.1016/j.mnl.2024.03.003"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86/s12873-024-01120-9" TargetMode="External"/><Relationship Id="rId2" Type="http://schemas.openxmlformats.org/officeDocument/2006/relationships/hyperlink" Target="https://files.eric.ed.gov/fulltext/ED679938.pdf" TargetMode="External"/><Relationship Id="rId1" Type="http://schemas.openxmlformats.org/officeDocument/2006/relationships/slideLayout" Target="../slideLayouts/slideLayout2.xml"/><Relationship Id="rId5" Type="http://schemas.openxmlformats.org/officeDocument/2006/relationships/hyperlink" Target="https://doi.org/10.1186/s12913-025-13384-3" TargetMode="External"/><Relationship Id="rId4" Type="http://schemas.openxmlformats.org/officeDocument/2006/relationships/hyperlink" Target="https://doi.org/10.4140/tcp.n.2017.728"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11/jocn.17182" TargetMode="External"/><Relationship Id="rId2" Type="http://schemas.openxmlformats.org/officeDocument/2006/relationships/hyperlink" Target="https://doi.org/10.1186/s12913-025-13456-4" TargetMode="External"/><Relationship Id="rId1" Type="http://schemas.openxmlformats.org/officeDocument/2006/relationships/slideLayout" Target="../slideLayouts/slideLayout2.xml"/><Relationship Id="rId6" Type="http://schemas.openxmlformats.org/officeDocument/2006/relationships/hyperlink" Target="https://doi.org/10.1111/j.1365-2648.2008.04831.x" TargetMode="External"/><Relationship Id="rId5" Type="http://schemas.openxmlformats.org/officeDocument/2006/relationships/hyperlink" Target="https://pubmed.ncbi.nlm.nih.gov/23696993/" TargetMode="External"/><Relationship Id="rId4" Type="http://schemas.openxmlformats.org/officeDocument/2006/relationships/hyperlink" Target="https://doi.org/10.36401/JQSH-23-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smtClean="0">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smtClean="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UFUOMA PEACE ADJUYA</a:t>
            </a:r>
          </a:p>
          <a:p>
            <a:r>
              <a:rPr lang="en-GB" altLang="en-US" u="sng" dirty="0"/>
              <a:t>Student ID: </a:t>
            </a:r>
            <a:r>
              <a:rPr lang="en-GB" altLang="en-US" b="1" u="sng" dirty="0"/>
              <a:t>2511147</a:t>
            </a:r>
            <a:endParaRPr lang="en-GB" altLang="en-US" b="1" i="1" dirty="0"/>
          </a:p>
          <a:p>
            <a:r>
              <a:rPr lang="en-GB" altLang="en-US" u="sng" dirty="0"/>
              <a:t>Lecturer’s Name</a:t>
            </a:r>
            <a:r>
              <a:rPr lang="en-GB" altLang="en-US" b="1" i="1" dirty="0"/>
              <a:t>: ODETTE JACK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609600" y="702515"/>
            <a:ext cx="10972800" cy="700462"/>
          </a:xfrm>
        </p:spPr>
        <p:txBody>
          <a:bodyPr/>
          <a:lstStyle/>
          <a:p>
            <a:r>
              <a:rPr lang="en-GB" sz="3600"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609600" y="1643809"/>
            <a:ext cx="10972800" cy="2169458"/>
          </a:xfrm>
        </p:spPr>
        <p:txBody>
          <a:bodyPr/>
          <a:lstStyle/>
          <a:p>
            <a:pPr marL="0" indent="0" algn="ctr">
              <a:buNone/>
            </a:pPr>
            <a:r>
              <a:rPr lang="en-US" dirty="0" err="1"/>
              <a:t>ChatGPT</a:t>
            </a:r>
            <a:r>
              <a:rPr lang="en-US" dirty="0"/>
              <a:t> (</a:t>
            </a:r>
            <a:r>
              <a:rPr lang="en-US" dirty="0" err="1"/>
              <a:t>OpenAI</a:t>
            </a:r>
            <a:r>
              <a:rPr lang="en-US" dirty="0"/>
              <a:t>) was used to assist with structuring the presentation and refining the wording. The final content was reviewed, edited, and approved by me.</a:t>
            </a: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17/07/2026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982133" y="1052514"/>
            <a:ext cx="10284581" cy="3916363"/>
          </a:xfrm>
        </p:spPr>
        <p:txBody>
          <a:bodyPr/>
          <a:lstStyle/>
          <a:p>
            <a:pPr marL="0" indent="0">
              <a:buNone/>
              <a:defRPr/>
            </a:pPr>
            <a:r>
              <a:rPr lang="en-GB" sz="1850" b="1" i="1" dirty="0"/>
              <a:t>About Me</a:t>
            </a:r>
          </a:p>
          <a:p>
            <a:pPr>
              <a:defRPr/>
            </a:pPr>
            <a:r>
              <a:rPr lang="en-US" sz="1850" dirty="0"/>
              <a:t>I am a Health and Social Care student currently developing core competencies for professional practice.</a:t>
            </a:r>
          </a:p>
          <a:p>
            <a:pPr>
              <a:defRPr/>
            </a:pPr>
            <a:r>
              <a:rPr lang="en-US" sz="1850" dirty="0"/>
              <a:t>I am passionate about delivering safe, effective, and person-</a:t>
            </a:r>
            <a:r>
              <a:rPr lang="en-US" sz="1850" dirty="0" err="1"/>
              <a:t>centred</a:t>
            </a:r>
            <a:r>
              <a:rPr lang="en-US" sz="1850" dirty="0"/>
              <a:t> care.</a:t>
            </a:r>
          </a:p>
          <a:p>
            <a:pPr>
              <a:defRPr/>
            </a:pPr>
            <a:r>
              <a:rPr lang="en-US" sz="1850" dirty="0"/>
              <a:t>This presentation reflects my learning journey and commitment to professional development.</a:t>
            </a:r>
          </a:p>
          <a:p>
            <a:pPr>
              <a:defRPr/>
            </a:pPr>
            <a:endParaRPr lang="en-US" sz="1850" dirty="0"/>
          </a:p>
          <a:p>
            <a:pPr marL="0" indent="0">
              <a:buNone/>
              <a:defRPr/>
            </a:pPr>
            <a:r>
              <a:rPr lang="en-GB" sz="1850" b="1" i="1" dirty="0"/>
              <a:t>Objectives of This Presentation</a:t>
            </a:r>
          </a:p>
          <a:p>
            <a:pPr>
              <a:defRPr/>
            </a:pPr>
            <a:r>
              <a:rPr lang="en-US" sz="1850" dirty="0"/>
              <a:t>To define and explore the core competency of Problem Solving.</a:t>
            </a:r>
          </a:p>
          <a:p>
            <a:pPr>
              <a:defRPr/>
            </a:pPr>
            <a:r>
              <a:rPr lang="en-US" sz="1850" dirty="0"/>
              <a:t>To explain why this skill is essential for safe and effective practice.</a:t>
            </a:r>
          </a:p>
          <a:p>
            <a:pPr>
              <a:defRPr/>
            </a:pPr>
            <a:r>
              <a:rPr lang="en-US" sz="1850" dirty="0"/>
              <a:t>To examine a relevant framework (Ishikawa/Fishbone Diagram).</a:t>
            </a:r>
          </a:p>
          <a:p>
            <a:pPr>
              <a:defRPr/>
            </a:pPr>
            <a:r>
              <a:rPr lang="en-US" sz="1850" dirty="0"/>
              <a:t>To apply the skill to a real-world scenario.</a:t>
            </a:r>
          </a:p>
          <a:p>
            <a:pPr>
              <a:defRPr/>
            </a:pPr>
            <a:r>
              <a:rPr lang="en-US" sz="1850" dirty="0"/>
              <a:t>To reflect on personal strengths and future career development in relation to problem solving.</a:t>
            </a:r>
            <a:endParaRPr lang="en-GB" altLang="en-US" sz="1850" dirty="0"/>
          </a:p>
          <a:p>
            <a:pPr marL="0" indent="0">
              <a:buNone/>
              <a:defRPr/>
            </a:pPr>
            <a:endParaRPr lang="en-GB" sz="1850" b="1" dirty="0"/>
          </a:p>
          <a:p>
            <a:pPr>
              <a:defRPr/>
            </a:pPr>
            <a:endParaRPr lang="en-GB" sz="1850"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29" name="Text 1">
            <a:extLst>
              <a:ext uri="{FF2B5EF4-FFF2-40B4-BE49-F238E27FC236}">
                <a16:creationId xmlns:a16="http://schemas.microsoft.com/office/drawing/2014/main" id="{F46AC194-492B-4C55-8FA9-6580BD4DCD23}"/>
              </a:ext>
            </a:extLst>
          </p:cNvPr>
          <p:cNvSpPr/>
          <p:nvPr/>
        </p:nvSpPr>
        <p:spPr>
          <a:xfrm>
            <a:off x="394574" y="447741"/>
            <a:ext cx="5080000" cy="393700"/>
          </a:xfrm>
          <a:prstGeom prst="rect">
            <a:avLst/>
          </a:prstGeom>
          <a:noFill/>
          <a:ln/>
        </p:spPr>
        <p:txBody>
          <a:bodyPr wrap="square" rtlCol="0" anchor="ctr"/>
          <a:lstStyle/>
          <a:p>
            <a:pPr defTabSz="609630">
              <a:lnSpc>
                <a:spcPct val="120000"/>
              </a:lnSpc>
            </a:pPr>
            <a:r>
              <a:rPr lang="en-US" sz="2600" b="1" dirty="0">
                <a:solidFill>
                  <a:srgbClr val="0F172A"/>
                </a:solidFill>
                <a:latin typeface="Playfair Display" pitchFamily="34" charset="0"/>
                <a:ea typeface="Playfair Display" pitchFamily="34" charset="-122"/>
                <a:cs typeface="Playfair Display" pitchFamily="34" charset="-120"/>
              </a:rPr>
              <a:t>What is Problem Solving?</a:t>
            </a:r>
            <a:endParaRPr lang="en-US" sz="2600" dirty="0">
              <a:solidFill>
                <a:prstClr val="black"/>
              </a:solidFill>
              <a:latin typeface="Calibri" panose="020F0502020204030204"/>
            </a:endParaRPr>
          </a:p>
        </p:txBody>
      </p:sp>
      <p:sp>
        <p:nvSpPr>
          <p:cNvPr id="30" name="Text 2">
            <a:extLst>
              <a:ext uri="{FF2B5EF4-FFF2-40B4-BE49-F238E27FC236}">
                <a16:creationId xmlns:a16="http://schemas.microsoft.com/office/drawing/2014/main" id="{5ECB74E5-C16F-467F-BE6A-7F7DBECB66B5}"/>
              </a:ext>
            </a:extLst>
          </p:cNvPr>
          <p:cNvSpPr/>
          <p:nvPr/>
        </p:nvSpPr>
        <p:spPr>
          <a:xfrm>
            <a:off x="394574" y="1171331"/>
            <a:ext cx="5701426" cy="1949450"/>
          </a:xfrm>
          <a:prstGeom prst="rect">
            <a:avLst/>
          </a:prstGeom>
          <a:noFill/>
          <a:ln/>
        </p:spPr>
        <p:txBody>
          <a:bodyPr wrap="square" rtlCol="0" anchor="ctr"/>
          <a:lstStyle/>
          <a:p>
            <a:pPr defTabSz="609630"/>
            <a:r>
              <a:rPr lang="en-US" b="0" i="0" dirty="0">
                <a:solidFill>
                  <a:srgbClr val="0F1115"/>
                </a:solidFill>
                <a:effectLst/>
                <a:latin typeface="Myriad Pro (Body)"/>
                <a:cs typeface="Calibri" panose="020F0502020204030204" pitchFamily="34" charset="0"/>
              </a:rPr>
              <a:t>Problem solving is the ability to identify, </a:t>
            </a:r>
            <a:r>
              <a:rPr lang="en-US" b="0" i="0" dirty="0" err="1">
                <a:solidFill>
                  <a:srgbClr val="0F1115"/>
                </a:solidFill>
                <a:effectLst/>
                <a:latin typeface="Myriad Pro (Body)"/>
                <a:cs typeface="Calibri" panose="020F0502020204030204" pitchFamily="34" charset="0"/>
              </a:rPr>
              <a:t>analyse</a:t>
            </a:r>
            <a:r>
              <a:rPr lang="en-US" b="0" i="0" dirty="0">
                <a:solidFill>
                  <a:srgbClr val="0F1115"/>
                </a:solidFill>
                <a:effectLst/>
                <a:latin typeface="Myriad Pro (Body)"/>
                <a:cs typeface="Calibri" panose="020F0502020204030204" pitchFamily="34" charset="0"/>
              </a:rPr>
              <a:t> and resolve challenges by selecting the most appropriate solution. In health and social care, it involves gathering information, evaluating possible options, making informed decisions and reviewing outcomes to improve patient care (Cottrell, 2023). It's not just about finding a quick fix; it's about understanding why a problem exists and implementing a sustainable solution.</a:t>
            </a:r>
            <a:endParaRPr lang="en-US" dirty="0">
              <a:solidFill>
                <a:prstClr val="black"/>
              </a:solidFill>
              <a:latin typeface="Myriad Pro (Body)"/>
              <a:cs typeface="Calibri" panose="020F0502020204030204" pitchFamily="34" charset="0"/>
            </a:endParaRPr>
          </a:p>
        </p:txBody>
      </p:sp>
      <p:pic>
        <p:nvPicPr>
          <p:cNvPr id="31" name="Image 0" descr="preencoded.png">
            <a:extLst>
              <a:ext uri="{FF2B5EF4-FFF2-40B4-BE49-F238E27FC236}">
                <a16:creationId xmlns:a16="http://schemas.microsoft.com/office/drawing/2014/main" id="{26FD8579-1AE0-4046-A879-EC8BE74088C3}"/>
              </a:ext>
            </a:extLst>
          </p:cNvPr>
          <p:cNvPicPr>
            <a:picLocks noChangeAspect="1"/>
          </p:cNvPicPr>
          <p:nvPr/>
        </p:nvPicPr>
        <p:blipFill>
          <a:blip r:embed="rId2"/>
          <a:stretch>
            <a:fillRect/>
          </a:stretch>
        </p:blipFill>
        <p:spPr>
          <a:xfrm>
            <a:off x="6634843" y="1072038"/>
            <a:ext cx="4762500" cy="4318000"/>
          </a:xfrm>
          <a:prstGeom prst="rect">
            <a:avLst/>
          </a:prstGeom>
        </p:spPr>
      </p:pic>
      <p:sp>
        <p:nvSpPr>
          <p:cNvPr id="32" name="Text 3">
            <a:extLst>
              <a:ext uri="{FF2B5EF4-FFF2-40B4-BE49-F238E27FC236}">
                <a16:creationId xmlns:a16="http://schemas.microsoft.com/office/drawing/2014/main" id="{CF163725-CF7C-419D-80B4-666F53AD6B65}"/>
              </a:ext>
            </a:extLst>
          </p:cNvPr>
          <p:cNvSpPr/>
          <p:nvPr/>
        </p:nvSpPr>
        <p:spPr>
          <a:xfrm>
            <a:off x="7079343" y="1751744"/>
            <a:ext cx="4127500" cy="190500"/>
          </a:xfrm>
          <a:prstGeom prst="rect">
            <a:avLst/>
          </a:prstGeom>
          <a:noFill/>
          <a:ln/>
        </p:spPr>
        <p:txBody>
          <a:bodyPr wrap="square" rtlCol="0" anchor="ctr"/>
          <a:lstStyle/>
          <a:p>
            <a:pPr algn="ctr" defTabSz="609630"/>
            <a:r>
              <a:rPr lang="en-US" sz="1600" b="1" dirty="0">
                <a:solidFill>
                  <a:srgbClr val="0D9488"/>
                </a:solidFill>
                <a:latin typeface="Inter" pitchFamily="34" charset="0"/>
                <a:ea typeface="Inter" pitchFamily="34" charset="-122"/>
                <a:cs typeface="Inter" pitchFamily="34" charset="-120"/>
              </a:rPr>
              <a:t>THE CLINICAL RESOLUTION CYCLE</a:t>
            </a:r>
            <a:endParaRPr lang="en-US" sz="1600" dirty="0">
              <a:solidFill>
                <a:prstClr val="black"/>
              </a:solidFill>
              <a:latin typeface="Calibri" panose="020F0502020204030204"/>
            </a:endParaRPr>
          </a:p>
        </p:txBody>
      </p:sp>
      <p:pic>
        <p:nvPicPr>
          <p:cNvPr id="33" name="Image 1" descr="preencoded.png">
            <a:extLst>
              <a:ext uri="{FF2B5EF4-FFF2-40B4-BE49-F238E27FC236}">
                <a16:creationId xmlns:a16="http://schemas.microsoft.com/office/drawing/2014/main" id="{0EB3531D-CB9A-4D3A-9982-6E18CD9A90C2}"/>
              </a:ext>
            </a:extLst>
          </p:cNvPr>
          <p:cNvPicPr>
            <a:picLocks noChangeAspect="1"/>
          </p:cNvPicPr>
          <p:nvPr/>
        </p:nvPicPr>
        <p:blipFill>
          <a:blip r:embed="rId3"/>
          <a:stretch>
            <a:fillRect/>
          </a:stretch>
        </p:blipFill>
        <p:spPr>
          <a:xfrm>
            <a:off x="7034893" y="2278538"/>
            <a:ext cx="1377950" cy="1377950"/>
          </a:xfrm>
          <a:prstGeom prst="rect">
            <a:avLst/>
          </a:prstGeom>
        </p:spPr>
      </p:pic>
      <p:sp>
        <p:nvSpPr>
          <p:cNvPr id="34" name="Text 4">
            <a:extLst>
              <a:ext uri="{FF2B5EF4-FFF2-40B4-BE49-F238E27FC236}">
                <a16:creationId xmlns:a16="http://schemas.microsoft.com/office/drawing/2014/main" id="{4E4A7BC3-CCF9-4D6D-A6D1-7A7291D87200}"/>
              </a:ext>
            </a:extLst>
          </p:cNvPr>
          <p:cNvSpPr/>
          <p:nvPr/>
        </p:nvSpPr>
        <p:spPr>
          <a:xfrm>
            <a:off x="7130142" y="2759604"/>
            <a:ext cx="1270000" cy="329177"/>
          </a:xfrm>
          <a:prstGeom prst="rect">
            <a:avLst/>
          </a:prstGeom>
          <a:noFill/>
          <a:ln/>
        </p:spPr>
        <p:txBody>
          <a:bodyPr wrap="square" rtlCol="0" anchor="ctr"/>
          <a:lstStyle/>
          <a:p>
            <a:pPr algn="ctr" defTabSz="609630"/>
            <a:r>
              <a:rPr lang="en-US" sz="1600" b="1" dirty="0">
                <a:solidFill>
                  <a:srgbClr val="FFFFFF"/>
                </a:solidFill>
                <a:latin typeface="Inter" pitchFamily="34" charset="0"/>
                <a:ea typeface="Inter" pitchFamily="34" charset="-122"/>
                <a:cs typeface="Inter" pitchFamily="34" charset="-120"/>
              </a:rPr>
              <a:t>01</a:t>
            </a:r>
            <a:endParaRPr lang="en-US" sz="1600" dirty="0">
              <a:solidFill>
                <a:prstClr val="black"/>
              </a:solidFill>
              <a:latin typeface="Calibri" panose="020F0502020204030204"/>
            </a:endParaRPr>
          </a:p>
          <a:p>
            <a:pPr algn="ctr" defTabSz="609630"/>
            <a:r>
              <a:rPr lang="en-US" sz="1600" b="1" dirty="0">
                <a:solidFill>
                  <a:srgbClr val="FFFFFF"/>
                </a:solidFill>
                <a:latin typeface="Inter" pitchFamily="34" charset="0"/>
                <a:ea typeface="Inter" pitchFamily="34" charset="-122"/>
                <a:cs typeface="Inter" pitchFamily="34" charset="-120"/>
              </a:rPr>
              <a:t>Identify</a:t>
            </a:r>
            <a:endParaRPr lang="en-US" sz="1600" dirty="0">
              <a:solidFill>
                <a:prstClr val="black"/>
              </a:solidFill>
              <a:latin typeface="Calibri" panose="020F0502020204030204"/>
            </a:endParaRPr>
          </a:p>
        </p:txBody>
      </p:sp>
      <p:pic>
        <p:nvPicPr>
          <p:cNvPr id="35" name="Image 2" descr="preencoded.png">
            <a:extLst>
              <a:ext uri="{FF2B5EF4-FFF2-40B4-BE49-F238E27FC236}">
                <a16:creationId xmlns:a16="http://schemas.microsoft.com/office/drawing/2014/main" id="{3F3B81C5-1421-46C0-8EEA-0F5AE5E2BBC4}"/>
              </a:ext>
            </a:extLst>
          </p:cNvPr>
          <p:cNvPicPr>
            <a:picLocks noChangeAspect="1"/>
          </p:cNvPicPr>
          <p:nvPr/>
        </p:nvPicPr>
        <p:blipFill>
          <a:blip r:embed="rId4"/>
          <a:stretch>
            <a:fillRect/>
          </a:stretch>
        </p:blipFill>
        <p:spPr>
          <a:xfrm>
            <a:off x="8400143" y="2278538"/>
            <a:ext cx="1377950" cy="1377950"/>
          </a:xfrm>
          <a:prstGeom prst="rect">
            <a:avLst/>
          </a:prstGeom>
        </p:spPr>
      </p:pic>
      <p:sp>
        <p:nvSpPr>
          <p:cNvPr id="36" name="Text 5">
            <a:extLst>
              <a:ext uri="{FF2B5EF4-FFF2-40B4-BE49-F238E27FC236}">
                <a16:creationId xmlns:a16="http://schemas.microsoft.com/office/drawing/2014/main" id="{4C649A59-7CEA-4AF5-8C7E-E3F2DD28B1C7}"/>
              </a:ext>
            </a:extLst>
          </p:cNvPr>
          <p:cNvSpPr/>
          <p:nvPr/>
        </p:nvSpPr>
        <p:spPr>
          <a:xfrm>
            <a:off x="8463641" y="2735228"/>
            <a:ext cx="1270000" cy="329177"/>
          </a:xfrm>
          <a:prstGeom prst="rect">
            <a:avLst/>
          </a:prstGeom>
          <a:noFill/>
          <a:ln/>
        </p:spPr>
        <p:txBody>
          <a:bodyPr wrap="square" rtlCol="0" anchor="ctr"/>
          <a:lstStyle/>
          <a:p>
            <a:pPr algn="ctr" defTabSz="609630"/>
            <a:r>
              <a:rPr lang="en-US" sz="1600" b="1" dirty="0">
                <a:solidFill>
                  <a:srgbClr val="FFFFFF"/>
                </a:solidFill>
                <a:latin typeface="Inter" pitchFamily="34" charset="0"/>
                <a:ea typeface="Inter" pitchFamily="34" charset="-122"/>
                <a:cs typeface="Inter" pitchFamily="34" charset="-120"/>
              </a:rPr>
              <a:t>02</a:t>
            </a:r>
            <a:endParaRPr lang="en-US" sz="1600" dirty="0">
              <a:solidFill>
                <a:prstClr val="black"/>
              </a:solidFill>
              <a:latin typeface="Calibri" panose="020F0502020204030204"/>
            </a:endParaRPr>
          </a:p>
          <a:p>
            <a:pPr algn="ctr" defTabSz="609630"/>
            <a:r>
              <a:rPr lang="en-US" sz="1600" b="1" dirty="0">
                <a:solidFill>
                  <a:srgbClr val="FFFFFF"/>
                </a:solidFill>
                <a:latin typeface="Inter" pitchFamily="34" charset="0"/>
                <a:ea typeface="Inter" pitchFamily="34" charset="-122"/>
                <a:cs typeface="Inter" pitchFamily="34" charset="-120"/>
              </a:rPr>
              <a:t>Analyze</a:t>
            </a:r>
            <a:endParaRPr lang="en-US" sz="1600" dirty="0">
              <a:solidFill>
                <a:prstClr val="black"/>
              </a:solidFill>
              <a:latin typeface="Calibri" panose="020F0502020204030204"/>
            </a:endParaRPr>
          </a:p>
        </p:txBody>
      </p:sp>
      <p:pic>
        <p:nvPicPr>
          <p:cNvPr id="37" name="Image 3" descr="preencoded.png">
            <a:extLst>
              <a:ext uri="{FF2B5EF4-FFF2-40B4-BE49-F238E27FC236}">
                <a16:creationId xmlns:a16="http://schemas.microsoft.com/office/drawing/2014/main" id="{16028D2C-D5A6-4717-A38F-035785506CED}"/>
              </a:ext>
            </a:extLst>
          </p:cNvPr>
          <p:cNvPicPr>
            <a:picLocks noChangeAspect="1"/>
          </p:cNvPicPr>
          <p:nvPr/>
        </p:nvPicPr>
        <p:blipFill>
          <a:blip r:embed="rId5"/>
          <a:stretch>
            <a:fillRect/>
          </a:stretch>
        </p:blipFill>
        <p:spPr>
          <a:xfrm>
            <a:off x="9765393" y="2278538"/>
            <a:ext cx="1377950" cy="1377950"/>
          </a:xfrm>
          <a:prstGeom prst="rect">
            <a:avLst/>
          </a:prstGeom>
        </p:spPr>
      </p:pic>
      <p:sp>
        <p:nvSpPr>
          <p:cNvPr id="38" name="Text 6">
            <a:extLst>
              <a:ext uri="{FF2B5EF4-FFF2-40B4-BE49-F238E27FC236}">
                <a16:creationId xmlns:a16="http://schemas.microsoft.com/office/drawing/2014/main" id="{5A21E1BD-C745-46E9-88AA-736EA4DD7F84}"/>
              </a:ext>
            </a:extLst>
          </p:cNvPr>
          <p:cNvSpPr/>
          <p:nvPr/>
        </p:nvSpPr>
        <p:spPr>
          <a:xfrm>
            <a:off x="9825717" y="2760627"/>
            <a:ext cx="1270000" cy="329177"/>
          </a:xfrm>
          <a:prstGeom prst="rect">
            <a:avLst/>
          </a:prstGeom>
          <a:noFill/>
          <a:ln/>
        </p:spPr>
        <p:txBody>
          <a:bodyPr wrap="square" rtlCol="0" anchor="ctr"/>
          <a:lstStyle/>
          <a:p>
            <a:pPr algn="ctr" defTabSz="609630"/>
            <a:r>
              <a:rPr lang="en-US" sz="1600" b="1" dirty="0">
                <a:solidFill>
                  <a:srgbClr val="FFFFFF"/>
                </a:solidFill>
                <a:latin typeface="Inter" pitchFamily="34" charset="0"/>
                <a:ea typeface="Inter" pitchFamily="34" charset="-122"/>
                <a:cs typeface="Inter" pitchFamily="34" charset="-120"/>
              </a:rPr>
              <a:t>03</a:t>
            </a:r>
            <a:endParaRPr lang="en-US" sz="1600" dirty="0">
              <a:solidFill>
                <a:prstClr val="black"/>
              </a:solidFill>
              <a:latin typeface="Calibri" panose="020F0502020204030204"/>
            </a:endParaRPr>
          </a:p>
          <a:p>
            <a:pPr algn="ctr" defTabSz="609630"/>
            <a:r>
              <a:rPr lang="en-US" sz="1600" b="1" dirty="0">
                <a:solidFill>
                  <a:srgbClr val="FFFFFF"/>
                </a:solidFill>
                <a:latin typeface="Inter" pitchFamily="34" charset="0"/>
                <a:ea typeface="Inter" pitchFamily="34" charset="-122"/>
                <a:cs typeface="Inter" pitchFamily="34" charset="-120"/>
              </a:rPr>
              <a:t>Resolve</a:t>
            </a:r>
            <a:endParaRPr lang="en-US" sz="1600" dirty="0">
              <a:solidFill>
                <a:prstClr val="black"/>
              </a:solidFill>
              <a:latin typeface="Calibri" panose="020F0502020204030204"/>
            </a:endParaRPr>
          </a:p>
        </p:txBody>
      </p:sp>
      <p:sp>
        <p:nvSpPr>
          <p:cNvPr id="39" name="Text 7">
            <a:extLst>
              <a:ext uri="{FF2B5EF4-FFF2-40B4-BE49-F238E27FC236}">
                <a16:creationId xmlns:a16="http://schemas.microsoft.com/office/drawing/2014/main" id="{480D825F-0973-4BDE-8796-A84DB0A15D02}"/>
              </a:ext>
            </a:extLst>
          </p:cNvPr>
          <p:cNvSpPr/>
          <p:nvPr/>
        </p:nvSpPr>
        <p:spPr>
          <a:xfrm>
            <a:off x="7206343" y="4080494"/>
            <a:ext cx="3873500" cy="514350"/>
          </a:xfrm>
          <a:prstGeom prst="rect">
            <a:avLst/>
          </a:prstGeom>
          <a:noFill/>
          <a:ln/>
        </p:spPr>
        <p:txBody>
          <a:bodyPr wrap="square" rtlCol="0" anchor="ctr"/>
          <a:lstStyle/>
          <a:p>
            <a:pPr algn="ctr" defTabSz="609630"/>
            <a:r>
              <a:rPr lang="en-US" sz="1600" i="1" dirty="0">
                <a:solidFill>
                  <a:srgbClr val="475569"/>
                </a:solidFill>
                <a:latin typeface="Inter" pitchFamily="34" charset="0"/>
                <a:ea typeface="Inter" pitchFamily="34" charset="-122"/>
                <a:cs typeface="Inter" pitchFamily="34" charset="-120"/>
              </a:rPr>
              <a:t>Clinical Problem Solving is not linear; it is a continuous loop of assessment, active feedback, and outcome optimization to maintain safety standards.</a:t>
            </a:r>
            <a:endParaRPr lang="en-US" sz="1600" dirty="0">
              <a:solidFill>
                <a:prstClr val="black"/>
              </a:solidFill>
              <a:latin typeface="Calibri" panose="020F0502020204030204"/>
            </a:endParaRPr>
          </a:p>
        </p:txBody>
      </p:sp>
      <p:sp>
        <p:nvSpPr>
          <p:cNvPr id="41" name="Text 2">
            <a:extLst>
              <a:ext uri="{FF2B5EF4-FFF2-40B4-BE49-F238E27FC236}">
                <a16:creationId xmlns:a16="http://schemas.microsoft.com/office/drawing/2014/main" id="{2244FD27-FBC7-4B11-8960-3C5D5B0388B9}"/>
              </a:ext>
            </a:extLst>
          </p:cNvPr>
          <p:cNvSpPr/>
          <p:nvPr/>
        </p:nvSpPr>
        <p:spPr>
          <a:xfrm>
            <a:off x="394574" y="4356101"/>
            <a:ext cx="5922769" cy="862742"/>
          </a:xfrm>
          <a:prstGeom prst="rect">
            <a:avLst/>
          </a:prstGeom>
          <a:noFill/>
          <a:ln/>
        </p:spPr>
        <p:txBody>
          <a:bodyPr wrap="square" rtlCol="0" anchor="ctr"/>
          <a:lstStyle/>
          <a:p>
            <a:pPr defTabSz="609630"/>
            <a:r>
              <a:rPr lang="en-US" b="0" i="0" dirty="0">
                <a:solidFill>
                  <a:srgbClr val="0F1115"/>
                </a:solidFill>
                <a:effectLst/>
                <a:latin typeface="Myriad Pro (Body)"/>
                <a:cs typeface="Calibri" panose="020F0502020204030204" pitchFamily="34" charset="0"/>
              </a:rPr>
              <a:t>I have developed this skill through various placements and academic work, where I've encountered real-world challenges. For example, I have observed how care teams respond to patient needs and have participated in reflective practice sessions to discuss how situations were managed. </a:t>
            </a:r>
            <a:endParaRPr lang="en-US" dirty="0">
              <a:solidFill>
                <a:prstClr val="black"/>
              </a:solidFill>
              <a:latin typeface="Myriad Pro (Body)"/>
              <a:cs typeface="Calibri" panose="020F0502020204030204" pitchFamily="34" charset="0"/>
            </a:endParaRPr>
          </a:p>
        </p:txBody>
      </p:sp>
      <p:sp>
        <p:nvSpPr>
          <p:cNvPr id="3" name="TextBox 2">
            <a:extLst>
              <a:ext uri="{FF2B5EF4-FFF2-40B4-BE49-F238E27FC236}">
                <a16:creationId xmlns:a16="http://schemas.microsoft.com/office/drawing/2014/main" id="{EA0C4F3E-514A-4021-BB58-DE97DD3A27E7}"/>
              </a:ext>
            </a:extLst>
          </p:cNvPr>
          <p:cNvSpPr txBox="1"/>
          <p:nvPr/>
        </p:nvSpPr>
        <p:spPr>
          <a:xfrm>
            <a:off x="394574" y="3613013"/>
            <a:ext cx="4762500" cy="369332"/>
          </a:xfrm>
          <a:prstGeom prst="rect">
            <a:avLst/>
          </a:prstGeom>
          <a:noFill/>
        </p:spPr>
        <p:txBody>
          <a:bodyPr wrap="square" rtlCol="0">
            <a:spAutoFit/>
          </a:bodyPr>
          <a:lstStyle/>
          <a:p>
            <a:r>
              <a:rPr lang="en-US" sz="1800" b="1" i="0" dirty="0">
                <a:solidFill>
                  <a:srgbClr val="0F1115"/>
                </a:solidFill>
                <a:effectLst/>
                <a:latin typeface="Playfair Display" panose="00000500000000000000" pitchFamily="2" charset="0"/>
                <a:cs typeface="Calibri" panose="020F0502020204030204" pitchFamily="34" charset="0"/>
              </a:rPr>
              <a:t>Where Have I Developed This Skill?</a:t>
            </a:r>
          </a:p>
        </p:txBody>
      </p:sp>
      <p:sp>
        <p:nvSpPr>
          <p:cNvPr id="43" name="TextBox 42">
            <a:extLst>
              <a:ext uri="{FF2B5EF4-FFF2-40B4-BE49-F238E27FC236}">
                <a16:creationId xmlns:a16="http://schemas.microsoft.com/office/drawing/2014/main" id="{ABDC9EBC-E195-4B07-9B6F-FD113361185D}"/>
              </a:ext>
            </a:extLst>
          </p:cNvPr>
          <p:cNvSpPr txBox="1"/>
          <p:nvPr/>
        </p:nvSpPr>
        <p:spPr>
          <a:xfrm>
            <a:off x="6545066" y="545439"/>
            <a:ext cx="5540826" cy="369332"/>
          </a:xfrm>
          <a:prstGeom prst="rect">
            <a:avLst/>
          </a:prstGeom>
          <a:noFill/>
        </p:spPr>
        <p:txBody>
          <a:bodyPr wrap="square" rtlCol="0">
            <a:spAutoFit/>
          </a:bodyPr>
          <a:lstStyle/>
          <a:p>
            <a:r>
              <a:rPr lang="en-US" b="1" dirty="0">
                <a:solidFill>
                  <a:srgbClr val="0F1115"/>
                </a:solidFill>
                <a:latin typeface="Playfair Display" panose="00000500000000000000" pitchFamily="2" charset="0"/>
                <a:cs typeface="Calibri" panose="020F0502020204030204" pitchFamily="34" charset="0"/>
              </a:rPr>
              <a:t>Problem Solving </a:t>
            </a:r>
            <a:r>
              <a:rPr lang="en-US" sz="1800" b="1" i="0" dirty="0">
                <a:solidFill>
                  <a:srgbClr val="0F1115"/>
                </a:solidFill>
                <a:effectLst/>
                <a:latin typeface="Playfair Display" panose="00000500000000000000" pitchFamily="2" charset="0"/>
                <a:cs typeface="Calibri" panose="020F0502020204030204" pitchFamily="34" charset="0"/>
              </a:rPr>
              <a:t>Involvement in Everyday Practice</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35665" y="180070"/>
            <a:ext cx="9659901" cy="842951"/>
          </a:xfrm>
        </p:spPr>
        <p:txBody>
          <a:bodyPr/>
          <a:lstStyle/>
          <a:p>
            <a:r>
              <a:rPr lang="en-GB" sz="2800" b="1" dirty="0"/>
              <a:t>Importance of Problem Solving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67442" y="1006692"/>
            <a:ext cx="9841291" cy="1477328"/>
          </a:xfrm>
          <a:prstGeom prst="rect">
            <a:avLst/>
          </a:prstGeom>
          <a:noFill/>
        </p:spPr>
        <p:txBody>
          <a:bodyPr wrap="square">
            <a:spAutoFit/>
          </a:bodyPr>
          <a:lstStyle/>
          <a:p>
            <a:r>
              <a:rPr lang="en-GB" b="1" dirty="0"/>
              <a:t>Why is this skill essential for people working in health and social care?</a:t>
            </a:r>
            <a:endParaRPr lang="en-GB" dirty="0"/>
          </a:p>
          <a:p>
            <a:r>
              <a:rPr lang="en-US" dirty="0"/>
              <a:t>In health and social care, this competency is elevated. It requires practitioners to continuously assess high-risk situations, consider immediate and long-term alternatives, and make clinical decisions under pressure. The safety of service users is directly linked to our capacity to resolve challenges effectively.</a:t>
            </a:r>
            <a:endParaRPr lang="en-GB" dirty="0"/>
          </a:p>
        </p:txBody>
      </p:sp>
      <p:sp>
        <p:nvSpPr>
          <p:cNvPr id="6" name="TextBox 5">
            <a:extLst>
              <a:ext uri="{FF2B5EF4-FFF2-40B4-BE49-F238E27FC236}">
                <a16:creationId xmlns:a16="http://schemas.microsoft.com/office/drawing/2014/main" id="{FED5A568-305A-4FC9-A0B1-F8B3D129BC96}"/>
              </a:ext>
            </a:extLst>
          </p:cNvPr>
          <p:cNvSpPr txBox="1"/>
          <p:nvPr/>
        </p:nvSpPr>
        <p:spPr>
          <a:xfrm>
            <a:off x="126946" y="2844124"/>
            <a:ext cx="6613071" cy="400110"/>
          </a:xfrm>
          <a:prstGeom prst="rect">
            <a:avLst/>
          </a:prstGeom>
          <a:noFill/>
        </p:spPr>
        <p:txBody>
          <a:bodyPr wrap="square">
            <a:spAutoFit/>
          </a:bodyPr>
          <a:lstStyle/>
          <a:p>
            <a:r>
              <a:rPr lang="en-US" sz="2000" b="1" dirty="0"/>
              <a:t>How Does It Support Safe and Effective Care?</a:t>
            </a:r>
            <a:endParaRPr lang="en-GB" sz="2000" b="1" i="1" dirty="0"/>
          </a:p>
        </p:txBody>
      </p:sp>
      <p:graphicFrame>
        <p:nvGraphicFramePr>
          <p:cNvPr id="5" name="Table 6">
            <a:extLst>
              <a:ext uri="{FF2B5EF4-FFF2-40B4-BE49-F238E27FC236}">
                <a16:creationId xmlns:a16="http://schemas.microsoft.com/office/drawing/2014/main" id="{D03E425D-179A-4F23-A942-7AA0EC5F1B24}"/>
              </a:ext>
            </a:extLst>
          </p:cNvPr>
          <p:cNvGraphicFramePr>
            <a:graphicFrameLocks noGrp="1"/>
          </p:cNvGraphicFramePr>
          <p:nvPr>
            <p:extLst>
              <p:ext uri="{D42A27DB-BD31-4B8C-83A1-F6EECF244321}">
                <p14:modId xmlns:p14="http://schemas.microsoft.com/office/powerpoint/2010/main" val="3959348685"/>
              </p:ext>
            </p:extLst>
          </p:nvPr>
        </p:nvGraphicFramePr>
        <p:xfrm>
          <a:off x="179294" y="3244234"/>
          <a:ext cx="6508377" cy="2291080"/>
        </p:xfrm>
        <a:graphic>
          <a:graphicData uri="http://schemas.openxmlformats.org/drawingml/2006/table">
            <a:tbl>
              <a:tblPr firstRow="1" bandRow="1">
                <a:tableStyleId>{5C22544A-7EE6-4342-B048-85BDC9FD1C3A}</a:tableStyleId>
              </a:tblPr>
              <a:tblGrid>
                <a:gridCol w="1434353">
                  <a:extLst>
                    <a:ext uri="{9D8B030D-6E8A-4147-A177-3AD203B41FA5}">
                      <a16:colId xmlns:a16="http://schemas.microsoft.com/office/drawing/2014/main" val="3993373784"/>
                    </a:ext>
                  </a:extLst>
                </a:gridCol>
                <a:gridCol w="5074024">
                  <a:extLst>
                    <a:ext uri="{9D8B030D-6E8A-4147-A177-3AD203B41FA5}">
                      <a16:colId xmlns:a16="http://schemas.microsoft.com/office/drawing/2014/main" val="247965780"/>
                    </a:ext>
                  </a:extLst>
                </a:gridCol>
              </a:tblGrid>
              <a:tr h="370840">
                <a:tc>
                  <a:txBody>
                    <a:bodyPr/>
                    <a:lstStyle/>
                    <a:p>
                      <a:pPr marL="0" marR="0" algn="ctr">
                        <a:lnSpc>
                          <a:spcPct val="100000"/>
                        </a:lnSpc>
                        <a:spcBef>
                          <a:spcPts val="0"/>
                        </a:spcBef>
                        <a:spcAft>
                          <a:spcPts val="0"/>
                        </a:spcAft>
                      </a:pPr>
                      <a:r>
                        <a:rPr lang="en-GB" sz="1400" b="1" dirty="0">
                          <a:solidFill>
                            <a:srgbClr val="0F1115"/>
                          </a:solidFill>
                          <a:effectLst/>
                          <a:latin typeface="Myriad Pro (Body)"/>
                          <a:ea typeface="Times New Roman" panose="02020603050405020304" pitchFamily="18" charset="0"/>
                          <a:cs typeface="Calibri" panose="020F0502020204030204" pitchFamily="34" charset="0"/>
                        </a:rPr>
                        <a:t>Who Benefits?</a:t>
                      </a:r>
                      <a:endParaRPr lang="en-GB" sz="1400" dirty="0">
                        <a:effectLst/>
                        <a:latin typeface="Myriad Pro (Body)"/>
                        <a:ea typeface="Calibri" panose="020F0502020204030204" pitchFamily="34" charset="0"/>
                        <a:cs typeface="Calibri" panose="020F0502020204030204" pitchFamily="34" charset="0"/>
                      </a:endParaRPr>
                    </a:p>
                  </a:txBody>
                  <a:tcPr marL="68580" marR="68580" marT="0" marB="0"/>
                </a:tc>
                <a:tc>
                  <a:txBody>
                    <a:bodyPr/>
                    <a:lstStyle/>
                    <a:p>
                      <a:pPr marL="0" marR="0" algn="ctr">
                        <a:lnSpc>
                          <a:spcPct val="100000"/>
                        </a:lnSpc>
                        <a:spcBef>
                          <a:spcPts val="0"/>
                        </a:spcBef>
                        <a:spcAft>
                          <a:spcPts val="0"/>
                        </a:spcAft>
                      </a:pPr>
                      <a:r>
                        <a:rPr lang="en-GB" sz="1400" b="1" dirty="0">
                          <a:solidFill>
                            <a:srgbClr val="0F1115"/>
                          </a:solidFill>
                          <a:effectLst/>
                          <a:latin typeface="Myriad Pro (Body)"/>
                          <a:ea typeface="Times New Roman" panose="02020603050405020304" pitchFamily="18" charset="0"/>
                          <a:cs typeface="Calibri" panose="020F0502020204030204" pitchFamily="34" charset="0"/>
                        </a:rPr>
                        <a:t>How?</a:t>
                      </a:r>
                      <a:endParaRPr lang="en-GB" sz="1400" dirty="0">
                        <a:effectLst/>
                        <a:latin typeface="Myriad Pro (Body)"/>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988020497"/>
                  </a:ext>
                </a:extLst>
              </a:tr>
              <a:tr h="370840">
                <a:tc>
                  <a:txBody>
                    <a:bodyPr/>
                    <a:lstStyle/>
                    <a:p>
                      <a:pPr marL="0" marR="0">
                        <a:lnSpc>
                          <a:spcPct val="100000"/>
                        </a:lnSpc>
                        <a:spcBef>
                          <a:spcPts val="0"/>
                        </a:spcBef>
                        <a:spcAft>
                          <a:spcPts val="0"/>
                        </a:spcAft>
                      </a:pPr>
                      <a:r>
                        <a:rPr lang="en-GB" sz="1400" b="1">
                          <a:solidFill>
                            <a:srgbClr val="0F1115"/>
                          </a:solidFill>
                          <a:effectLst/>
                          <a:latin typeface="Myriad Pro (Body)"/>
                          <a:ea typeface="Times New Roman" panose="02020603050405020304" pitchFamily="18" charset="0"/>
                          <a:cs typeface="Calibri" panose="020F0502020204030204" pitchFamily="34" charset="0"/>
                        </a:rPr>
                        <a:t>Service Users / Patients</a:t>
                      </a:r>
                      <a:endParaRPr lang="en-GB" sz="1400">
                        <a:effectLst/>
                        <a:latin typeface="Myriad Pro (Body)"/>
                        <a:ea typeface="Calibri" panose="020F0502020204030204" pitchFamily="34" charset="0"/>
                        <a:cs typeface="Calibri" panose="020F0502020204030204" pitchFamily="34" charset="0"/>
                      </a:endParaRPr>
                    </a:p>
                  </a:txBody>
                  <a:tcPr marL="68580" marR="68580" marT="0" marB="0"/>
                </a:tc>
                <a:tc>
                  <a:txBody>
                    <a:bodyPr/>
                    <a:lstStyle/>
                    <a:p>
                      <a:pPr marL="0" marR="0">
                        <a:lnSpc>
                          <a:spcPct val="100000"/>
                        </a:lnSpc>
                        <a:spcBef>
                          <a:spcPts val="0"/>
                        </a:spcBef>
                        <a:spcAft>
                          <a:spcPts val="0"/>
                        </a:spcAft>
                      </a:pPr>
                      <a:r>
                        <a:rPr lang="en-GB" sz="1400" dirty="0">
                          <a:solidFill>
                            <a:srgbClr val="0F1115"/>
                          </a:solidFill>
                          <a:effectLst/>
                          <a:latin typeface="Myriad Pro (Body)"/>
                          <a:ea typeface="Times New Roman" panose="02020603050405020304" pitchFamily="18" charset="0"/>
                          <a:cs typeface="Calibri" panose="020F0502020204030204" pitchFamily="34" charset="0"/>
                        </a:rPr>
                        <a:t>Promotes patient safety by flagging deterioration, minimises clinical errors, and ensures care plans address their needs (Ibrahim et al.,2025; </a:t>
                      </a:r>
                      <a:r>
                        <a:rPr lang="en-GB" sz="1400" dirty="0" err="1">
                          <a:solidFill>
                            <a:srgbClr val="0F1115"/>
                          </a:solidFill>
                          <a:effectLst/>
                          <a:latin typeface="Myriad Pro (Body)"/>
                          <a:ea typeface="Times New Roman" panose="02020603050405020304" pitchFamily="18" charset="0"/>
                          <a:cs typeface="Calibri" panose="020F0502020204030204" pitchFamily="34" charset="0"/>
                        </a:rPr>
                        <a:t>Kakemam</a:t>
                      </a:r>
                      <a:r>
                        <a:rPr lang="en-GB" sz="1400" dirty="0">
                          <a:solidFill>
                            <a:srgbClr val="0F1115"/>
                          </a:solidFill>
                          <a:effectLst/>
                          <a:latin typeface="Myriad Pro (Body)"/>
                          <a:ea typeface="Times New Roman" panose="02020603050405020304" pitchFamily="18" charset="0"/>
                          <a:cs typeface="Calibri" panose="020F0502020204030204" pitchFamily="34" charset="0"/>
                        </a:rPr>
                        <a:t> et al., 2025).</a:t>
                      </a:r>
                      <a:endParaRPr lang="en-GB" sz="1400" dirty="0">
                        <a:effectLst/>
                        <a:latin typeface="Myriad Pro (Body)"/>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2270529969"/>
                  </a:ext>
                </a:extLst>
              </a:tr>
              <a:tr h="370840">
                <a:tc>
                  <a:txBody>
                    <a:bodyPr/>
                    <a:lstStyle/>
                    <a:p>
                      <a:pPr marL="0" marR="0">
                        <a:lnSpc>
                          <a:spcPct val="100000"/>
                        </a:lnSpc>
                        <a:spcBef>
                          <a:spcPts val="0"/>
                        </a:spcBef>
                        <a:spcAft>
                          <a:spcPts val="0"/>
                        </a:spcAft>
                      </a:pPr>
                      <a:r>
                        <a:rPr lang="en-GB" sz="1400" b="1">
                          <a:solidFill>
                            <a:srgbClr val="0F1115"/>
                          </a:solidFill>
                          <a:effectLst/>
                          <a:latin typeface="Myriad Pro (Body)"/>
                          <a:ea typeface="Times New Roman" panose="02020603050405020304" pitchFamily="18" charset="0"/>
                          <a:cs typeface="Calibri" panose="020F0502020204030204" pitchFamily="34" charset="0"/>
                        </a:rPr>
                        <a:t>Staff and Colleagues</a:t>
                      </a:r>
                      <a:endParaRPr lang="en-GB" sz="1400">
                        <a:effectLst/>
                        <a:latin typeface="Myriad Pro (Body)"/>
                        <a:ea typeface="Calibri" panose="020F0502020204030204" pitchFamily="34" charset="0"/>
                        <a:cs typeface="Calibri" panose="020F0502020204030204" pitchFamily="34" charset="0"/>
                      </a:endParaRPr>
                    </a:p>
                  </a:txBody>
                  <a:tcPr marL="68580" marR="68580" marT="0" marB="0"/>
                </a:tc>
                <a:tc>
                  <a:txBody>
                    <a:bodyPr/>
                    <a:lstStyle/>
                    <a:p>
                      <a:pPr marL="0" marR="0">
                        <a:lnSpc>
                          <a:spcPct val="100000"/>
                        </a:lnSpc>
                        <a:spcBef>
                          <a:spcPts val="0"/>
                        </a:spcBef>
                        <a:spcAft>
                          <a:spcPts val="0"/>
                        </a:spcAft>
                      </a:pPr>
                      <a:r>
                        <a:rPr lang="en-GB" sz="1400" dirty="0">
                          <a:solidFill>
                            <a:srgbClr val="0F1115"/>
                          </a:solidFill>
                          <a:effectLst/>
                          <a:latin typeface="Myriad Pro (Body)"/>
                          <a:ea typeface="Times New Roman" panose="02020603050405020304" pitchFamily="18" charset="0"/>
                          <a:cs typeface="Calibri" panose="020F0502020204030204" pitchFamily="34" charset="0"/>
                        </a:rPr>
                        <a:t>Fosters dynamic interdisciplinary communication and reduces stress by providing a structured approach to challenges (</a:t>
                      </a:r>
                      <a:r>
                        <a:rPr lang="en-GB" sz="1400" dirty="0" err="1">
                          <a:solidFill>
                            <a:srgbClr val="0F1115"/>
                          </a:solidFill>
                          <a:effectLst/>
                          <a:latin typeface="Myriad Pro (Body)"/>
                          <a:ea typeface="Times New Roman" panose="02020603050405020304" pitchFamily="18" charset="0"/>
                          <a:cs typeface="Calibri" panose="020F0502020204030204" pitchFamily="34" charset="0"/>
                        </a:rPr>
                        <a:t>Amarullah</a:t>
                      </a:r>
                      <a:r>
                        <a:rPr lang="en-GB" sz="1400" dirty="0">
                          <a:solidFill>
                            <a:srgbClr val="0F1115"/>
                          </a:solidFill>
                          <a:effectLst/>
                          <a:latin typeface="Myriad Pro (Body)"/>
                          <a:ea typeface="Times New Roman" panose="02020603050405020304" pitchFamily="18" charset="0"/>
                          <a:cs typeface="Calibri" panose="020F0502020204030204" pitchFamily="34" charset="0"/>
                        </a:rPr>
                        <a:t>, Latif and </a:t>
                      </a:r>
                      <a:r>
                        <a:rPr lang="en-GB" sz="1400" dirty="0" err="1">
                          <a:solidFill>
                            <a:srgbClr val="0F1115"/>
                          </a:solidFill>
                          <a:effectLst/>
                          <a:latin typeface="Myriad Pro (Body)"/>
                          <a:ea typeface="Times New Roman" panose="02020603050405020304" pitchFamily="18" charset="0"/>
                          <a:cs typeface="Calibri" panose="020F0502020204030204" pitchFamily="34" charset="0"/>
                        </a:rPr>
                        <a:t>Rusmini</a:t>
                      </a:r>
                      <a:r>
                        <a:rPr lang="en-GB" sz="1400" dirty="0">
                          <a:solidFill>
                            <a:srgbClr val="0F1115"/>
                          </a:solidFill>
                          <a:effectLst/>
                          <a:latin typeface="Myriad Pro (Body)"/>
                          <a:ea typeface="Times New Roman" panose="02020603050405020304" pitchFamily="18" charset="0"/>
                          <a:cs typeface="Calibri" panose="020F0502020204030204" pitchFamily="34" charset="0"/>
                        </a:rPr>
                        <a:t>, 2026).</a:t>
                      </a:r>
                      <a:endParaRPr lang="en-GB" sz="1400" dirty="0">
                        <a:effectLst/>
                        <a:latin typeface="Myriad Pro (Body)"/>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658905855"/>
                  </a:ext>
                </a:extLst>
              </a:tr>
              <a:tr h="370840">
                <a:tc>
                  <a:txBody>
                    <a:bodyPr/>
                    <a:lstStyle/>
                    <a:p>
                      <a:pPr marL="0" marR="0">
                        <a:lnSpc>
                          <a:spcPct val="100000"/>
                        </a:lnSpc>
                        <a:spcBef>
                          <a:spcPts val="0"/>
                        </a:spcBef>
                        <a:spcAft>
                          <a:spcPts val="0"/>
                        </a:spcAft>
                      </a:pPr>
                      <a:r>
                        <a:rPr lang="en-GB" sz="1400" b="1" dirty="0">
                          <a:solidFill>
                            <a:srgbClr val="0F1115"/>
                          </a:solidFill>
                          <a:effectLst/>
                          <a:latin typeface="Myriad Pro (Body)"/>
                          <a:ea typeface="Times New Roman" panose="02020603050405020304" pitchFamily="18" charset="0"/>
                          <a:cs typeface="Calibri" panose="020F0502020204030204" pitchFamily="34" charset="0"/>
                        </a:rPr>
                        <a:t>The Organisation</a:t>
                      </a:r>
                      <a:endParaRPr lang="en-GB" sz="1400" dirty="0">
                        <a:effectLst/>
                        <a:latin typeface="Myriad Pro (Body)"/>
                        <a:ea typeface="Calibri" panose="020F0502020204030204" pitchFamily="34" charset="0"/>
                        <a:cs typeface="Calibri" panose="020F0502020204030204" pitchFamily="34" charset="0"/>
                      </a:endParaRPr>
                    </a:p>
                  </a:txBody>
                  <a:tcPr marL="68580" marR="68580" marT="0" marB="0"/>
                </a:tc>
                <a:tc>
                  <a:txBody>
                    <a:bodyPr/>
                    <a:lstStyle/>
                    <a:p>
                      <a:pPr marL="0" marR="0">
                        <a:lnSpc>
                          <a:spcPct val="100000"/>
                        </a:lnSpc>
                        <a:spcBef>
                          <a:spcPts val="0"/>
                        </a:spcBef>
                        <a:spcAft>
                          <a:spcPts val="0"/>
                        </a:spcAft>
                      </a:pPr>
                      <a:r>
                        <a:rPr lang="en-GB" sz="1400" dirty="0">
                          <a:solidFill>
                            <a:srgbClr val="0F1115"/>
                          </a:solidFill>
                          <a:effectLst/>
                          <a:latin typeface="Myriad Pro (Body)"/>
                          <a:ea typeface="Times New Roman" panose="02020603050405020304" pitchFamily="18" charset="0"/>
                          <a:cs typeface="Calibri" panose="020F0502020204030204" pitchFamily="34" charset="0"/>
                        </a:rPr>
                        <a:t>Enhances service quality, ensures regulatory compliance, and builds an environment where clinical excellence thrives (Yu and Kirk, 2008; </a:t>
                      </a:r>
                      <a:r>
                        <a:rPr lang="en-GB" sz="1400" dirty="0" err="1">
                          <a:solidFill>
                            <a:srgbClr val="0F1115"/>
                          </a:solidFill>
                          <a:effectLst/>
                          <a:latin typeface="Myriad Pro (Body)"/>
                          <a:ea typeface="Times New Roman" panose="02020603050405020304" pitchFamily="18" charset="0"/>
                          <a:cs typeface="Calibri" panose="020F0502020204030204" pitchFamily="34" charset="0"/>
                        </a:rPr>
                        <a:t>Akolbire</a:t>
                      </a:r>
                      <a:r>
                        <a:rPr lang="en-GB" sz="1400" dirty="0">
                          <a:solidFill>
                            <a:srgbClr val="0F1115"/>
                          </a:solidFill>
                          <a:effectLst/>
                          <a:latin typeface="Myriad Pro (Body)"/>
                          <a:ea typeface="Times New Roman" panose="02020603050405020304" pitchFamily="18" charset="0"/>
                          <a:cs typeface="Calibri" panose="020F0502020204030204" pitchFamily="34" charset="0"/>
                        </a:rPr>
                        <a:t> et al., 2025).</a:t>
                      </a:r>
                      <a:endParaRPr lang="en-GB" sz="1400" dirty="0">
                        <a:effectLst/>
                        <a:latin typeface="Myriad Pro (Body)"/>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3442449816"/>
                  </a:ext>
                </a:extLst>
              </a:tr>
            </a:tbl>
          </a:graphicData>
        </a:graphic>
      </p:graphicFrame>
      <p:sp>
        <p:nvSpPr>
          <p:cNvPr id="7" name="TextBox 6">
            <a:extLst>
              <a:ext uri="{FF2B5EF4-FFF2-40B4-BE49-F238E27FC236}">
                <a16:creationId xmlns:a16="http://schemas.microsoft.com/office/drawing/2014/main" id="{82FE2E65-5DED-4C92-AFD0-E7B8B0C60965}"/>
              </a:ext>
            </a:extLst>
          </p:cNvPr>
          <p:cNvSpPr txBox="1"/>
          <p:nvPr/>
        </p:nvSpPr>
        <p:spPr>
          <a:xfrm>
            <a:off x="6792365" y="2484020"/>
            <a:ext cx="5272689" cy="3139321"/>
          </a:xfrm>
          <a:prstGeom prst="rect">
            <a:avLst/>
          </a:prstGeom>
          <a:noFill/>
        </p:spPr>
        <p:txBody>
          <a:bodyPr wrap="square" rtlCol="0">
            <a:spAutoFit/>
          </a:bodyPr>
          <a:lstStyle/>
          <a:p>
            <a:pPr algn="l"/>
            <a:r>
              <a:rPr lang="en-US" b="1" i="0" dirty="0">
                <a:solidFill>
                  <a:srgbClr val="0F1115"/>
                </a:solidFill>
                <a:effectLst/>
                <a:latin typeface="Myriad Pro (Body)"/>
              </a:rPr>
              <a:t>What Problems Could Occur Without This Skill?</a:t>
            </a:r>
            <a:br>
              <a:rPr lang="en-US" b="0" i="0" dirty="0">
                <a:solidFill>
                  <a:srgbClr val="0F1115"/>
                </a:solidFill>
                <a:effectLst/>
                <a:latin typeface="Myriad Pro (Body)"/>
              </a:rPr>
            </a:br>
            <a:r>
              <a:rPr lang="en-US" b="0" i="0" dirty="0">
                <a:solidFill>
                  <a:srgbClr val="0F1115"/>
                </a:solidFill>
                <a:effectLst/>
                <a:latin typeface="Myriad Pro (Body)"/>
              </a:rPr>
              <a:t>If problem solving is not used effectively, we risk:</a:t>
            </a:r>
          </a:p>
          <a:p>
            <a:pPr algn="l">
              <a:buFont typeface="Arial" panose="020B0604020202020204" pitchFamily="34" charset="0"/>
              <a:buChar char="•"/>
            </a:pPr>
            <a:r>
              <a:rPr lang="en-US" b="1" i="0" dirty="0">
                <a:solidFill>
                  <a:srgbClr val="0F1115"/>
                </a:solidFill>
                <a:effectLst/>
                <a:latin typeface="Myriad Pro (Body)"/>
              </a:rPr>
              <a:t>Patient Safety Incidents:</a:t>
            </a:r>
            <a:r>
              <a:rPr lang="en-US" b="0" i="0" dirty="0">
                <a:solidFill>
                  <a:srgbClr val="0F1115"/>
                </a:solidFill>
                <a:effectLst/>
                <a:latin typeface="Myriad Pro (Body)"/>
              </a:rPr>
              <a:t> Clinical errors and missed signs of deterioration </a:t>
            </a:r>
            <a:r>
              <a:rPr lang="en-US" sz="1400" b="0" i="0" dirty="0">
                <a:solidFill>
                  <a:srgbClr val="0F1115"/>
                </a:solidFill>
                <a:effectLst/>
                <a:latin typeface="Myriad Pro (Body)"/>
              </a:rPr>
              <a:t>(</a:t>
            </a:r>
            <a:r>
              <a:rPr lang="en-US" sz="1400" b="0" i="0" dirty="0" err="1">
                <a:solidFill>
                  <a:srgbClr val="0F1115"/>
                </a:solidFill>
                <a:effectLst/>
                <a:latin typeface="Myriad Pro (Body)"/>
              </a:rPr>
              <a:t>Halinen</a:t>
            </a:r>
            <a:r>
              <a:rPr lang="en-US" sz="1400" b="0" i="0" dirty="0">
                <a:solidFill>
                  <a:srgbClr val="0F1115"/>
                </a:solidFill>
                <a:effectLst/>
                <a:latin typeface="Myriad Pro (Body)"/>
              </a:rPr>
              <a:t> et al., 2024; Berg et al., 2024)</a:t>
            </a:r>
            <a:r>
              <a:rPr lang="en-US" b="0" i="0" dirty="0">
                <a:solidFill>
                  <a:srgbClr val="0F1115"/>
                </a:solidFill>
                <a:effectLst/>
                <a:latin typeface="Myriad Pro (Body)"/>
              </a:rPr>
              <a:t>.</a:t>
            </a:r>
          </a:p>
          <a:p>
            <a:pPr algn="l">
              <a:buFont typeface="Arial" panose="020B0604020202020204" pitchFamily="34" charset="0"/>
              <a:buChar char="•"/>
            </a:pPr>
            <a:r>
              <a:rPr lang="en-US" b="1" i="0" dirty="0">
                <a:solidFill>
                  <a:srgbClr val="0F1115"/>
                </a:solidFill>
                <a:effectLst/>
                <a:latin typeface="Myriad Pro (Body)"/>
              </a:rPr>
              <a:t>Reduced Care Quality:</a:t>
            </a:r>
            <a:r>
              <a:rPr lang="en-US" b="0" i="0" dirty="0">
                <a:solidFill>
                  <a:srgbClr val="0F1115"/>
                </a:solidFill>
                <a:effectLst/>
                <a:latin typeface="Myriad Pro (Body)"/>
              </a:rPr>
              <a:t> Ineffective care plans and low patient satisfaction.</a:t>
            </a:r>
          </a:p>
          <a:p>
            <a:pPr algn="l">
              <a:buFont typeface="Arial" panose="020B0604020202020204" pitchFamily="34" charset="0"/>
              <a:buChar char="•"/>
            </a:pPr>
            <a:r>
              <a:rPr lang="en-US" b="1" i="0" dirty="0">
                <a:solidFill>
                  <a:srgbClr val="0F1115"/>
                </a:solidFill>
                <a:effectLst/>
                <a:latin typeface="Myriad Pro (Body)"/>
              </a:rPr>
              <a:t>Team Dysfunction:</a:t>
            </a:r>
            <a:r>
              <a:rPr lang="en-US" b="0" i="0" dirty="0">
                <a:solidFill>
                  <a:srgbClr val="0F1115"/>
                </a:solidFill>
                <a:effectLst/>
                <a:latin typeface="Myriad Pro (Body)"/>
              </a:rPr>
              <a:t> Poor collaboration and increased staff stress </a:t>
            </a:r>
            <a:r>
              <a:rPr lang="en-US" sz="1400" b="0" i="0" dirty="0">
                <a:solidFill>
                  <a:srgbClr val="0F1115"/>
                </a:solidFill>
                <a:effectLst/>
                <a:latin typeface="Myriad Pro (Body)"/>
              </a:rPr>
              <a:t>(</a:t>
            </a:r>
            <a:r>
              <a:rPr lang="en-US" sz="1400" b="0" i="0" dirty="0" err="1">
                <a:solidFill>
                  <a:srgbClr val="0F1115"/>
                </a:solidFill>
                <a:effectLst/>
                <a:latin typeface="Myriad Pro (Body)"/>
              </a:rPr>
              <a:t>Kohanova</a:t>
            </a:r>
            <a:r>
              <a:rPr lang="en-US" sz="1400" b="0" i="0" dirty="0">
                <a:solidFill>
                  <a:srgbClr val="0F1115"/>
                </a:solidFill>
                <a:effectLst/>
                <a:latin typeface="Myriad Pro (Body)"/>
              </a:rPr>
              <a:t>, </a:t>
            </a:r>
            <a:r>
              <a:rPr lang="en-US" sz="1400" b="0" i="0" dirty="0" err="1">
                <a:solidFill>
                  <a:srgbClr val="0F1115"/>
                </a:solidFill>
                <a:effectLst/>
                <a:latin typeface="Myriad Pro (Body)"/>
              </a:rPr>
              <a:t>Solgajova</a:t>
            </a:r>
            <a:r>
              <a:rPr lang="en-US" sz="1400" b="0" i="0" dirty="0">
                <a:solidFill>
                  <a:srgbClr val="0F1115"/>
                </a:solidFill>
                <a:effectLst/>
                <a:latin typeface="Myriad Pro (Body)"/>
              </a:rPr>
              <a:t> and </a:t>
            </a:r>
            <a:r>
              <a:rPr lang="en-US" sz="1400" b="0" i="0" dirty="0" err="1">
                <a:solidFill>
                  <a:srgbClr val="0F1115"/>
                </a:solidFill>
                <a:effectLst/>
                <a:latin typeface="Myriad Pro (Body)"/>
              </a:rPr>
              <a:t>Cubelo</a:t>
            </a:r>
            <a:r>
              <a:rPr lang="en-US" sz="1400" b="0" i="0" dirty="0">
                <a:solidFill>
                  <a:srgbClr val="0F1115"/>
                </a:solidFill>
                <a:effectLst/>
                <a:latin typeface="Myriad Pro (Body)"/>
              </a:rPr>
              <a:t>,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77572" y="273041"/>
            <a:ext cx="8229600" cy="743409"/>
          </a:xfrm>
        </p:spPr>
        <p:txBody>
          <a:bodyPr/>
          <a:lstStyle/>
          <a:p>
            <a:r>
              <a:rPr lang="en-GB" sz="2800" b="1" dirty="0"/>
              <a:t>Model or framework linked to Problem Solving</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
        <p:nvSpPr>
          <p:cNvPr id="8" name="Text 2">
            <a:extLst>
              <a:ext uri="{FF2B5EF4-FFF2-40B4-BE49-F238E27FC236}">
                <a16:creationId xmlns:a16="http://schemas.microsoft.com/office/drawing/2014/main" id="{D94F5F2B-20C3-44A0-A2E9-EB70E4A87CAF}"/>
              </a:ext>
            </a:extLst>
          </p:cNvPr>
          <p:cNvSpPr/>
          <p:nvPr/>
        </p:nvSpPr>
        <p:spPr>
          <a:xfrm>
            <a:off x="1070430" y="1230253"/>
            <a:ext cx="10296817" cy="385820"/>
          </a:xfrm>
          <a:prstGeom prst="rect">
            <a:avLst/>
          </a:prstGeom>
          <a:noFill/>
          <a:ln/>
        </p:spPr>
        <p: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30"/>
            <a:r>
              <a:rPr lang="en-US" dirty="0">
                <a:latin typeface="Myriad Pro (Body)"/>
                <a:ea typeface="Inter" pitchFamily="34" charset="-122"/>
                <a:cs typeface="Calibri" panose="020F0502020204030204" pitchFamily="34" charset="0"/>
              </a:rPr>
              <a:t>Fishbone framework is an analytical tool used to categorize the potential causes of any clinical incident or operational bottleneck in health settings. It traces symptoms back to root systemic causes, rather than executing superficial fixes (</a:t>
            </a:r>
            <a:r>
              <a:rPr lang="en-US" dirty="0" err="1">
                <a:latin typeface="Myriad Pro (Body)"/>
                <a:ea typeface="Inter" pitchFamily="34" charset="-122"/>
                <a:cs typeface="Calibri" panose="020F0502020204030204" pitchFamily="34" charset="0"/>
              </a:rPr>
              <a:t>Kumah</a:t>
            </a:r>
            <a:r>
              <a:rPr lang="en-US" dirty="0">
                <a:latin typeface="Myriad Pro (Body)"/>
                <a:ea typeface="Inter" pitchFamily="34" charset="-122"/>
                <a:cs typeface="Calibri" panose="020F0502020204030204" pitchFamily="34" charset="0"/>
              </a:rPr>
              <a:t>, 2024).</a:t>
            </a:r>
            <a:endParaRPr lang="en-US" dirty="0">
              <a:latin typeface="Myriad Pro (Body)"/>
              <a:cs typeface="Calibri" panose="020F0502020204030204" pitchFamily="34" charset="0"/>
            </a:endParaRPr>
          </a:p>
        </p:txBody>
      </p:sp>
      <p:pic>
        <p:nvPicPr>
          <p:cNvPr id="9" name="Image 0">
            <a:extLst>
              <a:ext uri="{FF2B5EF4-FFF2-40B4-BE49-F238E27FC236}">
                <a16:creationId xmlns:a16="http://schemas.microsoft.com/office/drawing/2014/main" id="{A40521AC-9F89-4954-ADF8-8BB79E219A41}"/>
              </a:ext>
            </a:extLst>
          </p:cNvPr>
          <p:cNvPicPr>
            <a:picLocks noChangeAspect="1"/>
          </p:cNvPicPr>
          <p:nvPr/>
        </p:nvPicPr>
        <p:blipFill>
          <a:blip r:embed="rId2"/>
          <a:stretch>
            <a:fillRect/>
          </a:stretch>
        </p:blipFill>
        <p:spPr>
          <a:xfrm>
            <a:off x="8759372" y="2079347"/>
            <a:ext cx="2032000" cy="889000"/>
          </a:xfrm>
          <a:prstGeom prst="rect">
            <a:avLst/>
          </a:prstGeom>
        </p:spPr>
      </p:pic>
      <p:sp>
        <p:nvSpPr>
          <p:cNvPr id="10" name="Text 3">
            <a:extLst>
              <a:ext uri="{FF2B5EF4-FFF2-40B4-BE49-F238E27FC236}">
                <a16:creationId xmlns:a16="http://schemas.microsoft.com/office/drawing/2014/main" id="{92314AEB-1832-4F1C-A7C6-C22A6B37B063}"/>
              </a:ext>
            </a:extLst>
          </p:cNvPr>
          <p:cNvSpPr/>
          <p:nvPr/>
        </p:nvSpPr>
        <p:spPr>
          <a:xfrm>
            <a:off x="8822872" y="2333347"/>
            <a:ext cx="1905000" cy="336550"/>
          </a:xfrm>
          <a:prstGeom prst="rect">
            <a:avLst/>
          </a:prstGeom>
          <a:noFill/>
          <a:ln/>
        </p:spPr>
        <p: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09630">
              <a:lnSpc>
                <a:spcPct val="120000"/>
              </a:lnSpc>
            </a:pPr>
            <a:r>
              <a:rPr lang="en-US" b="1" dirty="0">
                <a:solidFill>
                  <a:schemeClr val="bg1"/>
                </a:solidFill>
                <a:latin typeface="Inter" pitchFamily="34" charset="0"/>
                <a:ea typeface="Inter" pitchFamily="34" charset="-122"/>
                <a:cs typeface="Inter" pitchFamily="34" charset="-120"/>
              </a:rPr>
              <a:t>IDENTIFIED</a:t>
            </a:r>
            <a:endParaRPr lang="en-US" dirty="0">
              <a:solidFill>
                <a:schemeClr val="bg1"/>
              </a:solidFill>
              <a:latin typeface="Calibri" panose="020F0502020204030204"/>
            </a:endParaRPr>
          </a:p>
          <a:p>
            <a:pPr algn="ctr" defTabSz="609630">
              <a:lnSpc>
                <a:spcPct val="120000"/>
              </a:lnSpc>
            </a:pPr>
            <a:r>
              <a:rPr lang="en-US" b="1" dirty="0">
                <a:solidFill>
                  <a:schemeClr val="bg1"/>
                </a:solidFill>
                <a:latin typeface="Inter" pitchFamily="34" charset="0"/>
                <a:ea typeface="Inter" pitchFamily="34" charset="-122"/>
                <a:cs typeface="Inter" pitchFamily="34" charset="-120"/>
              </a:rPr>
              <a:t>PROBLEM</a:t>
            </a:r>
            <a:endParaRPr lang="en-US" dirty="0">
              <a:solidFill>
                <a:schemeClr val="bg1"/>
              </a:solidFill>
              <a:latin typeface="Calibri" panose="020F0502020204030204"/>
            </a:endParaRPr>
          </a:p>
        </p:txBody>
      </p:sp>
      <p:sp>
        <p:nvSpPr>
          <p:cNvPr id="11" name="Text 4">
            <a:extLst>
              <a:ext uri="{FF2B5EF4-FFF2-40B4-BE49-F238E27FC236}">
                <a16:creationId xmlns:a16="http://schemas.microsoft.com/office/drawing/2014/main" id="{DF022448-9E3A-4A74-896D-E68097398E69}"/>
              </a:ext>
            </a:extLst>
          </p:cNvPr>
          <p:cNvSpPr/>
          <p:nvPr/>
        </p:nvSpPr>
        <p:spPr>
          <a:xfrm>
            <a:off x="3210153" y="2113195"/>
            <a:ext cx="1270000" cy="171450"/>
          </a:xfrm>
          <a:prstGeom prst="rect">
            <a:avLst/>
          </a:prstGeom>
          <a:noFill/>
          <a:ln/>
        </p:spPr>
        <p: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30"/>
            <a:r>
              <a:rPr lang="en-US" sz="1400" b="1" dirty="0">
                <a:latin typeface="Inter" pitchFamily="34" charset="0"/>
                <a:ea typeface="Inter" pitchFamily="34" charset="-122"/>
                <a:cs typeface="Inter" pitchFamily="34" charset="-120"/>
              </a:rPr>
              <a:t>PEOPLE</a:t>
            </a:r>
            <a:endParaRPr lang="en-US" sz="1400" dirty="0">
              <a:latin typeface="Calibri" panose="020F0502020204030204"/>
            </a:endParaRPr>
          </a:p>
        </p:txBody>
      </p:sp>
      <p:sp>
        <p:nvSpPr>
          <p:cNvPr id="12" name="Text 5">
            <a:extLst>
              <a:ext uri="{FF2B5EF4-FFF2-40B4-BE49-F238E27FC236}">
                <a16:creationId xmlns:a16="http://schemas.microsoft.com/office/drawing/2014/main" id="{B770AC72-C486-43A6-900A-299FDFF7C39D}"/>
              </a:ext>
            </a:extLst>
          </p:cNvPr>
          <p:cNvSpPr/>
          <p:nvPr/>
        </p:nvSpPr>
        <p:spPr>
          <a:xfrm>
            <a:off x="5717722" y="2046935"/>
            <a:ext cx="1270000" cy="171450"/>
          </a:xfrm>
          <a:prstGeom prst="rect">
            <a:avLst/>
          </a:prstGeom>
          <a:noFill/>
          <a:ln/>
        </p:spPr>
        <p: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30"/>
            <a:r>
              <a:rPr lang="en-US" sz="1400" b="1" dirty="0">
                <a:latin typeface="Inter" pitchFamily="34" charset="0"/>
                <a:ea typeface="Inter" pitchFamily="34" charset="-122"/>
                <a:cs typeface="Inter" pitchFamily="34" charset="-120"/>
              </a:rPr>
              <a:t>METHODS</a:t>
            </a:r>
            <a:endParaRPr lang="en-US" sz="1400" dirty="0">
              <a:latin typeface="Calibri" panose="020F0502020204030204"/>
            </a:endParaRPr>
          </a:p>
        </p:txBody>
      </p:sp>
      <p:sp>
        <p:nvSpPr>
          <p:cNvPr id="13" name="Text 6">
            <a:extLst>
              <a:ext uri="{FF2B5EF4-FFF2-40B4-BE49-F238E27FC236}">
                <a16:creationId xmlns:a16="http://schemas.microsoft.com/office/drawing/2014/main" id="{CB44F1F6-98B1-4085-9BED-A61584F0B87F}"/>
              </a:ext>
            </a:extLst>
          </p:cNvPr>
          <p:cNvSpPr/>
          <p:nvPr/>
        </p:nvSpPr>
        <p:spPr>
          <a:xfrm>
            <a:off x="2892653" y="2832693"/>
            <a:ext cx="1587500" cy="169635"/>
          </a:xfrm>
          <a:prstGeom prst="rect">
            <a:avLst/>
          </a:prstGeom>
          <a:noFill/>
          <a:ln/>
        </p:spPr>
        <p: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30"/>
            <a:r>
              <a:rPr lang="en-US" sz="1400" b="1" dirty="0">
                <a:latin typeface="Inter" pitchFamily="34" charset="0"/>
                <a:ea typeface="Inter" pitchFamily="34" charset="-122"/>
                <a:cs typeface="Inter" pitchFamily="34" charset="-120"/>
              </a:rPr>
              <a:t>ENVIRONMENT</a:t>
            </a:r>
            <a:endParaRPr lang="en-US" sz="1400" dirty="0">
              <a:latin typeface="Calibri" panose="020F0502020204030204"/>
            </a:endParaRPr>
          </a:p>
        </p:txBody>
      </p:sp>
      <p:sp>
        <p:nvSpPr>
          <p:cNvPr id="14" name="Text 7">
            <a:extLst>
              <a:ext uri="{FF2B5EF4-FFF2-40B4-BE49-F238E27FC236}">
                <a16:creationId xmlns:a16="http://schemas.microsoft.com/office/drawing/2014/main" id="{5EF6BA9A-5F3B-4563-97CA-C35D3AE2FA6D}"/>
              </a:ext>
            </a:extLst>
          </p:cNvPr>
          <p:cNvSpPr/>
          <p:nvPr/>
        </p:nvSpPr>
        <p:spPr>
          <a:xfrm>
            <a:off x="5703208" y="2778178"/>
            <a:ext cx="1270000" cy="171450"/>
          </a:xfrm>
          <a:prstGeom prst="rect">
            <a:avLst/>
          </a:prstGeom>
          <a:noFill/>
          <a:ln/>
        </p:spPr>
        <p: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09630"/>
            <a:r>
              <a:rPr lang="en-US" sz="1400" b="1" dirty="0">
                <a:latin typeface="Inter" pitchFamily="34" charset="0"/>
                <a:ea typeface="Inter" pitchFamily="34" charset="-122"/>
                <a:cs typeface="Inter" pitchFamily="34" charset="-120"/>
              </a:rPr>
              <a:t>RESOURCES</a:t>
            </a:r>
            <a:endParaRPr lang="en-US" sz="1400" dirty="0">
              <a:latin typeface="Calibri" panose="020F0502020204030204"/>
            </a:endParaRPr>
          </a:p>
        </p:txBody>
      </p:sp>
      <p:sp>
        <p:nvSpPr>
          <p:cNvPr id="15" name="Text 8">
            <a:extLst>
              <a:ext uri="{FF2B5EF4-FFF2-40B4-BE49-F238E27FC236}">
                <a16:creationId xmlns:a16="http://schemas.microsoft.com/office/drawing/2014/main" id="{4A7A6231-46C9-4139-851C-1C291DC7F17D}"/>
              </a:ext>
            </a:extLst>
          </p:cNvPr>
          <p:cNvSpPr/>
          <p:nvPr/>
        </p:nvSpPr>
        <p:spPr>
          <a:xfrm>
            <a:off x="631372" y="3255867"/>
            <a:ext cx="10922000" cy="609600"/>
          </a:xfrm>
          <a:prstGeom prst="rect">
            <a:avLst/>
          </a:prstGeom>
          <a:noFill/>
          <a:ln/>
        </p:spPr>
        <p: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09630"/>
            <a:r>
              <a:rPr lang="en-US" sz="1600" b="1" dirty="0">
                <a:latin typeface="Myriad Pro (Body)"/>
                <a:ea typeface="Inter" pitchFamily="34" charset="-122"/>
                <a:cs typeface="Inter" pitchFamily="34" charset="-120"/>
              </a:rPr>
              <a:t>Five Essential Steps: </a:t>
            </a:r>
            <a:endParaRPr lang="en-US" sz="1600" dirty="0">
              <a:latin typeface="Myriad Pro (Body)"/>
            </a:endParaRPr>
          </a:p>
          <a:p>
            <a:pPr algn="ctr" defTabSz="609630"/>
            <a:r>
              <a:rPr lang="en-US" sz="1600" dirty="0">
                <a:latin typeface="Myriad Pro (Body)"/>
                <a:ea typeface="Inter" pitchFamily="34" charset="-122"/>
                <a:cs typeface="Inter" pitchFamily="34" charset="-120"/>
              </a:rPr>
              <a:t>1. Identify the Exact Problem  |  2. Collect Data &amp; Map Causes  |  3. Categorize (People, Methods, Environment, Resources)  |  4. Drill Down to Root Causes  |  5. Implement &amp; Review Standard Actions.</a:t>
            </a:r>
            <a:endParaRPr lang="en-US" sz="1600" dirty="0">
              <a:latin typeface="Myriad Pro (Body)"/>
            </a:endParaRPr>
          </a:p>
        </p:txBody>
      </p:sp>
      <p:cxnSp>
        <p:nvCxnSpPr>
          <p:cNvPr id="16" name="Straight Connector 15">
            <a:extLst>
              <a:ext uri="{FF2B5EF4-FFF2-40B4-BE49-F238E27FC236}">
                <a16:creationId xmlns:a16="http://schemas.microsoft.com/office/drawing/2014/main" id="{21904D92-4704-4119-9975-F67AAD2362D0}"/>
              </a:ext>
            </a:extLst>
          </p:cNvPr>
          <p:cNvCxnSpPr>
            <a:cxnSpLocks/>
          </p:cNvCxnSpPr>
          <p:nvPr/>
        </p:nvCxnSpPr>
        <p:spPr>
          <a:xfrm>
            <a:off x="1253672" y="2498447"/>
            <a:ext cx="75057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07DCAF6-B6D4-473D-998A-D4F4A2FE4DBB}"/>
              </a:ext>
            </a:extLst>
          </p:cNvPr>
          <p:cNvCxnSpPr>
            <a:cxnSpLocks/>
          </p:cNvCxnSpPr>
          <p:nvPr/>
        </p:nvCxnSpPr>
        <p:spPr>
          <a:xfrm>
            <a:off x="3502933" y="2301008"/>
            <a:ext cx="370568" cy="20424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8BD81A9-1F9A-4BEB-8673-F30EF3B18085}"/>
              </a:ext>
            </a:extLst>
          </p:cNvPr>
          <p:cNvCxnSpPr>
            <a:cxnSpLocks/>
          </p:cNvCxnSpPr>
          <p:nvPr/>
        </p:nvCxnSpPr>
        <p:spPr>
          <a:xfrm>
            <a:off x="6112329" y="2308855"/>
            <a:ext cx="373743" cy="17145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6425C1-C774-4152-B86A-E99CB8C0EB93}"/>
              </a:ext>
            </a:extLst>
          </p:cNvPr>
          <p:cNvCxnSpPr>
            <a:cxnSpLocks/>
          </p:cNvCxnSpPr>
          <p:nvPr/>
        </p:nvCxnSpPr>
        <p:spPr>
          <a:xfrm flipH="1">
            <a:off x="3502933" y="2527476"/>
            <a:ext cx="366940" cy="222594"/>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354E4465-BF3E-4F20-B643-1BF94F868959}"/>
              </a:ext>
            </a:extLst>
          </p:cNvPr>
          <p:cNvCxnSpPr>
            <a:cxnSpLocks/>
          </p:cNvCxnSpPr>
          <p:nvPr/>
        </p:nvCxnSpPr>
        <p:spPr>
          <a:xfrm flipH="1">
            <a:off x="6112329" y="2523847"/>
            <a:ext cx="373743" cy="171450"/>
          </a:xfrm>
          <a:prstGeom prst="line">
            <a:avLst/>
          </a:prstGeom>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118DF181-EE4F-4128-9F38-4E236343D30A}"/>
              </a:ext>
            </a:extLst>
          </p:cNvPr>
          <p:cNvSpPr txBox="1"/>
          <p:nvPr/>
        </p:nvSpPr>
        <p:spPr>
          <a:xfrm>
            <a:off x="660400" y="4184159"/>
            <a:ext cx="10922000" cy="1477328"/>
          </a:xfrm>
          <a:prstGeom prst="rect">
            <a:avLst/>
          </a:prstGeom>
          <a:noFill/>
        </p:spPr>
        <p:txBody>
          <a:bodyPr wrap="square" rtlCol="0">
            <a:spAutoFit/>
          </a:bodyPr>
          <a:lstStyle/>
          <a:p>
            <a:r>
              <a:rPr lang="en-US" b="1" i="0" dirty="0">
                <a:solidFill>
                  <a:srgbClr val="0F1115"/>
                </a:solidFill>
                <a:effectLst/>
                <a:latin typeface="Myriad Pro (Body)"/>
              </a:rPr>
              <a:t>How Does This Model Support Good Practice?</a:t>
            </a:r>
            <a:br>
              <a:rPr lang="en-US" sz="1600" dirty="0">
                <a:latin typeface="Myriad Pro (Body)"/>
              </a:rPr>
            </a:br>
            <a:r>
              <a:rPr lang="en-US" b="0" i="0" dirty="0">
                <a:solidFill>
                  <a:srgbClr val="0F1115"/>
                </a:solidFill>
                <a:effectLst/>
                <a:latin typeface="Myriad Pro (Body)"/>
              </a:rPr>
              <a:t>This model helps professionals look beyond the obvious symptoms and consider multiple factors that may be causing an incident (</a:t>
            </a:r>
            <a:r>
              <a:rPr lang="en-US" b="0" i="0" dirty="0" err="1">
                <a:solidFill>
                  <a:srgbClr val="0F1115"/>
                </a:solidFill>
                <a:effectLst/>
                <a:latin typeface="Myriad Pro (Body)"/>
              </a:rPr>
              <a:t>Kumah</a:t>
            </a:r>
            <a:r>
              <a:rPr lang="en-US" b="0" i="0" dirty="0">
                <a:solidFill>
                  <a:srgbClr val="0F1115"/>
                </a:solidFill>
                <a:effectLst/>
                <a:latin typeface="Myriad Pro (Body)"/>
              </a:rPr>
              <a:t> et al., 2024). It encourages a team-based approach to problem solving, ensuring a thorough and systematic investigation (Phillips and Simmonds, 2013). By identifying root causes, we can implement effective solutions that prevent recurrence and improve overall quality of care.</a:t>
            </a:r>
            <a:endParaRPr lang="en-GB" dirty="0">
              <a:latin typeface="Myriad Pro (Body)"/>
            </a:endParaRPr>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6" name="Text 1">
            <a:extLst>
              <a:ext uri="{FF2B5EF4-FFF2-40B4-BE49-F238E27FC236}">
                <a16:creationId xmlns:a16="http://schemas.microsoft.com/office/drawing/2014/main" id="{5006EDD5-F152-4E9B-AB36-D69E522111D7}"/>
              </a:ext>
            </a:extLst>
          </p:cNvPr>
          <p:cNvSpPr/>
          <p:nvPr/>
        </p:nvSpPr>
        <p:spPr>
          <a:xfrm>
            <a:off x="334433" y="339948"/>
            <a:ext cx="7620000" cy="393700"/>
          </a:xfrm>
          <a:prstGeom prst="rect">
            <a:avLst/>
          </a:prstGeom>
          <a:noFill/>
          <a:ln/>
        </p:spPr>
        <p:txBody>
          <a:bodyPr wrap="square" rtlCol="0" anchor="ctr"/>
          <a:lstStyle/>
          <a:p>
            <a:pPr defTabSz="609630">
              <a:lnSpc>
                <a:spcPct val="120000"/>
              </a:lnSpc>
            </a:pPr>
            <a:r>
              <a:rPr lang="en-US" sz="2600" b="1" dirty="0">
                <a:solidFill>
                  <a:srgbClr val="0F172A"/>
                </a:solidFill>
                <a:latin typeface="Playfair Display" pitchFamily="34" charset="0"/>
                <a:ea typeface="Playfair Display" pitchFamily="34" charset="-122"/>
                <a:cs typeface="Playfair Display" pitchFamily="34" charset="-120"/>
              </a:rPr>
              <a:t>Practical example in Health and Social Care </a:t>
            </a:r>
            <a:endParaRPr lang="en-US" sz="2600" dirty="0">
              <a:solidFill>
                <a:prstClr val="black"/>
              </a:solidFill>
              <a:latin typeface="Calibri" panose="020F0502020204030204"/>
            </a:endParaRPr>
          </a:p>
        </p:txBody>
      </p:sp>
      <p:pic>
        <p:nvPicPr>
          <p:cNvPr id="7" name="Image 0" descr="preencoded.png">
            <a:extLst>
              <a:ext uri="{FF2B5EF4-FFF2-40B4-BE49-F238E27FC236}">
                <a16:creationId xmlns:a16="http://schemas.microsoft.com/office/drawing/2014/main" id="{D6F4D6F2-7B17-4EAC-9F80-9A276344C21C}"/>
              </a:ext>
            </a:extLst>
          </p:cNvPr>
          <p:cNvPicPr>
            <a:picLocks noChangeAspect="1"/>
          </p:cNvPicPr>
          <p:nvPr/>
        </p:nvPicPr>
        <p:blipFill>
          <a:blip r:embed="rId2"/>
          <a:stretch>
            <a:fillRect/>
          </a:stretch>
        </p:blipFill>
        <p:spPr>
          <a:xfrm>
            <a:off x="334433" y="922560"/>
            <a:ext cx="10922000" cy="762000"/>
          </a:xfrm>
          <a:prstGeom prst="rect">
            <a:avLst/>
          </a:prstGeom>
        </p:spPr>
      </p:pic>
      <p:sp>
        <p:nvSpPr>
          <p:cNvPr id="8" name="Text 2">
            <a:extLst>
              <a:ext uri="{FF2B5EF4-FFF2-40B4-BE49-F238E27FC236}">
                <a16:creationId xmlns:a16="http://schemas.microsoft.com/office/drawing/2014/main" id="{D70AF686-0AFF-41B4-A7C2-E57ED8E1E4FA}"/>
              </a:ext>
            </a:extLst>
          </p:cNvPr>
          <p:cNvSpPr/>
          <p:nvPr/>
        </p:nvSpPr>
        <p:spPr>
          <a:xfrm>
            <a:off x="524933" y="1116235"/>
            <a:ext cx="10541000" cy="393700"/>
          </a:xfrm>
          <a:prstGeom prst="rect">
            <a:avLst/>
          </a:prstGeom>
          <a:noFill/>
          <a:ln/>
        </p:spPr>
        <p:txBody>
          <a:bodyPr wrap="square" rtlCol="0" anchor="ctr"/>
          <a:lstStyle/>
          <a:p>
            <a:pPr defTabSz="609630">
              <a:lnSpc>
                <a:spcPct val="140000"/>
              </a:lnSpc>
            </a:pPr>
            <a:r>
              <a:rPr lang="en-US" sz="1400" b="1" dirty="0">
                <a:solidFill>
                  <a:srgbClr val="10B981"/>
                </a:solidFill>
                <a:latin typeface="Calibri" panose="020F0502020204030204"/>
                <a:ea typeface="Inter" pitchFamily="34" charset="-122"/>
                <a:cs typeface="Inter" pitchFamily="34" charset="-120"/>
              </a:rPr>
              <a:t>The Incident: </a:t>
            </a:r>
            <a:endParaRPr lang="en-US" sz="1400" dirty="0">
              <a:solidFill>
                <a:prstClr val="black"/>
              </a:solidFill>
              <a:latin typeface="Calibri" panose="020F0502020204030204"/>
            </a:endParaRPr>
          </a:p>
          <a:p>
            <a:pPr defTabSz="609630">
              <a:lnSpc>
                <a:spcPct val="140000"/>
              </a:lnSpc>
            </a:pPr>
            <a:r>
              <a:rPr lang="en-US" sz="1400" dirty="0">
                <a:solidFill>
                  <a:srgbClr val="FFFFFF"/>
                </a:solidFill>
                <a:latin typeface="Calibri" panose="020F0502020204030204"/>
                <a:ea typeface="Inter" pitchFamily="34" charset="-122"/>
                <a:cs typeface="Inter" pitchFamily="34" charset="-120"/>
              </a:rPr>
              <a:t>A Senior Healthcare Assistant (or similar role) working in a care home setting.</a:t>
            </a:r>
            <a:endParaRPr lang="en-US" sz="1400" dirty="0">
              <a:solidFill>
                <a:prstClr val="black"/>
              </a:solidFill>
              <a:latin typeface="Calibri" panose="020F0502020204030204"/>
            </a:endParaRPr>
          </a:p>
        </p:txBody>
      </p:sp>
      <p:pic>
        <p:nvPicPr>
          <p:cNvPr id="9" name="Image 1" descr="preencoded.png">
            <a:extLst>
              <a:ext uri="{FF2B5EF4-FFF2-40B4-BE49-F238E27FC236}">
                <a16:creationId xmlns:a16="http://schemas.microsoft.com/office/drawing/2014/main" id="{E322E3E4-91F7-4911-9F04-941B613B7D1B}"/>
              </a:ext>
            </a:extLst>
          </p:cNvPr>
          <p:cNvPicPr>
            <a:picLocks noChangeAspect="1"/>
          </p:cNvPicPr>
          <p:nvPr/>
        </p:nvPicPr>
        <p:blipFill>
          <a:blip r:embed="rId3"/>
          <a:stretch>
            <a:fillRect/>
          </a:stretch>
        </p:blipFill>
        <p:spPr>
          <a:xfrm>
            <a:off x="334433" y="1813057"/>
            <a:ext cx="3302000" cy="3835400"/>
          </a:xfrm>
          <a:prstGeom prst="rect">
            <a:avLst/>
          </a:prstGeom>
        </p:spPr>
      </p:pic>
      <p:sp>
        <p:nvSpPr>
          <p:cNvPr id="10" name="Text 3">
            <a:extLst>
              <a:ext uri="{FF2B5EF4-FFF2-40B4-BE49-F238E27FC236}">
                <a16:creationId xmlns:a16="http://schemas.microsoft.com/office/drawing/2014/main" id="{A9050CBB-6605-4919-AFAE-756A5D231A72}"/>
              </a:ext>
            </a:extLst>
          </p:cNvPr>
          <p:cNvSpPr/>
          <p:nvPr/>
        </p:nvSpPr>
        <p:spPr>
          <a:xfrm>
            <a:off x="588433" y="2584582"/>
            <a:ext cx="2794000" cy="1644650"/>
          </a:xfrm>
          <a:prstGeom prst="rect">
            <a:avLst/>
          </a:prstGeom>
          <a:noFill/>
          <a:ln/>
        </p:spPr>
        <p:txBody>
          <a:bodyPr wrap="square" rtlCol="0" anchor="ctr"/>
          <a:lstStyle/>
          <a:p>
            <a:pPr defTabSz="609630">
              <a:lnSpc>
                <a:spcPct val="160000"/>
              </a:lnSpc>
            </a:pPr>
            <a:r>
              <a:rPr lang="en-US" sz="1333" b="1" dirty="0">
                <a:solidFill>
                  <a:srgbClr val="0D9488"/>
                </a:solidFill>
                <a:ea typeface="Inter" pitchFamily="34" charset="-122"/>
                <a:cs typeface="Inter" pitchFamily="34" charset="-120"/>
              </a:rPr>
              <a:t>The Situation</a:t>
            </a:r>
            <a:endParaRPr lang="en-US" sz="1333" dirty="0">
              <a:solidFill>
                <a:prstClr val="black"/>
              </a:solidFill>
            </a:endParaRPr>
          </a:p>
          <a:p>
            <a:pPr defTabSz="609630">
              <a:buSzPct val="100000"/>
            </a:pPr>
            <a:r>
              <a:rPr lang="en-US" sz="1333" dirty="0">
                <a:solidFill>
                  <a:srgbClr val="0F172A"/>
                </a:solidFill>
                <a:ea typeface="Inter" pitchFamily="34" charset="-122"/>
                <a:cs typeface="Inter" pitchFamily="34" charset="-120"/>
              </a:rPr>
              <a:t>A vulnerable resident with cognitive impairment is repeatedly refusing their morning cardiac medication. The staff are concerned about their health, but must also respect the resident's rights</a:t>
            </a:r>
            <a:endParaRPr lang="en-US" sz="1333" dirty="0">
              <a:solidFill>
                <a:prstClr val="black"/>
              </a:solidFill>
            </a:endParaRPr>
          </a:p>
        </p:txBody>
      </p:sp>
      <p:pic>
        <p:nvPicPr>
          <p:cNvPr id="11" name="Image 2" descr="preencoded.png">
            <a:extLst>
              <a:ext uri="{FF2B5EF4-FFF2-40B4-BE49-F238E27FC236}">
                <a16:creationId xmlns:a16="http://schemas.microsoft.com/office/drawing/2014/main" id="{DEEC4022-C817-4CB2-9197-94AF8A64CA35}"/>
              </a:ext>
            </a:extLst>
          </p:cNvPr>
          <p:cNvPicPr>
            <a:picLocks noChangeAspect="1"/>
          </p:cNvPicPr>
          <p:nvPr/>
        </p:nvPicPr>
        <p:blipFill>
          <a:blip r:embed="rId3"/>
          <a:stretch>
            <a:fillRect/>
          </a:stretch>
        </p:blipFill>
        <p:spPr>
          <a:xfrm>
            <a:off x="3890433" y="1813057"/>
            <a:ext cx="3302000" cy="3835400"/>
          </a:xfrm>
          <a:prstGeom prst="rect">
            <a:avLst/>
          </a:prstGeom>
        </p:spPr>
      </p:pic>
      <p:sp>
        <p:nvSpPr>
          <p:cNvPr id="12" name="Text 4">
            <a:extLst>
              <a:ext uri="{FF2B5EF4-FFF2-40B4-BE49-F238E27FC236}">
                <a16:creationId xmlns:a16="http://schemas.microsoft.com/office/drawing/2014/main" id="{A44A2FBA-C6D5-4BA6-ABAB-59633AA11715}"/>
              </a:ext>
            </a:extLst>
          </p:cNvPr>
          <p:cNvSpPr/>
          <p:nvPr/>
        </p:nvSpPr>
        <p:spPr>
          <a:xfrm>
            <a:off x="4069976" y="2924307"/>
            <a:ext cx="3058957" cy="1644650"/>
          </a:xfrm>
          <a:prstGeom prst="rect">
            <a:avLst/>
          </a:prstGeom>
          <a:noFill/>
          <a:ln/>
        </p:spPr>
        <p:txBody>
          <a:bodyPr wrap="square" rtlCol="0" anchor="ctr"/>
          <a:lstStyle/>
          <a:p>
            <a:pPr defTabSz="609630"/>
            <a:r>
              <a:rPr lang="en-US" sz="1250" b="1" dirty="0">
                <a:solidFill>
                  <a:srgbClr val="0D9488"/>
                </a:solidFill>
                <a:latin typeface="Calibri" panose="020F0502020204030204"/>
                <a:ea typeface="Inter" pitchFamily="34" charset="-122"/>
                <a:cs typeface="Inter" pitchFamily="34" charset="-120"/>
              </a:rPr>
              <a:t>How is the Skill Applied?</a:t>
            </a:r>
          </a:p>
          <a:p>
            <a:pPr defTabSz="609630"/>
            <a:endParaRPr lang="en-US" sz="1250" dirty="0">
              <a:solidFill>
                <a:srgbClr val="0D9488"/>
              </a:solidFill>
              <a:latin typeface="Calibri" panose="020F0502020204030204"/>
              <a:ea typeface="Inter" pitchFamily="34" charset="-122"/>
              <a:cs typeface="Inter" pitchFamily="34" charset="-120"/>
            </a:endParaRPr>
          </a:p>
          <a:p>
            <a:pPr marL="0" marR="0">
              <a:spcBef>
                <a:spcPts val="0"/>
              </a:spcBef>
              <a:spcAft>
                <a:spcPts val="1000"/>
              </a:spcAft>
            </a:pPr>
            <a:r>
              <a:rPr lang="en-GB" sz="1250" b="1" dirty="0">
                <a:solidFill>
                  <a:srgbClr val="0F1115"/>
                </a:solidFill>
                <a:effectLst/>
                <a:ea typeface="Times New Roman" panose="02020603050405020304" pitchFamily="18" charset="0"/>
                <a:cs typeface="Times New Roman" panose="02020603050405020304" pitchFamily="18" charset="0"/>
              </a:rPr>
              <a:t>Diagnose the Problem</a:t>
            </a:r>
            <a:r>
              <a:rPr lang="en-GB" sz="1250" dirty="0">
                <a:solidFill>
                  <a:srgbClr val="0F1115"/>
                </a:solidFill>
                <a:effectLst/>
                <a:ea typeface="Times New Roman" panose="02020603050405020304" pitchFamily="18" charset="0"/>
                <a:cs typeface="Times New Roman" panose="02020603050405020304" pitchFamily="18" charset="0"/>
              </a:rPr>
              <a:t>: Speak with the resident to identify reasons for refusing medication, such as pain, swallowing difficulties, or side effects, and review medication records for patterns.</a:t>
            </a:r>
            <a:endParaRPr lang="en-GB" sz="125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GB" sz="1250" b="1" dirty="0">
                <a:solidFill>
                  <a:srgbClr val="0F1115"/>
                </a:solidFill>
                <a:effectLst/>
                <a:ea typeface="Times New Roman" panose="02020603050405020304" pitchFamily="18" charset="0"/>
                <a:cs typeface="Times New Roman" panose="02020603050405020304" pitchFamily="18" charset="0"/>
              </a:rPr>
              <a:t>Develop an Action Plan: </a:t>
            </a:r>
            <a:r>
              <a:rPr lang="en-GB" sz="1250" dirty="0">
                <a:solidFill>
                  <a:srgbClr val="0F1115"/>
                </a:solidFill>
                <a:effectLst/>
                <a:ea typeface="Times New Roman" panose="02020603050405020304" pitchFamily="18" charset="0"/>
                <a:cs typeface="Times New Roman" panose="02020603050405020304" pitchFamily="18" charset="0"/>
              </a:rPr>
              <a:t>Work with the GP and nursing team, using the Ishikawa Framework to identify root causes and implement suitable alternatives, such as a liquid medication or a quieter environment.</a:t>
            </a:r>
            <a:endParaRPr lang="en-GB" sz="125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GB" sz="1250" b="1" dirty="0">
                <a:solidFill>
                  <a:srgbClr val="0F1115"/>
                </a:solidFill>
                <a:effectLst/>
                <a:ea typeface="Times New Roman" panose="02020603050405020304" pitchFamily="18" charset="0"/>
                <a:cs typeface="Times New Roman" panose="02020603050405020304" pitchFamily="18" charset="0"/>
              </a:rPr>
              <a:t>Implement and Evaluate: </a:t>
            </a:r>
            <a:r>
              <a:rPr lang="en-GB" sz="1250" dirty="0">
                <a:solidFill>
                  <a:srgbClr val="0F1115"/>
                </a:solidFill>
                <a:effectLst/>
                <a:ea typeface="Times New Roman" panose="02020603050405020304" pitchFamily="18" charset="0"/>
                <a:cs typeface="Times New Roman" panose="02020603050405020304" pitchFamily="18" charset="0"/>
              </a:rPr>
              <a:t>Monitor the resident's response, assess medication adherence, and document all interventions to ensure safe, effective, and legally compliant care.</a:t>
            </a:r>
            <a:endParaRPr lang="en-GB" sz="125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Image 3" descr="preencoded.png">
            <a:extLst>
              <a:ext uri="{FF2B5EF4-FFF2-40B4-BE49-F238E27FC236}">
                <a16:creationId xmlns:a16="http://schemas.microsoft.com/office/drawing/2014/main" id="{68236E37-1FF5-482D-A4EB-024726AC8EBA}"/>
              </a:ext>
            </a:extLst>
          </p:cNvPr>
          <p:cNvPicPr>
            <a:picLocks noChangeAspect="1"/>
          </p:cNvPicPr>
          <p:nvPr/>
        </p:nvPicPr>
        <p:blipFill>
          <a:blip r:embed="rId4"/>
          <a:stretch>
            <a:fillRect/>
          </a:stretch>
        </p:blipFill>
        <p:spPr>
          <a:xfrm>
            <a:off x="7446433" y="1813056"/>
            <a:ext cx="3810000" cy="3296825"/>
          </a:xfrm>
          <a:prstGeom prst="rect">
            <a:avLst/>
          </a:prstGeom>
        </p:spPr>
      </p:pic>
      <p:sp>
        <p:nvSpPr>
          <p:cNvPr id="14" name="Text 5">
            <a:extLst>
              <a:ext uri="{FF2B5EF4-FFF2-40B4-BE49-F238E27FC236}">
                <a16:creationId xmlns:a16="http://schemas.microsoft.com/office/drawing/2014/main" id="{8D90BFA7-BDAF-4105-B58B-F280F39F0E1B}"/>
              </a:ext>
            </a:extLst>
          </p:cNvPr>
          <p:cNvSpPr/>
          <p:nvPr/>
        </p:nvSpPr>
        <p:spPr>
          <a:xfrm>
            <a:off x="7700433" y="2731218"/>
            <a:ext cx="3302000" cy="1460500"/>
          </a:xfrm>
          <a:prstGeom prst="rect">
            <a:avLst/>
          </a:prstGeom>
          <a:noFill/>
          <a:ln/>
        </p:spPr>
        <p:txBody>
          <a:bodyPr wrap="square" rtlCol="0" anchor="ctr"/>
          <a:lstStyle/>
          <a:p>
            <a:pPr defTabSz="609630"/>
            <a:r>
              <a:rPr lang="en-US" sz="1600" b="1" dirty="0">
                <a:solidFill>
                  <a:srgbClr val="10B981"/>
                </a:solidFill>
                <a:latin typeface="Calibri" panose="020F0502020204030204"/>
                <a:ea typeface="Inter" pitchFamily="34" charset="-122"/>
                <a:cs typeface="Inter" pitchFamily="34" charset="-120"/>
              </a:rPr>
              <a:t>Phase 3: Outcome &amp; Safety</a:t>
            </a:r>
          </a:p>
          <a:p>
            <a:pPr defTabSz="609630"/>
            <a:endParaRPr lang="en-US" sz="1600" dirty="0">
              <a:solidFill>
                <a:prstClr val="black"/>
              </a:solidFill>
              <a:latin typeface="Calibri" panose="020F0502020204030204"/>
            </a:endParaRPr>
          </a:p>
          <a:p>
            <a:pPr marL="228611" indent="-228611" defTabSz="609630">
              <a:buSzPct val="100000"/>
              <a:buFontTx/>
              <a:buChar char="•"/>
            </a:pPr>
            <a:r>
              <a:rPr lang="en-US" sz="1600" b="1" dirty="0">
                <a:solidFill>
                  <a:srgbClr val="FFFFFF"/>
                </a:solidFill>
                <a:latin typeface="Calibri" panose="020F0502020204030204"/>
                <a:ea typeface="Inter" pitchFamily="34" charset="-122"/>
                <a:cs typeface="Inter" pitchFamily="34" charset="-120"/>
              </a:rPr>
              <a:t>Patient/Service User Experience: </a:t>
            </a:r>
            <a:endParaRPr lang="en-US" sz="1600" dirty="0">
              <a:solidFill>
                <a:prstClr val="black"/>
              </a:solidFill>
              <a:latin typeface="Calibri" panose="020F0502020204030204"/>
            </a:endParaRPr>
          </a:p>
          <a:p>
            <a:pPr defTabSz="609630"/>
            <a:r>
              <a:rPr lang="en-US" sz="1600" dirty="0">
                <a:solidFill>
                  <a:srgbClr val="94A3B8"/>
                </a:solidFill>
                <a:latin typeface="Calibri" panose="020F0502020204030204"/>
                <a:ea typeface="Inter" pitchFamily="34" charset="-122"/>
                <a:cs typeface="Inter" pitchFamily="34" charset="-120"/>
              </a:rPr>
              <a:t>Respecting resident autonomy while ensuring their needs are met, building trust and reducing anxiety.</a:t>
            </a:r>
          </a:p>
          <a:p>
            <a:pPr defTabSz="609630"/>
            <a:endParaRPr lang="en-US" sz="1600" dirty="0">
              <a:solidFill>
                <a:prstClr val="black"/>
              </a:solidFill>
              <a:latin typeface="Calibri" panose="020F0502020204030204"/>
            </a:endParaRPr>
          </a:p>
          <a:p>
            <a:pPr marL="228611" indent="-228611" defTabSz="609630">
              <a:buSzPct val="100000"/>
              <a:buFontTx/>
              <a:buChar char="•"/>
            </a:pPr>
            <a:r>
              <a:rPr lang="en-US" sz="1600" b="1" dirty="0">
                <a:solidFill>
                  <a:srgbClr val="FFFFFF"/>
                </a:solidFill>
                <a:latin typeface="Calibri" panose="020F0502020204030204"/>
                <a:ea typeface="Inter" pitchFamily="34" charset="-122"/>
                <a:cs typeface="Inter" pitchFamily="34" charset="-120"/>
              </a:rPr>
              <a:t>Safety &amp; Quality of Care:</a:t>
            </a:r>
            <a:endParaRPr lang="en-US" sz="1600" dirty="0">
              <a:solidFill>
                <a:prstClr val="black"/>
              </a:solidFill>
              <a:latin typeface="Calibri" panose="020F0502020204030204"/>
            </a:endParaRPr>
          </a:p>
          <a:p>
            <a:pPr defTabSz="609630"/>
            <a:r>
              <a:rPr lang="en-US" sz="1600" dirty="0">
                <a:solidFill>
                  <a:srgbClr val="94A3B8"/>
                </a:solidFill>
                <a:latin typeface="Calibri" panose="020F0502020204030204"/>
                <a:ea typeface="Inter" pitchFamily="34" charset="-122"/>
                <a:cs typeface="Inter" pitchFamily="34" charset="-120"/>
              </a:rPr>
              <a:t>Ensures adherence to medication regimes, improving health outcomes and preventing </a:t>
            </a:r>
            <a:r>
              <a:rPr lang="en-US" sz="1600" dirty="0" err="1">
                <a:solidFill>
                  <a:srgbClr val="94A3B8"/>
                </a:solidFill>
                <a:latin typeface="Calibri" panose="020F0502020204030204"/>
                <a:ea typeface="Inter" pitchFamily="34" charset="-122"/>
                <a:cs typeface="Inter" pitchFamily="34" charset="-120"/>
              </a:rPr>
              <a:t>deteriorateon</a:t>
            </a:r>
            <a:r>
              <a:rPr lang="en-US" sz="1600" dirty="0">
                <a:solidFill>
                  <a:srgbClr val="94A3B8"/>
                </a:solidFill>
                <a:latin typeface="Calibri" panose="020F0502020204030204"/>
                <a:ea typeface="Inter" pitchFamily="34" charset="-122"/>
                <a:cs typeface="Inter" pitchFamily="34" charset="-120"/>
              </a:rPr>
              <a:t> (Haskins and Wick, 2017). </a:t>
            </a:r>
            <a:endParaRPr lang="en-US" sz="1600" dirty="0">
              <a:solidFill>
                <a:prstClr val="black"/>
              </a:solidFill>
              <a:latin typeface="Calibri" panose="020F0502020204030204"/>
            </a:endParaRPr>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44245" y="327553"/>
            <a:ext cx="8964488" cy="570675"/>
          </a:xfrm>
        </p:spPr>
        <p:txBody>
          <a:bodyPr/>
          <a:lstStyle/>
          <a:p>
            <a:r>
              <a:rPr lang="en-GB" sz="2400" b="1" dirty="0"/>
              <a:t>How does this skill support my future career?</a:t>
            </a:r>
            <a:endParaRPr lang="en-GB" altLang="en-US" sz="24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440871" y="862370"/>
            <a:ext cx="11310257" cy="3960440"/>
          </a:xfrm>
        </p:spPr>
        <p:txBody>
          <a:bodyPr/>
          <a:lstStyle/>
          <a:p>
            <a:pPr algn="l"/>
            <a:r>
              <a:rPr lang="en-US" sz="1800" b="1" i="0" dirty="0">
                <a:solidFill>
                  <a:schemeClr val="accent6">
                    <a:lumMod val="75000"/>
                  </a:schemeClr>
                </a:solidFill>
                <a:effectLst/>
                <a:latin typeface="Tahoma" panose="020B0604030504040204" pitchFamily="34" charset="0"/>
                <a:ea typeface="Tahoma" panose="020B0604030504040204" pitchFamily="34" charset="0"/>
                <a:cs typeface="Tahoma" panose="020B0604030504040204" pitchFamily="34" charset="0"/>
              </a:rPr>
              <a:t>Why is Problem Solving Important for My Career?</a:t>
            </a:r>
            <a:endParaRPr lang="en-US" sz="1800" b="0" i="0" dirty="0">
              <a:solidFill>
                <a:schemeClr val="accent6">
                  <a:lumMod val="75000"/>
                </a:schemeClr>
              </a:solidFill>
              <a:effectLst/>
              <a:latin typeface="Tahoma" panose="020B0604030504040204" pitchFamily="34" charset="0"/>
              <a:ea typeface="Tahoma" panose="020B0604030504040204" pitchFamily="34" charset="0"/>
              <a:cs typeface="Tahoma" panose="020B0604030504040204" pitchFamily="34" charset="0"/>
            </a:endParaRPr>
          </a:p>
          <a:p>
            <a:pPr marL="0" indent="0" algn="l">
              <a:buNone/>
            </a:pPr>
            <a:r>
              <a:rPr lang="en-US" sz="1600" b="1"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Employability:</a:t>
            </a:r>
            <a:r>
              <a:rPr lang="en-US" sz="1600" b="0"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 Problem solving is a top skill that employers in health and social care look for (Department of Education, 2024). It demonstrates adaptability, professionalism, and the ability to manage complex situations calmly which are qualities that are highly sought after by recruiters (</a:t>
            </a:r>
            <a:r>
              <a:rPr lang="en-US" sz="1600" b="0" i="0" dirty="0" err="1">
                <a:solidFill>
                  <a:srgbClr val="0F1115"/>
                </a:solidFill>
                <a:effectLst/>
                <a:latin typeface="Tahoma" panose="020B0604030504040204" pitchFamily="34" charset="0"/>
                <a:ea typeface="Tahoma" panose="020B0604030504040204" pitchFamily="34" charset="0"/>
                <a:cs typeface="Tahoma" panose="020B0604030504040204" pitchFamily="34" charset="0"/>
              </a:rPr>
              <a:t>Badran</a:t>
            </a:r>
            <a:r>
              <a:rPr lang="en-US" sz="1600" b="0"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 and Mohamed, 2025).</a:t>
            </a:r>
          </a:p>
          <a:p>
            <a:pPr marL="0" indent="0" algn="l">
              <a:buNone/>
            </a:pPr>
            <a:r>
              <a:rPr lang="en-US" sz="1600" b="1"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Future Role:</a:t>
            </a:r>
            <a:r>
              <a:rPr lang="en-US" sz="1600" b="0"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 As I progress in my career, I will face increasingly complex challenges. Whether working as a care assistant, nurse, or manager, strong problem-solving skills will be essential to deliver high-quality care and lead teams effectively (Cote, 2023).</a:t>
            </a:r>
          </a:p>
          <a:p>
            <a:pPr marL="0" indent="0" algn="l">
              <a:buNone/>
            </a:pPr>
            <a:endParaRPr lang="en-US" sz="1600" b="0" i="0" dirty="0">
              <a:solidFill>
                <a:srgbClr val="0F1115"/>
              </a:solidFill>
              <a:effectLst/>
              <a:latin typeface="Tahoma" panose="020B0604030504040204" pitchFamily="34" charset="0"/>
              <a:ea typeface="Tahoma" panose="020B0604030504040204" pitchFamily="34" charset="0"/>
              <a:cs typeface="Tahoma" panose="020B0604030504040204" pitchFamily="34" charset="0"/>
            </a:endParaRPr>
          </a:p>
          <a:p>
            <a:pPr algn="l"/>
            <a:r>
              <a:rPr lang="en-US" sz="1800" b="1" i="0" dirty="0">
                <a:solidFill>
                  <a:schemeClr val="accent6">
                    <a:lumMod val="75000"/>
                  </a:schemeClr>
                </a:solidFill>
                <a:effectLst/>
                <a:latin typeface="Tahoma" panose="020B0604030504040204" pitchFamily="34" charset="0"/>
                <a:ea typeface="Tahoma" panose="020B0604030504040204" pitchFamily="34" charset="0"/>
                <a:cs typeface="Tahoma" panose="020B0604030504040204" pitchFamily="34" charset="0"/>
              </a:rPr>
              <a:t>Reflection: Strengths and Development</a:t>
            </a:r>
            <a:endParaRPr lang="en-US" sz="1800" b="0" i="0" dirty="0">
              <a:solidFill>
                <a:schemeClr val="accent6">
                  <a:lumMod val="75000"/>
                </a:schemeClr>
              </a:solidFill>
              <a:effectLst/>
              <a:latin typeface="Tahoma" panose="020B0604030504040204" pitchFamily="34" charset="0"/>
              <a:ea typeface="Tahoma" panose="020B0604030504040204" pitchFamily="34" charset="0"/>
              <a:cs typeface="Tahoma" panose="020B0604030504040204" pitchFamily="34" charset="0"/>
            </a:endParaRPr>
          </a:p>
          <a:p>
            <a:pPr marL="0" indent="0" algn="l">
              <a:buNone/>
            </a:pPr>
            <a:r>
              <a:rPr lang="en-US" sz="1600" b="1"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Is </a:t>
            </a:r>
            <a:r>
              <a:rPr lang="en-US" sz="1600" b="1" dirty="0">
                <a:solidFill>
                  <a:srgbClr val="0F1115"/>
                </a:solidFill>
                <a:latin typeface="Tahoma" panose="020B0604030504040204" pitchFamily="34" charset="0"/>
                <a:ea typeface="Tahoma" panose="020B0604030504040204" pitchFamily="34" charset="0"/>
                <a:cs typeface="Tahoma" panose="020B0604030504040204" pitchFamily="34" charset="0"/>
              </a:rPr>
              <a:t>T</a:t>
            </a:r>
            <a:r>
              <a:rPr lang="en-US" sz="1600" b="1"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his a Strength for Me?</a:t>
            </a:r>
            <a:r>
              <a:rPr lang="en-US" sz="1600" b="0"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 I believe I have good instincts for identifying when a situation is not right and I am able to remain composed under pressure. I have strong emotional intelligence, which helps me sense the unspoken needs of patients and colleagues.</a:t>
            </a:r>
          </a:p>
          <a:p>
            <a:pPr marL="0" indent="0" algn="l">
              <a:buNone/>
            </a:pPr>
            <a:r>
              <a:rPr lang="en-US" sz="1600" b="1"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Is This an Area for Development?</a:t>
            </a:r>
            <a:r>
              <a:rPr lang="en-US" sz="1600" b="0"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 Yes. I want to become more systematic in my approach. I plan to do this by:</a:t>
            </a:r>
          </a:p>
          <a:p>
            <a:pPr marL="742950" lvl="1" indent="-285750" algn="l">
              <a:buFont typeface="Arial" panose="020B0604020202020204" pitchFamily="34" charset="0"/>
              <a:buChar char="•"/>
            </a:pPr>
            <a:r>
              <a:rPr lang="en-US" sz="1600" b="1"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Practicing with Models:</a:t>
            </a:r>
            <a:r>
              <a:rPr lang="en-US" sz="1600" b="0"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 Regularly using frameworks like the Fishbone Diagram and reflective cycles (Gibbs) to dissect my clinical decisions.</a:t>
            </a:r>
          </a:p>
          <a:p>
            <a:pPr marL="742950" lvl="1" indent="-285750" algn="l">
              <a:buFont typeface="Arial" panose="020B0604020202020204" pitchFamily="34" charset="0"/>
              <a:buChar char="•"/>
            </a:pPr>
            <a:r>
              <a:rPr lang="en-US" sz="1600" b="1"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Seeking Feedback:</a:t>
            </a:r>
            <a:r>
              <a:rPr lang="en-US" sz="1600" b="0"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 Actively seeking systematic review from clinical educators and mentors.</a:t>
            </a:r>
          </a:p>
          <a:p>
            <a:pPr marL="742950" lvl="1" indent="-285750" algn="l">
              <a:buFont typeface="Arial" panose="020B0604020202020204" pitchFamily="34" charset="0"/>
              <a:buChar char="•"/>
            </a:pPr>
            <a:r>
              <a:rPr lang="en-US" sz="1600" b="1"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Targeted Training:</a:t>
            </a:r>
            <a:r>
              <a:rPr lang="en-US" sz="1600" b="0" i="0" dirty="0">
                <a:solidFill>
                  <a:srgbClr val="0F1115"/>
                </a:solidFill>
                <a:effectLst/>
                <a:latin typeface="Tahoma" panose="020B0604030504040204" pitchFamily="34" charset="0"/>
                <a:ea typeface="Tahoma" panose="020B0604030504040204" pitchFamily="34" charset="0"/>
                <a:cs typeface="Tahoma" panose="020B0604030504040204" pitchFamily="34" charset="0"/>
              </a:rPr>
              <a:t> Participating in clinical simulation training and certified crisis intervention courses .</a:t>
            </a:r>
            <a:endParaRPr lang="en-GB" sz="1600" dirty="0">
              <a:latin typeface="Tahoma" panose="020B0604030504040204" pitchFamily="34" charset="0"/>
              <a:ea typeface="Tahoma" panose="020B0604030504040204" pitchFamily="34" charset="0"/>
              <a:cs typeface="Tahoma" panose="020B0604030504040204" pitchFamily="34" charset="0"/>
            </a:endParaRPr>
          </a:p>
          <a:p>
            <a:pPr marL="0" indent="0" algn="ctr">
              <a:buNone/>
            </a:pPr>
            <a:endParaRPr lang="en-GB" altLang="en-US" sz="1600" dirty="0">
              <a:latin typeface="Tahoma" panose="020B0604030504040204" pitchFamily="34" charset="0"/>
              <a:ea typeface="Tahoma" panose="020B0604030504040204" pitchFamily="34" charset="0"/>
              <a:cs typeface="Tahoma" panose="020B0604030504040204" pitchFamily="34" charset="0"/>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914398"/>
            <a:ext cx="6172200" cy="595033"/>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607608" y="1697483"/>
            <a:ext cx="6976783" cy="2937272"/>
          </a:xfrm>
        </p:spPr>
        <p:txBody>
          <a:bodyPr/>
          <a:lstStyle/>
          <a:p>
            <a:pPr algn="l"/>
            <a:r>
              <a:rPr lang="en-US" sz="2000" b="0" i="0" dirty="0">
                <a:solidFill>
                  <a:srgbClr val="0F1115"/>
                </a:solidFill>
                <a:effectLst/>
                <a:latin typeface="Myriad Pro (Body)"/>
              </a:rPr>
              <a:t>In conclusion, problem solving is the absolute operational and ethical framework that secures clinical safety, ensures continuous regulatory compliance, and respects service-user autonomy.</a:t>
            </a:r>
          </a:p>
          <a:p>
            <a:pPr marL="0" indent="0" algn="l">
              <a:buNone/>
            </a:pPr>
            <a:endParaRPr lang="en-US" sz="2000" b="0" i="0" dirty="0">
              <a:solidFill>
                <a:srgbClr val="0F1115"/>
              </a:solidFill>
              <a:effectLst/>
              <a:latin typeface="Myriad Pro (Body)"/>
            </a:endParaRPr>
          </a:p>
          <a:p>
            <a:pPr algn="l"/>
            <a:r>
              <a:rPr lang="en-US" sz="2000" b="0" i="0" dirty="0">
                <a:solidFill>
                  <a:srgbClr val="0F1115"/>
                </a:solidFill>
                <a:effectLst/>
                <a:latin typeface="Myriad Pro (Body)"/>
              </a:rPr>
              <a:t>By dedicating ourselves to systematic diagnostic models like Ishikawa and incorporating reflection into active practice, we transition from being reactive workers to proactive champions of healthcare quality. It is a skill I am committed to developing throughout my career to make a real difference in the lives of the people I support.</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17/07/2026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
        <p:nvSpPr>
          <p:cNvPr id="5" name="Rectangle 3">
            <a:extLst>
              <a:ext uri="{FF2B5EF4-FFF2-40B4-BE49-F238E27FC236}">
                <a16:creationId xmlns:a16="http://schemas.microsoft.com/office/drawing/2014/main" id="{83D02A4A-49D2-45EB-AD4E-337FC4096AE5}"/>
              </a:ext>
            </a:extLst>
          </p:cNvPr>
          <p:cNvSpPr>
            <a:spLocks noChangeArrowheads="1"/>
          </p:cNvSpPr>
          <p:nvPr/>
        </p:nvSpPr>
        <p:spPr bwMode="auto">
          <a:xfrm>
            <a:off x="403411" y="1404498"/>
            <a:ext cx="10692155" cy="37150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50" b="0" i="0" u="none" strike="noStrike" cap="none" normalizeH="0" baseline="0" dirty="0">
                <a:ln>
                  <a:noFill/>
                </a:ln>
                <a:solidFill>
                  <a:schemeClr val="tx1"/>
                </a:solidFill>
                <a:effectLst/>
                <a:cs typeface="Times New Roman" panose="02020603050405020304" pitchFamily="18" charset="0"/>
              </a:rPr>
              <a:t>Abd Karim </a:t>
            </a:r>
            <a:r>
              <a:rPr kumimoji="0" lang="en-US" altLang="en-US" sz="1650" b="0" i="0" u="none" strike="noStrike" cap="none" normalizeH="0" baseline="0" dirty="0" err="1">
                <a:ln>
                  <a:noFill/>
                </a:ln>
                <a:solidFill>
                  <a:schemeClr val="tx1"/>
                </a:solidFill>
                <a:effectLst/>
                <a:cs typeface="Times New Roman" panose="02020603050405020304" pitchFamily="18" charset="0"/>
              </a:rPr>
              <a:t>Amarullah</a:t>
            </a:r>
            <a:r>
              <a:rPr kumimoji="0" lang="en-US" altLang="en-US" sz="1650" b="0" i="0" u="none" strike="noStrike" cap="none" normalizeH="0" baseline="0" dirty="0">
                <a:ln>
                  <a:noFill/>
                </a:ln>
                <a:solidFill>
                  <a:schemeClr val="tx1"/>
                </a:solidFill>
                <a:effectLst/>
                <a:cs typeface="Times New Roman" panose="02020603050405020304" pitchFamily="18" charset="0"/>
              </a:rPr>
              <a:t>, Mukhtar Latif and </a:t>
            </a:r>
            <a:r>
              <a:rPr kumimoji="0" lang="en-US" altLang="en-US" sz="1650" b="0" i="0" u="none" strike="noStrike" cap="none" normalizeH="0" baseline="0" dirty="0" err="1">
                <a:ln>
                  <a:noFill/>
                </a:ln>
                <a:solidFill>
                  <a:schemeClr val="tx1"/>
                </a:solidFill>
                <a:effectLst/>
                <a:cs typeface="Times New Roman" panose="02020603050405020304" pitchFamily="18" charset="0"/>
              </a:rPr>
              <a:t>Rusmini</a:t>
            </a:r>
            <a:r>
              <a:rPr kumimoji="0" lang="en-US" altLang="en-US" sz="1650" b="0" i="0" u="none" strike="noStrike" cap="none" normalizeH="0" baseline="0" dirty="0">
                <a:ln>
                  <a:noFill/>
                </a:ln>
                <a:solidFill>
                  <a:schemeClr val="tx1"/>
                </a:solidFill>
                <a:effectLst/>
                <a:cs typeface="Times New Roman" panose="02020603050405020304" pitchFamily="18" charset="0"/>
              </a:rPr>
              <a:t> </a:t>
            </a:r>
            <a:r>
              <a:rPr kumimoji="0" lang="en-US" altLang="en-US" sz="1650" b="0" i="0" u="none" strike="noStrike" cap="none" normalizeH="0" baseline="0" dirty="0" err="1">
                <a:ln>
                  <a:noFill/>
                </a:ln>
                <a:solidFill>
                  <a:schemeClr val="tx1"/>
                </a:solidFill>
                <a:effectLst/>
                <a:cs typeface="Times New Roman" panose="02020603050405020304" pitchFamily="18" charset="0"/>
              </a:rPr>
              <a:t>Rusmini</a:t>
            </a:r>
            <a:r>
              <a:rPr kumimoji="0" lang="en-US" altLang="en-US" sz="1650" b="0" i="0" u="none" strike="noStrike" cap="none" normalizeH="0" baseline="0" dirty="0">
                <a:ln>
                  <a:noFill/>
                </a:ln>
                <a:solidFill>
                  <a:schemeClr val="tx1"/>
                </a:solidFill>
                <a:effectLst/>
                <a:cs typeface="Times New Roman" panose="02020603050405020304" pitchFamily="18" charset="0"/>
              </a:rPr>
              <a:t> (2026) “The Effectiveness of Problem-Solving Skills in Decision-Making at State Junior High Schools in Jambi Province,” </a:t>
            </a:r>
            <a:r>
              <a:rPr kumimoji="0" lang="en-US" altLang="en-US" sz="1650" b="0" i="1" u="none" strike="noStrike" cap="none" normalizeH="0" baseline="0" dirty="0" err="1">
                <a:ln>
                  <a:noFill/>
                </a:ln>
                <a:solidFill>
                  <a:schemeClr val="tx1"/>
                </a:solidFill>
                <a:effectLst/>
                <a:cs typeface="Times New Roman" panose="02020603050405020304" pitchFamily="18" charset="0"/>
              </a:rPr>
              <a:t>Jurnal</a:t>
            </a:r>
            <a:r>
              <a:rPr kumimoji="0" lang="en-US" altLang="en-US" sz="1650" b="0" i="1" u="none" strike="noStrike" cap="none" normalizeH="0" baseline="0" dirty="0">
                <a:ln>
                  <a:noFill/>
                </a:ln>
                <a:solidFill>
                  <a:schemeClr val="tx1"/>
                </a:solidFill>
                <a:effectLst/>
                <a:cs typeface="Times New Roman" panose="02020603050405020304" pitchFamily="18" charset="0"/>
              </a:rPr>
              <a:t> </a:t>
            </a:r>
            <a:r>
              <a:rPr kumimoji="0" lang="en-US" altLang="en-US" sz="1650" b="0" i="1" u="none" strike="noStrike" cap="none" normalizeH="0" baseline="0" dirty="0" err="1">
                <a:ln>
                  <a:noFill/>
                </a:ln>
                <a:solidFill>
                  <a:schemeClr val="tx1"/>
                </a:solidFill>
                <a:effectLst/>
                <a:cs typeface="Times New Roman" panose="02020603050405020304" pitchFamily="18" charset="0"/>
              </a:rPr>
              <a:t>Insan</a:t>
            </a:r>
            <a:r>
              <a:rPr kumimoji="0" lang="en-US" altLang="en-US" sz="1650" b="0" i="1" u="none" strike="noStrike" cap="none" normalizeH="0" baseline="0" dirty="0">
                <a:ln>
                  <a:noFill/>
                </a:ln>
                <a:solidFill>
                  <a:schemeClr val="tx1"/>
                </a:solidFill>
                <a:effectLst/>
                <a:cs typeface="Times New Roman" panose="02020603050405020304" pitchFamily="18" charset="0"/>
              </a:rPr>
              <a:t> Pendidikan dan </a:t>
            </a:r>
            <a:r>
              <a:rPr kumimoji="0" lang="en-US" altLang="en-US" sz="1650" b="0" i="1" u="none" strike="noStrike" cap="none" normalizeH="0" baseline="0" dirty="0" err="1">
                <a:ln>
                  <a:noFill/>
                </a:ln>
                <a:solidFill>
                  <a:schemeClr val="tx1"/>
                </a:solidFill>
                <a:effectLst/>
                <a:cs typeface="Times New Roman" panose="02020603050405020304" pitchFamily="18" charset="0"/>
              </a:rPr>
              <a:t>Sosial</a:t>
            </a:r>
            <a:r>
              <a:rPr kumimoji="0" lang="en-US" altLang="en-US" sz="1650" b="0" i="1" u="none" strike="noStrike" cap="none" normalizeH="0" baseline="0" dirty="0">
                <a:ln>
                  <a:noFill/>
                </a:ln>
                <a:solidFill>
                  <a:schemeClr val="tx1"/>
                </a:solidFill>
                <a:effectLst/>
                <a:cs typeface="Times New Roman" panose="02020603050405020304" pitchFamily="18" charset="0"/>
              </a:rPr>
              <a:t> </a:t>
            </a:r>
            <a:r>
              <a:rPr kumimoji="0" lang="en-US" altLang="en-US" sz="1650" b="0" i="1" u="none" strike="noStrike" cap="none" normalizeH="0" baseline="0" dirty="0" err="1">
                <a:ln>
                  <a:noFill/>
                </a:ln>
                <a:solidFill>
                  <a:schemeClr val="tx1"/>
                </a:solidFill>
                <a:effectLst/>
                <a:cs typeface="Times New Roman" panose="02020603050405020304" pitchFamily="18" charset="0"/>
              </a:rPr>
              <a:t>Humaniora</a:t>
            </a:r>
            <a:r>
              <a:rPr kumimoji="0" lang="en-US" altLang="en-US" sz="1650" b="0" i="0" u="none" strike="noStrike" cap="none" normalizeH="0" baseline="0" dirty="0">
                <a:ln>
                  <a:noFill/>
                </a:ln>
                <a:solidFill>
                  <a:schemeClr val="tx1"/>
                </a:solidFill>
                <a:effectLst/>
                <a:cs typeface="Times New Roman" panose="02020603050405020304" pitchFamily="18" charset="0"/>
              </a:rPr>
              <a:t>, 4(1), pp. 01–21. Available at: </a:t>
            </a:r>
            <a:r>
              <a:rPr kumimoji="0" lang="en-US" altLang="en-US" sz="1650" b="0" i="0" u="none" strike="noStrike" cap="none" normalizeH="0" baseline="0" dirty="0">
                <a:ln>
                  <a:noFill/>
                </a:ln>
                <a:solidFill>
                  <a:schemeClr val="tx1"/>
                </a:solidFill>
                <a:effectLst/>
                <a:cs typeface="Times New Roman" panose="02020603050405020304" pitchFamily="18" charset="0"/>
                <a:hlinkClick r:id="rId2"/>
              </a:rPr>
              <a:t>https://doi.org/10.59581/jipsoshum-widyakarya.v4i1.5804</a:t>
            </a:r>
            <a:r>
              <a:rPr kumimoji="0" lang="en-US" altLang="en-US" sz="1650" b="0" i="0" u="none" strike="noStrike" cap="none" normalizeH="0" baseline="0" dirty="0">
                <a:ln>
                  <a:noFill/>
                </a:ln>
                <a:solidFill>
                  <a:schemeClr val="tx1"/>
                </a:solidFill>
                <a:effectLst/>
                <a:cs typeface="Times New Roman" panose="02020603050405020304" pitchFamily="18" charset="0"/>
              </a:rPr>
              <a:t>. </a:t>
            </a:r>
            <a:endParaRPr kumimoji="0" lang="en-US" altLang="en-US" sz="165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50" b="0" i="0" u="none" strike="noStrike" cap="none" normalizeH="0" baseline="0" dirty="0" err="1">
                <a:ln>
                  <a:noFill/>
                </a:ln>
                <a:solidFill>
                  <a:schemeClr val="tx1"/>
                </a:solidFill>
                <a:effectLst/>
                <a:cs typeface="Times New Roman" panose="02020603050405020304" pitchFamily="18" charset="0"/>
              </a:rPr>
              <a:t>Akolbire</a:t>
            </a:r>
            <a:r>
              <a:rPr kumimoji="0" lang="en-US" altLang="en-US" sz="1650" b="0" i="0" u="none" strike="noStrike" cap="none" normalizeH="0" baseline="0" dirty="0">
                <a:ln>
                  <a:noFill/>
                </a:ln>
                <a:solidFill>
                  <a:schemeClr val="tx1"/>
                </a:solidFill>
                <a:effectLst/>
                <a:cs typeface="Times New Roman" panose="02020603050405020304" pitchFamily="18" charset="0"/>
              </a:rPr>
              <a:t>, D., Sabin, L.L., </a:t>
            </a:r>
            <a:r>
              <a:rPr kumimoji="0" lang="en-US" altLang="en-US" sz="1650" b="0" i="0" u="none" strike="noStrike" cap="none" normalizeH="0" baseline="0" dirty="0" err="1">
                <a:ln>
                  <a:noFill/>
                </a:ln>
                <a:solidFill>
                  <a:schemeClr val="tx1"/>
                </a:solidFill>
                <a:effectLst/>
                <a:cs typeface="Times New Roman" panose="02020603050405020304" pitchFamily="18" charset="0"/>
              </a:rPr>
              <a:t>Lethunya</a:t>
            </a:r>
            <a:r>
              <a:rPr kumimoji="0" lang="en-US" altLang="en-US" sz="1650" b="0" i="0" u="none" strike="noStrike" cap="none" normalizeH="0" baseline="0" dirty="0">
                <a:ln>
                  <a:noFill/>
                </a:ln>
                <a:solidFill>
                  <a:schemeClr val="tx1"/>
                </a:solidFill>
                <a:effectLst/>
                <a:cs typeface="Times New Roman" panose="02020603050405020304" pitchFamily="18" charset="0"/>
              </a:rPr>
              <a:t>, P.P., Sharma, A., Cabral, H.J., Jack, B.W. and Scott, N.A. (2025) “Implementation effectiveness of ‘Problem solving for better health’ training in Lesotho using mixed methods and the reach, effectiveness, adoption, implementation and maintenance (RE-AIM) framework,” </a:t>
            </a:r>
            <a:r>
              <a:rPr kumimoji="0" lang="en-US" altLang="en-US" sz="1650" b="0" i="1" u="none" strike="noStrike" cap="none" normalizeH="0" baseline="0" dirty="0">
                <a:ln>
                  <a:noFill/>
                </a:ln>
                <a:solidFill>
                  <a:schemeClr val="tx1"/>
                </a:solidFill>
                <a:effectLst/>
                <a:cs typeface="Times New Roman" panose="02020603050405020304" pitchFamily="18" charset="0"/>
              </a:rPr>
              <a:t>BMC Medical Education</a:t>
            </a:r>
            <a:r>
              <a:rPr kumimoji="0" lang="en-US" altLang="en-US" sz="1650" b="0" i="0" u="none" strike="noStrike" cap="none" normalizeH="0" baseline="0" dirty="0">
                <a:ln>
                  <a:noFill/>
                </a:ln>
                <a:solidFill>
                  <a:schemeClr val="tx1"/>
                </a:solidFill>
                <a:effectLst/>
                <a:cs typeface="Times New Roman" panose="02020603050405020304" pitchFamily="18" charset="0"/>
              </a:rPr>
              <a:t>, 25(1). Available at: </a:t>
            </a:r>
            <a:r>
              <a:rPr kumimoji="0" lang="en-US" altLang="en-US" sz="1650" b="0" i="0" u="none" strike="noStrike" cap="none" normalizeH="0" baseline="0" dirty="0">
                <a:ln>
                  <a:noFill/>
                </a:ln>
                <a:solidFill>
                  <a:schemeClr val="tx1"/>
                </a:solidFill>
                <a:effectLst/>
                <a:cs typeface="Times New Roman" panose="02020603050405020304" pitchFamily="18" charset="0"/>
                <a:hlinkClick r:id="rId3"/>
              </a:rPr>
              <a:t>https://doi.org/10.1186/s12909-025-06666-1</a:t>
            </a:r>
            <a:r>
              <a:rPr kumimoji="0" lang="en-US" altLang="en-US" sz="1650" b="0" i="0" u="none" strike="noStrike" cap="none" normalizeH="0" baseline="0" dirty="0">
                <a:ln>
                  <a:noFill/>
                </a:ln>
                <a:solidFill>
                  <a:schemeClr val="tx1"/>
                </a:solidFill>
                <a:effectLst/>
                <a:cs typeface="Times New Roman" panose="02020603050405020304" pitchFamily="18" charset="0"/>
              </a:rPr>
              <a:t>. </a:t>
            </a:r>
            <a:endParaRPr kumimoji="0" lang="en-US" altLang="en-US" sz="165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50" b="0" i="0" u="none" strike="noStrike" cap="none" normalizeH="0" baseline="0" dirty="0" err="1">
                <a:ln>
                  <a:noFill/>
                </a:ln>
                <a:solidFill>
                  <a:schemeClr val="tx1"/>
                </a:solidFill>
                <a:effectLst/>
                <a:cs typeface="Times New Roman" panose="02020603050405020304" pitchFamily="18" charset="0"/>
              </a:rPr>
              <a:t>Arrison</a:t>
            </a:r>
            <a:r>
              <a:rPr kumimoji="0" lang="en-US" altLang="en-US" sz="1650" b="0" i="0" u="none" strike="noStrike" cap="none" normalizeH="0" baseline="0" dirty="0">
                <a:ln>
                  <a:noFill/>
                </a:ln>
                <a:solidFill>
                  <a:schemeClr val="tx1"/>
                </a:solidFill>
                <a:effectLst/>
                <a:cs typeface="Times New Roman" panose="02020603050405020304" pitchFamily="18" charset="0"/>
              </a:rPr>
              <a:t>, L. (2024) “Reaching Regulatory Compliance Metrics,” </a:t>
            </a:r>
            <a:r>
              <a:rPr kumimoji="0" lang="en-US" altLang="en-US" sz="1650" b="0" i="1" u="none" strike="noStrike" cap="none" normalizeH="0" baseline="0" dirty="0">
                <a:ln>
                  <a:noFill/>
                </a:ln>
                <a:solidFill>
                  <a:schemeClr val="tx1"/>
                </a:solidFill>
                <a:effectLst/>
                <a:cs typeface="Times New Roman" panose="02020603050405020304" pitchFamily="18" charset="0"/>
              </a:rPr>
              <a:t>Nurse leader</a:t>
            </a:r>
            <a:r>
              <a:rPr kumimoji="0" lang="en-US" altLang="en-US" sz="1650" b="0" i="0" u="none" strike="noStrike" cap="none" normalizeH="0" baseline="0" dirty="0">
                <a:ln>
                  <a:noFill/>
                </a:ln>
                <a:solidFill>
                  <a:schemeClr val="tx1"/>
                </a:solidFill>
                <a:effectLst/>
                <a:cs typeface="Times New Roman" panose="02020603050405020304" pitchFamily="18" charset="0"/>
              </a:rPr>
              <a:t>, 22(3). Available at: </a:t>
            </a:r>
            <a:r>
              <a:rPr kumimoji="0" lang="en-US" altLang="en-US" sz="1650" b="0" i="0" u="none" strike="noStrike" cap="none" normalizeH="0" baseline="0" dirty="0">
                <a:ln>
                  <a:noFill/>
                </a:ln>
                <a:solidFill>
                  <a:schemeClr val="tx1"/>
                </a:solidFill>
                <a:effectLst/>
                <a:cs typeface="Times New Roman" panose="02020603050405020304" pitchFamily="18" charset="0"/>
                <a:hlinkClick r:id="rId4"/>
              </a:rPr>
              <a:t>https://doi.org/10.1016/j.mnl.2024.03.003</a:t>
            </a:r>
            <a:r>
              <a:rPr kumimoji="0" lang="en-US" altLang="en-US" sz="1650" b="0" i="0" u="none" strike="noStrike" cap="none" normalizeH="0" baseline="0" dirty="0">
                <a:ln>
                  <a:noFill/>
                </a:ln>
                <a:solidFill>
                  <a:schemeClr val="tx1"/>
                </a:solidFill>
                <a:effectLst/>
                <a:cs typeface="Times New Roman" panose="02020603050405020304" pitchFamily="18" charset="0"/>
              </a:rPr>
              <a:t>. </a:t>
            </a:r>
            <a:endParaRPr kumimoji="0" lang="en-US" altLang="en-US" sz="165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50" b="0" i="0" u="none" strike="noStrike" cap="none" normalizeH="0" baseline="0" dirty="0" err="1">
                <a:ln>
                  <a:noFill/>
                </a:ln>
                <a:solidFill>
                  <a:schemeClr val="tx1"/>
                </a:solidFill>
                <a:effectLst/>
                <a:cs typeface="Times New Roman" panose="02020603050405020304" pitchFamily="18" charset="0"/>
              </a:rPr>
              <a:t>Badran</a:t>
            </a:r>
            <a:r>
              <a:rPr kumimoji="0" lang="en-US" altLang="en-US" sz="1650" b="0" i="0" u="none" strike="noStrike" cap="none" normalizeH="0" baseline="0" dirty="0">
                <a:ln>
                  <a:noFill/>
                </a:ln>
                <a:solidFill>
                  <a:schemeClr val="tx1"/>
                </a:solidFill>
                <a:effectLst/>
                <a:cs typeface="Times New Roman" panose="02020603050405020304" pitchFamily="18" charset="0"/>
              </a:rPr>
              <a:t>, F.M. and Mohamed, E.H. (2025) “Career Adaptability and Its Relation to Thriving at Work among Staff Nurses,” </a:t>
            </a:r>
            <a:r>
              <a:rPr kumimoji="0" lang="en-US" altLang="en-US" sz="1650" b="0" i="1" u="none" strike="noStrike" cap="none" normalizeH="0" baseline="0" dirty="0">
                <a:ln>
                  <a:noFill/>
                </a:ln>
                <a:solidFill>
                  <a:schemeClr val="tx1"/>
                </a:solidFill>
                <a:effectLst/>
                <a:cs typeface="Times New Roman" panose="02020603050405020304" pitchFamily="18" charset="0"/>
              </a:rPr>
              <a:t>Research Square (Research Square)</a:t>
            </a:r>
            <a:r>
              <a:rPr kumimoji="0" lang="en-US" altLang="en-US" sz="1650" b="0" i="0" u="none" strike="noStrike" cap="none" normalizeH="0" baseline="0" dirty="0">
                <a:ln>
                  <a:noFill/>
                </a:ln>
                <a:solidFill>
                  <a:schemeClr val="tx1"/>
                </a:solidFill>
                <a:effectLst/>
                <a:cs typeface="Times New Roman" panose="02020603050405020304" pitchFamily="18" charset="0"/>
              </a:rPr>
              <a:t> [Preprint]. Available at: </a:t>
            </a:r>
            <a:r>
              <a:rPr kumimoji="0" lang="en-US" altLang="en-US" sz="1650" b="0" i="0" u="none" strike="noStrike" cap="none" normalizeH="0" baseline="0" dirty="0">
                <a:ln>
                  <a:noFill/>
                </a:ln>
                <a:solidFill>
                  <a:schemeClr val="tx1"/>
                </a:solidFill>
                <a:effectLst/>
                <a:cs typeface="Times New Roman" panose="02020603050405020304" pitchFamily="18" charset="0"/>
                <a:hlinkClick r:id="rId5"/>
              </a:rPr>
              <a:t>https://doi.org/10.21203/rs.3.rs-5760555/v1</a:t>
            </a:r>
            <a:r>
              <a:rPr kumimoji="0" lang="en-US" altLang="en-US" sz="1650" b="0" i="0" u="none" strike="noStrike" cap="none" normalizeH="0" baseline="0" dirty="0">
                <a:ln>
                  <a:noFill/>
                </a:ln>
                <a:solidFill>
                  <a:schemeClr val="tx1"/>
                </a:solidFill>
                <a:effectLst/>
                <a:cs typeface="Times New Roman" panose="02020603050405020304" pitchFamily="18" charset="0"/>
              </a:rPr>
              <a:t>. </a:t>
            </a:r>
            <a:endParaRPr kumimoji="0" lang="en-US" altLang="en-US" sz="165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50" b="0" i="0" u="none" strike="noStrike" cap="none" normalizeH="0" baseline="0" dirty="0">
                <a:ln>
                  <a:noFill/>
                </a:ln>
                <a:solidFill>
                  <a:schemeClr val="tx1"/>
                </a:solidFill>
                <a:effectLst/>
                <a:cs typeface="Times New Roman" panose="02020603050405020304" pitchFamily="18" charset="0"/>
              </a:rPr>
              <a:t>Berg, A.M.N., Werner, A., </a:t>
            </a:r>
            <a:r>
              <a:rPr kumimoji="0" lang="en-US" altLang="en-US" sz="1650" b="0" i="0" u="none" strike="noStrike" cap="none" normalizeH="0" baseline="0" dirty="0" err="1">
                <a:ln>
                  <a:noFill/>
                </a:ln>
                <a:solidFill>
                  <a:schemeClr val="tx1"/>
                </a:solidFill>
                <a:effectLst/>
                <a:cs typeface="Times New Roman" panose="02020603050405020304" pitchFamily="18" charset="0"/>
              </a:rPr>
              <a:t>Knutsen</a:t>
            </a:r>
            <a:r>
              <a:rPr kumimoji="0" lang="en-US" altLang="en-US" sz="1650" b="0" i="0" u="none" strike="noStrike" cap="none" normalizeH="0" baseline="0" dirty="0">
                <a:ln>
                  <a:noFill/>
                </a:ln>
                <a:solidFill>
                  <a:schemeClr val="tx1"/>
                </a:solidFill>
                <a:effectLst/>
                <a:cs typeface="Times New Roman" panose="02020603050405020304" pitchFamily="18" charset="0"/>
              </a:rPr>
              <a:t>, I.R. and Johannessen, A.-K. (2024) “Hospital nurses and physicians’ experiences practicing patient safety work to recognize deteriorating patients: A qualitative study,” </a:t>
            </a:r>
            <a:r>
              <a:rPr kumimoji="0" lang="en-US" altLang="en-US" sz="1650" b="0" i="1" u="none" strike="noStrike" cap="none" normalizeH="0" baseline="0" dirty="0">
                <a:ln>
                  <a:noFill/>
                </a:ln>
                <a:solidFill>
                  <a:schemeClr val="tx1"/>
                </a:solidFill>
                <a:effectLst/>
                <a:cs typeface="Times New Roman" panose="02020603050405020304" pitchFamily="18" charset="0"/>
              </a:rPr>
              <a:t>BMC Health Services Research</a:t>
            </a:r>
            <a:r>
              <a:rPr kumimoji="0" lang="en-US" altLang="en-US" sz="1650" b="0" i="0" u="none" strike="noStrike" cap="none" normalizeH="0" baseline="0" dirty="0">
                <a:ln>
                  <a:noFill/>
                </a:ln>
                <a:solidFill>
                  <a:schemeClr val="tx1"/>
                </a:solidFill>
                <a:effectLst/>
                <a:cs typeface="Times New Roman" panose="02020603050405020304" pitchFamily="18" charset="0"/>
              </a:rPr>
              <a:t>, 24(1). Available at: </a:t>
            </a:r>
            <a:r>
              <a:rPr kumimoji="0" lang="en-US" altLang="en-US" sz="1650" b="0" i="0" u="none" strike="noStrike" cap="none" normalizeH="0" baseline="0" dirty="0">
                <a:ln>
                  <a:noFill/>
                </a:ln>
                <a:solidFill>
                  <a:schemeClr val="tx1"/>
                </a:solidFill>
                <a:effectLst/>
                <a:cs typeface="Times New Roman" panose="02020603050405020304" pitchFamily="18" charset="0"/>
                <a:hlinkClick r:id="rId6"/>
              </a:rPr>
              <a:t>https://doi.org/10.1186/s12913-024-11908-x</a:t>
            </a:r>
            <a:r>
              <a:rPr kumimoji="0" lang="en-US" altLang="en-US" sz="1650" b="0" i="0" u="none" strike="noStrike" cap="none" normalizeH="0" baseline="0" dirty="0">
                <a:ln>
                  <a:noFill/>
                </a:ln>
                <a:solidFill>
                  <a:schemeClr val="tx1"/>
                </a:solidFill>
                <a:effectLst/>
                <a:cs typeface="Times New Roman" panose="02020603050405020304" pitchFamily="18" charset="0"/>
              </a:rPr>
              <a:t>. </a:t>
            </a:r>
            <a:endParaRPr kumimoji="0" lang="en-US" altLang="en-US" sz="1650" b="0" i="0" u="none" strike="noStrike" cap="none" normalizeH="0" baseline="0" dirty="0">
              <a:ln>
                <a:noFill/>
              </a:ln>
              <a:solidFill>
                <a:schemeClr val="tx1"/>
              </a:solidFill>
              <a:effectLst/>
            </a:endParaRPr>
          </a:p>
        </p:txBody>
      </p:sp>
      <p:sp>
        <p:nvSpPr>
          <p:cNvPr id="7" name="Title 6">
            <a:extLst>
              <a:ext uri="{FF2B5EF4-FFF2-40B4-BE49-F238E27FC236}">
                <a16:creationId xmlns:a16="http://schemas.microsoft.com/office/drawing/2014/main" id="{E7B6E7F6-7A95-4632-8B7E-DAD8A9E73928}"/>
              </a:ext>
            </a:extLst>
          </p:cNvPr>
          <p:cNvSpPr>
            <a:spLocks noGrp="1"/>
          </p:cNvSpPr>
          <p:nvPr>
            <p:ph type="title"/>
          </p:nvPr>
        </p:nvSpPr>
        <p:spPr>
          <a:xfrm>
            <a:off x="609600" y="645459"/>
            <a:ext cx="10972800" cy="588963"/>
          </a:xfrm>
        </p:spPr>
        <p:txBody>
          <a:bodyPr/>
          <a:lstStyle/>
          <a:p>
            <a:r>
              <a:rPr kumimoji="0" lang="en-US" altLang="en-US" sz="3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Reference list</a:t>
            </a:r>
            <a:endParaRPr lang="en-GB" sz="3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A40BE-9277-4660-8C6E-671F98BE8C73}"/>
              </a:ext>
            </a:extLst>
          </p:cNvPr>
          <p:cNvSpPr>
            <a:spLocks noGrp="1"/>
          </p:cNvSpPr>
          <p:nvPr>
            <p:ph type="title"/>
          </p:nvPr>
        </p:nvSpPr>
        <p:spPr>
          <a:xfrm>
            <a:off x="609600" y="493028"/>
            <a:ext cx="10972800" cy="485309"/>
          </a:xfrm>
        </p:spPr>
        <p:txBody>
          <a:bodyPr/>
          <a:lstStyle/>
          <a:p>
            <a:r>
              <a:rPr kumimoji="0" lang="en-US" altLang="en-US" sz="3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Reference List </a:t>
            </a: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contd.</a:t>
            </a:r>
            <a:endParaRPr lang="en-GB" sz="1600" dirty="0"/>
          </a:p>
        </p:txBody>
      </p:sp>
      <p:sp>
        <p:nvSpPr>
          <p:cNvPr id="3" name="Content Placeholder 2">
            <a:extLst>
              <a:ext uri="{FF2B5EF4-FFF2-40B4-BE49-F238E27FC236}">
                <a16:creationId xmlns:a16="http://schemas.microsoft.com/office/drawing/2014/main" id="{D451A38D-81F7-4101-8FCB-C3E38F7E6764}"/>
              </a:ext>
            </a:extLst>
          </p:cNvPr>
          <p:cNvSpPr>
            <a:spLocks noGrp="1"/>
          </p:cNvSpPr>
          <p:nvPr>
            <p:ph idx="1"/>
          </p:nvPr>
        </p:nvSpPr>
        <p:spPr>
          <a:xfrm>
            <a:off x="821266" y="1175561"/>
            <a:ext cx="10274300" cy="3917032"/>
          </a:xfrm>
        </p:spPr>
        <p:txBody>
          <a:bodyPr/>
          <a:lstStyle/>
          <a:p>
            <a:pPr>
              <a:spcBef>
                <a:spcPct val="0"/>
              </a:spcBef>
            </a:pPr>
            <a:r>
              <a:rPr kumimoji="0" lang="en-US" altLang="en-US" sz="1650" b="0" i="0" u="none" strike="noStrike" cap="none" normalizeH="0" baseline="0" dirty="0">
                <a:ln>
                  <a:noFill/>
                </a:ln>
                <a:solidFill>
                  <a:schemeClr val="tx1"/>
                </a:solidFill>
                <a:effectLst/>
                <a:cs typeface="Times New Roman" panose="02020603050405020304" pitchFamily="18" charset="0"/>
              </a:rPr>
              <a:t>Cote, C. (2023) Why Problem-Solving Skills Are Essential for Leaders, Business Insights Blog. Harvard Business School. Available at: https://online.hbs.edu/blog/post/problem-solving-in-business (Accessed: July 6, 2026).</a:t>
            </a:r>
          </a:p>
          <a:p>
            <a:pPr>
              <a:spcBef>
                <a:spcPct val="0"/>
              </a:spcBef>
            </a:pPr>
            <a:r>
              <a:rPr kumimoji="0" lang="en-US" altLang="en-US" sz="1650" b="0" i="0" u="none" strike="noStrike" cap="none" normalizeH="0" baseline="0" dirty="0">
                <a:ln>
                  <a:noFill/>
                </a:ln>
                <a:solidFill>
                  <a:schemeClr val="tx1"/>
                </a:solidFill>
                <a:effectLst/>
                <a:cs typeface="Times New Roman" panose="02020603050405020304" pitchFamily="18" charset="0"/>
              </a:rPr>
              <a:t>Department of Education (2025) Employer Skills Survey 2024. Available at: </a:t>
            </a:r>
            <a:r>
              <a:rPr kumimoji="0" lang="en-US" altLang="en-US" sz="1650" b="0" i="0" u="none" strike="noStrike" cap="none" normalizeH="0" baseline="0" dirty="0">
                <a:ln>
                  <a:noFill/>
                </a:ln>
                <a:solidFill>
                  <a:schemeClr val="tx1"/>
                </a:solidFill>
                <a:effectLst/>
                <a:cs typeface="Times New Roman" panose="02020603050405020304" pitchFamily="18" charset="0"/>
                <a:hlinkClick r:id="rId2"/>
              </a:rPr>
              <a:t>https://files.eric.ed.gov/fulltext/ED679938.pdf</a:t>
            </a:r>
            <a:r>
              <a:rPr kumimoji="0" lang="en-US" altLang="en-US" sz="1650" b="0" i="0" u="none" strike="noStrike" cap="none" normalizeH="0" baseline="0" dirty="0">
                <a:ln>
                  <a:noFill/>
                </a:ln>
                <a:solidFill>
                  <a:schemeClr val="tx1"/>
                </a:solidFill>
                <a:effectLst/>
                <a:cs typeface="Times New Roman" panose="02020603050405020304" pitchFamily="18" charset="0"/>
              </a:rPr>
              <a:t> (Accessed: July 6, 2026).</a:t>
            </a:r>
          </a:p>
          <a:p>
            <a:pPr>
              <a:spcBef>
                <a:spcPct val="0"/>
              </a:spcBef>
            </a:pPr>
            <a:r>
              <a:rPr kumimoji="0" lang="en-US" altLang="en-US" sz="1650" b="0" i="0" u="none" strike="noStrike" cap="none" normalizeH="0" baseline="0" dirty="0" err="1">
                <a:ln>
                  <a:noFill/>
                </a:ln>
                <a:solidFill>
                  <a:schemeClr val="tx1"/>
                </a:solidFill>
                <a:effectLst/>
                <a:cs typeface="Times New Roman" panose="02020603050405020304" pitchFamily="18" charset="0"/>
              </a:rPr>
              <a:t>Halinen</a:t>
            </a:r>
            <a:r>
              <a:rPr kumimoji="0" lang="en-US" altLang="en-US" sz="1650" b="0" i="0" u="none" strike="noStrike" cap="none" normalizeH="0" baseline="0" dirty="0">
                <a:ln>
                  <a:noFill/>
                </a:ln>
                <a:solidFill>
                  <a:schemeClr val="tx1"/>
                </a:solidFill>
                <a:effectLst/>
                <a:cs typeface="Times New Roman" panose="02020603050405020304" pitchFamily="18" charset="0"/>
              </a:rPr>
              <a:t>, M., </a:t>
            </a:r>
            <a:r>
              <a:rPr kumimoji="0" lang="en-US" altLang="en-US" sz="1650" b="0" i="0" u="none" strike="noStrike" cap="none" normalizeH="0" baseline="0" dirty="0" err="1">
                <a:ln>
                  <a:noFill/>
                </a:ln>
                <a:solidFill>
                  <a:schemeClr val="tx1"/>
                </a:solidFill>
                <a:effectLst/>
                <a:cs typeface="Times New Roman" panose="02020603050405020304" pitchFamily="18" charset="0"/>
              </a:rPr>
              <a:t>Tiirinki</a:t>
            </a:r>
            <a:r>
              <a:rPr kumimoji="0" lang="en-US" altLang="en-US" sz="1650" b="0" i="0" u="none" strike="noStrike" cap="none" normalizeH="0" baseline="0" dirty="0">
                <a:ln>
                  <a:noFill/>
                </a:ln>
                <a:solidFill>
                  <a:schemeClr val="tx1"/>
                </a:solidFill>
                <a:effectLst/>
                <a:cs typeface="Times New Roman" panose="02020603050405020304" pitchFamily="18" charset="0"/>
              </a:rPr>
              <a:t>, H., </a:t>
            </a:r>
            <a:r>
              <a:rPr kumimoji="0" lang="en-US" altLang="en-US" sz="1650" b="0" i="0" u="none" strike="noStrike" cap="none" normalizeH="0" baseline="0" dirty="0" err="1">
                <a:ln>
                  <a:noFill/>
                </a:ln>
                <a:solidFill>
                  <a:schemeClr val="tx1"/>
                </a:solidFill>
                <a:effectLst/>
                <a:cs typeface="Times New Roman" panose="02020603050405020304" pitchFamily="18" charset="0"/>
              </a:rPr>
              <a:t>Rauhala</a:t>
            </a:r>
            <a:r>
              <a:rPr kumimoji="0" lang="en-US" altLang="en-US" sz="1650" b="0" i="0" u="none" strike="noStrike" cap="none" normalizeH="0" baseline="0" dirty="0">
                <a:ln>
                  <a:noFill/>
                </a:ln>
                <a:solidFill>
                  <a:schemeClr val="tx1"/>
                </a:solidFill>
                <a:effectLst/>
                <a:cs typeface="Times New Roman" panose="02020603050405020304" pitchFamily="18" charset="0"/>
              </a:rPr>
              <a:t>, A., </a:t>
            </a:r>
            <a:r>
              <a:rPr kumimoji="0" lang="en-US" altLang="en-US" sz="1650" b="0" i="0" u="none" strike="noStrike" cap="none" normalizeH="0" baseline="0" dirty="0" err="1">
                <a:ln>
                  <a:noFill/>
                </a:ln>
                <a:solidFill>
                  <a:schemeClr val="tx1"/>
                </a:solidFill>
                <a:effectLst/>
                <a:cs typeface="Times New Roman" panose="02020603050405020304" pitchFamily="18" charset="0"/>
              </a:rPr>
              <a:t>Kiili</a:t>
            </a:r>
            <a:r>
              <a:rPr kumimoji="0" lang="en-US" altLang="en-US" sz="1650" b="0" i="0" u="none" strike="noStrike" cap="none" normalizeH="0" baseline="0" dirty="0">
                <a:ln>
                  <a:noFill/>
                </a:ln>
                <a:solidFill>
                  <a:schemeClr val="tx1"/>
                </a:solidFill>
                <a:effectLst/>
                <a:cs typeface="Times New Roman" panose="02020603050405020304" pitchFamily="18" charset="0"/>
              </a:rPr>
              <a:t>, S. and </a:t>
            </a:r>
            <a:r>
              <a:rPr kumimoji="0" lang="en-US" altLang="en-US" sz="1650" b="0" i="0" u="none" strike="noStrike" cap="none" normalizeH="0" baseline="0" dirty="0" err="1">
                <a:ln>
                  <a:noFill/>
                </a:ln>
                <a:solidFill>
                  <a:schemeClr val="tx1"/>
                </a:solidFill>
                <a:effectLst/>
                <a:cs typeface="Times New Roman" panose="02020603050405020304" pitchFamily="18" charset="0"/>
              </a:rPr>
              <a:t>Ikonen</a:t>
            </a:r>
            <a:r>
              <a:rPr kumimoji="0" lang="en-US" altLang="en-US" sz="1650" b="0" i="0" u="none" strike="noStrike" cap="none" normalizeH="0" baseline="0" dirty="0">
                <a:ln>
                  <a:noFill/>
                </a:ln>
                <a:solidFill>
                  <a:schemeClr val="tx1"/>
                </a:solidFill>
                <a:effectLst/>
                <a:cs typeface="Times New Roman" panose="02020603050405020304" pitchFamily="18" charset="0"/>
              </a:rPr>
              <a:t>, T. (2024) “Root causes behind patient safety incidents in the emergency department and suggestions for improving patient safety – an analysis in a Finnish teaching hospital,” BMC Emergency Medicine, 24(1). Available at: </a:t>
            </a:r>
            <a:r>
              <a:rPr kumimoji="0" lang="en-US" altLang="en-US" sz="1650" b="0" i="0" u="none" strike="noStrike" cap="none" normalizeH="0" baseline="0" dirty="0">
                <a:ln>
                  <a:noFill/>
                </a:ln>
                <a:solidFill>
                  <a:schemeClr val="tx1"/>
                </a:solidFill>
                <a:effectLst/>
                <a:cs typeface="Times New Roman" panose="02020603050405020304" pitchFamily="18" charset="0"/>
                <a:hlinkClick r:id="rId3"/>
              </a:rPr>
              <a:t>https://doi.org/10.1186/s12873-024-01120-9</a:t>
            </a:r>
            <a:r>
              <a:rPr kumimoji="0" lang="en-US" altLang="en-US" sz="1650" b="0" i="0" u="none" strike="noStrike" cap="none" normalizeH="0" baseline="0" dirty="0">
                <a:ln>
                  <a:noFill/>
                </a:ln>
                <a:solidFill>
                  <a:schemeClr val="tx1"/>
                </a:solidFill>
                <a:effectLst/>
                <a:cs typeface="Times New Roman" panose="02020603050405020304" pitchFamily="18" charset="0"/>
              </a:rPr>
              <a:t>. </a:t>
            </a:r>
          </a:p>
          <a:p>
            <a:pPr>
              <a:spcBef>
                <a:spcPct val="0"/>
              </a:spcBef>
            </a:pPr>
            <a:r>
              <a:rPr kumimoji="0" lang="en-US" altLang="en-US" sz="1650" b="0" i="0" u="none" strike="noStrike" cap="none" normalizeH="0" baseline="0" dirty="0">
                <a:ln>
                  <a:noFill/>
                </a:ln>
                <a:solidFill>
                  <a:schemeClr val="tx1"/>
                </a:solidFill>
                <a:effectLst/>
                <a:cs typeface="Times New Roman" panose="02020603050405020304" pitchFamily="18" charset="0"/>
              </a:rPr>
              <a:t>Haskins, D.R. and Wick, J.Y. (2017) “Medication Refusal: Resident Rights, Administration Dilemma,” The Consultant Pharmacist, 32(12), pp. 728–736. Available at: </a:t>
            </a:r>
            <a:r>
              <a:rPr kumimoji="0" lang="en-US" altLang="en-US" sz="1650" b="0" i="0" u="none" strike="noStrike" cap="none" normalizeH="0" baseline="0" dirty="0">
                <a:ln>
                  <a:noFill/>
                </a:ln>
                <a:solidFill>
                  <a:schemeClr val="tx1"/>
                </a:solidFill>
                <a:effectLst/>
                <a:cs typeface="Times New Roman" panose="02020603050405020304" pitchFamily="18" charset="0"/>
                <a:hlinkClick r:id="rId4"/>
              </a:rPr>
              <a:t>https://doi.org/10.4140/tcp.n.2017.728</a:t>
            </a:r>
            <a:r>
              <a:rPr kumimoji="0" lang="en-US" altLang="en-US" sz="1650" b="0" i="0" u="none" strike="noStrike" cap="none" normalizeH="0" baseline="0" dirty="0">
                <a:ln>
                  <a:noFill/>
                </a:ln>
                <a:solidFill>
                  <a:schemeClr val="tx1"/>
                </a:solidFill>
                <a:effectLst/>
                <a:cs typeface="Times New Roman" panose="02020603050405020304" pitchFamily="18" charset="0"/>
              </a:rPr>
              <a:t> </a:t>
            </a:r>
          </a:p>
          <a:p>
            <a:pPr>
              <a:spcBef>
                <a:spcPct val="0"/>
              </a:spcBef>
            </a:pPr>
            <a:r>
              <a:rPr kumimoji="0" lang="en-US" altLang="en-US" sz="1650" b="0" i="0" u="none" strike="noStrike" cap="none" normalizeH="0" baseline="0" dirty="0">
                <a:ln>
                  <a:noFill/>
                </a:ln>
                <a:solidFill>
                  <a:schemeClr val="tx1"/>
                </a:solidFill>
                <a:effectLst/>
                <a:cs typeface="Times New Roman" panose="02020603050405020304" pitchFamily="18" charset="0"/>
              </a:rPr>
              <a:t>Ibrahim, M.M., Abdul-</a:t>
            </a:r>
            <a:r>
              <a:rPr kumimoji="0" lang="en-US" altLang="en-US" sz="1650" b="0" i="0" u="none" strike="noStrike" cap="none" normalizeH="0" baseline="0" dirty="0" err="1">
                <a:ln>
                  <a:noFill/>
                </a:ln>
                <a:solidFill>
                  <a:schemeClr val="tx1"/>
                </a:solidFill>
                <a:effectLst/>
                <a:cs typeface="Times New Roman" panose="02020603050405020304" pitchFamily="18" charset="0"/>
              </a:rPr>
              <a:t>Rahaman</a:t>
            </a:r>
            <a:r>
              <a:rPr kumimoji="0" lang="en-US" altLang="en-US" sz="1650" b="0" i="0" u="none" strike="noStrike" cap="none" normalizeH="0" baseline="0" dirty="0">
                <a:ln>
                  <a:noFill/>
                </a:ln>
                <a:solidFill>
                  <a:schemeClr val="tx1"/>
                </a:solidFill>
                <a:effectLst/>
                <a:cs typeface="Times New Roman" panose="02020603050405020304" pitchFamily="18" charset="0"/>
              </a:rPr>
              <a:t>, F., </a:t>
            </a:r>
            <a:r>
              <a:rPr kumimoji="0" lang="en-US" altLang="en-US" sz="1650" b="0" i="0" u="none" strike="noStrike" cap="none" normalizeH="0" baseline="0" dirty="0" err="1">
                <a:ln>
                  <a:noFill/>
                </a:ln>
                <a:solidFill>
                  <a:schemeClr val="tx1"/>
                </a:solidFill>
                <a:effectLst/>
                <a:cs typeface="Times New Roman" panose="02020603050405020304" pitchFamily="18" charset="0"/>
              </a:rPr>
              <a:t>Sayibu</a:t>
            </a:r>
            <a:r>
              <a:rPr kumimoji="0" lang="en-US" altLang="en-US" sz="1650" b="0" i="0" u="none" strike="noStrike" cap="none" normalizeH="0" baseline="0" dirty="0">
                <a:ln>
                  <a:noFill/>
                </a:ln>
                <a:solidFill>
                  <a:schemeClr val="tx1"/>
                </a:solidFill>
                <a:effectLst/>
                <a:cs typeface="Times New Roman" panose="02020603050405020304" pitchFamily="18" charset="0"/>
              </a:rPr>
              <a:t>, M.S., Alhassan, D.N., </a:t>
            </a:r>
            <a:r>
              <a:rPr kumimoji="0" lang="en-US" altLang="en-US" sz="1650" b="0" i="0" u="none" strike="noStrike" cap="none" normalizeH="0" baseline="0" dirty="0" err="1">
                <a:ln>
                  <a:noFill/>
                </a:ln>
                <a:solidFill>
                  <a:schemeClr val="tx1"/>
                </a:solidFill>
                <a:effectLst/>
                <a:cs typeface="Times New Roman" panose="02020603050405020304" pitchFamily="18" charset="0"/>
              </a:rPr>
              <a:t>Awudu</a:t>
            </a:r>
            <a:r>
              <a:rPr kumimoji="0" lang="en-US" altLang="en-US" sz="1650" b="0" i="0" u="none" strike="noStrike" cap="none" normalizeH="0" baseline="0" dirty="0">
                <a:ln>
                  <a:noFill/>
                </a:ln>
                <a:solidFill>
                  <a:schemeClr val="tx1"/>
                </a:solidFill>
                <a:effectLst/>
                <a:cs typeface="Times New Roman" panose="02020603050405020304" pitchFamily="18" charset="0"/>
              </a:rPr>
              <a:t>, R.T., </a:t>
            </a:r>
            <a:r>
              <a:rPr kumimoji="0" lang="en-US" altLang="en-US" sz="1650" b="0" i="0" u="none" strike="noStrike" cap="none" normalizeH="0" baseline="0" dirty="0" err="1">
                <a:ln>
                  <a:noFill/>
                </a:ln>
                <a:solidFill>
                  <a:schemeClr val="tx1"/>
                </a:solidFill>
                <a:effectLst/>
                <a:cs typeface="Times New Roman" panose="02020603050405020304" pitchFamily="18" charset="0"/>
              </a:rPr>
              <a:t>Sisala</a:t>
            </a:r>
            <a:r>
              <a:rPr kumimoji="0" lang="en-US" altLang="en-US" sz="1650" b="0" i="0" u="none" strike="noStrike" cap="none" normalizeH="0" baseline="0" dirty="0">
                <a:ln>
                  <a:noFill/>
                </a:ln>
                <a:solidFill>
                  <a:schemeClr val="tx1"/>
                </a:solidFill>
                <a:effectLst/>
                <a:cs typeface="Times New Roman" panose="02020603050405020304" pitchFamily="18" charset="0"/>
              </a:rPr>
              <a:t>, I.M., </a:t>
            </a:r>
            <a:r>
              <a:rPr kumimoji="0" lang="en-US" altLang="en-US" sz="1650" b="0" i="0" u="none" strike="noStrike" cap="none" normalizeH="0" baseline="0" dirty="0" err="1">
                <a:ln>
                  <a:noFill/>
                </a:ln>
                <a:solidFill>
                  <a:schemeClr val="tx1"/>
                </a:solidFill>
                <a:effectLst/>
                <a:cs typeface="Times New Roman" panose="02020603050405020304" pitchFamily="18" charset="0"/>
              </a:rPr>
              <a:t>Wuni</a:t>
            </a:r>
            <a:r>
              <a:rPr kumimoji="0" lang="en-US" altLang="en-US" sz="1650" b="0" i="0" u="none" strike="noStrike" cap="none" normalizeH="0" baseline="0" dirty="0">
                <a:ln>
                  <a:noFill/>
                </a:ln>
                <a:solidFill>
                  <a:schemeClr val="tx1"/>
                </a:solidFill>
                <a:effectLst/>
                <a:cs typeface="Times New Roman" panose="02020603050405020304" pitchFamily="18" charset="0"/>
              </a:rPr>
              <a:t>, A. and </a:t>
            </a:r>
            <a:r>
              <a:rPr kumimoji="0" lang="en-US" altLang="en-US" sz="1650" b="0" i="0" u="none" strike="noStrike" cap="none" normalizeH="0" baseline="0" dirty="0" err="1">
                <a:ln>
                  <a:noFill/>
                </a:ln>
                <a:solidFill>
                  <a:schemeClr val="tx1"/>
                </a:solidFill>
                <a:effectLst/>
                <a:cs typeface="Times New Roman" panose="02020603050405020304" pitchFamily="18" charset="0"/>
              </a:rPr>
              <a:t>Abdulai</a:t>
            </a:r>
            <a:r>
              <a:rPr kumimoji="0" lang="en-US" altLang="en-US" sz="1650" b="0" i="0" u="none" strike="noStrike" cap="none" normalizeH="0" baseline="0" dirty="0">
                <a:ln>
                  <a:noFill/>
                </a:ln>
                <a:solidFill>
                  <a:schemeClr val="tx1"/>
                </a:solidFill>
                <a:effectLst/>
                <a:cs typeface="Times New Roman" panose="02020603050405020304" pitchFamily="18" charset="0"/>
              </a:rPr>
              <a:t>, A.-M. (2025) “Assessing the impact of nurses’ patient safety competencies on key performance indicators (KPIs) for patient safety outcomes at Tamale Teaching Hospital: The mediating role of leadership and barriers to competency development,” </a:t>
            </a:r>
            <a:r>
              <a:rPr kumimoji="0" lang="en-US" altLang="en-US" sz="1650" b="0" i="1" u="none" strike="noStrike" cap="none" normalizeH="0" baseline="0" dirty="0">
                <a:ln>
                  <a:noFill/>
                </a:ln>
                <a:solidFill>
                  <a:schemeClr val="tx1"/>
                </a:solidFill>
                <a:effectLst/>
                <a:cs typeface="Times New Roman" panose="02020603050405020304" pitchFamily="18" charset="0"/>
              </a:rPr>
              <a:t>BMC Health Services Research</a:t>
            </a:r>
            <a:r>
              <a:rPr kumimoji="0" lang="en-US" altLang="en-US" sz="1650" b="0" i="0" u="none" strike="noStrike" cap="none" normalizeH="0" baseline="0" dirty="0">
                <a:ln>
                  <a:noFill/>
                </a:ln>
                <a:solidFill>
                  <a:schemeClr val="tx1"/>
                </a:solidFill>
                <a:effectLst/>
                <a:cs typeface="Times New Roman" panose="02020603050405020304" pitchFamily="18" charset="0"/>
              </a:rPr>
              <a:t>, 25(1). Available at: </a:t>
            </a:r>
            <a:r>
              <a:rPr kumimoji="0" lang="en-US" altLang="en-US" sz="1650" b="0" i="0" u="none" strike="noStrike" cap="none" normalizeH="0" baseline="0" dirty="0">
                <a:ln>
                  <a:noFill/>
                </a:ln>
                <a:solidFill>
                  <a:schemeClr val="tx1"/>
                </a:solidFill>
                <a:effectLst/>
                <a:cs typeface="Times New Roman" panose="02020603050405020304" pitchFamily="18" charset="0"/>
                <a:hlinkClick r:id="rId5"/>
              </a:rPr>
              <a:t>https://doi.org/10.1186/s12913-025-13384-3</a:t>
            </a:r>
            <a:r>
              <a:rPr kumimoji="0" lang="en-US" altLang="en-US" sz="1650" b="0" i="0" u="none" strike="noStrike" cap="none" normalizeH="0" baseline="0" dirty="0">
                <a:ln>
                  <a:noFill/>
                </a:ln>
                <a:solidFill>
                  <a:schemeClr val="tx1"/>
                </a:solidFill>
                <a:effectLst/>
                <a:cs typeface="Times New Roman" panose="02020603050405020304" pitchFamily="18" charset="0"/>
              </a:rPr>
              <a:t>. </a:t>
            </a:r>
            <a:endParaRPr kumimoji="0" lang="en-US" altLang="en-US" sz="1650" b="0" i="0" u="none" strike="noStrike" cap="none" normalizeH="0" baseline="0" dirty="0">
              <a:ln>
                <a:noFill/>
              </a:ln>
              <a:solidFill>
                <a:schemeClr val="tx1"/>
              </a:solidFill>
              <a:effectLst/>
            </a:endParaRPr>
          </a:p>
        </p:txBody>
      </p:sp>
      <p:sp>
        <p:nvSpPr>
          <p:cNvPr id="4" name="Date Placeholder 3">
            <a:extLst>
              <a:ext uri="{FF2B5EF4-FFF2-40B4-BE49-F238E27FC236}">
                <a16:creationId xmlns:a16="http://schemas.microsoft.com/office/drawing/2014/main" id="{B7D62E39-390A-42CC-84E6-B77E2F8DEA1E}"/>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30226994-B490-4403-8CE4-43D4FD570BBD}"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17/07/2026</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E7DE508D-3E66-4820-94A0-092F2464544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FB928A-D6AD-4F2A-B2DD-923741E90643}"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altLang="en-US" sz="1200" b="0" i="0" u="none" strike="noStrike" kern="1200" cap="none" spc="0" normalizeH="0" baseline="0" noProof="0">
              <a:ln>
                <a:noFill/>
              </a:ln>
              <a:solidFill>
                <a:srgbClr val="898989"/>
              </a:solidFill>
              <a:effectLst/>
              <a:uLnTx/>
              <a:uFillTx/>
              <a:latin typeface="Myriad Pro"/>
              <a:ea typeface="+mn-ea"/>
              <a:cs typeface="+mn-cs"/>
            </a:endParaRPr>
          </a:p>
        </p:txBody>
      </p:sp>
    </p:spTree>
    <p:extLst>
      <p:ext uri="{BB962C8B-B14F-4D97-AF65-F5344CB8AC3E}">
        <p14:creationId xmlns:p14="http://schemas.microsoft.com/office/powerpoint/2010/main" val="419182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A40BE-9277-4660-8C6E-671F98BE8C73}"/>
              </a:ext>
            </a:extLst>
          </p:cNvPr>
          <p:cNvSpPr>
            <a:spLocks noGrp="1"/>
          </p:cNvSpPr>
          <p:nvPr>
            <p:ph type="title"/>
          </p:nvPr>
        </p:nvSpPr>
        <p:spPr>
          <a:xfrm>
            <a:off x="609600" y="730712"/>
            <a:ext cx="10972800" cy="485309"/>
          </a:xfrm>
        </p:spPr>
        <p:txBody>
          <a:bodyPr/>
          <a:lstStyle/>
          <a:p>
            <a:r>
              <a:rPr kumimoji="0" lang="en-US" altLang="en-US" sz="3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Reference List </a:t>
            </a: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contd.</a:t>
            </a:r>
            <a:endParaRPr lang="en-GB" sz="1600" dirty="0"/>
          </a:p>
        </p:txBody>
      </p:sp>
      <p:sp>
        <p:nvSpPr>
          <p:cNvPr id="3" name="Content Placeholder 2">
            <a:extLst>
              <a:ext uri="{FF2B5EF4-FFF2-40B4-BE49-F238E27FC236}">
                <a16:creationId xmlns:a16="http://schemas.microsoft.com/office/drawing/2014/main" id="{D451A38D-81F7-4101-8FCB-C3E38F7E6764}"/>
              </a:ext>
            </a:extLst>
          </p:cNvPr>
          <p:cNvSpPr>
            <a:spLocks noGrp="1"/>
          </p:cNvSpPr>
          <p:nvPr>
            <p:ph idx="1"/>
          </p:nvPr>
        </p:nvSpPr>
        <p:spPr>
          <a:xfrm>
            <a:off x="893357" y="1470484"/>
            <a:ext cx="10405285" cy="3917032"/>
          </a:xfrm>
        </p:spPr>
        <p:txBody>
          <a:bodyPr/>
          <a:lstStyle/>
          <a:p>
            <a:pPr>
              <a:spcBef>
                <a:spcPct val="0"/>
              </a:spcBef>
            </a:pPr>
            <a:r>
              <a:rPr kumimoji="0" lang="en-US" altLang="en-US" sz="1650" b="0" i="0" u="none" strike="noStrike" cap="none" normalizeH="0" baseline="0" dirty="0" err="1">
                <a:ln>
                  <a:noFill/>
                </a:ln>
                <a:solidFill>
                  <a:schemeClr val="tx1"/>
                </a:solidFill>
                <a:effectLst/>
                <a:cs typeface="Times New Roman" panose="02020603050405020304" pitchFamily="18" charset="0"/>
              </a:rPr>
              <a:t>Kakemam</a:t>
            </a:r>
            <a:r>
              <a:rPr kumimoji="0" lang="en-US" altLang="en-US" sz="1650" b="0" i="0" u="none" strike="noStrike" cap="none" normalizeH="0" baseline="0" dirty="0">
                <a:ln>
                  <a:noFill/>
                </a:ln>
                <a:solidFill>
                  <a:schemeClr val="tx1"/>
                </a:solidFill>
                <a:effectLst/>
                <a:cs typeface="Times New Roman" panose="02020603050405020304" pitchFamily="18" charset="0"/>
              </a:rPr>
              <a:t>, E., Abbas </a:t>
            </a:r>
            <a:r>
              <a:rPr kumimoji="0" lang="en-US" altLang="en-US" sz="1650" b="0" i="0" u="none" strike="noStrike" cap="none" normalizeH="0" baseline="0" dirty="0" err="1">
                <a:ln>
                  <a:noFill/>
                </a:ln>
                <a:solidFill>
                  <a:schemeClr val="tx1"/>
                </a:solidFill>
                <a:effectLst/>
                <a:cs typeface="Times New Roman" panose="02020603050405020304" pitchFamily="18" charset="0"/>
              </a:rPr>
              <a:t>Mardani</a:t>
            </a:r>
            <a:r>
              <a:rPr kumimoji="0" lang="en-US" altLang="en-US" sz="1650" b="0" i="0" u="none" strike="noStrike" cap="none" normalizeH="0" baseline="0" dirty="0">
                <a:ln>
                  <a:noFill/>
                </a:ln>
                <a:solidFill>
                  <a:schemeClr val="tx1"/>
                </a:solidFill>
                <a:effectLst/>
                <a:cs typeface="Times New Roman" panose="02020603050405020304" pitchFamily="18" charset="0"/>
              </a:rPr>
              <a:t>, Elnaz </a:t>
            </a:r>
            <a:r>
              <a:rPr kumimoji="0" lang="en-US" altLang="en-US" sz="1650" b="0" i="0" u="none" strike="noStrike" cap="none" normalizeH="0" baseline="0" dirty="0" err="1">
                <a:ln>
                  <a:noFill/>
                </a:ln>
                <a:solidFill>
                  <a:schemeClr val="tx1"/>
                </a:solidFill>
                <a:effectLst/>
                <a:cs typeface="Times New Roman" panose="02020603050405020304" pitchFamily="18" charset="0"/>
              </a:rPr>
              <a:t>Parsarad</a:t>
            </a:r>
            <a:r>
              <a:rPr kumimoji="0" lang="en-US" altLang="en-US" sz="1650" b="0" i="0" u="none" strike="noStrike" cap="none" normalizeH="0" baseline="0" dirty="0">
                <a:ln>
                  <a:noFill/>
                </a:ln>
                <a:solidFill>
                  <a:schemeClr val="tx1"/>
                </a:solidFill>
                <a:effectLst/>
                <a:cs typeface="Times New Roman" panose="02020603050405020304" pitchFamily="18" charset="0"/>
              </a:rPr>
              <a:t>, Taheri, R., </a:t>
            </a:r>
            <a:r>
              <a:rPr kumimoji="0" lang="en-US" altLang="en-US" sz="1650" b="0" i="0" u="none" strike="noStrike" cap="none" normalizeH="0" baseline="0" dirty="0" err="1">
                <a:ln>
                  <a:noFill/>
                </a:ln>
                <a:solidFill>
                  <a:schemeClr val="tx1"/>
                </a:solidFill>
                <a:effectLst/>
                <a:cs typeface="Times New Roman" panose="02020603050405020304" pitchFamily="18" charset="0"/>
              </a:rPr>
              <a:t>Moosavi</a:t>
            </a:r>
            <a:r>
              <a:rPr kumimoji="0" lang="en-US" altLang="en-US" sz="1650" b="0" i="0" u="none" strike="noStrike" cap="none" normalizeH="0" baseline="0" dirty="0">
                <a:ln>
                  <a:noFill/>
                </a:ln>
                <a:solidFill>
                  <a:schemeClr val="tx1"/>
                </a:solidFill>
                <a:effectLst/>
                <a:cs typeface="Times New Roman" panose="02020603050405020304" pitchFamily="18" charset="0"/>
              </a:rPr>
              <a:t>, S., </a:t>
            </a:r>
            <a:r>
              <a:rPr kumimoji="0" lang="en-US" altLang="en-US" sz="1650" b="0" i="0" u="none" strike="noStrike" cap="none" normalizeH="0" baseline="0" dirty="0" err="1">
                <a:ln>
                  <a:noFill/>
                </a:ln>
                <a:solidFill>
                  <a:schemeClr val="tx1"/>
                </a:solidFill>
                <a:effectLst/>
                <a:cs typeface="Times New Roman" panose="02020603050405020304" pitchFamily="18" charset="0"/>
              </a:rPr>
              <a:t>Rohollah</a:t>
            </a:r>
            <a:r>
              <a:rPr kumimoji="0" lang="en-US" altLang="en-US" sz="1650" b="0" i="0" u="none" strike="noStrike" cap="none" normalizeH="0" baseline="0" dirty="0">
                <a:ln>
                  <a:noFill/>
                </a:ln>
                <a:solidFill>
                  <a:schemeClr val="tx1"/>
                </a:solidFill>
                <a:effectLst/>
                <a:cs typeface="Times New Roman" panose="02020603050405020304" pitchFamily="18" charset="0"/>
              </a:rPr>
              <a:t> </a:t>
            </a:r>
            <a:r>
              <a:rPr kumimoji="0" lang="en-US" altLang="en-US" sz="1650" b="0" i="0" u="none" strike="noStrike" cap="none" normalizeH="0" baseline="0" dirty="0" err="1">
                <a:ln>
                  <a:noFill/>
                </a:ln>
                <a:solidFill>
                  <a:schemeClr val="tx1"/>
                </a:solidFill>
                <a:effectLst/>
                <a:cs typeface="Times New Roman" panose="02020603050405020304" pitchFamily="18" charset="0"/>
              </a:rPr>
              <a:t>Kalhor</a:t>
            </a:r>
            <a:r>
              <a:rPr kumimoji="0" lang="en-US" altLang="en-US" sz="1650" b="0" i="0" u="none" strike="noStrike" cap="none" normalizeH="0" baseline="0" dirty="0">
                <a:ln>
                  <a:noFill/>
                </a:ln>
                <a:solidFill>
                  <a:schemeClr val="tx1"/>
                </a:solidFill>
                <a:effectLst/>
                <a:cs typeface="Times New Roman" panose="02020603050405020304" pitchFamily="18" charset="0"/>
              </a:rPr>
              <a:t> and </a:t>
            </a:r>
            <a:r>
              <a:rPr kumimoji="0" lang="en-US" altLang="en-US" sz="1650" b="0" i="0" u="none" strike="noStrike" cap="none" normalizeH="0" baseline="0" dirty="0" err="1">
                <a:ln>
                  <a:noFill/>
                </a:ln>
                <a:solidFill>
                  <a:schemeClr val="tx1"/>
                </a:solidFill>
                <a:effectLst/>
                <a:cs typeface="Times New Roman" panose="02020603050405020304" pitchFamily="18" charset="0"/>
              </a:rPr>
              <a:t>Roh</a:t>
            </a:r>
            <a:r>
              <a:rPr kumimoji="0" lang="en-US" altLang="en-US" sz="1650" b="0" i="0" u="none" strike="noStrike" cap="none" normalizeH="0" baseline="0" dirty="0">
                <a:ln>
                  <a:noFill/>
                </a:ln>
                <a:solidFill>
                  <a:schemeClr val="tx1"/>
                </a:solidFill>
                <a:effectLst/>
                <a:cs typeface="Times New Roman" panose="02020603050405020304" pitchFamily="18" charset="0"/>
              </a:rPr>
              <a:t>, Y.S. (2025) “The impact of nurses’ perceptions of systems thinking on patient safety competencies: A cross-sectional study,” </a:t>
            </a:r>
            <a:r>
              <a:rPr kumimoji="0" lang="en-US" altLang="en-US" sz="1650" b="0" i="1" u="none" strike="noStrike" cap="none" normalizeH="0" baseline="0" dirty="0">
                <a:ln>
                  <a:noFill/>
                </a:ln>
                <a:solidFill>
                  <a:schemeClr val="tx1"/>
                </a:solidFill>
                <a:effectLst/>
                <a:cs typeface="Times New Roman" panose="02020603050405020304" pitchFamily="18" charset="0"/>
              </a:rPr>
              <a:t>BMC Health Services Research</a:t>
            </a:r>
            <a:r>
              <a:rPr kumimoji="0" lang="en-US" altLang="en-US" sz="1650" b="0" i="0" u="none" strike="noStrike" cap="none" normalizeH="0" baseline="0" dirty="0">
                <a:ln>
                  <a:noFill/>
                </a:ln>
                <a:solidFill>
                  <a:schemeClr val="tx1"/>
                </a:solidFill>
                <a:effectLst/>
                <a:cs typeface="Times New Roman" panose="02020603050405020304" pitchFamily="18" charset="0"/>
              </a:rPr>
              <a:t>, 25(1). Available at: </a:t>
            </a:r>
            <a:r>
              <a:rPr kumimoji="0" lang="en-US" altLang="en-US" sz="1650" b="0" i="0" u="none" strike="noStrike" cap="none" normalizeH="0" baseline="0" dirty="0">
                <a:ln>
                  <a:noFill/>
                </a:ln>
                <a:solidFill>
                  <a:schemeClr val="tx1"/>
                </a:solidFill>
                <a:effectLst/>
                <a:cs typeface="Times New Roman" panose="02020603050405020304" pitchFamily="18" charset="0"/>
                <a:hlinkClick r:id="rId2"/>
              </a:rPr>
              <a:t>https://doi.org/10.1186/s12913-025-13456-4</a:t>
            </a:r>
            <a:r>
              <a:rPr kumimoji="0" lang="en-US" altLang="en-US" sz="1650" b="0" i="0" u="none" strike="noStrike" cap="none" normalizeH="0" baseline="0" dirty="0">
                <a:ln>
                  <a:noFill/>
                </a:ln>
                <a:solidFill>
                  <a:schemeClr val="tx1"/>
                </a:solidFill>
                <a:effectLst/>
                <a:cs typeface="Times New Roman" panose="02020603050405020304" pitchFamily="18" charset="0"/>
              </a:rPr>
              <a:t>. </a:t>
            </a:r>
            <a:endParaRPr kumimoji="0" lang="en-US" altLang="en-US" sz="1650" b="0" i="0" u="none" strike="noStrike" cap="none" normalizeH="0" baseline="0" dirty="0">
              <a:ln>
                <a:noFill/>
              </a:ln>
              <a:solidFill>
                <a:schemeClr val="tx1"/>
              </a:solidFill>
              <a:effectLst/>
            </a:endParaRPr>
          </a:p>
          <a:p>
            <a:pPr>
              <a:spcBef>
                <a:spcPct val="0"/>
              </a:spcBef>
            </a:pPr>
            <a:r>
              <a:rPr kumimoji="0" lang="en-US" altLang="en-US" sz="1650" b="0" i="0" u="none" strike="noStrike" cap="none" normalizeH="0" baseline="0" dirty="0" err="1">
                <a:ln>
                  <a:noFill/>
                </a:ln>
                <a:solidFill>
                  <a:schemeClr val="tx1"/>
                </a:solidFill>
                <a:effectLst/>
                <a:cs typeface="Times New Roman" panose="02020603050405020304" pitchFamily="18" charset="0"/>
              </a:rPr>
              <a:t>Kohanová</a:t>
            </a:r>
            <a:r>
              <a:rPr kumimoji="0" lang="en-US" altLang="en-US" sz="1650" b="0" i="0" u="none" strike="noStrike" cap="none" normalizeH="0" baseline="0" dirty="0">
                <a:ln>
                  <a:noFill/>
                </a:ln>
                <a:solidFill>
                  <a:schemeClr val="tx1"/>
                </a:solidFill>
                <a:effectLst/>
                <a:cs typeface="Times New Roman" panose="02020603050405020304" pitchFamily="18" charset="0"/>
              </a:rPr>
              <a:t>, D., </a:t>
            </a:r>
            <a:r>
              <a:rPr kumimoji="0" lang="en-US" altLang="en-US" sz="1650" b="0" i="0" u="none" strike="noStrike" cap="none" normalizeH="0" baseline="0" dirty="0" err="1">
                <a:ln>
                  <a:noFill/>
                </a:ln>
                <a:solidFill>
                  <a:schemeClr val="tx1"/>
                </a:solidFill>
                <a:effectLst/>
                <a:cs typeface="Times New Roman" panose="02020603050405020304" pitchFamily="18" charset="0"/>
              </a:rPr>
              <a:t>Solgajová</a:t>
            </a:r>
            <a:r>
              <a:rPr kumimoji="0" lang="en-US" altLang="en-US" sz="1650" b="0" i="0" u="none" strike="noStrike" cap="none" normalizeH="0" baseline="0" dirty="0">
                <a:ln>
                  <a:noFill/>
                </a:ln>
                <a:solidFill>
                  <a:schemeClr val="tx1"/>
                </a:solidFill>
                <a:effectLst/>
                <a:cs typeface="Times New Roman" panose="02020603050405020304" pitchFamily="18" charset="0"/>
              </a:rPr>
              <a:t>, A. and </a:t>
            </a:r>
            <a:r>
              <a:rPr kumimoji="0" lang="en-US" altLang="en-US" sz="1650" b="0" i="0" u="none" strike="noStrike" cap="none" normalizeH="0" baseline="0" dirty="0" err="1">
                <a:ln>
                  <a:noFill/>
                </a:ln>
                <a:solidFill>
                  <a:schemeClr val="tx1"/>
                </a:solidFill>
                <a:effectLst/>
                <a:cs typeface="Times New Roman" panose="02020603050405020304" pitchFamily="18" charset="0"/>
              </a:rPr>
              <a:t>Cubelo</a:t>
            </a:r>
            <a:r>
              <a:rPr kumimoji="0" lang="en-US" altLang="en-US" sz="1650" b="0" i="0" u="none" strike="noStrike" cap="none" normalizeH="0" baseline="0" dirty="0">
                <a:ln>
                  <a:noFill/>
                </a:ln>
                <a:solidFill>
                  <a:schemeClr val="tx1"/>
                </a:solidFill>
                <a:effectLst/>
                <a:cs typeface="Times New Roman" panose="02020603050405020304" pitchFamily="18" charset="0"/>
              </a:rPr>
              <a:t>, F. (2024) “The association of teamwork and missed nursing care in acute care setting: A mixed‐methods systematic review,” </a:t>
            </a:r>
            <a:r>
              <a:rPr kumimoji="0" lang="en-US" altLang="en-US" sz="1650" b="0" i="1" u="none" strike="noStrike" cap="none" normalizeH="0" baseline="0" dirty="0">
                <a:ln>
                  <a:noFill/>
                </a:ln>
                <a:solidFill>
                  <a:schemeClr val="tx1"/>
                </a:solidFill>
                <a:effectLst/>
                <a:cs typeface="Times New Roman" panose="02020603050405020304" pitchFamily="18" charset="0"/>
              </a:rPr>
              <a:t>Journal of clinical nursing</a:t>
            </a:r>
            <a:r>
              <a:rPr kumimoji="0" lang="en-US" altLang="en-US" sz="1650" b="0" i="0" u="none" strike="noStrike" cap="none" normalizeH="0" baseline="0" dirty="0">
                <a:ln>
                  <a:noFill/>
                </a:ln>
                <a:solidFill>
                  <a:schemeClr val="tx1"/>
                </a:solidFill>
                <a:effectLst/>
                <a:cs typeface="Times New Roman" panose="02020603050405020304" pitchFamily="18" charset="0"/>
              </a:rPr>
              <a:t>, 33(9). Available at: </a:t>
            </a:r>
            <a:r>
              <a:rPr kumimoji="0" lang="en-US" altLang="en-US" sz="1650" b="0" i="0" u="none" strike="noStrike" cap="none" normalizeH="0" baseline="0" dirty="0">
                <a:ln>
                  <a:noFill/>
                </a:ln>
                <a:solidFill>
                  <a:schemeClr val="tx1"/>
                </a:solidFill>
                <a:effectLst/>
                <a:cs typeface="Times New Roman" panose="02020603050405020304" pitchFamily="18" charset="0"/>
                <a:hlinkClick r:id="rId3"/>
              </a:rPr>
              <a:t>https://doi.org/10.1111/jocn.17182</a:t>
            </a:r>
            <a:r>
              <a:rPr kumimoji="0" lang="en-US" altLang="en-US" sz="1650" b="0" i="0" u="none" strike="noStrike" cap="none" normalizeH="0" baseline="0" dirty="0">
                <a:ln>
                  <a:noFill/>
                </a:ln>
                <a:solidFill>
                  <a:schemeClr val="tx1"/>
                </a:solidFill>
                <a:effectLst/>
                <a:cs typeface="Times New Roman" panose="02020603050405020304" pitchFamily="18" charset="0"/>
              </a:rPr>
              <a:t>. </a:t>
            </a:r>
            <a:endParaRPr kumimoji="0" lang="en-US" altLang="en-US" sz="1650" b="0" i="0" u="none" strike="noStrike" cap="none" normalizeH="0" baseline="0" dirty="0">
              <a:ln>
                <a:noFill/>
              </a:ln>
              <a:solidFill>
                <a:schemeClr val="tx1"/>
              </a:solidFill>
              <a:effectLst/>
            </a:endParaRPr>
          </a:p>
          <a:p>
            <a:pPr>
              <a:spcBef>
                <a:spcPct val="0"/>
              </a:spcBef>
            </a:pPr>
            <a:r>
              <a:rPr kumimoji="0" lang="en-US" altLang="en-US" sz="1650" b="0" i="0" u="none" strike="noStrike" cap="none" normalizeH="0" baseline="0" dirty="0" err="1">
                <a:ln>
                  <a:noFill/>
                </a:ln>
                <a:solidFill>
                  <a:schemeClr val="tx1"/>
                </a:solidFill>
                <a:effectLst/>
                <a:cs typeface="Times New Roman" panose="02020603050405020304" pitchFamily="18" charset="0"/>
              </a:rPr>
              <a:t>Kumah</a:t>
            </a:r>
            <a:r>
              <a:rPr kumimoji="0" lang="en-US" altLang="en-US" sz="1650" b="0" i="0" u="none" strike="noStrike" cap="none" normalizeH="0" baseline="0" dirty="0">
                <a:ln>
                  <a:noFill/>
                </a:ln>
                <a:solidFill>
                  <a:schemeClr val="tx1"/>
                </a:solidFill>
                <a:effectLst/>
                <a:cs typeface="Times New Roman" panose="02020603050405020304" pitchFamily="18" charset="0"/>
              </a:rPr>
              <a:t>, A., Nwogu, C.N., </a:t>
            </a:r>
            <a:r>
              <a:rPr kumimoji="0" lang="en-US" altLang="en-US" sz="1650" b="0" i="0" u="none" strike="noStrike" cap="none" normalizeH="0" baseline="0" dirty="0" err="1">
                <a:ln>
                  <a:noFill/>
                </a:ln>
                <a:solidFill>
                  <a:schemeClr val="tx1"/>
                </a:solidFill>
                <a:effectLst/>
                <a:cs typeface="Times New Roman" panose="02020603050405020304" pitchFamily="18" charset="0"/>
              </a:rPr>
              <a:t>Issah</a:t>
            </a:r>
            <a:r>
              <a:rPr kumimoji="0" lang="en-US" altLang="en-US" sz="1650" b="0" i="0" u="none" strike="noStrike" cap="none" normalizeH="0" baseline="0" dirty="0">
                <a:ln>
                  <a:noFill/>
                </a:ln>
                <a:solidFill>
                  <a:schemeClr val="tx1"/>
                </a:solidFill>
                <a:effectLst/>
                <a:cs typeface="Times New Roman" panose="02020603050405020304" pitchFamily="18" charset="0"/>
              </a:rPr>
              <a:t>, A.-R., </a:t>
            </a:r>
            <a:r>
              <a:rPr kumimoji="0" lang="en-US" altLang="en-US" sz="1650" b="0" i="0" u="none" strike="noStrike" cap="none" normalizeH="0" baseline="0" dirty="0" err="1">
                <a:ln>
                  <a:noFill/>
                </a:ln>
                <a:solidFill>
                  <a:schemeClr val="tx1"/>
                </a:solidFill>
                <a:effectLst/>
                <a:cs typeface="Times New Roman" panose="02020603050405020304" pitchFamily="18" charset="0"/>
              </a:rPr>
              <a:t>Obot</a:t>
            </a:r>
            <a:r>
              <a:rPr kumimoji="0" lang="en-US" altLang="en-US" sz="1650" b="0" i="0" u="none" strike="noStrike" cap="none" normalizeH="0" baseline="0" dirty="0">
                <a:ln>
                  <a:noFill/>
                </a:ln>
                <a:solidFill>
                  <a:schemeClr val="tx1"/>
                </a:solidFill>
                <a:effectLst/>
                <a:cs typeface="Times New Roman" panose="02020603050405020304" pitchFamily="18" charset="0"/>
              </a:rPr>
              <a:t>, E., </a:t>
            </a:r>
            <a:r>
              <a:rPr kumimoji="0" lang="en-US" altLang="en-US" sz="1650" b="0" i="0" u="none" strike="noStrike" cap="none" normalizeH="0" baseline="0" dirty="0" err="1">
                <a:ln>
                  <a:noFill/>
                </a:ln>
                <a:solidFill>
                  <a:schemeClr val="tx1"/>
                </a:solidFill>
                <a:effectLst/>
                <a:cs typeface="Times New Roman" panose="02020603050405020304" pitchFamily="18" charset="0"/>
              </a:rPr>
              <a:t>Kanamitie</a:t>
            </a:r>
            <a:r>
              <a:rPr kumimoji="0" lang="en-US" altLang="en-US" sz="1650" b="0" i="0" u="none" strike="noStrike" cap="none" normalizeH="0" baseline="0" dirty="0">
                <a:ln>
                  <a:noFill/>
                </a:ln>
                <a:solidFill>
                  <a:schemeClr val="tx1"/>
                </a:solidFill>
                <a:effectLst/>
                <a:cs typeface="Times New Roman" panose="02020603050405020304" pitchFamily="18" charset="0"/>
              </a:rPr>
              <a:t>, D.T., </a:t>
            </a:r>
            <a:r>
              <a:rPr kumimoji="0" lang="en-US" altLang="en-US" sz="1650" b="0" i="0" u="none" strike="noStrike" cap="none" normalizeH="0" baseline="0" dirty="0" err="1">
                <a:ln>
                  <a:noFill/>
                </a:ln>
                <a:solidFill>
                  <a:schemeClr val="tx1"/>
                </a:solidFill>
                <a:effectLst/>
                <a:cs typeface="Times New Roman" panose="02020603050405020304" pitchFamily="18" charset="0"/>
              </a:rPr>
              <a:t>Sifa</a:t>
            </a:r>
            <a:r>
              <a:rPr kumimoji="0" lang="en-US" altLang="en-US" sz="1650" b="0" i="0" u="none" strike="noStrike" cap="none" normalizeH="0" baseline="0" dirty="0">
                <a:ln>
                  <a:noFill/>
                </a:ln>
                <a:solidFill>
                  <a:schemeClr val="tx1"/>
                </a:solidFill>
                <a:effectLst/>
                <a:cs typeface="Times New Roman" panose="02020603050405020304" pitchFamily="18" charset="0"/>
              </a:rPr>
              <a:t>, J.S. and Aidoo, L.A. (2024) “Cause-and-Effect (Fishbone) Diagram: A Tool for Generating and Organizing Quality Improvement Ideas,” </a:t>
            </a:r>
            <a:r>
              <a:rPr kumimoji="0" lang="en-US" altLang="en-US" sz="1650" b="0" i="1" u="none" strike="noStrike" cap="none" normalizeH="0" baseline="0" dirty="0">
                <a:ln>
                  <a:noFill/>
                </a:ln>
                <a:solidFill>
                  <a:schemeClr val="tx1"/>
                </a:solidFill>
                <a:effectLst/>
                <a:cs typeface="Times New Roman" panose="02020603050405020304" pitchFamily="18" charset="0"/>
              </a:rPr>
              <a:t>Innovations Journals</a:t>
            </a:r>
            <a:r>
              <a:rPr kumimoji="0" lang="en-US" altLang="en-US" sz="1650" b="0" i="0" u="none" strike="noStrike" cap="none" normalizeH="0" baseline="0" dirty="0">
                <a:ln>
                  <a:noFill/>
                </a:ln>
                <a:solidFill>
                  <a:schemeClr val="tx1"/>
                </a:solidFill>
                <a:effectLst/>
                <a:cs typeface="Times New Roman" panose="02020603050405020304" pitchFamily="18" charset="0"/>
              </a:rPr>
              <a:t>, 7(2), pp. 85–87. Available at: </a:t>
            </a:r>
            <a:r>
              <a:rPr kumimoji="0" lang="en-US" altLang="en-US" sz="1650" b="0" i="0" u="none" strike="noStrike" cap="none" normalizeH="0" baseline="0" dirty="0">
                <a:ln>
                  <a:noFill/>
                </a:ln>
                <a:solidFill>
                  <a:schemeClr val="tx1"/>
                </a:solidFill>
                <a:effectLst/>
                <a:cs typeface="Times New Roman" panose="02020603050405020304" pitchFamily="18" charset="0"/>
                <a:hlinkClick r:id="rId4"/>
              </a:rPr>
              <a:t>https://doi.org/10.36401/JQSH-23-42</a:t>
            </a:r>
            <a:r>
              <a:rPr kumimoji="0" lang="en-US" altLang="en-US" sz="1650" b="0" i="0" u="none" strike="noStrike" cap="none" normalizeH="0" baseline="0" dirty="0">
                <a:ln>
                  <a:noFill/>
                </a:ln>
                <a:solidFill>
                  <a:schemeClr val="tx1"/>
                </a:solidFill>
                <a:effectLst/>
                <a:cs typeface="Times New Roman" panose="02020603050405020304" pitchFamily="18" charset="0"/>
              </a:rPr>
              <a:t>. </a:t>
            </a:r>
            <a:endParaRPr kumimoji="0" lang="en-US" altLang="en-US" sz="1650" b="0" i="0" u="none" strike="noStrike" cap="none" normalizeH="0" baseline="0" dirty="0">
              <a:ln>
                <a:noFill/>
              </a:ln>
              <a:solidFill>
                <a:schemeClr val="tx1"/>
              </a:solidFill>
              <a:effectLst/>
            </a:endParaRPr>
          </a:p>
          <a:p>
            <a:pPr>
              <a:spcBef>
                <a:spcPct val="0"/>
              </a:spcBef>
            </a:pPr>
            <a:r>
              <a:rPr kumimoji="0" lang="en-US" altLang="en-US" sz="1650" b="0" i="0" u="none" strike="noStrike" cap="none" normalizeH="0" baseline="0" dirty="0">
                <a:ln>
                  <a:noFill/>
                </a:ln>
                <a:solidFill>
                  <a:schemeClr val="tx1"/>
                </a:solidFill>
                <a:effectLst/>
                <a:cs typeface="Times New Roman" panose="02020603050405020304" pitchFamily="18" charset="0"/>
              </a:rPr>
              <a:t>Phillips, J. and Simmonds, L. (2013) “Using fishbone analysis to investigate problems,” </a:t>
            </a:r>
            <a:r>
              <a:rPr kumimoji="0" lang="en-US" altLang="en-US" sz="1650" b="0" i="1" u="none" strike="noStrike" cap="none" normalizeH="0" baseline="0" dirty="0">
                <a:ln>
                  <a:noFill/>
                </a:ln>
                <a:solidFill>
                  <a:schemeClr val="tx1"/>
                </a:solidFill>
                <a:effectLst/>
                <a:cs typeface="Times New Roman" panose="02020603050405020304" pitchFamily="18" charset="0"/>
              </a:rPr>
              <a:t>Nursing Times</a:t>
            </a:r>
            <a:r>
              <a:rPr kumimoji="0" lang="en-US" altLang="en-US" sz="1650" b="0" i="0" u="none" strike="noStrike" cap="none" normalizeH="0" baseline="0" dirty="0">
                <a:ln>
                  <a:noFill/>
                </a:ln>
                <a:solidFill>
                  <a:schemeClr val="tx1"/>
                </a:solidFill>
                <a:effectLst/>
                <a:cs typeface="Times New Roman" panose="02020603050405020304" pitchFamily="18" charset="0"/>
              </a:rPr>
              <a:t>, 109(15), pp. 18–20. Available at: </a:t>
            </a:r>
            <a:r>
              <a:rPr kumimoji="0" lang="en-US" altLang="en-US" sz="1650" b="0" i="0" u="none" strike="noStrike" cap="none" normalizeH="0" baseline="0" dirty="0">
                <a:ln>
                  <a:noFill/>
                </a:ln>
                <a:solidFill>
                  <a:schemeClr val="tx1"/>
                </a:solidFill>
                <a:effectLst/>
                <a:cs typeface="Times New Roman" panose="02020603050405020304" pitchFamily="18" charset="0"/>
                <a:hlinkClick r:id="rId5"/>
              </a:rPr>
              <a:t>https://pubmed.ncbi.nlm.nih.gov/23696993/</a:t>
            </a:r>
            <a:r>
              <a:rPr kumimoji="0" lang="en-US" altLang="en-US" sz="1650" b="0" i="0" u="none" strike="noStrike" cap="none" normalizeH="0" baseline="0" dirty="0">
                <a:ln>
                  <a:noFill/>
                </a:ln>
                <a:solidFill>
                  <a:schemeClr val="tx1"/>
                </a:solidFill>
                <a:effectLst/>
                <a:cs typeface="Times New Roman" panose="02020603050405020304" pitchFamily="18" charset="0"/>
              </a:rPr>
              <a:t>. </a:t>
            </a:r>
            <a:endParaRPr kumimoji="0" lang="en-US" altLang="en-US" sz="1650" b="0" i="0" u="none" strike="noStrike" cap="none" normalizeH="0" baseline="0" dirty="0">
              <a:ln>
                <a:noFill/>
              </a:ln>
              <a:solidFill>
                <a:schemeClr val="tx1"/>
              </a:solidFill>
              <a:effectLst/>
            </a:endParaRPr>
          </a:p>
          <a:p>
            <a:pPr>
              <a:spcBef>
                <a:spcPct val="0"/>
              </a:spcBef>
            </a:pPr>
            <a:r>
              <a:rPr kumimoji="0" lang="en-US" altLang="en-US" sz="1650" b="0" i="0" u="none" strike="noStrike" cap="none" normalizeH="0" baseline="0" dirty="0">
                <a:ln>
                  <a:noFill/>
                </a:ln>
                <a:solidFill>
                  <a:schemeClr val="tx1"/>
                </a:solidFill>
                <a:effectLst/>
                <a:cs typeface="Times New Roman" panose="02020603050405020304" pitchFamily="18" charset="0"/>
              </a:rPr>
              <a:t>Yu, J. and Kirk, M. (2008) “Measurement of empathy in nursing research: Systematic review,” </a:t>
            </a:r>
            <a:r>
              <a:rPr kumimoji="0" lang="en-US" altLang="en-US" sz="1650" b="0" i="1" u="none" strike="noStrike" cap="none" normalizeH="0" baseline="0" dirty="0">
                <a:ln>
                  <a:noFill/>
                </a:ln>
                <a:solidFill>
                  <a:schemeClr val="tx1"/>
                </a:solidFill>
                <a:effectLst/>
                <a:cs typeface="Times New Roman" panose="02020603050405020304" pitchFamily="18" charset="0"/>
              </a:rPr>
              <a:t>Journal of Advanced Nursing</a:t>
            </a:r>
            <a:r>
              <a:rPr kumimoji="0" lang="en-US" altLang="en-US" sz="1650" b="0" i="0" u="none" strike="noStrike" cap="none" normalizeH="0" baseline="0" dirty="0">
                <a:ln>
                  <a:noFill/>
                </a:ln>
                <a:solidFill>
                  <a:schemeClr val="tx1"/>
                </a:solidFill>
                <a:effectLst/>
                <a:cs typeface="Times New Roman" panose="02020603050405020304" pitchFamily="18" charset="0"/>
              </a:rPr>
              <a:t>, 64(5), pp. 440–454. Available at: </a:t>
            </a:r>
            <a:r>
              <a:rPr kumimoji="0" lang="en-US" altLang="en-US" sz="1650" b="0" i="0" u="none" strike="noStrike" cap="none" normalizeH="0" baseline="0" dirty="0">
                <a:ln>
                  <a:noFill/>
                </a:ln>
                <a:solidFill>
                  <a:schemeClr val="tx1"/>
                </a:solidFill>
                <a:effectLst/>
                <a:cs typeface="Times New Roman" panose="02020603050405020304" pitchFamily="18" charset="0"/>
                <a:hlinkClick r:id="rId6"/>
              </a:rPr>
              <a:t>https://doi.org/10.1111/j.1365-2648.2008.04831.x</a:t>
            </a:r>
            <a:r>
              <a:rPr kumimoji="0" lang="en-US" altLang="en-US" sz="1650" b="0" i="0" u="none" strike="noStrike" cap="none" normalizeH="0" baseline="0" dirty="0">
                <a:ln>
                  <a:noFill/>
                </a:ln>
                <a:solidFill>
                  <a:schemeClr val="tx1"/>
                </a:solidFill>
                <a:effectLst/>
                <a:cs typeface="Times New Roman" panose="02020603050405020304" pitchFamily="18" charset="0"/>
              </a:rPr>
              <a:t>. </a:t>
            </a:r>
            <a:endParaRPr kumimoji="0" lang="en-US" altLang="en-US" sz="1650" b="0" i="0" u="none" strike="noStrike" cap="none" normalizeH="0" baseline="0" dirty="0">
              <a:ln>
                <a:noFill/>
              </a:ln>
              <a:solidFill>
                <a:schemeClr val="tx1"/>
              </a:solidFill>
              <a:effectLst/>
            </a:endParaRPr>
          </a:p>
        </p:txBody>
      </p:sp>
      <p:sp>
        <p:nvSpPr>
          <p:cNvPr id="4" name="Date Placeholder 3">
            <a:extLst>
              <a:ext uri="{FF2B5EF4-FFF2-40B4-BE49-F238E27FC236}">
                <a16:creationId xmlns:a16="http://schemas.microsoft.com/office/drawing/2014/main" id="{B7D62E39-390A-42CC-84E6-B77E2F8DEA1E}"/>
              </a:ext>
            </a:extLst>
          </p:cNvPr>
          <p:cNvSpPr>
            <a:spLocks noGrp="1"/>
          </p:cNvSpPr>
          <p:nvPr>
            <p:ph type="dt" sz="half" idx="10"/>
          </p:nvPr>
        </p:nvSpPr>
        <p:spPr/>
        <p:txBody>
          <a:bodyPr/>
          <a:lstStyle/>
          <a:p>
            <a:pPr>
              <a:defRPr/>
            </a:pPr>
            <a:fld id="{30226994-B490-4403-8CE4-43D4FD570BBD}" type="datetime1">
              <a:rPr lang="en-GB" altLang="en-US" smtClean="0"/>
              <a:pPr>
                <a:defRPr/>
              </a:pPr>
              <a:t>17/07/2026</a:t>
            </a:fld>
            <a:endParaRPr lang="en-GB" altLang="en-US"/>
          </a:p>
        </p:txBody>
      </p:sp>
      <p:sp>
        <p:nvSpPr>
          <p:cNvPr id="5" name="Slide Number Placeholder 4">
            <a:extLst>
              <a:ext uri="{FF2B5EF4-FFF2-40B4-BE49-F238E27FC236}">
                <a16:creationId xmlns:a16="http://schemas.microsoft.com/office/drawing/2014/main" id="{E7DE508D-3E66-4820-94A0-092F24645448}"/>
              </a:ext>
            </a:extLst>
          </p:cNvPr>
          <p:cNvSpPr>
            <a:spLocks noGrp="1"/>
          </p:cNvSpPr>
          <p:nvPr>
            <p:ph type="sldNum" sz="quarter" idx="12"/>
          </p:nvPr>
        </p:nvSpPr>
        <p:spPr/>
        <p:txBody>
          <a:bodyPr/>
          <a:lstStyle/>
          <a:p>
            <a:pPr>
              <a:defRPr/>
            </a:pPr>
            <a:fld id="{9AFB928A-D6AD-4F2A-B2DD-923741E90643}" type="slidenum">
              <a:rPr lang="en-GB" altLang="en-US" smtClean="0"/>
              <a:pPr>
                <a:defRPr/>
              </a:pPr>
              <a:t>12</a:t>
            </a:fld>
            <a:endParaRPr lang="en-GB" altLang="en-US"/>
          </a:p>
        </p:txBody>
      </p:sp>
    </p:spTree>
    <p:extLst>
      <p:ext uri="{BB962C8B-B14F-4D97-AF65-F5344CB8AC3E}">
        <p14:creationId xmlns:p14="http://schemas.microsoft.com/office/powerpoint/2010/main" val="205131852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cb61869fe9abf916354521e194b94ebc">
  <xsd:schema xmlns:xsd="http://www.w3.org/2001/XMLSchema" xmlns:xs="http://www.w3.org/2001/XMLSchema" xmlns:p="http://schemas.microsoft.com/office/2006/metadata/properties" xmlns:ns3="b4f9f7ee-5770-4a14-8925-17f3d16e50b7" targetNamespace="http://schemas.microsoft.com/office/2006/metadata/properties" ma:root="true" ma:fieldsID="f465bc2d14ba1ad942e618bffb12f637"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9E54CDD-166D-4700-8D23-9C6001EA7E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37EA760-BE41-48F4-ACD1-E6AB68D43D47}">
  <ds:schemaRefs>
    <ds:schemaRef ds:uri="http://schemas.microsoft.com/sharepoint/v3/contenttype/forms"/>
  </ds:schemaRefs>
</ds:datastoreItem>
</file>

<file path=customXml/itemProps3.xml><?xml version="1.0" encoding="utf-8"?>
<ds:datastoreItem xmlns:ds="http://schemas.openxmlformats.org/officeDocument/2006/customXml" ds:itemID="{DF24B881-AAFF-4107-A24F-981FFE10F19F}">
  <ds:schemaRefs>
    <ds:schemaRef ds:uri="http://schemas.microsoft.com/office/infopath/2007/PartnerControls"/>
    <ds:schemaRef ds:uri="http://purl.org/dc/elements/1.1/"/>
    <ds:schemaRef ds:uri="http://schemas.openxmlformats.org/package/2006/metadata/core-properties"/>
    <ds:schemaRef ds:uri="http://purl.org/dc/terms/"/>
    <ds:schemaRef ds:uri="http://www.w3.org/XML/1998/namespace"/>
    <ds:schemaRef ds:uri="http://schemas.microsoft.com/office/2006/documentManagement/types"/>
    <ds:schemaRef ds:uri="b4f9f7ee-5770-4a14-8925-17f3d16e50b7"/>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955</TotalTime>
  <Words>2288</Words>
  <Application>Microsoft Office PowerPoint</Application>
  <PresentationFormat>Widescreen</PresentationFormat>
  <Paragraphs>134</Paragraphs>
  <Slides>12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Inter</vt:lpstr>
      <vt:lpstr>Myriad Pro</vt:lpstr>
      <vt:lpstr>Myriad Pro (Body)</vt:lpstr>
      <vt:lpstr>Playfair Display</vt:lpstr>
      <vt:lpstr>Tahoma</vt:lpstr>
      <vt:lpstr>Times New Roman</vt:lpstr>
      <vt:lpstr>20140311PresentationUWTSDTemplate</vt:lpstr>
      <vt:lpstr>PowerPoint Presentation</vt:lpstr>
      <vt:lpstr>Acknowledge use of AI</vt:lpstr>
      <vt:lpstr>Introduction</vt:lpstr>
      <vt:lpstr>PowerPoint Presentation</vt:lpstr>
      <vt:lpstr>Importance of Problem Solving in Professional Practice</vt:lpstr>
      <vt:lpstr>Model or framework linked to Problem Solving</vt:lpstr>
      <vt:lpstr>PowerPoint Presentation</vt:lpstr>
      <vt:lpstr>How does this skill support my future career?</vt:lpstr>
      <vt:lpstr>Conclusion</vt:lpstr>
      <vt:lpstr>Reference list</vt:lpstr>
      <vt:lpstr>Reference List contd.</vt:lpstr>
      <vt:lpstr>Reference List contd.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Ufuoma Adjuya (2511147)</cp:lastModifiedBy>
  <cp:revision>38</cp:revision>
  <dcterms:created xsi:type="dcterms:W3CDTF">2025-02-21T18:28:54Z</dcterms:created>
  <dcterms:modified xsi:type="dcterms:W3CDTF">2026-07-17T15:09:03Z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