
<file path=[Content_Types].xml><?xml version="1.0" encoding="utf-8"?>
<Types xmlns="http://schemas.openxmlformats.org/package/2006/content-types">
  <Default Extension="docx" ContentType="application/vnd.openxmlformats-officedocument.wordprocessingml.document"/>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76" r:id="rId2"/>
    <p:sldId id="256" r:id="rId3"/>
    <p:sldId id="257" r:id="rId4"/>
    <p:sldId id="272" r:id="rId5"/>
    <p:sldId id="258" r:id="rId6"/>
    <p:sldId id="271" r:id="rId7"/>
    <p:sldId id="259" r:id="rId8"/>
    <p:sldId id="260" r:id="rId9"/>
    <p:sldId id="262" r:id="rId10"/>
    <p:sldId id="264" r:id="rId11"/>
    <p:sldId id="266" r:id="rId12"/>
    <p:sldId id="267" r:id="rId13"/>
    <p:sldId id="273" r:id="rId14"/>
    <p:sldId id="274" r:id="rId15"/>
    <p:sldId id="268" r:id="rId16"/>
    <p:sldId id="275" r:id="rId17"/>
    <p:sldId id="269" r:id="rId18"/>
    <p:sldId id="270" r:id="rId19"/>
  </p:sldIdLst>
  <p:sldSz cx="18288000" cy="10287000"/>
  <p:notesSz cx="6858000" cy="9144000"/>
  <p:embeddedFontLst>
    <p:embeddedFont>
      <p:font typeface="Arial Black" panose="020B0A04020102020204" pitchFamily="34" charset="0"/>
      <p:bold r:id="rId21"/>
    </p:embeddedFont>
    <p:embeddedFont>
      <p:font typeface="Roboto" panose="02000000000000000000" pitchFamily="2" charset="0"/>
      <p:regular r:id="rId22"/>
      <p:bold r:id="rId23"/>
      <p:italic r:id="rId24"/>
      <p:boldItalic r:id="rId25"/>
    </p:embeddedFont>
    <p:embeddedFont>
      <p:font typeface="Roboto Bold" panose="02000000000000000000" charset="0"/>
      <p:regular r:id="rId26"/>
      <p:bold r:id="rId27"/>
    </p:embeddedFont>
    <p:embeddedFont>
      <p:font typeface="Roboto Slab Bold" panose="020B0604020202020204" charset="0"/>
      <p:regular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3EC9FD-02EF-43CD-B050-D3DF01DFDB8B}" v="1" dt="2024-12-02T11:41:58.0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4635" autoAdjust="0"/>
  </p:normalViewPr>
  <p:slideViewPr>
    <p:cSldViewPr>
      <p:cViewPr varScale="1">
        <p:scale>
          <a:sx n="25" d="100"/>
          <a:sy n="25" d="100"/>
        </p:scale>
        <p:origin x="708" y="42"/>
      </p:cViewPr>
      <p:guideLst>
        <p:guide orient="horz" pos="2160"/>
        <p:guide pos="2880"/>
      </p:guideLst>
    </p:cSldViewPr>
  </p:slideViewPr>
  <p:outlineViewPr>
    <p:cViewPr>
      <p:scale>
        <a:sx n="33" d="100"/>
        <a:sy n="33" d="100"/>
      </p:scale>
      <p:origin x="0" y="0"/>
    </p:cViewPr>
  </p:outlin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297EEF-BC76-4532-877B-BDCB43F0E198}" type="datetimeFigureOut">
              <a:rPr lang="en-GB" smtClean="0"/>
              <a:pPr/>
              <a:t>02/12/2024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F6BC57-EA46-435C-848B-46F0B1F37EEB}" type="slidenum">
              <a:rPr lang="en-GB" smtClean="0"/>
              <a:pPr/>
              <a:t>‹#›</a:t>
            </a:fld>
            <a:endParaRPr lang="en-GB"/>
          </a:p>
        </p:txBody>
      </p:sp>
    </p:spTree>
    <p:extLst>
      <p:ext uri="{BB962C8B-B14F-4D97-AF65-F5344CB8AC3E}">
        <p14:creationId xmlns:p14="http://schemas.microsoft.com/office/powerpoint/2010/main" val="2245883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F5F6BC57-EA46-435C-848B-46F0B1F37EEB}" type="slidenum">
              <a:rPr lang="en-GB" smtClean="0"/>
              <a:pPr/>
              <a:t>3</a:t>
            </a:fld>
            <a:endParaRPr lang="en-GB"/>
          </a:p>
        </p:txBody>
      </p:sp>
    </p:spTree>
    <p:extLst>
      <p:ext uri="{BB962C8B-B14F-4D97-AF65-F5344CB8AC3E}">
        <p14:creationId xmlns:p14="http://schemas.microsoft.com/office/powerpoint/2010/main" val="1443233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Selecting a sole proprietorship for George’s Classic Cut is informed by the need to make the business simple and have George have full control over the business. The structure is also suitable for a start-up because it has relatively a low capital investment when compared to those of partnership or limited companies with less legal formalities (Olazabal and Avila, 2022). The three main benefits of a sole trader include flexibility in administration, direct supervision of business by the owner, and simplicity in tax filing since the business returns are filed under the owner’s I.T. returns. On the flip side, there are some limitations, which lets the owner become personally responsible for the business debts and obligation in a way that their private property can be used to cover the business losses in case of occurrence (Baron and Hmieleski, 2018). </a:t>
            </a:r>
          </a:p>
        </p:txBody>
      </p:sp>
      <p:sp>
        <p:nvSpPr>
          <p:cNvPr id="4" name="Slide Number Placeholder 3"/>
          <p:cNvSpPr>
            <a:spLocks noGrp="1"/>
          </p:cNvSpPr>
          <p:nvPr>
            <p:ph type="sldNum" sz="quarter" idx="10"/>
          </p:nvPr>
        </p:nvSpPr>
        <p:spPr/>
        <p:txBody>
          <a:bodyPr/>
          <a:lstStyle/>
          <a:p>
            <a:fld id="{F5F6BC57-EA46-435C-848B-46F0B1F37EEB}" type="slidenum">
              <a:rPr lang="en-GB" smtClean="0"/>
              <a:pPr/>
              <a:t>4</a:t>
            </a:fld>
            <a:endParaRPr lang="en-GB"/>
          </a:p>
        </p:txBody>
      </p:sp>
    </p:spTree>
    <p:extLst>
      <p:ext uri="{BB962C8B-B14F-4D97-AF65-F5344CB8AC3E}">
        <p14:creationId xmlns:p14="http://schemas.microsoft.com/office/powerpoint/2010/main" val="20842429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F5F6BC57-EA46-435C-848B-46F0B1F37EEB}" type="slidenum">
              <a:rPr lang="en-GB" smtClean="0"/>
              <a:pPr/>
              <a:t>5</a:t>
            </a:fld>
            <a:endParaRPr lang="en-GB"/>
          </a:p>
        </p:txBody>
      </p:sp>
    </p:spTree>
    <p:extLst>
      <p:ext uri="{BB962C8B-B14F-4D97-AF65-F5344CB8AC3E}">
        <p14:creationId xmlns:p14="http://schemas.microsoft.com/office/powerpoint/2010/main" val="1943390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5F6BC57-EA46-435C-848B-46F0B1F37EEB}" type="slidenum">
              <a:rPr lang="en-GB" smtClean="0"/>
              <a:pPr/>
              <a:t>6</a:t>
            </a:fld>
            <a:endParaRPr lang="en-GB"/>
          </a:p>
        </p:txBody>
      </p:sp>
    </p:spTree>
    <p:extLst>
      <p:ext uri="{BB962C8B-B14F-4D97-AF65-F5344CB8AC3E}">
        <p14:creationId xmlns:p14="http://schemas.microsoft.com/office/powerpoint/2010/main" val="2735807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The hiring process will consider those individuals from local barbering academies as they should have a better skill set and an orientation towards customers. Employees will be engaged and made to feel comfortable at the workplace by providing continuous training sessions and career growth. This is in accordance with the contemporary HRM functions, which believe employee's satisfaction and productivity is one of the prime causes for the success of any business (Martins et al., 2021).</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F5F6BC57-EA46-435C-848B-46F0B1F37EEB}" type="slidenum">
              <a:rPr lang="en-GB" smtClean="0"/>
              <a:pPr/>
              <a:t>7</a:t>
            </a:fld>
            <a:endParaRPr lang="en-GB"/>
          </a:p>
        </p:txBody>
      </p:sp>
    </p:spTree>
    <p:extLst>
      <p:ext uri="{BB962C8B-B14F-4D97-AF65-F5344CB8AC3E}">
        <p14:creationId xmlns:p14="http://schemas.microsoft.com/office/powerpoint/2010/main" val="15402485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financial resources for George’s Classic Cut have been planned to support business basics and future development. The estimates of monthly expenses should be roughly £4,300, rent, wages for the employees, and promotion being the primary costs. £40,000 in the start-up capital will be through personal savings, a small business loan, and the owner’s funds. Organizing the data in the form of a 12-month cash flow forecast further indicates that there is growth in terms of profit and therefore income since existing customers will be retained and there will be increased marketing. For the first year, the composite cash flow for the business is expected to be £21,000 which is an implication of a healthy business.</a:t>
            </a:r>
          </a:p>
          <a:p>
            <a:endParaRPr lang="en-US" dirty="0"/>
          </a:p>
        </p:txBody>
      </p:sp>
      <p:sp>
        <p:nvSpPr>
          <p:cNvPr id="4" name="Slide Number Placeholder 3"/>
          <p:cNvSpPr>
            <a:spLocks noGrp="1"/>
          </p:cNvSpPr>
          <p:nvPr>
            <p:ph type="sldNum" sz="quarter" idx="10"/>
          </p:nvPr>
        </p:nvSpPr>
        <p:spPr/>
        <p:txBody>
          <a:bodyPr/>
          <a:lstStyle/>
          <a:p>
            <a:fld id="{F5F6BC57-EA46-435C-848B-46F0B1F37EEB}"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financial projections for George's Classic Cut are promising. The income for the business is to rise gradually from £5,000 in January to £7,000 in December. This translates to a 40% increase in total monthly income. At the end of the first year, the business is projected to realize a cumulative cash flow of £21,000. Such growth is associated with a combination of efficient marketing, customer retention, and high-quality services (Hollywood Mirrors, 2022). The steady rise in revenues indicates that the business has managed to cope with customer needs and remains competitive.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5F6BC57-EA46-435C-848B-46F0B1F37EEB}" type="slidenum">
              <a:rPr lang="en-GB" smtClean="0"/>
              <a:pPr/>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USP of George's Classic Cut is the ability to combine old-time barbering with new-fangled customer service. Some of the main differences are:</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Quality Grooming Products: Only high-grade products are used to guarantee customer satisfaction.</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Authentic Barbershop Experience: The shop provides a warm, traditional atmosphere that appeals to men of all ages.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Personalized Services: Every customer is given bespoke grooming solutions to suit their tastes (</a:t>
            </a:r>
            <a:r>
              <a:rPr lang="en-GB" sz="1200" kern="1200" dirty="0" err="1">
                <a:solidFill>
                  <a:schemeClr val="tx1"/>
                </a:solidFill>
                <a:latin typeface="+mn-lt"/>
                <a:ea typeface="+mn-ea"/>
                <a:cs typeface="+mn-cs"/>
              </a:rPr>
              <a:t>Sayon</a:t>
            </a:r>
            <a:r>
              <a:rPr lang="en-GB" sz="1200" kern="1200" dirty="0">
                <a:solidFill>
                  <a:schemeClr val="tx1"/>
                </a:solidFill>
                <a:latin typeface="+mn-lt"/>
                <a:ea typeface="+mn-ea"/>
                <a:cs typeface="+mn-cs"/>
              </a:rPr>
              <a:t> et al., 2020).</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This blend of tradition and innovation makes George's Classic Cut stand out as one of the best in Cardiff's grooming industry.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5F6BC57-EA46-435C-848B-46F0B1F37EEB}" type="slidenum">
              <a:rPr lang="en-GB" smtClean="0"/>
              <a:pPr/>
              <a:t>10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George's Classic Cut is offering broad scope barbering services custom-made to meet the needs of men in Cardiff. Product offering will anchor itself with a superior haircut, beard care, and modern styling. It will be competitive and charge according to the complexity of the services rendered to make sure that the client gets value for money. The shop will be positioned in the heart of Cardiff for easy access by locals and tourists. Promotional activities will comprise of  social media adverts, flyers, and community tie-ins with local businesses.</a:t>
            </a:r>
          </a:p>
        </p:txBody>
      </p:sp>
      <p:sp>
        <p:nvSpPr>
          <p:cNvPr id="4" name="Slide Number Placeholder 3"/>
          <p:cNvSpPr>
            <a:spLocks noGrp="1"/>
          </p:cNvSpPr>
          <p:nvPr>
            <p:ph type="sldNum" sz="quarter" idx="10"/>
          </p:nvPr>
        </p:nvSpPr>
        <p:spPr/>
        <p:txBody>
          <a:bodyPr/>
          <a:lstStyle/>
          <a:p>
            <a:fld id="{F5F6BC57-EA46-435C-848B-46F0B1F37EEB}" type="slidenum">
              <a:rPr lang="en-GB" smtClean="0"/>
              <a:pPr/>
              <a:t>12</a:t>
            </a:fld>
            <a:endParaRPr lang="en-GB"/>
          </a:p>
        </p:txBody>
      </p:sp>
    </p:spTree>
    <p:extLst>
      <p:ext uri="{BB962C8B-B14F-4D97-AF65-F5344CB8AC3E}">
        <p14:creationId xmlns:p14="http://schemas.microsoft.com/office/powerpoint/2010/main" val="1175128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George's Classic Cut will divide the market on demographic lines, targeting the 18-45 male category. This will be composed of young professionals, students, and older people who want good grooming. The core target market is the middle-income male looking for high-quality grooming at affordable prices. This positioning will focus on a classic blend of genuine barbering skills with newer styles, comfort, and customer satisfaction as the core theme. This will definitely make George's Classic Cut different from the rest by its modernization and relaxed setting while providing various grooming needs.</a:t>
            </a:r>
          </a:p>
        </p:txBody>
      </p:sp>
      <p:sp>
        <p:nvSpPr>
          <p:cNvPr id="4" name="Slide Number Placeholder 3"/>
          <p:cNvSpPr>
            <a:spLocks noGrp="1"/>
          </p:cNvSpPr>
          <p:nvPr>
            <p:ph type="sldNum" sz="quarter" idx="10"/>
          </p:nvPr>
        </p:nvSpPr>
        <p:spPr/>
        <p:txBody>
          <a:bodyPr/>
          <a:lstStyle/>
          <a:p>
            <a:fld id="{F5F6BC57-EA46-435C-848B-46F0B1F37EEB}" type="slidenum">
              <a:rPr lang="en-GB" smtClean="0"/>
              <a:pPr/>
              <a:t>13</a:t>
            </a:fld>
            <a:endParaRPr lang="en-GB"/>
          </a:p>
        </p:txBody>
      </p:sp>
    </p:spTree>
    <p:extLst>
      <p:ext uri="{BB962C8B-B14F-4D97-AF65-F5344CB8AC3E}">
        <p14:creationId xmlns:p14="http://schemas.microsoft.com/office/powerpoint/2010/main" val="38513441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sz="1200" kern="1200" dirty="0">
                <a:solidFill>
                  <a:schemeClr val="tx1"/>
                </a:solidFill>
                <a:latin typeface="+mn-lt"/>
                <a:ea typeface="+mn-ea"/>
                <a:cs typeface="+mn-cs"/>
              </a:rPr>
              <a:t>Social Media Campaigns: Posting on </a:t>
            </a:r>
            <a:r>
              <a:rPr lang="en-GB" sz="1200" kern="1200" dirty="0" err="1">
                <a:solidFill>
                  <a:schemeClr val="tx1"/>
                </a:solidFill>
                <a:latin typeface="+mn-lt"/>
                <a:ea typeface="+mn-ea"/>
                <a:cs typeface="+mn-cs"/>
              </a:rPr>
              <a:t>Instagram</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Facebook</a:t>
            </a:r>
            <a:r>
              <a:rPr lang="en-GB" sz="1200" kern="1200" dirty="0">
                <a:solidFill>
                  <a:schemeClr val="tx1"/>
                </a:solidFill>
                <a:latin typeface="+mn-lt"/>
                <a:ea typeface="+mn-ea"/>
                <a:cs typeface="+mn-cs"/>
              </a:rPr>
              <a:t> on a regular schedule: services, customer reviews, and promotions.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Influencer Collaborations: Local influencers promoting the barbershop on social media and other community events.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Event Sponsorships: Sponsoring local events in Cardiff to increase visibility and connect with potential customers (Nguyen et al., 2022).</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5F6BC57-EA46-435C-848B-46F0B1F37EEB}" type="slidenum">
              <a:rPr lang="en-GB" smtClean="0"/>
              <a:pPr/>
              <a:t>14</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800"/>
              </a:spcAft>
              <a:buClrTx/>
              <a:buSzTx/>
              <a:buFontTx/>
              <a:buNone/>
              <a:tabLst/>
              <a:defRPr/>
            </a:pPr>
            <a:r>
              <a:rPr lang="en-GB" sz="1200" kern="1200" dirty="0">
                <a:solidFill>
                  <a:schemeClr val="tx1"/>
                </a:solidFill>
                <a:latin typeface="+mn-lt"/>
                <a:ea typeface="+mn-ea"/>
                <a:cs typeface="+mn-cs"/>
              </a:rPr>
              <a:t>The key research initiated through Google Forms with major objectives help in understanding the customers across demographic and geographic regions for making the right business model of George’s Classic Cut</a:t>
            </a:r>
            <a:r>
              <a:rPr lang="en-US" sz="1200" dirty="0">
                <a:solidFill>
                  <a:schemeClr val="bg1"/>
                </a:solidFill>
                <a:latin typeface="Times New Roman" panose="02020603050405020304" pitchFamily="18" charset="0"/>
                <a:ea typeface="Century Gothic" panose="020B0502020202020204" pitchFamily="34" charset="0"/>
                <a:cs typeface="Times New Roman" panose="02020603050405020304" pitchFamily="18" charset="0"/>
              </a:rPr>
              <a:t>. Most of the respondents are within the age bracket of 18-35 years and said they visit the barbershop regularly. They go there once a month, and the services that are mostly requested include haircuts and beard grooming. These services are also in the business. The survey revealed that most customers want to book appointments through the website or by phone, indicating that an online booking system needs to be user-friendly and easy to navigate.</a:t>
            </a:r>
          </a:p>
          <a:p>
            <a:pPr algn="just">
              <a:lnSpc>
                <a:spcPct val="150000"/>
              </a:lnSpc>
              <a:spcAft>
                <a:spcPts val="800"/>
              </a:spcAft>
            </a:pPr>
            <a:r>
              <a:rPr lang="en-US" dirty="0">
                <a:solidFill>
                  <a:schemeClr val="bg1"/>
                </a:solidFill>
                <a:latin typeface="Times New Roman" panose="02020603050405020304" pitchFamily="18" charset="0"/>
                <a:ea typeface="Century Gothic" panose="020B0502020202020204" pitchFamily="34" charset="0"/>
                <a:cs typeface="Times New Roman" panose="02020603050405020304" pitchFamily="18" charset="0"/>
              </a:rPr>
              <a:t>Overall, customer satisfaction was good. Most customers rated their experience as "very satisfied." However, the wait time got noticed to be a challenge area as clients were expected to wait for 10- 20 minutes. Waiting time seems to be among the most crucial bottlenecks that could positively affect the general satisfaction of clients and help retain the customers. Currently most of the respondents are willing to pay between £15-£35 to get a hair cut this is the price range that George’s Classic Cut should be positioned to meet clients expectations.</a:t>
            </a:r>
          </a:p>
          <a:p>
            <a:pPr algn="just">
              <a:lnSpc>
                <a:spcPct val="150000"/>
              </a:lnSpc>
              <a:spcAft>
                <a:spcPts val="800"/>
              </a:spcAft>
            </a:pPr>
            <a:r>
              <a:rPr lang="en-US" dirty="0">
                <a:solidFill>
                  <a:schemeClr val="bg1"/>
                </a:solidFill>
                <a:latin typeface="Times New Roman" panose="02020603050405020304" pitchFamily="18" charset="0"/>
                <a:ea typeface="Century Gothic" panose="020B0502020202020204" pitchFamily="34" charset="0"/>
                <a:cs typeface="Times New Roman" panose="02020603050405020304" pitchFamily="18" charset="0"/>
              </a:rPr>
              <a:t>Customers also develop awareness about the barbershops mostly through the word of mouth and social media hence requires effective social media marketing and referral. In sum, all these studies suggest that the prospects for sustained growth in customers’ sales and a higher level of loyalty will depend on increasing the quality of service delivery, reducing customers’ waiting time, and boosting the effectiveness of digital advertising.</a:t>
            </a:r>
          </a:p>
          <a:p>
            <a:pPr algn="just">
              <a:lnSpc>
                <a:spcPct val="150000"/>
              </a:lnSpc>
              <a:spcAft>
                <a:spcPts val="800"/>
              </a:spcAft>
            </a:pPr>
            <a:endParaRPr lang="en-US" dirty="0">
              <a:solidFill>
                <a:schemeClr val="bg1"/>
              </a:solidFill>
              <a:latin typeface="Times New Roman" panose="02020603050405020304" pitchFamily="18" charset="0"/>
              <a:ea typeface="Century Gothic" panose="020B0502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5F6BC57-EA46-435C-848B-46F0B1F37EEB}" type="slidenum">
              <a:rPr lang="en-GB" smtClean="0"/>
              <a:pPr/>
              <a:t>15</a:t>
            </a:fld>
            <a:endParaRPr lang="en-GB"/>
          </a:p>
        </p:txBody>
      </p:sp>
    </p:spTree>
    <p:extLst>
      <p:ext uri="{BB962C8B-B14F-4D97-AF65-F5344CB8AC3E}">
        <p14:creationId xmlns:p14="http://schemas.microsoft.com/office/powerpoint/2010/main" val="41628221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Secondary Research: The UK hair and beauty sector is estimated to be worth £4.4 billion, with the sector of male grooming being in high growth. This indicates the increasing significance of grooming services for modern consumers (Hollywood Mirrors, 2022; Assad et al., 2024).</a:t>
            </a:r>
            <a:endParaRPr lang="en-US" sz="1200" kern="120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5F6BC57-EA46-435C-848B-46F0B1F37EEB}" type="slidenum">
              <a:rPr lang="en-GB" smtClean="0"/>
              <a:pPr/>
              <a:t>16</a:t>
            </a:fld>
            <a:endParaRPr lang="en-GB"/>
          </a:p>
        </p:txBody>
      </p:sp>
    </p:spTree>
    <p:extLst>
      <p:ext uri="{BB962C8B-B14F-4D97-AF65-F5344CB8AC3E}">
        <p14:creationId xmlns:p14="http://schemas.microsoft.com/office/powerpoint/2010/main" val="4162822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5F6BC57-EA46-435C-848B-46F0B1F37EEB}" type="slidenum">
              <a:rPr lang="en-GB" smtClean="0"/>
              <a:pPr/>
              <a:t>18</a:t>
            </a:fld>
            <a:endParaRPr lang="en-GB"/>
          </a:p>
        </p:txBody>
      </p:sp>
    </p:spTree>
    <p:extLst>
      <p:ext uri="{BB962C8B-B14F-4D97-AF65-F5344CB8AC3E}">
        <p14:creationId xmlns:p14="http://schemas.microsoft.com/office/powerpoint/2010/main" val="1530205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pn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14.jpe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21.emf"/><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package" Target="../embeddings/Microsoft_Word_Document.docx"/><Relationship Id="rId5" Type="http://schemas.openxmlformats.org/officeDocument/2006/relationships/image" Target="../media/image20.png"/><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6.xml"/><Relationship Id="rId5" Type="http://schemas.openxmlformats.org/officeDocument/2006/relationships/image" Target="../media/image24.pn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5.jpeg"/><Relationship Id="rId4" Type="http://schemas.openxmlformats.org/officeDocument/2006/relationships/image" Target="../media/image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rgbClr val="4272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5518" y="720090"/>
            <a:ext cx="16856964" cy="884682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9E86562-50F1-6DE2-0E3C-D9921D75995D}"/>
              </a:ext>
            </a:extLst>
          </p:cNvPr>
          <p:cNvPicPr>
            <a:picLocks noChangeAspect="1"/>
          </p:cNvPicPr>
          <p:nvPr/>
        </p:nvPicPr>
        <p:blipFill>
          <a:blip r:embed="rId2"/>
          <a:stretch>
            <a:fillRect/>
          </a:stretch>
        </p:blipFill>
        <p:spPr>
          <a:xfrm>
            <a:off x="5615608" y="965201"/>
            <a:ext cx="6048672" cy="4466332"/>
          </a:xfrm>
          <a:prstGeom prst="rect">
            <a:avLst/>
          </a:prstGeom>
        </p:spPr>
      </p:pic>
      <p:sp>
        <p:nvSpPr>
          <p:cNvPr id="4" name="TextBox 3">
            <a:extLst>
              <a:ext uri="{FF2B5EF4-FFF2-40B4-BE49-F238E27FC236}">
                <a16:creationId xmlns:a16="http://schemas.microsoft.com/office/drawing/2014/main" id="{EA02A592-BDB9-CF5B-15EC-3A2F5DC39596}"/>
              </a:ext>
            </a:extLst>
          </p:cNvPr>
          <p:cNvSpPr txBox="1"/>
          <p:nvPr/>
        </p:nvSpPr>
        <p:spPr>
          <a:xfrm>
            <a:off x="1367136" y="6622058"/>
            <a:ext cx="9144000" cy="1754326"/>
          </a:xfrm>
          <a:prstGeom prst="rect">
            <a:avLst/>
          </a:prstGeom>
          <a:noFill/>
        </p:spPr>
        <p:txBody>
          <a:bodyPr wrap="square">
            <a:spAutoFit/>
          </a:bodyPr>
          <a:lstStyle/>
          <a:p>
            <a:r>
              <a:rPr lang="en-GB" sz="1800" dirty="0">
                <a:latin typeface="Arial Black" panose="020B0A04020102020204" pitchFamily="34" charset="0"/>
              </a:rPr>
              <a:t>Module Name and Code: Managing Enterprise—BMSW4011</a:t>
            </a:r>
          </a:p>
          <a:p>
            <a:r>
              <a:rPr lang="en-GB" sz="1800" dirty="0">
                <a:latin typeface="Arial Black" panose="020B0A04020102020204" pitchFamily="34" charset="0"/>
              </a:rPr>
              <a:t>Assignment Title: </a:t>
            </a:r>
            <a:r>
              <a:rPr lang="en-GB" dirty="0">
                <a:latin typeface="Arial Black" panose="020B0A04020102020204" pitchFamily="34" charset="0"/>
              </a:rPr>
              <a:t>Presentation</a:t>
            </a:r>
            <a:endParaRPr lang="en-GB" sz="1800" dirty="0">
              <a:latin typeface="Arial Black" panose="020B0A04020102020204" pitchFamily="34" charset="0"/>
            </a:endParaRPr>
          </a:p>
          <a:p>
            <a:r>
              <a:rPr lang="en-GB" sz="1800" dirty="0">
                <a:latin typeface="Arial Black" panose="020B0A04020102020204" pitchFamily="34" charset="0"/>
              </a:rPr>
              <a:t>Lecturer: Mel Squire</a:t>
            </a:r>
          </a:p>
          <a:p>
            <a:r>
              <a:rPr lang="en-GB" sz="1800" dirty="0">
                <a:latin typeface="Arial Black" panose="020B0A04020102020204" pitchFamily="34" charset="0"/>
              </a:rPr>
              <a:t>Student ID: 2239816</a:t>
            </a:r>
          </a:p>
          <a:p>
            <a:r>
              <a:rPr lang="en-GB" sz="1800" dirty="0">
                <a:latin typeface="Arial Black" panose="020B0A04020102020204" pitchFamily="34" charset="0"/>
              </a:rPr>
              <a:t>Student Name: George Marin</a:t>
            </a:r>
          </a:p>
          <a:p>
            <a:r>
              <a:rPr lang="en-GB" sz="1800" dirty="0">
                <a:latin typeface="Arial Black" panose="020B0A04020102020204" pitchFamily="34" charset="0"/>
              </a:rPr>
              <a:t>Date of Submission</a:t>
            </a:r>
            <a:r>
              <a:rPr lang="en-GB" sz="1800">
                <a:latin typeface="Arial Black" panose="020B0A04020102020204" pitchFamily="34" charset="0"/>
              </a:rPr>
              <a:t>: </a:t>
            </a:r>
            <a:r>
              <a:rPr lang="en-GB">
                <a:latin typeface="Arial Black" panose="020B0A04020102020204" pitchFamily="34" charset="0"/>
              </a:rPr>
              <a:t>02|12</a:t>
            </a:r>
            <a:r>
              <a:rPr lang="en-GB" sz="1800">
                <a:latin typeface="Arial Black" panose="020B0A04020102020204" pitchFamily="34" charset="0"/>
              </a:rPr>
              <a:t>/2024</a:t>
            </a:r>
            <a:endParaRPr lang="en-GB" sz="1800" dirty="0">
              <a:latin typeface="Arial Black" panose="020B0A04020102020204" pitchFamily="34" charset="0"/>
            </a:endParaRPr>
          </a:p>
        </p:txBody>
      </p:sp>
    </p:spTree>
    <p:extLst>
      <p:ext uri="{BB962C8B-B14F-4D97-AF65-F5344CB8AC3E}">
        <p14:creationId xmlns:p14="http://schemas.microsoft.com/office/powerpoint/2010/main" val="896459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grpSp>
        <p:nvGrpSpPr>
          <p:cNvPr id="3" name="Group 3"/>
          <p:cNvGrpSpPr/>
          <p:nvPr/>
        </p:nvGrpSpPr>
        <p:grpSpPr>
          <a:xfrm>
            <a:off x="0" y="-458460"/>
            <a:ext cx="13801787" cy="10745460"/>
            <a:chOff x="0" y="0"/>
            <a:chExt cx="3635039" cy="2830080"/>
          </a:xfrm>
        </p:grpSpPr>
        <p:sp>
          <p:nvSpPr>
            <p:cNvPr id="4" name="Freeform 4"/>
            <p:cNvSpPr/>
            <p:nvPr/>
          </p:nvSpPr>
          <p:spPr>
            <a:xfrm>
              <a:off x="0" y="0"/>
              <a:ext cx="3635039" cy="2830080"/>
            </a:xfrm>
            <a:custGeom>
              <a:avLst/>
              <a:gdLst/>
              <a:ahLst/>
              <a:cxnLst/>
              <a:rect l="l" t="t" r="r" b="b"/>
              <a:pathLst>
                <a:path w="3635039" h="2830080">
                  <a:moveTo>
                    <a:pt x="0" y="0"/>
                  </a:moveTo>
                  <a:lnTo>
                    <a:pt x="3635039" y="0"/>
                  </a:lnTo>
                  <a:lnTo>
                    <a:pt x="3635039" y="2830080"/>
                  </a:lnTo>
                  <a:lnTo>
                    <a:pt x="0" y="2830080"/>
                  </a:lnTo>
                  <a:close/>
                </a:path>
              </a:pathLst>
            </a:custGeom>
            <a:gradFill rotWithShape="1">
              <a:gsLst>
                <a:gs pos="0">
                  <a:srgbClr val="1B4347">
                    <a:alpha val="100000"/>
                  </a:srgbClr>
                </a:gs>
                <a:gs pos="50000">
                  <a:srgbClr val="1B4347">
                    <a:alpha val="78500"/>
                  </a:srgbClr>
                </a:gs>
                <a:gs pos="100000">
                  <a:srgbClr val="1B4347">
                    <a:alpha val="0"/>
                  </a:srgbClr>
                </a:gs>
              </a:gsLst>
              <a:lin ang="0"/>
            </a:gradFill>
          </p:spPr>
          <p:txBody>
            <a:bodyPr/>
            <a:lstStyle/>
            <a:p>
              <a:endParaRPr lang="en-GB"/>
            </a:p>
          </p:txBody>
        </p:sp>
        <p:sp>
          <p:nvSpPr>
            <p:cNvPr id="5" name="TextBox 5"/>
            <p:cNvSpPr txBox="1"/>
            <p:nvPr/>
          </p:nvSpPr>
          <p:spPr>
            <a:xfrm>
              <a:off x="0" y="-123825"/>
              <a:ext cx="3635039" cy="2953905"/>
            </a:xfrm>
            <a:prstGeom prst="rect">
              <a:avLst/>
            </a:prstGeom>
          </p:spPr>
          <p:txBody>
            <a:bodyPr lIns="50800" tIns="50800" rIns="50800" bIns="50800" rtlCol="0" anchor="ctr"/>
            <a:lstStyle/>
            <a:p>
              <a:pPr algn="ctr">
                <a:lnSpc>
                  <a:spcPts val="3910"/>
                </a:lnSpc>
              </a:pPr>
              <a:endParaRPr/>
            </a:p>
          </p:txBody>
        </p:sp>
      </p:grpSp>
      <p:sp>
        <p:nvSpPr>
          <p:cNvPr id="13" name="TextBox 13"/>
          <p:cNvSpPr txBox="1"/>
          <p:nvPr/>
        </p:nvSpPr>
        <p:spPr>
          <a:xfrm>
            <a:off x="1124466" y="4532071"/>
            <a:ext cx="16428042" cy="1603003"/>
          </a:xfrm>
          <a:prstGeom prst="rect">
            <a:avLst/>
          </a:prstGeom>
        </p:spPr>
        <p:txBody>
          <a:bodyPr wrap="square" lIns="0" tIns="0" rIns="0" bIns="0" rtlCol="0" anchor="t">
            <a:spAutoFit/>
          </a:bodyPr>
          <a:lstStyle/>
          <a:p>
            <a:pPr marL="0" lvl="0" indent="0" algn="l">
              <a:lnSpc>
                <a:spcPts val="12547"/>
              </a:lnSpc>
              <a:spcBef>
                <a:spcPct val="0"/>
              </a:spcBef>
            </a:pPr>
            <a:r>
              <a:rPr lang="en-US" sz="11304" b="1" dirty="0">
                <a:solidFill>
                  <a:srgbClr val="FFCF86"/>
                </a:solidFill>
                <a:latin typeface="Roboto Slab Bold"/>
                <a:ea typeface="Roboto Slab Bold"/>
                <a:cs typeface="Roboto Slab Bold"/>
                <a:sym typeface="Roboto Slab Bold"/>
              </a:rPr>
              <a:t>George Classic Cut</a:t>
            </a:r>
            <a:endParaRPr lang="en-US" sz="11304" b="1" u="none" strike="noStrike" dirty="0">
              <a:solidFill>
                <a:srgbClr val="FFCF86"/>
              </a:solidFill>
              <a:latin typeface="Roboto Slab Bold"/>
              <a:ea typeface="Roboto Slab Bold"/>
              <a:cs typeface="Roboto Slab Bold"/>
              <a:sym typeface="Roboto Slab Bold"/>
            </a:endParaRPr>
          </a:p>
        </p:txBody>
      </p:sp>
      <p:sp>
        <p:nvSpPr>
          <p:cNvPr id="14" name="AutoShape 14"/>
          <p:cNvSpPr/>
          <p:nvPr/>
        </p:nvSpPr>
        <p:spPr>
          <a:xfrm>
            <a:off x="14429843" y="1883156"/>
            <a:ext cx="2829457" cy="0"/>
          </a:xfrm>
          <a:prstGeom prst="line">
            <a:avLst/>
          </a:prstGeom>
          <a:ln w="38100" cap="flat">
            <a:solidFill>
              <a:srgbClr val="FFCF86"/>
            </a:solidFill>
            <a:prstDash val="solid"/>
            <a:headEnd type="none" w="sm" len="sm"/>
            <a:tailEnd type="none" w="sm" len="sm"/>
          </a:ln>
        </p:spPr>
        <p:txBody>
          <a:bodyPr/>
          <a:lstStyle/>
          <a:p>
            <a:endParaRPr lang="en-GB"/>
          </a:p>
        </p:txBody>
      </p:sp>
      <p:grpSp>
        <p:nvGrpSpPr>
          <p:cNvPr id="15" name="Group 15"/>
          <p:cNvGrpSpPr/>
          <p:nvPr/>
        </p:nvGrpSpPr>
        <p:grpSpPr>
          <a:xfrm>
            <a:off x="17887950" y="-277575"/>
            <a:ext cx="648036" cy="10865371"/>
            <a:chOff x="0" y="0"/>
            <a:chExt cx="170676" cy="2861662"/>
          </a:xfrm>
        </p:grpSpPr>
        <p:sp>
          <p:nvSpPr>
            <p:cNvPr id="16" name="Freeform 16"/>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17" name="TextBox 17"/>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sp>
        <p:nvSpPr>
          <p:cNvPr id="18" name="TextBox 18"/>
          <p:cNvSpPr txBox="1"/>
          <p:nvPr/>
        </p:nvSpPr>
        <p:spPr>
          <a:xfrm>
            <a:off x="4004722" y="6214057"/>
            <a:ext cx="9616855" cy="497109"/>
          </a:xfrm>
          <a:prstGeom prst="rect">
            <a:avLst/>
          </a:prstGeom>
        </p:spPr>
        <p:txBody>
          <a:bodyPr lIns="0" tIns="0" rIns="0" bIns="0" rtlCol="0" anchor="t">
            <a:spAutoFit/>
          </a:bodyPr>
          <a:lstStyle/>
          <a:p>
            <a:pPr algn="l">
              <a:lnSpc>
                <a:spcPts val="4092"/>
              </a:lnSpc>
            </a:pPr>
            <a:r>
              <a:rPr lang="en-US" sz="2922" spc="979" dirty="0">
                <a:solidFill>
                  <a:srgbClr val="FFFFFF"/>
                </a:solidFill>
                <a:latin typeface="Roboto"/>
                <a:ea typeface="Roboto"/>
                <a:cs typeface="Roboto"/>
                <a:sym typeface="Roboto"/>
              </a:rPr>
              <a:t>WHERE STYLE MEETS PRECISION</a:t>
            </a:r>
          </a:p>
        </p:txBody>
      </p:sp>
      <p:sp>
        <p:nvSpPr>
          <p:cNvPr id="19" name="TextBox 19"/>
          <p:cNvSpPr txBox="1"/>
          <p:nvPr/>
        </p:nvSpPr>
        <p:spPr>
          <a:xfrm>
            <a:off x="1687116" y="8132999"/>
            <a:ext cx="2298513" cy="380888"/>
          </a:xfrm>
          <a:prstGeom prst="rect">
            <a:avLst/>
          </a:prstGeom>
        </p:spPr>
        <p:txBody>
          <a:bodyPr lIns="0" tIns="0" rIns="0" bIns="0" rtlCol="0" anchor="t">
            <a:spAutoFit/>
          </a:bodyPr>
          <a:lstStyle/>
          <a:p>
            <a:pPr algn="ctr">
              <a:lnSpc>
                <a:spcPts val="2921"/>
              </a:lnSpc>
            </a:pPr>
            <a:r>
              <a:rPr lang="en-US" sz="2434" b="1">
                <a:solidFill>
                  <a:srgbClr val="1B4347"/>
                </a:solidFill>
                <a:latin typeface="Roboto Bold"/>
                <a:ea typeface="Roboto Bold"/>
                <a:cs typeface="Roboto Bold"/>
                <a:sym typeface="Roboto Bold"/>
              </a:rPr>
              <a:t>Start Now</a:t>
            </a:r>
          </a:p>
        </p:txBody>
      </p:sp>
      <p:grpSp>
        <p:nvGrpSpPr>
          <p:cNvPr id="23" name="Group 23"/>
          <p:cNvGrpSpPr/>
          <p:nvPr/>
        </p:nvGrpSpPr>
        <p:grpSpPr>
          <a:xfrm>
            <a:off x="0" y="9571319"/>
            <a:ext cx="736375" cy="715681"/>
            <a:chOff x="0" y="0"/>
            <a:chExt cx="193942" cy="188492"/>
          </a:xfrm>
        </p:grpSpPr>
        <p:sp>
          <p:nvSpPr>
            <p:cNvPr id="24" name="Freeform 24"/>
            <p:cNvSpPr/>
            <p:nvPr/>
          </p:nvSpPr>
          <p:spPr>
            <a:xfrm>
              <a:off x="0" y="0"/>
              <a:ext cx="193942" cy="188492"/>
            </a:xfrm>
            <a:custGeom>
              <a:avLst/>
              <a:gdLst/>
              <a:ahLst/>
              <a:cxnLst/>
              <a:rect l="l" t="t" r="r" b="b"/>
              <a:pathLst>
                <a:path w="193942" h="188492">
                  <a:moveTo>
                    <a:pt x="0" y="0"/>
                  </a:moveTo>
                  <a:lnTo>
                    <a:pt x="193942" y="0"/>
                  </a:lnTo>
                  <a:lnTo>
                    <a:pt x="193942" y="188492"/>
                  </a:lnTo>
                  <a:lnTo>
                    <a:pt x="0" y="188492"/>
                  </a:lnTo>
                  <a:close/>
                </a:path>
              </a:pathLst>
            </a:custGeom>
            <a:solidFill>
              <a:srgbClr val="FFCF86"/>
            </a:solidFill>
          </p:spPr>
          <p:txBody>
            <a:bodyPr/>
            <a:lstStyle/>
            <a:p>
              <a:endParaRPr lang="en-GB"/>
            </a:p>
          </p:txBody>
        </p:sp>
        <p:sp>
          <p:nvSpPr>
            <p:cNvPr id="25" name="TextBox 25"/>
            <p:cNvSpPr txBox="1"/>
            <p:nvPr/>
          </p:nvSpPr>
          <p:spPr>
            <a:xfrm>
              <a:off x="0" y="0"/>
              <a:ext cx="193942" cy="188492"/>
            </a:xfrm>
            <a:prstGeom prst="rect">
              <a:avLst/>
            </a:prstGeom>
          </p:spPr>
          <p:txBody>
            <a:bodyPr lIns="50800" tIns="50800" rIns="50800" bIns="50800" rtlCol="0" anchor="ctr"/>
            <a:lstStyle/>
            <a:p>
              <a:pPr algn="ctr">
                <a:lnSpc>
                  <a:spcPts val="2921"/>
                </a:lnSpc>
              </a:pPr>
              <a:endParaRPr/>
            </a:p>
          </p:txBody>
        </p:sp>
      </p:grpSp>
      <p:pic>
        <p:nvPicPr>
          <p:cNvPr id="6" name="Picture 5"/>
          <p:cNvPicPr>
            <a:picLocks noChangeAspect="1"/>
          </p:cNvPicPr>
          <p:nvPr/>
        </p:nvPicPr>
        <p:blipFill>
          <a:blip r:embed="rId3"/>
          <a:stretch>
            <a:fillRect/>
          </a:stretch>
        </p:blipFill>
        <p:spPr>
          <a:xfrm>
            <a:off x="6858000" y="618533"/>
            <a:ext cx="3619839" cy="361274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34259" y="-1066438"/>
            <a:ext cx="6097443" cy="11775493"/>
            <a:chOff x="0" y="0"/>
            <a:chExt cx="1605911" cy="3101365"/>
          </a:xfrm>
        </p:grpSpPr>
        <p:sp>
          <p:nvSpPr>
            <p:cNvPr id="3" name="Freeform 3"/>
            <p:cNvSpPr/>
            <p:nvPr/>
          </p:nvSpPr>
          <p:spPr>
            <a:xfrm>
              <a:off x="0" y="0"/>
              <a:ext cx="1605911" cy="3101365"/>
            </a:xfrm>
            <a:custGeom>
              <a:avLst/>
              <a:gdLst/>
              <a:ahLst/>
              <a:cxnLst/>
              <a:rect l="l" t="t" r="r" b="b"/>
              <a:pathLst>
                <a:path w="1605911" h="3101365">
                  <a:moveTo>
                    <a:pt x="0" y="0"/>
                  </a:moveTo>
                  <a:lnTo>
                    <a:pt x="1605911" y="0"/>
                  </a:lnTo>
                  <a:lnTo>
                    <a:pt x="1605911" y="3101365"/>
                  </a:lnTo>
                  <a:lnTo>
                    <a:pt x="0" y="3101365"/>
                  </a:lnTo>
                  <a:close/>
                </a:path>
              </a:pathLst>
            </a:custGeom>
            <a:solidFill>
              <a:srgbClr val="1B4347"/>
            </a:solidFill>
          </p:spPr>
          <p:txBody>
            <a:bodyPr/>
            <a:lstStyle/>
            <a:p>
              <a:endParaRPr lang="en-GB"/>
            </a:p>
          </p:txBody>
        </p:sp>
        <p:sp>
          <p:nvSpPr>
            <p:cNvPr id="4" name="TextBox 4"/>
            <p:cNvSpPr txBox="1"/>
            <p:nvPr/>
          </p:nvSpPr>
          <p:spPr>
            <a:xfrm>
              <a:off x="0" y="0"/>
              <a:ext cx="1605911" cy="3101365"/>
            </a:xfrm>
            <a:prstGeom prst="rect">
              <a:avLst/>
            </a:prstGeom>
          </p:spPr>
          <p:txBody>
            <a:bodyPr lIns="50800" tIns="50800" rIns="50800" bIns="50800" rtlCol="0" anchor="ctr"/>
            <a:lstStyle/>
            <a:p>
              <a:pPr algn="ctr">
                <a:lnSpc>
                  <a:spcPts val="2921"/>
                </a:lnSpc>
              </a:pPr>
              <a:endParaRPr/>
            </a:p>
          </p:txBody>
        </p:sp>
      </p:grpSp>
      <p:sp>
        <p:nvSpPr>
          <p:cNvPr id="5" name="Freeform 5"/>
          <p:cNvSpPr/>
          <p:nvPr/>
        </p:nvSpPr>
        <p:spPr>
          <a:xfrm>
            <a:off x="1028700" y="1060743"/>
            <a:ext cx="280091" cy="841803"/>
          </a:xfrm>
          <a:custGeom>
            <a:avLst/>
            <a:gdLst/>
            <a:ahLst/>
            <a:cxnLst/>
            <a:rect l="l" t="t" r="r" b="b"/>
            <a:pathLst>
              <a:path w="280091" h="841803">
                <a:moveTo>
                  <a:pt x="0" y="0"/>
                </a:moveTo>
                <a:lnTo>
                  <a:pt x="280091" y="0"/>
                </a:lnTo>
                <a:lnTo>
                  <a:pt x="280091" y="841803"/>
                </a:lnTo>
                <a:lnTo>
                  <a:pt x="0" y="84180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a:off x="17887950" y="-277575"/>
            <a:ext cx="648036" cy="10865371"/>
            <a:chOff x="0" y="0"/>
            <a:chExt cx="170676" cy="2861662"/>
          </a:xfrm>
        </p:grpSpPr>
        <p:sp>
          <p:nvSpPr>
            <p:cNvPr id="8" name="Freeform 8"/>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9" name="TextBox 9"/>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grpSp>
        <p:nvGrpSpPr>
          <p:cNvPr id="10" name="Group 10"/>
          <p:cNvGrpSpPr/>
          <p:nvPr/>
        </p:nvGrpSpPr>
        <p:grpSpPr>
          <a:xfrm>
            <a:off x="0" y="9571319"/>
            <a:ext cx="736375" cy="715681"/>
            <a:chOff x="0" y="0"/>
            <a:chExt cx="193942" cy="188492"/>
          </a:xfrm>
        </p:grpSpPr>
        <p:sp>
          <p:nvSpPr>
            <p:cNvPr id="11" name="Freeform 11"/>
            <p:cNvSpPr/>
            <p:nvPr/>
          </p:nvSpPr>
          <p:spPr>
            <a:xfrm>
              <a:off x="0" y="0"/>
              <a:ext cx="193942" cy="188492"/>
            </a:xfrm>
            <a:custGeom>
              <a:avLst/>
              <a:gdLst/>
              <a:ahLst/>
              <a:cxnLst/>
              <a:rect l="l" t="t" r="r" b="b"/>
              <a:pathLst>
                <a:path w="193942" h="188492">
                  <a:moveTo>
                    <a:pt x="0" y="0"/>
                  </a:moveTo>
                  <a:lnTo>
                    <a:pt x="193942" y="0"/>
                  </a:lnTo>
                  <a:lnTo>
                    <a:pt x="193942" y="188492"/>
                  </a:lnTo>
                  <a:lnTo>
                    <a:pt x="0" y="188492"/>
                  </a:lnTo>
                  <a:close/>
                </a:path>
              </a:pathLst>
            </a:custGeom>
            <a:solidFill>
              <a:srgbClr val="FFCF86"/>
            </a:solidFill>
          </p:spPr>
          <p:txBody>
            <a:bodyPr/>
            <a:lstStyle/>
            <a:p>
              <a:endParaRPr lang="en-GB"/>
            </a:p>
          </p:txBody>
        </p:sp>
        <p:sp>
          <p:nvSpPr>
            <p:cNvPr id="12" name="TextBox 12"/>
            <p:cNvSpPr txBox="1"/>
            <p:nvPr/>
          </p:nvSpPr>
          <p:spPr>
            <a:xfrm>
              <a:off x="0" y="0"/>
              <a:ext cx="193942" cy="188492"/>
            </a:xfrm>
            <a:prstGeom prst="rect">
              <a:avLst/>
            </a:prstGeom>
          </p:spPr>
          <p:txBody>
            <a:bodyPr lIns="50800" tIns="50800" rIns="50800" bIns="50800" rtlCol="0" anchor="ctr"/>
            <a:lstStyle/>
            <a:p>
              <a:pPr algn="ctr">
                <a:lnSpc>
                  <a:spcPts val="2921"/>
                </a:lnSpc>
              </a:pPr>
              <a:endParaRPr/>
            </a:p>
          </p:txBody>
        </p:sp>
      </p:grpSp>
      <p:sp>
        <p:nvSpPr>
          <p:cNvPr id="13" name="AutoShape 13"/>
          <p:cNvSpPr/>
          <p:nvPr/>
        </p:nvSpPr>
        <p:spPr>
          <a:xfrm>
            <a:off x="12093606" y="4314838"/>
            <a:ext cx="3673433" cy="0"/>
          </a:xfrm>
          <a:prstGeom prst="line">
            <a:avLst/>
          </a:prstGeom>
          <a:ln w="38100" cap="flat">
            <a:solidFill>
              <a:srgbClr val="FFCF86"/>
            </a:solidFill>
            <a:prstDash val="solid"/>
            <a:headEnd type="none" w="sm" len="sm"/>
            <a:tailEnd type="none" w="sm" len="sm"/>
          </a:ln>
        </p:spPr>
        <p:txBody>
          <a:bodyPr/>
          <a:lstStyle/>
          <a:p>
            <a:endParaRPr lang="en-GB"/>
          </a:p>
        </p:txBody>
      </p:sp>
      <p:grpSp>
        <p:nvGrpSpPr>
          <p:cNvPr id="17" name="Group 17"/>
          <p:cNvGrpSpPr/>
          <p:nvPr/>
        </p:nvGrpSpPr>
        <p:grpSpPr>
          <a:xfrm>
            <a:off x="1308791" y="2546818"/>
            <a:ext cx="6540983" cy="6340475"/>
            <a:chOff x="0" y="0"/>
            <a:chExt cx="754607" cy="731476"/>
          </a:xfrm>
        </p:grpSpPr>
        <p:sp>
          <p:nvSpPr>
            <p:cNvPr id="18" name="Freeform 18"/>
            <p:cNvSpPr/>
            <p:nvPr/>
          </p:nvSpPr>
          <p:spPr>
            <a:xfrm>
              <a:off x="0" y="0"/>
              <a:ext cx="754607" cy="731476"/>
            </a:xfrm>
            <a:custGeom>
              <a:avLst/>
              <a:gdLst/>
              <a:ahLst/>
              <a:cxnLst/>
              <a:rect l="l" t="t" r="r" b="b"/>
              <a:pathLst>
                <a:path w="754607" h="731476">
                  <a:moveTo>
                    <a:pt x="0" y="0"/>
                  </a:moveTo>
                  <a:lnTo>
                    <a:pt x="754607" y="0"/>
                  </a:lnTo>
                  <a:lnTo>
                    <a:pt x="754607" y="731476"/>
                  </a:lnTo>
                  <a:lnTo>
                    <a:pt x="0" y="731476"/>
                  </a:lnTo>
                  <a:close/>
                </a:path>
              </a:pathLst>
            </a:custGeom>
            <a:blipFill>
              <a:blip r:embed="rId5" cstate="print"/>
              <a:stretch>
                <a:fillRect t="-27420" b="-27420"/>
              </a:stretch>
            </a:blipFill>
            <a:ln cap="sq">
              <a:noFill/>
              <a:prstDash val="solid"/>
              <a:miter/>
            </a:ln>
          </p:spPr>
          <p:txBody>
            <a:bodyPr/>
            <a:lstStyle/>
            <a:p>
              <a:endParaRPr lang="en-GB"/>
            </a:p>
          </p:txBody>
        </p:sp>
      </p:grpSp>
      <p:sp>
        <p:nvSpPr>
          <p:cNvPr id="19" name="TextBox 19"/>
          <p:cNvSpPr txBox="1"/>
          <p:nvPr/>
        </p:nvSpPr>
        <p:spPr>
          <a:xfrm>
            <a:off x="9368384" y="2919285"/>
            <a:ext cx="6617182" cy="1754968"/>
          </a:xfrm>
          <a:prstGeom prst="rect">
            <a:avLst/>
          </a:prstGeom>
        </p:spPr>
        <p:txBody>
          <a:bodyPr lIns="0" tIns="0" rIns="0" bIns="0" rtlCol="0" anchor="t">
            <a:spAutoFit/>
          </a:bodyPr>
          <a:lstStyle/>
          <a:p>
            <a:pPr lvl="0">
              <a:lnSpc>
                <a:spcPts val="7215"/>
              </a:lnSpc>
              <a:spcBef>
                <a:spcPct val="0"/>
              </a:spcBef>
            </a:pPr>
            <a:r>
              <a:rPr lang="en-US" sz="4000" b="1" dirty="0">
                <a:solidFill>
                  <a:srgbClr val="1B4347"/>
                </a:solidFill>
                <a:latin typeface="Roboto Slab Bold"/>
                <a:ea typeface="Roboto Slab Bold"/>
                <a:cs typeface="Roboto Slab Bold"/>
                <a:sym typeface="Roboto Slab Bold"/>
              </a:rPr>
              <a:t>Introduction – Company Name and Description </a:t>
            </a:r>
            <a:endParaRPr lang="en-US" sz="4000" b="1" u="none" strike="noStrike" dirty="0">
              <a:solidFill>
                <a:srgbClr val="1B4347"/>
              </a:solidFill>
              <a:latin typeface="Roboto Slab Bold"/>
              <a:ea typeface="Roboto Slab Bold"/>
              <a:cs typeface="Roboto Slab Bold"/>
              <a:sym typeface="Roboto Slab Bold"/>
            </a:endParaRPr>
          </a:p>
        </p:txBody>
      </p:sp>
      <p:grpSp>
        <p:nvGrpSpPr>
          <p:cNvPr id="26" name="Group 26"/>
          <p:cNvGrpSpPr/>
          <p:nvPr/>
        </p:nvGrpSpPr>
        <p:grpSpPr>
          <a:xfrm>
            <a:off x="7987259" y="2546818"/>
            <a:ext cx="141173" cy="6340475"/>
            <a:chOff x="0" y="0"/>
            <a:chExt cx="37181" cy="1669919"/>
          </a:xfrm>
        </p:grpSpPr>
        <p:sp>
          <p:nvSpPr>
            <p:cNvPr id="27" name="Freeform 27"/>
            <p:cNvSpPr/>
            <p:nvPr/>
          </p:nvSpPr>
          <p:spPr>
            <a:xfrm>
              <a:off x="0" y="0"/>
              <a:ext cx="37181" cy="1669919"/>
            </a:xfrm>
            <a:custGeom>
              <a:avLst/>
              <a:gdLst/>
              <a:ahLst/>
              <a:cxnLst/>
              <a:rect l="l" t="t" r="r" b="b"/>
              <a:pathLst>
                <a:path w="37181" h="1669919">
                  <a:moveTo>
                    <a:pt x="0" y="0"/>
                  </a:moveTo>
                  <a:lnTo>
                    <a:pt x="37181" y="0"/>
                  </a:lnTo>
                  <a:lnTo>
                    <a:pt x="37181" y="1669919"/>
                  </a:lnTo>
                  <a:lnTo>
                    <a:pt x="0" y="1669919"/>
                  </a:lnTo>
                  <a:close/>
                </a:path>
              </a:pathLst>
            </a:custGeom>
            <a:solidFill>
              <a:srgbClr val="FFCF86"/>
            </a:solidFill>
          </p:spPr>
          <p:txBody>
            <a:bodyPr/>
            <a:lstStyle/>
            <a:p>
              <a:endParaRPr lang="en-GB"/>
            </a:p>
          </p:txBody>
        </p:sp>
        <p:sp>
          <p:nvSpPr>
            <p:cNvPr id="28" name="TextBox 28"/>
            <p:cNvSpPr txBox="1"/>
            <p:nvPr/>
          </p:nvSpPr>
          <p:spPr>
            <a:xfrm>
              <a:off x="0" y="0"/>
              <a:ext cx="37181" cy="1669919"/>
            </a:xfrm>
            <a:prstGeom prst="rect">
              <a:avLst/>
            </a:prstGeom>
          </p:spPr>
          <p:txBody>
            <a:bodyPr lIns="50800" tIns="50800" rIns="50800" bIns="50800" rtlCol="0" anchor="ctr"/>
            <a:lstStyle/>
            <a:p>
              <a:pPr algn="ctr">
                <a:lnSpc>
                  <a:spcPts val="2921"/>
                </a:lnSpc>
              </a:pPr>
              <a:endParaRPr/>
            </a:p>
          </p:txBody>
        </p:sp>
      </p:grpSp>
      <p:sp>
        <p:nvSpPr>
          <p:cNvPr id="29" name="Rectangle 28"/>
          <p:cNvSpPr/>
          <p:nvPr/>
        </p:nvSpPr>
        <p:spPr>
          <a:xfrm>
            <a:off x="8858248" y="5155110"/>
            <a:ext cx="8358246" cy="4832092"/>
          </a:xfrm>
          <a:prstGeom prst="rect">
            <a:avLst/>
          </a:prstGeom>
        </p:spPr>
        <p:txBody>
          <a:bodyPr wrap="square">
            <a:spAutoFit/>
          </a:bodyPr>
          <a:lstStyle/>
          <a:p>
            <a:pPr marL="457200" indent="-457200" algn="just">
              <a:buFont typeface="Arial" panose="020B0604020202020204" pitchFamily="34" charset="0"/>
              <a:buChar char="•"/>
            </a:pPr>
            <a:r>
              <a:rPr lang="en-US" sz="2800" dirty="0">
                <a:latin typeface="Times New Roman" pitchFamily="18" charset="0"/>
                <a:cs typeface="Times New Roman" pitchFamily="18" charset="0"/>
              </a:rPr>
              <a:t>George's Classic Cut is a barbershop aiming to deliver quality hair cutting, shaving and styling services to men regardless of their age. </a:t>
            </a:r>
          </a:p>
          <a:p>
            <a:pPr marL="457200" indent="-457200" algn="just">
              <a:buFont typeface="Arial" panose="020B0604020202020204" pitchFamily="34" charset="0"/>
              <a:buChar char="•"/>
            </a:pPr>
            <a:endParaRPr lang="en-US" sz="2800" dirty="0">
              <a:latin typeface="Times New Roman" pitchFamily="18" charset="0"/>
              <a:cs typeface="Times New Roman" pitchFamily="18" charset="0"/>
            </a:endParaRPr>
          </a:p>
          <a:p>
            <a:pPr marL="457200" indent="-457200" algn="just">
              <a:buFont typeface="Arial" panose="020B0604020202020204" pitchFamily="34" charset="0"/>
              <a:buChar char="•"/>
            </a:pPr>
            <a:r>
              <a:rPr lang="en-US" sz="2800" dirty="0">
                <a:latin typeface="Times New Roman" pitchFamily="18" charset="0"/>
                <a:cs typeface="Times New Roman" pitchFamily="18" charset="0"/>
              </a:rPr>
              <a:t>It has a blend of the old style of tradition accompanied with new style of barbing aiming to provide personalised experiences to each customer choosing our services. </a:t>
            </a:r>
          </a:p>
          <a:p>
            <a:pPr marL="457200" indent="-457200" algn="just">
              <a:buFont typeface="Arial" panose="020B0604020202020204" pitchFamily="34" charset="0"/>
              <a:buChar char="•"/>
            </a:pPr>
            <a:endParaRPr lang="en-US" sz="2800" dirty="0">
              <a:latin typeface="Times New Roman" pitchFamily="18" charset="0"/>
              <a:cs typeface="Times New Roman" pitchFamily="18" charset="0"/>
            </a:endParaRPr>
          </a:p>
          <a:p>
            <a:pPr marL="457200" indent="-457200" algn="just">
              <a:buFont typeface="Arial" panose="020B0604020202020204" pitchFamily="34" charset="0"/>
              <a:buChar char="•"/>
            </a:pPr>
            <a:r>
              <a:rPr lang="en-US" sz="2800" dirty="0">
                <a:latin typeface="Times New Roman" pitchFamily="18" charset="0"/>
                <a:cs typeface="Times New Roman" pitchFamily="18" charset="0"/>
              </a:rPr>
              <a:t>The barbershop will be located in Cardiff, one of the most congested city centres in Wales.</a:t>
            </a:r>
          </a:p>
        </p:txBody>
      </p:sp>
      <p:pic>
        <p:nvPicPr>
          <p:cNvPr id="6" name="Picture 5"/>
          <p:cNvPicPr>
            <a:picLocks noChangeAspect="1"/>
          </p:cNvPicPr>
          <p:nvPr/>
        </p:nvPicPr>
        <p:blipFill>
          <a:blip r:embed="rId6" cstate="print"/>
          <a:stretch>
            <a:fillRect/>
          </a:stretch>
        </p:blipFill>
        <p:spPr>
          <a:xfrm>
            <a:off x="11409267" y="510200"/>
            <a:ext cx="1598924" cy="159578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34259" y="-1066438"/>
            <a:ext cx="6097443" cy="11775493"/>
            <a:chOff x="0" y="0"/>
            <a:chExt cx="1605911" cy="3101365"/>
          </a:xfrm>
        </p:grpSpPr>
        <p:sp>
          <p:nvSpPr>
            <p:cNvPr id="3" name="Freeform 3"/>
            <p:cNvSpPr/>
            <p:nvPr/>
          </p:nvSpPr>
          <p:spPr>
            <a:xfrm>
              <a:off x="0" y="0"/>
              <a:ext cx="1605911" cy="3101365"/>
            </a:xfrm>
            <a:custGeom>
              <a:avLst/>
              <a:gdLst/>
              <a:ahLst/>
              <a:cxnLst/>
              <a:rect l="l" t="t" r="r" b="b"/>
              <a:pathLst>
                <a:path w="1605911" h="3101365">
                  <a:moveTo>
                    <a:pt x="0" y="0"/>
                  </a:moveTo>
                  <a:lnTo>
                    <a:pt x="1605911" y="0"/>
                  </a:lnTo>
                  <a:lnTo>
                    <a:pt x="1605911" y="3101365"/>
                  </a:lnTo>
                  <a:lnTo>
                    <a:pt x="0" y="3101365"/>
                  </a:lnTo>
                  <a:close/>
                </a:path>
              </a:pathLst>
            </a:custGeom>
            <a:solidFill>
              <a:srgbClr val="1B4347"/>
            </a:solidFill>
          </p:spPr>
          <p:txBody>
            <a:bodyPr/>
            <a:lstStyle/>
            <a:p>
              <a:endParaRPr lang="en-GB"/>
            </a:p>
          </p:txBody>
        </p:sp>
        <p:sp>
          <p:nvSpPr>
            <p:cNvPr id="4" name="TextBox 4"/>
            <p:cNvSpPr txBox="1"/>
            <p:nvPr/>
          </p:nvSpPr>
          <p:spPr>
            <a:xfrm>
              <a:off x="0" y="0"/>
              <a:ext cx="1605911" cy="3101365"/>
            </a:xfrm>
            <a:prstGeom prst="rect">
              <a:avLst/>
            </a:prstGeom>
          </p:spPr>
          <p:txBody>
            <a:bodyPr lIns="50800" tIns="50800" rIns="50800" bIns="50800" rtlCol="0" anchor="ctr"/>
            <a:lstStyle/>
            <a:p>
              <a:pPr algn="ctr">
                <a:lnSpc>
                  <a:spcPts val="2921"/>
                </a:lnSpc>
              </a:pPr>
              <a:endParaRPr/>
            </a:p>
          </p:txBody>
        </p:sp>
      </p:grpSp>
      <p:sp>
        <p:nvSpPr>
          <p:cNvPr id="5" name="Freeform 5"/>
          <p:cNvSpPr/>
          <p:nvPr/>
        </p:nvSpPr>
        <p:spPr>
          <a:xfrm>
            <a:off x="1028700" y="1060743"/>
            <a:ext cx="280091" cy="841803"/>
          </a:xfrm>
          <a:custGeom>
            <a:avLst/>
            <a:gdLst/>
            <a:ahLst/>
            <a:cxnLst/>
            <a:rect l="l" t="t" r="r" b="b"/>
            <a:pathLst>
              <a:path w="280091" h="841803">
                <a:moveTo>
                  <a:pt x="0" y="0"/>
                </a:moveTo>
                <a:lnTo>
                  <a:pt x="280091" y="0"/>
                </a:lnTo>
                <a:lnTo>
                  <a:pt x="280091" y="841803"/>
                </a:lnTo>
                <a:lnTo>
                  <a:pt x="0" y="84180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a:off x="17887950" y="-277575"/>
            <a:ext cx="648036" cy="10865371"/>
            <a:chOff x="0" y="0"/>
            <a:chExt cx="170676" cy="2861662"/>
          </a:xfrm>
        </p:grpSpPr>
        <p:sp>
          <p:nvSpPr>
            <p:cNvPr id="8" name="Freeform 8"/>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9" name="TextBox 9"/>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grpSp>
        <p:nvGrpSpPr>
          <p:cNvPr id="10" name="Group 10"/>
          <p:cNvGrpSpPr/>
          <p:nvPr/>
        </p:nvGrpSpPr>
        <p:grpSpPr>
          <a:xfrm>
            <a:off x="0" y="9571319"/>
            <a:ext cx="736375" cy="715681"/>
            <a:chOff x="0" y="0"/>
            <a:chExt cx="193942" cy="188492"/>
          </a:xfrm>
        </p:grpSpPr>
        <p:sp>
          <p:nvSpPr>
            <p:cNvPr id="11" name="Freeform 11"/>
            <p:cNvSpPr/>
            <p:nvPr/>
          </p:nvSpPr>
          <p:spPr>
            <a:xfrm>
              <a:off x="0" y="0"/>
              <a:ext cx="193942" cy="188492"/>
            </a:xfrm>
            <a:custGeom>
              <a:avLst/>
              <a:gdLst/>
              <a:ahLst/>
              <a:cxnLst/>
              <a:rect l="l" t="t" r="r" b="b"/>
              <a:pathLst>
                <a:path w="193942" h="188492">
                  <a:moveTo>
                    <a:pt x="0" y="0"/>
                  </a:moveTo>
                  <a:lnTo>
                    <a:pt x="193942" y="0"/>
                  </a:lnTo>
                  <a:lnTo>
                    <a:pt x="193942" y="188492"/>
                  </a:lnTo>
                  <a:lnTo>
                    <a:pt x="0" y="188492"/>
                  </a:lnTo>
                  <a:close/>
                </a:path>
              </a:pathLst>
            </a:custGeom>
            <a:solidFill>
              <a:srgbClr val="FFCF86"/>
            </a:solidFill>
          </p:spPr>
          <p:txBody>
            <a:bodyPr/>
            <a:lstStyle/>
            <a:p>
              <a:endParaRPr lang="en-GB"/>
            </a:p>
          </p:txBody>
        </p:sp>
        <p:sp>
          <p:nvSpPr>
            <p:cNvPr id="12" name="TextBox 12"/>
            <p:cNvSpPr txBox="1"/>
            <p:nvPr/>
          </p:nvSpPr>
          <p:spPr>
            <a:xfrm>
              <a:off x="0" y="0"/>
              <a:ext cx="193942" cy="188492"/>
            </a:xfrm>
            <a:prstGeom prst="rect">
              <a:avLst/>
            </a:prstGeom>
          </p:spPr>
          <p:txBody>
            <a:bodyPr lIns="50800" tIns="50800" rIns="50800" bIns="50800" rtlCol="0" anchor="ctr"/>
            <a:lstStyle/>
            <a:p>
              <a:pPr algn="ctr">
                <a:lnSpc>
                  <a:spcPts val="2921"/>
                </a:lnSpc>
              </a:pPr>
              <a:endParaRPr/>
            </a:p>
          </p:txBody>
        </p:sp>
      </p:grpSp>
      <p:sp>
        <p:nvSpPr>
          <p:cNvPr id="13" name="AutoShape 13"/>
          <p:cNvSpPr/>
          <p:nvPr/>
        </p:nvSpPr>
        <p:spPr>
          <a:xfrm>
            <a:off x="12093606" y="4314838"/>
            <a:ext cx="3673433" cy="0"/>
          </a:xfrm>
          <a:prstGeom prst="line">
            <a:avLst/>
          </a:prstGeom>
          <a:ln w="38100" cap="flat">
            <a:solidFill>
              <a:srgbClr val="FFCF86"/>
            </a:solidFill>
            <a:prstDash val="solid"/>
            <a:headEnd type="none" w="sm" len="sm"/>
            <a:tailEnd type="none" w="sm" len="sm"/>
          </a:ln>
        </p:spPr>
        <p:txBody>
          <a:bodyPr/>
          <a:lstStyle/>
          <a:p>
            <a:endParaRPr lang="en-GB"/>
          </a:p>
        </p:txBody>
      </p:sp>
      <p:sp>
        <p:nvSpPr>
          <p:cNvPr id="19" name="TextBox 19"/>
          <p:cNvSpPr txBox="1"/>
          <p:nvPr/>
        </p:nvSpPr>
        <p:spPr>
          <a:xfrm>
            <a:off x="9368384" y="2919285"/>
            <a:ext cx="6617182" cy="931545"/>
          </a:xfrm>
          <a:prstGeom prst="rect">
            <a:avLst/>
          </a:prstGeom>
        </p:spPr>
        <p:txBody>
          <a:bodyPr lIns="0" tIns="0" rIns="0" bIns="0" rtlCol="0" anchor="t">
            <a:spAutoFit/>
          </a:bodyPr>
          <a:lstStyle/>
          <a:p>
            <a:pPr lvl="0">
              <a:lnSpc>
                <a:spcPts val="7215"/>
              </a:lnSpc>
              <a:spcBef>
                <a:spcPct val="0"/>
              </a:spcBef>
            </a:pPr>
            <a:r>
              <a:rPr lang="en-US" sz="6500" b="1" dirty="0">
                <a:solidFill>
                  <a:srgbClr val="1B4347"/>
                </a:solidFill>
                <a:latin typeface="Roboto Slab Bold"/>
                <a:ea typeface="Roboto Slab Bold"/>
                <a:cs typeface="Roboto Slab Bold"/>
                <a:sym typeface="Roboto Slab Bold"/>
              </a:rPr>
              <a:t>Legal Status</a:t>
            </a:r>
            <a:endParaRPr lang="en-US" sz="6500" b="1" u="none" strike="noStrike" dirty="0">
              <a:solidFill>
                <a:srgbClr val="1B4347"/>
              </a:solidFill>
              <a:latin typeface="Roboto Slab Bold"/>
              <a:ea typeface="Roboto Slab Bold"/>
              <a:cs typeface="Roboto Slab Bold"/>
              <a:sym typeface="Roboto Slab Bold"/>
            </a:endParaRPr>
          </a:p>
        </p:txBody>
      </p:sp>
      <p:grpSp>
        <p:nvGrpSpPr>
          <p:cNvPr id="26" name="Group 26"/>
          <p:cNvGrpSpPr/>
          <p:nvPr/>
        </p:nvGrpSpPr>
        <p:grpSpPr>
          <a:xfrm>
            <a:off x="7987259" y="2546818"/>
            <a:ext cx="141173" cy="6340475"/>
            <a:chOff x="0" y="0"/>
            <a:chExt cx="37181" cy="1669919"/>
          </a:xfrm>
        </p:grpSpPr>
        <p:sp>
          <p:nvSpPr>
            <p:cNvPr id="27" name="Freeform 27"/>
            <p:cNvSpPr/>
            <p:nvPr/>
          </p:nvSpPr>
          <p:spPr>
            <a:xfrm>
              <a:off x="0" y="0"/>
              <a:ext cx="37181" cy="1669919"/>
            </a:xfrm>
            <a:custGeom>
              <a:avLst/>
              <a:gdLst/>
              <a:ahLst/>
              <a:cxnLst/>
              <a:rect l="l" t="t" r="r" b="b"/>
              <a:pathLst>
                <a:path w="37181" h="1669919">
                  <a:moveTo>
                    <a:pt x="0" y="0"/>
                  </a:moveTo>
                  <a:lnTo>
                    <a:pt x="37181" y="0"/>
                  </a:lnTo>
                  <a:lnTo>
                    <a:pt x="37181" y="1669919"/>
                  </a:lnTo>
                  <a:lnTo>
                    <a:pt x="0" y="1669919"/>
                  </a:lnTo>
                  <a:close/>
                </a:path>
              </a:pathLst>
            </a:custGeom>
            <a:solidFill>
              <a:srgbClr val="FFCF86"/>
            </a:solidFill>
          </p:spPr>
          <p:txBody>
            <a:bodyPr/>
            <a:lstStyle/>
            <a:p>
              <a:endParaRPr lang="en-GB"/>
            </a:p>
          </p:txBody>
        </p:sp>
        <p:sp>
          <p:nvSpPr>
            <p:cNvPr id="28" name="TextBox 28"/>
            <p:cNvSpPr txBox="1"/>
            <p:nvPr/>
          </p:nvSpPr>
          <p:spPr>
            <a:xfrm>
              <a:off x="0" y="0"/>
              <a:ext cx="37181" cy="1669919"/>
            </a:xfrm>
            <a:prstGeom prst="rect">
              <a:avLst/>
            </a:prstGeom>
          </p:spPr>
          <p:txBody>
            <a:bodyPr lIns="50800" tIns="50800" rIns="50800" bIns="50800" rtlCol="0" anchor="ctr"/>
            <a:lstStyle/>
            <a:p>
              <a:pPr algn="ctr">
                <a:lnSpc>
                  <a:spcPts val="2921"/>
                </a:lnSpc>
              </a:pPr>
              <a:endParaRPr/>
            </a:p>
          </p:txBody>
        </p:sp>
      </p:grpSp>
      <p:sp>
        <p:nvSpPr>
          <p:cNvPr id="29" name="Rectangle 28"/>
          <p:cNvSpPr/>
          <p:nvPr/>
        </p:nvSpPr>
        <p:spPr>
          <a:xfrm>
            <a:off x="8572496" y="5155110"/>
            <a:ext cx="8286808" cy="2600199"/>
          </a:xfrm>
          <a:prstGeom prst="rect">
            <a:avLst/>
          </a:prstGeom>
        </p:spPr>
        <p:txBody>
          <a:bodyPr wrap="square">
            <a:spAutoFit/>
          </a:bodyPr>
          <a:lstStyle/>
          <a:p>
            <a:pPr algn="just">
              <a:lnSpc>
                <a:spcPct val="150000"/>
              </a:lnSpc>
            </a:pPr>
            <a:r>
              <a:rPr lang="en-US" sz="2800" dirty="0">
                <a:latin typeface="Times New Roman" panose="02020603050405020304" pitchFamily="18" charset="0"/>
                <a:ea typeface="Century Gothic" panose="020B0502020202020204" pitchFamily="34" charset="0"/>
              </a:rPr>
              <a:t>Considering the business is only at its early stages, the most suitable legal status for the owner is that of the sole proprietorship. </a:t>
            </a:r>
          </a:p>
          <a:p>
            <a:pPr algn="just">
              <a:lnSpc>
                <a:spcPct val="150000"/>
              </a:lnSpc>
            </a:pPr>
            <a:endParaRPr lang="en-US" sz="2800" dirty="0">
              <a:latin typeface="Times New Roman" panose="02020603050405020304" pitchFamily="18" charset="0"/>
              <a:ea typeface="Century Gothic" panose="020B0502020202020204" pitchFamily="34" charset="0"/>
            </a:endParaRPr>
          </a:p>
        </p:txBody>
      </p:sp>
      <p:pic>
        <p:nvPicPr>
          <p:cNvPr id="6" name="Picture 5"/>
          <p:cNvPicPr>
            <a:picLocks noChangeAspect="1"/>
          </p:cNvPicPr>
          <p:nvPr/>
        </p:nvPicPr>
        <p:blipFill>
          <a:blip r:embed="rId5" cstate="print"/>
          <a:stretch>
            <a:fillRect/>
          </a:stretch>
        </p:blipFill>
        <p:spPr>
          <a:xfrm>
            <a:off x="11409267" y="510200"/>
            <a:ext cx="1598924" cy="1595789"/>
          </a:xfrm>
          <a:prstGeom prst="rect">
            <a:avLst/>
          </a:prstGeom>
        </p:spPr>
      </p:pic>
      <p:pic>
        <p:nvPicPr>
          <p:cNvPr id="14" name="Picture 13"/>
          <p:cNvPicPr>
            <a:picLocks noChangeAspect="1"/>
          </p:cNvPicPr>
          <p:nvPr/>
        </p:nvPicPr>
        <p:blipFill>
          <a:blip r:embed="rId6"/>
          <a:stretch>
            <a:fillRect/>
          </a:stretch>
        </p:blipFill>
        <p:spPr>
          <a:xfrm>
            <a:off x="736375" y="3385057"/>
            <a:ext cx="6931241" cy="4577843"/>
          </a:xfrm>
          <a:prstGeom prst="rect">
            <a:avLst/>
          </a:prstGeom>
        </p:spPr>
      </p:pic>
      <p:pic>
        <p:nvPicPr>
          <p:cNvPr id="1026" name="Picture 2">
            <a:extLst>
              <a:ext uri="{FF2B5EF4-FFF2-40B4-BE49-F238E27FC236}">
                <a16:creationId xmlns:a16="http://schemas.microsoft.com/office/drawing/2014/main" id="{F34065CB-55A3-F436-8D9E-6D4E66CB181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72" y="2163224"/>
            <a:ext cx="7984095" cy="59837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4312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355347" y="-277575"/>
            <a:ext cx="6664652" cy="10986630"/>
            <a:chOff x="0" y="0"/>
            <a:chExt cx="1755299" cy="2893598"/>
          </a:xfrm>
        </p:grpSpPr>
        <p:sp>
          <p:nvSpPr>
            <p:cNvPr id="4" name="Freeform 4"/>
            <p:cNvSpPr/>
            <p:nvPr/>
          </p:nvSpPr>
          <p:spPr>
            <a:xfrm>
              <a:off x="0" y="0"/>
              <a:ext cx="1755299" cy="2893598"/>
            </a:xfrm>
            <a:custGeom>
              <a:avLst/>
              <a:gdLst/>
              <a:ahLst/>
              <a:cxnLst/>
              <a:rect l="l" t="t" r="r" b="b"/>
              <a:pathLst>
                <a:path w="1755299" h="2893598">
                  <a:moveTo>
                    <a:pt x="0" y="0"/>
                  </a:moveTo>
                  <a:lnTo>
                    <a:pt x="1755299" y="0"/>
                  </a:lnTo>
                  <a:lnTo>
                    <a:pt x="1755299" y="2893598"/>
                  </a:lnTo>
                  <a:lnTo>
                    <a:pt x="0" y="2893598"/>
                  </a:lnTo>
                  <a:close/>
                </a:path>
              </a:pathLst>
            </a:custGeom>
            <a:solidFill>
              <a:srgbClr val="1B4347"/>
            </a:solidFill>
          </p:spPr>
          <p:txBody>
            <a:bodyPr/>
            <a:lstStyle/>
            <a:p>
              <a:endParaRPr lang="en-GB"/>
            </a:p>
          </p:txBody>
        </p:sp>
        <p:sp>
          <p:nvSpPr>
            <p:cNvPr id="5" name="TextBox 5"/>
            <p:cNvSpPr txBox="1"/>
            <p:nvPr/>
          </p:nvSpPr>
          <p:spPr>
            <a:xfrm>
              <a:off x="0" y="0"/>
              <a:ext cx="1755299" cy="2893598"/>
            </a:xfrm>
            <a:prstGeom prst="rect">
              <a:avLst/>
            </a:prstGeom>
          </p:spPr>
          <p:txBody>
            <a:bodyPr lIns="50800" tIns="50800" rIns="50800" bIns="50800" rtlCol="0" anchor="ctr"/>
            <a:lstStyle/>
            <a:p>
              <a:pPr algn="ctr">
                <a:lnSpc>
                  <a:spcPts val="2921"/>
                </a:lnSpc>
              </a:pPr>
              <a:endParaRPr/>
            </a:p>
          </p:txBody>
        </p:sp>
      </p:grpSp>
      <p:grpSp>
        <p:nvGrpSpPr>
          <p:cNvPr id="7" name="Group 7"/>
          <p:cNvGrpSpPr/>
          <p:nvPr/>
        </p:nvGrpSpPr>
        <p:grpSpPr>
          <a:xfrm>
            <a:off x="17887950" y="-277575"/>
            <a:ext cx="648036" cy="10865371"/>
            <a:chOff x="0" y="0"/>
            <a:chExt cx="170676" cy="2861662"/>
          </a:xfrm>
        </p:grpSpPr>
        <p:sp>
          <p:nvSpPr>
            <p:cNvPr id="8" name="Freeform 8"/>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9" name="TextBox 9"/>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sp>
        <p:nvSpPr>
          <p:cNvPr id="10" name="AutoShape 10"/>
          <p:cNvSpPr/>
          <p:nvPr/>
        </p:nvSpPr>
        <p:spPr>
          <a:xfrm>
            <a:off x="4768548" y="4590094"/>
            <a:ext cx="3673433" cy="0"/>
          </a:xfrm>
          <a:prstGeom prst="line">
            <a:avLst/>
          </a:prstGeom>
          <a:ln w="38100" cap="flat">
            <a:solidFill>
              <a:srgbClr val="FFCF86"/>
            </a:solidFill>
            <a:prstDash val="solid"/>
            <a:headEnd type="none" w="sm" len="sm"/>
            <a:tailEnd type="none" w="sm" len="sm"/>
          </a:ln>
        </p:spPr>
        <p:txBody>
          <a:bodyPr/>
          <a:lstStyle/>
          <a:p>
            <a:endParaRPr lang="en-GB"/>
          </a:p>
        </p:txBody>
      </p:sp>
      <p:grpSp>
        <p:nvGrpSpPr>
          <p:cNvPr id="11" name="Group 11"/>
          <p:cNvGrpSpPr/>
          <p:nvPr/>
        </p:nvGrpSpPr>
        <p:grpSpPr>
          <a:xfrm>
            <a:off x="9828549" y="2546818"/>
            <a:ext cx="7430751" cy="3810741"/>
            <a:chOff x="0" y="0"/>
            <a:chExt cx="857256" cy="439630"/>
          </a:xfrm>
        </p:grpSpPr>
        <p:sp>
          <p:nvSpPr>
            <p:cNvPr id="12" name="Freeform 12"/>
            <p:cNvSpPr/>
            <p:nvPr/>
          </p:nvSpPr>
          <p:spPr>
            <a:xfrm>
              <a:off x="0" y="0"/>
              <a:ext cx="857256" cy="439630"/>
            </a:xfrm>
            <a:custGeom>
              <a:avLst/>
              <a:gdLst/>
              <a:ahLst/>
              <a:cxnLst/>
              <a:rect l="l" t="t" r="r" b="b"/>
              <a:pathLst>
                <a:path w="857256" h="439630">
                  <a:moveTo>
                    <a:pt x="0" y="0"/>
                  </a:moveTo>
                  <a:lnTo>
                    <a:pt x="857256" y="0"/>
                  </a:lnTo>
                  <a:lnTo>
                    <a:pt x="857256" y="439630"/>
                  </a:lnTo>
                  <a:lnTo>
                    <a:pt x="0" y="439630"/>
                  </a:lnTo>
                  <a:close/>
                </a:path>
              </a:pathLst>
            </a:custGeom>
            <a:blipFill>
              <a:blip r:embed="rId3" cstate="print"/>
              <a:stretch>
                <a:fillRect t="-14957" b="-14957"/>
              </a:stretch>
            </a:blipFill>
            <a:ln cap="sq">
              <a:noFill/>
              <a:prstDash val="solid"/>
              <a:miter/>
            </a:ln>
          </p:spPr>
          <p:txBody>
            <a:bodyPr/>
            <a:lstStyle/>
            <a:p>
              <a:endParaRPr lang="en-GB"/>
            </a:p>
          </p:txBody>
        </p:sp>
      </p:grpSp>
      <p:grpSp>
        <p:nvGrpSpPr>
          <p:cNvPr id="13" name="Group 13"/>
          <p:cNvGrpSpPr/>
          <p:nvPr/>
        </p:nvGrpSpPr>
        <p:grpSpPr>
          <a:xfrm>
            <a:off x="10144132" y="7042534"/>
            <a:ext cx="7193681" cy="3244466"/>
            <a:chOff x="0" y="0"/>
            <a:chExt cx="829907" cy="374301"/>
          </a:xfrm>
        </p:grpSpPr>
        <p:sp>
          <p:nvSpPr>
            <p:cNvPr id="14" name="Freeform 14"/>
            <p:cNvSpPr/>
            <p:nvPr/>
          </p:nvSpPr>
          <p:spPr>
            <a:xfrm>
              <a:off x="0" y="0"/>
              <a:ext cx="829907" cy="374301"/>
            </a:xfrm>
            <a:custGeom>
              <a:avLst/>
              <a:gdLst/>
              <a:ahLst/>
              <a:cxnLst/>
              <a:rect l="l" t="t" r="r" b="b"/>
              <a:pathLst>
                <a:path w="829907" h="374301">
                  <a:moveTo>
                    <a:pt x="0" y="0"/>
                  </a:moveTo>
                  <a:lnTo>
                    <a:pt x="829907" y="0"/>
                  </a:lnTo>
                  <a:lnTo>
                    <a:pt x="829907" y="374301"/>
                  </a:lnTo>
                  <a:lnTo>
                    <a:pt x="0" y="374301"/>
                  </a:lnTo>
                  <a:close/>
                </a:path>
              </a:pathLst>
            </a:custGeom>
            <a:blipFill>
              <a:blip r:embed="rId4" cstate="print"/>
              <a:stretch>
                <a:fillRect t="-23861" b="-23861"/>
              </a:stretch>
            </a:blipFill>
            <a:ln cap="sq">
              <a:noFill/>
              <a:prstDash val="solid"/>
              <a:miter/>
            </a:ln>
          </p:spPr>
          <p:txBody>
            <a:bodyPr/>
            <a:lstStyle/>
            <a:p>
              <a:endParaRPr lang="en-GB"/>
            </a:p>
          </p:txBody>
        </p:sp>
      </p:grpSp>
      <p:sp>
        <p:nvSpPr>
          <p:cNvPr id="15" name="TextBox 15"/>
          <p:cNvSpPr txBox="1"/>
          <p:nvPr/>
        </p:nvSpPr>
        <p:spPr>
          <a:xfrm>
            <a:off x="1342523" y="2743435"/>
            <a:ext cx="7644741" cy="1846659"/>
          </a:xfrm>
          <a:prstGeom prst="rect">
            <a:avLst/>
          </a:prstGeom>
        </p:spPr>
        <p:txBody>
          <a:bodyPr lIns="0" tIns="0" rIns="0" bIns="0" rtlCol="0" anchor="t">
            <a:spAutoFit/>
          </a:bodyPr>
          <a:lstStyle/>
          <a:p>
            <a:pPr lvl="0">
              <a:lnSpc>
                <a:spcPts val="7215"/>
              </a:lnSpc>
              <a:spcBef>
                <a:spcPct val="0"/>
              </a:spcBef>
            </a:pPr>
            <a:r>
              <a:rPr lang="en-US" sz="6500" b="1" dirty="0">
                <a:solidFill>
                  <a:srgbClr val="1B4347"/>
                </a:solidFill>
                <a:latin typeface="Roboto Slab Bold"/>
                <a:ea typeface="Roboto Slab Bold"/>
                <a:cs typeface="Roboto Slab Bold"/>
                <a:sym typeface="Roboto Slab Bold"/>
              </a:rPr>
              <a:t>Company Mission, Aim and Objectives</a:t>
            </a:r>
          </a:p>
        </p:txBody>
      </p:sp>
      <p:grpSp>
        <p:nvGrpSpPr>
          <p:cNvPr id="21" name="Group 21"/>
          <p:cNvGrpSpPr/>
          <p:nvPr/>
        </p:nvGrpSpPr>
        <p:grpSpPr>
          <a:xfrm>
            <a:off x="9575116" y="2546818"/>
            <a:ext cx="141173" cy="3810741"/>
            <a:chOff x="0" y="0"/>
            <a:chExt cx="37181" cy="1003652"/>
          </a:xfrm>
        </p:grpSpPr>
        <p:sp>
          <p:nvSpPr>
            <p:cNvPr id="22" name="Freeform 22"/>
            <p:cNvSpPr/>
            <p:nvPr/>
          </p:nvSpPr>
          <p:spPr>
            <a:xfrm>
              <a:off x="0" y="0"/>
              <a:ext cx="37181" cy="1003652"/>
            </a:xfrm>
            <a:custGeom>
              <a:avLst/>
              <a:gdLst/>
              <a:ahLst/>
              <a:cxnLst/>
              <a:rect l="l" t="t" r="r" b="b"/>
              <a:pathLst>
                <a:path w="37181" h="1003652">
                  <a:moveTo>
                    <a:pt x="0" y="0"/>
                  </a:moveTo>
                  <a:lnTo>
                    <a:pt x="37181" y="0"/>
                  </a:lnTo>
                  <a:lnTo>
                    <a:pt x="37181" y="1003652"/>
                  </a:lnTo>
                  <a:lnTo>
                    <a:pt x="0" y="1003652"/>
                  </a:lnTo>
                  <a:close/>
                </a:path>
              </a:pathLst>
            </a:custGeom>
            <a:solidFill>
              <a:srgbClr val="FFCF86"/>
            </a:solidFill>
          </p:spPr>
          <p:txBody>
            <a:bodyPr/>
            <a:lstStyle/>
            <a:p>
              <a:endParaRPr lang="en-GB"/>
            </a:p>
          </p:txBody>
        </p:sp>
        <p:sp>
          <p:nvSpPr>
            <p:cNvPr id="23" name="TextBox 23"/>
            <p:cNvSpPr txBox="1"/>
            <p:nvPr/>
          </p:nvSpPr>
          <p:spPr>
            <a:xfrm>
              <a:off x="0" y="0"/>
              <a:ext cx="37181" cy="1003652"/>
            </a:xfrm>
            <a:prstGeom prst="rect">
              <a:avLst/>
            </a:prstGeom>
          </p:spPr>
          <p:txBody>
            <a:bodyPr lIns="50800" tIns="50800" rIns="50800" bIns="50800" rtlCol="0" anchor="ctr"/>
            <a:lstStyle/>
            <a:p>
              <a:pPr algn="ctr">
                <a:lnSpc>
                  <a:spcPts val="2921"/>
                </a:lnSpc>
              </a:pPr>
              <a:endParaRPr/>
            </a:p>
          </p:txBody>
        </p:sp>
      </p:grpSp>
      <p:pic>
        <p:nvPicPr>
          <p:cNvPr id="6" name="Picture 5"/>
          <p:cNvPicPr>
            <a:picLocks noChangeAspect="1"/>
          </p:cNvPicPr>
          <p:nvPr/>
        </p:nvPicPr>
        <p:blipFill>
          <a:blip r:embed="rId5"/>
          <a:stretch>
            <a:fillRect/>
          </a:stretch>
        </p:blipFill>
        <p:spPr>
          <a:xfrm>
            <a:off x="914400" y="265937"/>
            <a:ext cx="2208978" cy="2204647"/>
          </a:xfrm>
          <a:prstGeom prst="rect">
            <a:avLst/>
          </a:prstGeom>
        </p:spPr>
      </p:pic>
      <p:sp>
        <p:nvSpPr>
          <p:cNvPr id="16" name="TextBox 15">
            <a:extLst>
              <a:ext uri="{FF2B5EF4-FFF2-40B4-BE49-F238E27FC236}">
                <a16:creationId xmlns:a16="http://schemas.microsoft.com/office/drawing/2014/main" id="{AB24D453-34EC-C1D8-4044-C58141CE8C0F}"/>
              </a:ext>
            </a:extLst>
          </p:cNvPr>
          <p:cNvSpPr txBox="1"/>
          <p:nvPr/>
        </p:nvSpPr>
        <p:spPr>
          <a:xfrm>
            <a:off x="309196" y="5341896"/>
            <a:ext cx="9265920" cy="4524315"/>
          </a:xfrm>
          <a:prstGeom prst="rect">
            <a:avLst/>
          </a:prstGeom>
          <a:noFill/>
        </p:spPr>
        <p:txBody>
          <a:bodyPr wrap="square">
            <a:spAutoFit/>
          </a:bodyPr>
          <a:lstStyle/>
          <a:p>
            <a:r>
              <a:rPr lang="en-GB" sz="2400" b="1" dirty="0">
                <a:latin typeface="Times New Roman" panose="02020603050405020304" pitchFamily="18" charset="0"/>
                <a:cs typeface="Times New Roman" panose="02020603050405020304" pitchFamily="18" charset="0"/>
              </a:rPr>
              <a:t>Mission Statement</a:t>
            </a:r>
            <a:r>
              <a:rPr lang="en-GB" sz="2400" dirty="0">
                <a:latin typeface="Times New Roman" panose="02020603050405020304" pitchFamily="18" charset="0"/>
                <a:cs typeface="Times New Roman" panose="02020603050405020304" pitchFamily="18" charset="0"/>
              </a:rPr>
              <a:t>: To provide an exceptional grooming experience by combining traditional barbering techniques with modern style (Salehi-Kordabadi et al., 2020).</a:t>
            </a:r>
          </a:p>
          <a:p>
            <a:r>
              <a:rPr lang="en-GB" sz="2400" b="1" dirty="0">
                <a:latin typeface="Times New Roman" panose="02020603050405020304" pitchFamily="18" charset="0"/>
                <a:cs typeface="Times New Roman" panose="02020603050405020304" pitchFamily="18" charset="0"/>
              </a:rPr>
              <a:t>Aim</a:t>
            </a:r>
            <a:r>
              <a:rPr lang="en-GB" sz="2400" dirty="0">
                <a:latin typeface="Times New Roman" panose="02020603050405020304" pitchFamily="18" charset="0"/>
                <a:cs typeface="Times New Roman" panose="02020603050405020304" pitchFamily="18" charset="0"/>
              </a:rPr>
              <a:t>: Build a reputable and trusted brand in Cardiff, offering high-quality barbering ser-vices.</a:t>
            </a:r>
          </a:p>
          <a:p>
            <a:r>
              <a:rPr lang="en-GB" sz="2400" b="1" dirty="0">
                <a:latin typeface="Times New Roman" panose="02020603050405020304" pitchFamily="18" charset="0"/>
                <a:cs typeface="Times New Roman" panose="02020603050405020304" pitchFamily="18" charset="0"/>
              </a:rPr>
              <a:t>Objectives</a:t>
            </a:r>
          </a:p>
          <a:p>
            <a:r>
              <a:rPr lang="en-GB" sz="2400" dirty="0">
                <a:latin typeface="Times New Roman" panose="02020603050405020304" pitchFamily="18" charset="0"/>
                <a:cs typeface="Times New Roman" panose="02020603050405020304" pitchFamily="18" charset="0"/>
              </a:rPr>
              <a:t>•	Establish a loyal customer base by providing exceptional service and fostering long-term relationships (Singh et al., 2023).</a:t>
            </a:r>
          </a:p>
          <a:p>
            <a:r>
              <a:rPr lang="en-GB" sz="2400" dirty="0">
                <a:latin typeface="Times New Roman" panose="02020603050405020304" pitchFamily="18" charset="0"/>
                <a:cs typeface="Times New Roman" panose="02020603050405020304" pitchFamily="18" charset="0"/>
              </a:rPr>
              <a:t>•	Expand clientele through effective marketing, word-of-mouth, and community partnerships.</a:t>
            </a:r>
          </a:p>
          <a:p>
            <a:r>
              <a:rPr lang="en-GB" sz="2400" dirty="0">
                <a:latin typeface="Times New Roman" panose="02020603050405020304" pitchFamily="18" charset="0"/>
                <a:cs typeface="Times New Roman" panose="02020603050405020304" pitchFamily="18" charset="0"/>
              </a:rPr>
              <a:t>•	Achieve steady growth in the first year by increasing customer retention and ac-quiring new clients.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258204" y="-277575"/>
            <a:ext cx="6664652" cy="10986630"/>
            <a:chOff x="0" y="0"/>
            <a:chExt cx="1755299" cy="2893598"/>
          </a:xfrm>
        </p:grpSpPr>
        <p:sp>
          <p:nvSpPr>
            <p:cNvPr id="4" name="Freeform 4"/>
            <p:cNvSpPr/>
            <p:nvPr/>
          </p:nvSpPr>
          <p:spPr>
            <a:xfrm>
              <a:off x="0" y="0"/>
              <a:ext cx="1755299" cy="2893598"/>
            </a:xfrm>
            <a:custGeom>
              <a:avLst/>
              <a:gdLst/>
              <a:ahLst/>
              <a:cxnLst/>
              <a:rect l="l" t="t" r="r" b="b"/>
              <a:pathLst>
                <a:path w="1755299" h="2893598">
                  <a:moveTo>
                    <a:pt x="0" y="0"/>
                  </a:moveTo>
                  <a:lnTo>
                    <a:pt x="1755299" y="0"/>
                  </a:lnTo>
                  <a:lnTo>
                    <a:pt x="1755299" y="2893598"/>
                  </a:lnTo>
                  <a:lnTo>
                    <a:pt x="0" y="2893598"/>
                  </a:lnTo>
                  <a:close/>
                </a:path>
              </a:pathLst>
            </a:custGeom>
            <a:solidFill>
              <a:srgbClr val="1B4347"/>
            </a:solidFill>
          </p:spPr>
          <p:txBody>
            <a:bodyPr/>
            <a:lstStyle/>
            <a:p>
              <a:endParaRPr lang="en-GB"/>
            </a:p>
          </p:txBody>
        </p:sp>
        <p:sp>
          <p:nvSpPr>
            <p:cNvPr id="5" name="TextBox 5"/>
            <p:cNvSpPr txBox="1"/>
            <p:nvPr/>
          </p:nvSpPr>
          <p:spPr>
            <a:xfrm>
              <a:off x="0" y="0"/>
              <a:ext cx="1755299" cy="2893598"/>
            </a:xfrm>
            <a:prstGeom prst="rect">
              <a:avLst/>
            </a:prstGeom>
          </p:spPr>
          <p:txBody>
            <a:bodyPr lIns="50800" tIns="50800" rIns="50800" bIns="50800" rtlCol="0" anchor="ctr"/>
            <a:lstStyle/>
            <a:p>
              <a:pPr algn="ctr">
                <a:lnSpc>
                  <a:spcPts val="2921"/>
                </a:lnSpc>
              </a:pPr>
              <a:endParaRPr/>
            </a:p>
          </p:txBody>
        </p:sp>
      </p:grpSp>
      <p:grpSp>
        <p:nvGrpSpPr>
          <p:cNvPr id="7" name="Group 7"/>
          <p:cNvGrpSpPr/>
          <p:nvPr/>
        </p:nvGrpSpPr>
        <p:grpSpPr>
          <a:xfrm>
            <a:off x="17887950" y="-277575"/>
            <a:ext cx="648036" cy="10865371"/>
            <a:chOff x="0" y="0"/>
            <a:chExt cx="170676" cy="2861662"/>
          </a:xfrm>
        </p:grpSpPr>
        <p:sp>
          <p:nvSpPr>
            <p:cNvPr id="8" name="Freeform 8"/>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9" name="TextBox 9"/>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sp>
        <p:nvSpPr>
          <p:cNvPr id="10" name="AutoShape 10"/>
          <p:cNvSpPr/>
          <p:nvPr/>
        </p:nvSpPr>
        <p:spPr>
          <a:xfrm>
            <a:off x="4768548" y="4590094"/>
            <a:ext cx="3673433" cy="0"/>
          </a:xfrm>
          <a:prstGeom prst="line">
            <a:avLst/>
          </a:prstGeom>
          <a:ln w="38100" cap="flat">
            <a:solidFill>
              <a:srgbClr val="FFCF86"/>
            </a:solidFill>
            <a:prstDash val="solid"/>
            <a:headEnd type="none" w="sm" len="sm"/>
            <a:tailEnd type="none" w="sm" len="sm"/>
          </a:ln>
        </p:spPr>
        <p:txBody>
          <a:bodyPr/>
          <a:lstStyle/>
          <a:p>
            <a:endParaRPr lang="en-GB"/>
          </a:p>
        </p:txBody>
      </p:sp>
      <p:sp>
        <p:nvSpPr>
          <p:cNvPr id="15" name="TextBox 15"/>
          <p:cNvSpPr txBox="1"/>
          <p:nvPr/>
        </p:nvSpPr>
        <p:spPr>
          <a:xfrm>
            <a:off x="1342523" y="2743435"/>
            <a:ext cx="7644741" cy="923330"/>
          </a:xfrm>
          <a:prstGeom prst="rect">
            <a:avLst/>
          </a:prstGeom>
        </p:spPr>
        <p:txBody>
          <a:bodyPr lIns="0" tIns="0" rIns="0" bIns="0" rtlCol="0" anchor="t">
            <a:spAutoFit/>
          </a:bodyPr>
          <a:lstStyle/>
          <a:p>
            <a:pPr lvl="0">
              <a:lnSpc>
                <a:spcPts val="7215"/>
              </a:lnSpc>
              <a:spcBef>
                <a:spcPct val="0"/>
              </a:spcBef>
            </a:pPr>
            <a:r>
              <a:rPr lang="en-US" sz="6500" b="1" dirty="0">
                <a:solidFill>
                  <a:srgbClr val="1B4347"/>
                </a:solidFill>
                <a:latin typeface="Roboto Slab Bold"/>
                <a:ea typeface="Roboto Slab Bold"/>
                <a:cs typeface="Roboto Slab Bold"/>
                <a:sym typeface="Roboto Slab Bold"/>
              </a:rPr>
              <a:t>Physical Location</a:t>
            </a:r>
          </a:p>
        </p:txBody>
      </p:sp>
      <p:grpSp>
        <p:nvGrpSpPr>
          <p:cNvPr id="21" name="Group 21"/>
          <p:cNvGrpSpPr/>
          <p:nvPr/>
        </p:nvGrpSpPr>
        <p:grpSpPr>
          <a:xfrm>
            <a:off x="9575116" y="2546818"/>
            <a:ext cx="141173" cy="3810741"/>
            <a:chOff x="0" y="0"/>
            <a:chExt cx="37181" cy="1003652"/>
          </a:xfrm>
        </p:grpSpPr>
        <p:sp>
          <p:nvSpPr>
            <p:cNvPr id="22" name="Freeform 22"/>
            <p:cNvSpPr/>
            <p:nvPr/>
          </p:nvSpPr>
          <p:spPr>
            <a:xfrm>
              <a:off x="0" y="0"/>
              <a:ext cx="37181" cy="1003652"/>
            </a:xfrm>
            <a:custGeom>
              <a:avLst/>
              <a:gdLst/>
              <a:ahLst/>
              <a:cxnLst/>
              <a:rect l="l" t="t" r="r" b="b"/>
              <a:pathLst>
                <a:path w="37181" h="1003652">
                  <a:moveTo>
                    <a:pt x="0" y="0"/>
                  </a:moveTo>
                  <a:lnTo>
                    <a:pt x="37181" y="0"/>
                  </a:lnTo>
                  <a:lnTo>
                    <a:pt x="37181" y="1003652"/>
                  </a:lnTo>
                  <a:lnTo>
                    <a:pt x="0" y="1003652"/>
                  </a:lnTo>
                  <a:close/>
                </a:path>
              </a:pathLst>
            </a:custGeom>
            <a:solidFill>
              <a:srgbClr val="FFCF86"/>
            </a:solidFill>
          </p:spPr>
          <p:txBody>
            <a:bodyPr/>
            <a:lstStyle/>
            <a:p>
              <a:endParaRPr lang="en-GB"/>
            </a:p>
          </p:txBody>
        </p:sp>
        <p:sp>
          <p:nvSpPr>
            <p:cNvPr id="23" name="TextBox 23"/>
            <p:cNvSpPr txBox="1"/>
            <p:nvPr/>
          </p:nvSpPr>
          <p:spPr>
            <a:xfrm>
              <a:off x="0" y="0"/>
              <a:ext cx="37181" cy="1003652"/>
            </a:xfrm>
            <a:prstGeom prst="rect">
              <a:avLst/>
            </a:prstGeom>
          </p:spPr>
          <p:txBody>
            <a:bodyPr lIns="50800" tIns="50800" rIns="50800" bIns="50800" rtlCol="0" anchor="ctr"/>
            <a:lstStyle/>
            <a:p>
              <a:pPr algn="ctr">
                <a:lnSpc>
                  <a:spcPts val="2921"/>
                </a:lnSpc>
              </a:pPr>
              <a:endParaRPr/>
            </a:p>
          </p:txBody>
        </p:sp>
      </p:grpSp>
      <p:pic>
        <p:nvPicPr>
          <p:cNvPr id="6" name="Picture 5"/>
          <p:cNvPicPr>
            <a:picLocks noChangeAspect="1"/>
          </p:cNvPicPr>
          <p:nvPr/>
        </p:nvPicPr>
        <p:blipFill>
          <a:blip r:embed="rId3"/>
          <a:stretch>
            <a:fillRect/>
          </a:stretch>
        </p:blipFill>
        <p:spPr>
          <a:xfrm>
            <a:off x="914400" y="265937"/>
            <a:ext cx="2208978" cy="2204647"/>
          </a:xfrm>
          <a:prstGeom prst="rect">
            <a:avLst/>
          </a:prstGeom>
        </p:spPr>
      </p:pic>
      <p:sp>
        <p:nvSpPr>
          <p:cNvPr id="2" name="Rectangle 1"/>
          <p:cNvSpPr/>
          <p:nvPr/>
        </p:nvSpPr>
        <p:spPr>
          <a:xfrm>
            <a:off x="905649" y="4838700"/>
            <a:ext cx="8265357" cy="4832092"/>
          </a:xfrm>
          <a:prstGeom prst="rect">
            <a:avLst/>
          </a:prstGeom>
        </p:spPr>
        <p:txBody>
          <a:bodyPr wrap="square">
            <a:spAutoFit/>
          </a:bodyPr>
          <a:lstStyle/>
          <a:p>
            <a:pPr marL="285750"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location was chosen based on several factors such as food traffic, access to a large and diversified population and economic stability. </a:t>
            </a:r>
          </a:p>
          <a:p>
            <a:pPr marL="285750"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Cardiff is the largest city in Wales and the largest 11</a:t>
            </a:r>
            <a:r>
              <a:rPr lang="en-US" sz="2800" baseline="30000" dirty="0">
                <a:latin typeface="Times New Roman" panose="02020603050405020304" pitchFamily="18" charset="0"/>
                <a:cs typeface="Times New Roman" panose="02020603050405020304" pitchFamily="18" charset="0"/>
              </a:rPr>
              <a:t>th</a:t>
            </a:r>
            <a:r>
              <a:rPr lang="en-US" sz="2800" dirty="0">
                <a:latin typeface="Times New Roman" panose="02020603050405020304" pitchFamily="18" charset="0"/>
                <a:cs typeface="Times New Roman" panose="02020603050405020304" pitchFamily="18" charset="0"/>
              </a:rPr>
              <a:t> city in the UK. It has a population of more than 372,000. </a:t>
            </a:r>
          </a:p>
          <a:p>
            <a:pPr marL="285750"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Apart for its large population, Cardiff also receives around 20 million visitors per year. </a:t>
            </a:r>
          </a:p>
          <a:p>
            <a:pPr marL="285750" indent="-28575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This is an opportunity for the business to attract a greater number of customers and register successful profits on the long term. </a:t>
            </a:r>
          </a:p>
        </p:txBody>
      </p:sp>
      <p:pic>
        <p:nvPicPr>
          <p:cNvPr id="16" name="Picture 15"/>
          <p:cNvPicPr>
            <a:picLocks noChangeAspect="1"/>
          </p:cNvPicPr>
          <p:nvPr/>
        </p:nvPicPr>
        <p:blipFill>
          <a:blip r:embed="rId4"/>
          <a:stretch>
            <a:fillRect/>
          </a:stretch>
        </p:blipFill>
        <p:spPr>
          <a:xfrm>
            <a:off x="10120399" y="2470583"/>
            <a:ext cx="7481801" cy="3886975"/>
          </a:xfrm>
          <a:prstGeom prst="rect">
            <a:avLst/>
          </a:prstGeom>
        </p:spPr>
      </p:pic>
    </p:spTree>
    <p:extLst>
      <p:ext uri="{BB962C8B-B14F-4D97-AF65-F5344CB8AC3E}">
        <p14:creationId xmlns:p14="http://schemas.microsoft.com/office/powerpoint/2010/main" val="135138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576776" y="-626488"/>
            <a:ext cx="14133531" cy="11335544"/>
            <a:chOff x="0" y="0"/>
            <a:chExt cx="3722411" cy="2985493"/>
          </a:xfrm>
        </p:grpSpPr>
        <p:sp>
          <p:nvSpPr>
            <p:cNvPr id="3" name="Freeform 3"/>
            <p:cNvSpPr/>
            <p:nvPr/>
          </p:nvSpPr>
          <p:spPr>
            <a:xfrm>
              <a:off x="0" y="0"/>
              <a:ext cx="3722412" cy="2985493"/>
            </a:xfrm>
            <a:custGeom>
              <a:avLst/>
              <a:gdLst/>
              <a:ahLst/>
              <a:cxnLst/>
              <a:rect l="l" t="t" r="r" b="b"/>
              <a:pathLst>
                <a:path w="3722412" h="2985493">
                  <a:moveTo>
                    <a:pt x="0" y="0"/>
                  </a:moveTo>
                  <a:lnTo>
                    <a:pt x="3722412" y="0"/>
                  </a:lnTo>
                  <a:lnTo>
                    <a:pt x="3722412" y="2985493"/>
                  </a:lnTo>
                  <a:lnTo>
                    <a:pt x="0" y="2985493"/>
                  </a:lnTo>
                  <a:close/>
                </a:path>
              </a:pathLst>
            </a:custGeom>
            <a:solidFill>
              <a:srgbClr val="1B4347"/>
            </a:solidFill>
          </p:spPr>
          <p:txBody>
            <a:bodyPr/>
            <a:lstStyle/>
            <a:p>
              <a:endParaRPr lang="en-GB"/>
            </a:p>
          </p:txBody>
        </p:sp>
        <p:sp>
          <p:nvSpPr>
            <p:cNvPr id="4" name="TextBox 4"/>
            <p:cNvSpPr txBox="1"/>
            <p:nvPr/>
          </p:nvSpPr>
          <p:spPr>
            <a:xfrm>
              <a:off x="0" y="0"/>
              <a:ext cx="3722411" cy="2985493"/>
            </a:xfrm>
            <a:prstGeom prst="rect">
              <a:avLst/>
            </a:prstGeom>
          </p:spPr>
          <p:txBody>
            <a:bodyPr lIns="50800" tIns="50800" rIns="50800" bIns="50800" rtlCol="0" anchor="ctr"/>
            <a:lstStyle/>
            <a:p>
              <a:pPr algn="ctr">
                <a:lnSpc>
                  <a:spcPts val="2921"/>
                </a:lnSpc>
              </a:pPr>
              <a:endParaRPr/>
            </a:p>
          </p:txBody>
        </p:sp>
      </p:grpSp>
      <p:grpSp>
        <p:nvGrpSpPr>
          <p:cNvPr id="6" name="Group 6"/>
          <p:cNvGrpSpPr/>
          <p:nvPr/>
        </p:nvGrpSpPr>
        <p:grpSpPr>
          <a:xfrm>
            <a:off x="17887950" y="-277575"/>
            <a:ext cx="648036" cy="10865371"/>
            <a:chOff x="0" y="0"/>
            <a:chExt cx="170676" cy="2861662"/>
          </a:xfrm>
        </p:grpSpPr>
        <p:sp>
          <p:nvSpPr>
            <p:cNvPr id="7" name="Freeform 7"/>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8" name="TextBox 8"/>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sp>
        <p:nvSpPr>
          <p:cNvPr id="9" name="AutoShape 9"/>
          <p:cNvSpPr/>
          <p:nvPr/>
        </p:nvSpPr>
        <p:spPr>
          <a:xfrm>
            <a:off x="12296491" y="4490578"/>
            <a:ext cx="2770533" cy="0"/>
          </a:xfrm>
          <a:prstGeom prst="line">
            <a:avLst/>
          </a:prstGeom>
          <a:ln w="38100" cap="flat">
            <a:solidFill>
              <a:srgbClr val="FFCF86"/>
            </a:solidFill>
            <a:prstDash val="solid"/>
            <a:headEnd type="none" w="sm" len="sm"/>
            <a:tailEnd type="none" w="sm" len="sm"/>
          </a:ln>
        </p:spPr>
        <p:txBody>
          <a:bodyPr/>
          <a:lstStyle/>
          <a:p>
            <a:endParaRPr lang="en-GB"/>
          </a:p>
        </p:txBody>
      </p:sp>
      <p:grpSp>
        <p:nvGrpSpPr>
          <p:cNvPr id="10" name="Group 10"/>
          <p:cNvGrpSpPr/>
          <p:nvPr/>
        </p:nvGrpSpPr>
        <p:grpSpPr>
          <a:xfrm>
            <a:off x="1166421" y="808720"/>
            <a:ext cx="5899637" cy="3260980"/>
            <a:chOff x="0" y="0"/>
            <a:chExt cx="677171" cy="374301"/>
          </a:xfrm>
        </p:grpSpPr>
        <p:sp>
          <p:nvSpPr>
            <p:cNvPr id="11" name="Freeform 11"/>
            <p:cNvSpPr/>
            <p:nvPr/>
          </p:nvSpPr>
          <p:spPr>
            <a:xfrm>
              <a:off x="0" y="0"/>
              <a:ext cx="677171" cy="374301"/>
            </a:xfrm>
            <a:custGeom>
              <a:avLst/>
              <a:gdLst/>
              <a:ahLst/>
              <a:cxnLst/>
              <a:rect l="l" t="t" r="r" b="b"/>
              <a:pathLst>
                <a:path w="677171" h="374301">
                  <a:moveTo>
                    <a:pt x="0" y="0"/>
                  </a:moveTo>
                  <a:lnTo>
                    <a:pt x="677171" y="0"/>
                  </a:lnTo>
                  <a:lnTo>
                    <a:pt x="677171" y="374301"/>
                  </a:lnTo>
                  <a:lnTo>
                    <a:pt x="0" y="374301"/>
                  </a:lnTo>
                  <a:close/>
                </a:path>
              </a:pathLst>
            </a:custGeom>
            <a:blipFill>
              <a:blip r:embed="rId3" cstate="print"/>
              <a:stretch>
                <a:fillRect t="-10267" b="-10267"/>
              </a:stretch>
            </a:blipFill>
            <a:ln cap="sq">
              <a:noFill/>
              <a:prstDash val="solid"/>
              <a:miter/>
            </a:ln>
          </p:spPr>
          <p:txBody>
            <a:bodyPr/>
            <a:lstStyle/>
            <a:p>
              <a:endParaRPr lang="en-GB"/>
            </a:p>
          </p:txBody>
        </p:sp>
      </p:grpSp>
      <p:grpSp>
        <p:nvGrpSpPr>
          <p:cNvPr id="12" name="Group 12"/>
          <p:cNvGrpSpPr/>
          <p:nvPr/>
        </p:nvGrpSpPr>
        <p:grpSpPr>
          <a:xfrm>
            <a:off x="930181" y="4306147"/>
            <a:ext cx="5899637" cy="3260980"/>
            <a:chOff x="0" y="0"/>
            <a:chExt cx="677171" cy="374301"/>
          </a:xfrm>
        </p:grpSpPr>
        <p:sp>
          <p:nvSpPr>
            <p:cNvPr id="13" name="Freeform 13"/>
            <p:cNvSpPr/>
            <p:nvPr/>
          </p:nvSpPr>
          <p:spPr>
            <a:xfrm>
              <a:off x="0" y="0"/>
              <a:ext cx="677171" cy="374301"/>
            </a:xfrm>
            <a:custGeom>
              <a:avLst/>
              <a:gdLst/>
              <a:ahLst/>
              <a:cxnLst/>
              <a:rect l="l" t="t" r="r" b="b"/>
              <a:pathLst>
                <a:path w="677171" h="374301">
                  <a:moveTo>
                    <a:pt x="0" y="0"/>
                  </a:moveTo>
                  <a:lnTo>
                    <a:pt x="677171" y="0"/>
                  </a:lnTo>
                  <a:lnTo>
                    <a:pt x="677171" y="374301"/>
                  </a:lnTo>
                  <a:lnTo>
                    <a:pt x="0" y="374301"/>
                  </a:lnTo>
                  <a:close/>
                </a:path>
              </a:pathLst>
            </a:custGeom>
            <a:blipFill>
              <a:blip r:embed="rId4"/>
              <a:stretch>
                <a:fillRect t="-10267" b="-10267"/>
              </a:stretch>
            </a:blipFill>
            <a:ln cap="sq">
              <a:noFill/>
              <a:prstDash val="solid"/>
              <a:miter/>
            </a:ln>
          </p:spPr>
          <p:txBody>
            <a:bodyPr/>
            <a:lstStyle/>
            <a:p>
              <a:endParaRPr lang="en-GB"/>
            </a:p>
          </p:txBody>
        </p:sp>
      </p:grpSp>
      <p:grpSp>
        <p:nvGrpSpPr>
          <p:cNvPr id="14" name="Group 14"/>
          <p:cNvGrpSpPr/>
          <p:nvPr/>
        </p:nvGrpSpPr>
        <p:grpSpPr>
          <a:xfrm>
            <a:off x="1166421" y="7807216"/>
            <a:ext cx="5899637" cy="3260980"/>
            <a:chOff x="0" y="0"/>
            <a:chExt cx="677171" cy="374301"/>
          </a:xfrm>
        </p:grpSpPr>
        <p:sp>
          <p:nvSpPr>
            <p:cNvPr id="15" name="Freeform 15"/>
            <p:cNvSpPr/>
            <p:nvPr/>
          </p:nvSpPr>
          <p:spPr>
            <a:xfrm>
              <a:off x="0" y="0"/>
              <a:ext cx="677171" cy="374301"/>
            </a:xfrm>
            <a:custGeom>
              <a:avLst/>
              <a:gdLst/>
              <a:ahLst/>
              <a:cxnLst/>
              <a:rect l="l" t="t" r="r" b="b"/>
              <a:pathLst>
                <a:path w="677171" h="374301">
                  <a:moveTo>
                    <a:pt x="0" y="0"/>
                  </a:moveTo>
                  <a:lnTo>
                    <a:pt x="677171" y="0"/>
                  </a:lnTo>
                  <a:lnTo>
                    <a:pt x="677171" y="374301"/>
                  </a:lnTo>
                  <a:lnTo>
                    <a:pt x="0" y="374301"/>
                  </a:lnTo>
                  <a:close/>
                </a:path>
              </a:pathLst>
            </a:custGeom>
            <a:blipFill>
              <a:blip r:embed="rId5"/>
              <a:stretch>
                <a:fillRect t="-85517" b="-85517"/>
              </a:stretch>
            </a:blipFill>
            <a:ln cap="sq">
              <a:noFill/>
              <a:prstDash val="solid"/>
              <a:miter/>
            </a:ln>
          </p:spPr>
          <p:txBody>
            <a:bodyPr/>
            <a:lstStyle/>
            <a:p>
              <a:endParaRPr lang="en-GB"/>
            </a:p>
          </p:txBody>
        </p:sp>
      </p:grpSp>
      <p:sp>
        <p:nvSpPr>
          <p:cNvPr id="16" name="TextBox 16"/>
          <p:cNvSpPr txBox="1"/>
          <p:nvPr/>
        </p:nvSpPr>
        <p:spPr>
          <a:xfrm>
            <a:off x="8241255" y="3095025"/>
            <a:ext cx="6617182" cy="931545"/>
          </a:xfrm>
          <a:prstGeom prst="rect">
            <a:avLst/>
          </a:prstGeom>
        </p:spPr>
        <p:txBody>
          <a:bodyPr lIns="0" tIns="0" rIns="0" bIns="0" rtlCol="0" anchor="t">
            <a:spAutoFit/>
          </a:bodyPr>
          <a:lstStyle/>
          <a:p>
            <a:pPr lvl="0">
              <a:lnSpc>
                <a:spcPts val="7215"/>
              </a:lnSpc>
              <a:spcBef>
                <a:spcPct val="0"/>
              </a:spcBef>
            </a:pPr>
            <a:r>
              <a:rPr lang="en-US" sz="6500" b="1" dirty="0">
                <a:solidFill>
                  <a:srgbClr val="FFCF86"/>
                </a:solidFill>
                <a:latin typeface="Roboto Slab Bold"/>
                <a:ea typeface="Roboto Slab Bold"/>
                <a:cs typeface="Roboto Slab Bold"/>
                <a:sym typeface="Roboto Slab Bold"/>
              </a:rPr>
              <a:t>HRM Strategy </a:t>
            </a:r>
          </a:p>
        </p:txBody>
      </p:sp>
      <p:grpSp>
        <p:nvGrpSpPr>
          <p:cNvPr id="23" name="Group 23"/>
          <p:cNvGrpSpPr/>
          <p:nvPr/>
        </p:nvGrpSpPr>
        <p:grpSpPr>
          <a:xfrm>
            <a:off x="6924886" y="4306147"/>
            <a:ext cx="141173" cy="3260980"/>
            <a:chOff x="0" y="0"/>
            <a:chExt cx="37181" cy="858859"/>
          </a:xfrm>
        </p:grpSpPr>
        <p:sp>
          <p:nvSpPr>
            <p:cNvPr id="24" name="Freeform 24"/>
            <p:cNvSpPr/>
            <p:nvPr/>
          </p:nvSpPr>
          <p:spPr>
            <a:xfrm>
              <a:off x="0" y="0"/>
              <a:ext cx="37181" cy="858859"/>
            </a:xfrm>
            <a:custGeom>
              <a:avLst/>
              <a:gdLst/>
              <a:ahLst/>
              <a:cxnLst/>
              <a:rect l="l" t="t" r="r" b="b"/>
              <a:pathLst>
                <a:path w="37181" h="858859">
                  <a:moveTo>
                    <a:pt x="0" y="0"/>
                  </a:moveTo>
                  <a:lnTo>
                    <a:pt x="37181" y="0"/>
                  </a:lnTo>
                  <a:lnTo>
                    <a:pt x="37181" y="858859"/>
                  </a:lnTo>
                  <a:lnTo>
                    <a:pt x="0" y="858859"/>
                  </a:lnTo>
                  <a:close/>
                </a:path>
              </a:pathLst>
            </a:custGeom>
            <a:solidFill>
              <a:srgbClr val="FFCF86"/>
            </a:solidFill>
          </p:spPr>
          <p:txBody>
            <a:bodyPr/>
            <a:lstStyle/>
            <a:p>
              <a:endParaRPr lang="en-GB"/>
            </a:p>
          </p:txBody>
        </p:sp>
        <p:sp>
          <p:nvSpPr>
            <p:cNvPr id="25" name="TextBox 25"/>
            <p:cNvSpPr txBox="1"/>
            <p:nvPr/>
          </p:nvSpPr>
          <p:spPr>
            <a:xfrm>
              <a:off x="0" y="0"/>
              <a:ext cx="37181" cy="858859"/>
            </a:xfrm>
            <a:prstGeom prst="rect">
              <a:avLst/>
            </a:prstGeom>
          </p:spPr>
          <p:txBody>
            <a:bodyPr lIns="50800" tIns="50800" rIns="50800" bIns="50800" rtlCol="0" anchor="ctr"/>
            <a:lstStyle/>
            <a:p>
              <a:pPr algn="ctr">
                <a:lnSpc>
                  <a:spcPts val="2921"/>
                </a:lnSpc>
              </a:pPr>
              <a:endParaRPr/>
            </a:p>
          </p:txBody>
        </p:sp>
      </p:grpSp>
      <p:grpSp>
        <p:nvGrpSpPr>
          <p:cNvPr id="26" name="Group 26"/>
          <p:cNvGrpSpPr/>
          <p:nvPr/>
        </p:nvGrpSpPr>
        <p:grpSpPr>
          <a:xfrm>
            <a:off x="930181" y="808720"/>
            <a:ext cx="141173" cy="3260980"/>
            <a:chOff x="0" y="0"/>
            <a:chExt cx="37181" cy="858859"/>
          </a:xfrm>
        </p:grpSpPr>
        <p:sp>
          <p:nvSpPr>
            <p:cNvPr id="27" name="Freeform 27"/>
            <p:cNvSpPr/>
            <p:nvPr/>
          </p:nvSpPr>
          <p:spPr>
            <a:xfrm>
              <a:off x="0" y="0"/>
              <a:ext cx="37181" cy="858859"/>
            </a:xfrm>
            <a:custGeom>
              <a:avLst/>
              <a:gdLst/>
              <a:ahLst/>
              <a:cxnLst/>
              <a:rect l="l" t="t" r="r" b="b"/>
              <a:pathLst>
                <a:path w="37181" h="858859">
                  <a:moveTo>
                    <a:pt x="0" y="0"/>
                  </a:moveTo>
                  <a:lnTo>
                    <a:pt x="37181" y="0"/>
                  </a:lnTo>
                  <a:lnTo>
                    <a:pt x="37181" y="858859"/>
                  </a:lnTo>
                  <a:lnTo>
                    <a:pt x="0" y="858859"/>
                  </a:lnTo>
                  <a:close/>
                </a:path>
              </a:pathLst>
            </a:custGeom>
            <a:solidFill>
              <a:srgbClr val="FFCF86"/>
            </a:solidFill>
          </p:spPr>
          <p:txBody>
            <a:bodyPr/>
            <a:lstStyle/>
            <a:p>
              <a:endParaRPr lang="en-GB"/>
            </a:p>
          </p:txBody>
        </p:sp>
        <p:sp>
          <p:nvSpPr>
            <p:cNvPr id="28" name="TextBox 28"/>
            <p:cNvSpPr txBox="1"/>
            <p:nvPr/>
          </p:nvSpPr>
          <p:spPr>
            <a:xfrm>
              <a:off x="0" y="0"/>
              <a:ext cx="37181" cy="858859"/>
            </a:xfrm>
            <a:prstGeom prst="rect">
              <a:avLst/>
            </a:prstGeom>
          </p:spPr>
          <p:txBody>
            <a:bodyPr lIns="50800" tIns="50800" rIns="50800" bIns="50800" rtlCol="0" anchor="ctr"/>
            <a:lstStyle/>
            <a:p>
              <a:pPr algn="ctr">
                <a:lnSpc>
                  <a:spcPts val="2921"/>
                </a:lnSpc>
              </a:pPr>
              <a:endParaRPr/>
            </a:p>
          </p:txBody>
        </p:sp>
      </p:grpSp>
      <p:grpSp>
        <p:nvGrpSpPr>
          <p:cNvPr id="29" name="Group 29"/>
          <p:cNvGrpSpPr/>
          <p:nvPr/>
        </p:nvGrpSpPr>
        <p:grpSpPr>
          <a:xfrm>
            <a:off x="958114" y="7805253"/>
            <a:ext cx="141173" cy="3260980"/>
            <a:chOff x="0" y="0"/>
            <a:chExt cx="37181" cy="858859"/>
          </a:xfrm>
        </p:grpSpPr>
        <p:sp>
          <p:nvSpPr>
            <p:cNvPr id="30" name="Freeform 30"/>
            <p:cNvSpPr/>
            <p:nvPr/>
          </p:nvSpPr>
          <p:spPr>
            <a:xfrm>
              <a:off x="0" y="0"/>
              <a:ext cx="37181" cy="858859"/>
            </a:xfrm>
            <a:custGeom>
              <a:avLst/>
              <a:gdLst/>
              <a:ahLst/>
              <a:cxnLst/>
              <a:rect l="l" t="t" r="r" b="b"/>
              <a:pathLst>
                <a:path w="37181" h="858859">
                  <a:moveTo>
                    <a:pt x="0" y="0"/>
                  </a:moveTo>
                  <a:lnTo>
                    <a:pt x="37181" y="0"/>
                  </a:lnTo>
                  <a:lnTo>
                    <a:pt x="37181" y="858859"/>
                  </a:lnTo>
                  <a:lnTo>
                    <a:pt x="0" y="858859"/>
                  </a:lnTo>
                  <a:close/>
                </a:path>
              </a:pathLst>
            </a:custGeom>
            <a:solidFill>
              <a:srgbClr val="FFCF86"/>
            </a:solidFill>
          </p:spPr>
          <p:txBody>
            <a:bodyPr/>
            <a:lstStyle/>
            <a:p>
              <a:endParaRPr lang="en-GB"/>
            </a:p>
          </p:txBody>
        </p:sp>
        <p:sp>
          <p:nvSpPr>
            <p:cNvPr id="31" name="TextBox 31"/>
            <p:cNvSpPr txBox="1"/>
            <p:nvPr/>
          </p:nvSpPr>
          <p:spPr>
            <a:xfrm>
              <a:off x="0" y="0"/>
              <a:ext cx="37181" cy="858859"/>
            </a:xfrm>
            <a:prstGeom prst="rect">
              <a:avLst/>
            </a:prstGeom>
          </p:spPr>
          <p:txBody>
            <a:bodyPr lIns="50800" tIns="50800" rIns="50800" bIns="50800" rtlCol="0" anchor="ctr"/>
            <a:lstStyle/>
            <a:p>
              <a:pPr algn="ctr">
                <a:lnSpc>
                  <a:spcPts val="2921"/>
                </a:lnSpc>
              </a:pPr>
              <a:endParaRPr/>
            </a:p>
          </p:txBody>
        </p:sp>
      </p:grpSp>
      <p:sp>
        <p:nvSpPr>
          <p:cNvPr id="32" name="Rectangle 31"/>
          <p:cNvSpPr/>
          <p:nvPr/>
        </p:nvSpPr>
        <p:spPr>
          <a:xfrm>
            <a:off x="7786678" y="4714872"/>
            <a:ext cx="9715568" cy="5739520"/>
          </a:xfrm>
          <a:prstGeom prst="rect">
            <a:avLst/>
          </a:prstGeom>
        </p:spPr>
        <p:txBody>
          <a:bodyPr wrap="square">
            <a:spAutoFit/>
          </a:bodyPr>
          <a:lstStyle/>
          <a:p>
            <a:pPr marL="457200" indent="-457200" algn="just">
              <a:lnSpc>
                <a:spcPct val="150000"/>
              </a:lnSpc>
              <a:buFont typeface="Arial" panose="020B0604020202020204" pitchFamily="34" charset="0"/>
              <a:buChar char="•"/>
            </a:pPr>
            <a:r>
              <a:rPr lang="en-GB" sz="2400" dirty="0">
                <a:solidFill>
                  <a:schemeClr val="bg1"/>
                </a:solidFill>
                <a:latin typeface="Times New Roman" pitchFamily="18" charset="0"/>
                <a:cs typeface="Times New Roman" pitchFamily="18" charset="0"/>
              </a:rPr>
              <a:t>Initially, George's Classic Cut will be owned and operated by George. He will provide all barbering services and customer service. </a:t>
            </a:r>
          </a:p>
          <a:p>
            <a:pPr marL="457200" indent="-457200" algn="just">
              <a:lnSpc>
                <a:spcPct val="150000"/>
              </a:lnSpc>
              <a:buFont typeface="Arial" panose="020B0604020202020204" pitchFamily="34" charset="0"/>
              <a:buChar char="•"/>
            </a:pPr>
            <a:r>
              <a:rPr lang="en-GB" sz="2400" dirty="0">
                <a:solidFill>
                  <a:schemeClr val="bg1"/>
                </a:solidFill>
                <a:latin typeface="Times New Roman" pitchFamily="18" charset="0"/>
                <a:cs typeface="Times New Roman" pitchFamily="18" charset="0"/>
              </a:rPr>
              <a:t>This will help ensure the business to deliver high-quality service while keeping costs of operations low during the initial stages. </a:t>
            </a:r>
          </a:p>
          <a:p>
            <a:pPr marL="457200" indent="-457200" algn="just">
              <a:lnSpc>
                <a:spcPct val="150000"/>
              </a:lnSpc>
              <a:buFont typeface="Arial" panose="020B0604020202020204" pitchFamily="34" charset="0"/>
              <a:buChar char="•"/>
            </a:pPr>
            <a:r>
              <a:rPr lang="en-GB" sz="2400" dirty="0">
                <a:solidFill>
                  <a:schemeClr val="bg1"/>
                </a:solidFill>
                <a:latin typeface="Times New Roman" pitchFamily="18" charset="0"/>
                <a:cs typeface="Times New Roman" pitchFamily="18" charset="0"/>
              </a:rPr>
              <a:t>When the business expands, George intends to hire an assistant who will take care of the customer bookings, cleaning, and administrative work. </a:t>
            </a:r>
          </a:p>
          <a:p>
            <a:pPr marL="457200" indent="-457200" algn="just">
              <a:lnSpc>
                <a:spcPct val="150000"/>
              </a:lnSpc>
              <a:buFont typeface="Arial" panose="020B0604020202020204" pitchFamily="34" charset="0"/>
              <a:buChar char="•"/>
            </a:pPr>
            <a:r>
              <a:rPr lang="en-GB" sz="2400" dirty="0">
                <a:solidFill>
                  <a:schemeClr val="bg1"/>
                </a:solidFill>
                <a:latin typeface="Times New Roman" pitchFamily="18" charset="0"/>
                <a:cs typeface="Times New Roman" pitchFamily="18" charset="0"/>
              </a:rPr>
              <a:t>Another barber will also be employed to satisfy the growing demand for the services.</a:t>
            </a:r>
          </a:p>
          <a:p>
            <a:pPr algn="just">
              <a:lnSpc>
                <a:spcPct val="150000"/>
              </a:lnSpc>
            </a:pPr>
            <a:endParaRPr lang="en-US" sz="2800" dirty="0">
              <a:solidFill>
                <a:schemeClr val="bg1"/>
              </a:solidFill>
              <a:latin typeface="Times New Roman" pitchFamily="18" charset="0"/>
              <a:cs typeface="Times New Roman" pitchFamily="18" charset="0"/>
            </a:endParaRPr>
          </a:p>
          <a:p>
            <a:pPr algn="just">
              <a:lnSpc>
                <a:spcPct val="150000"/>
              </a:lnSpc>
            </a:pPr>
            <a:endParaRPr lang="en-GB" sz="2800" dirty="0">
              <a:solidFill>
                <a:schemeClr val="bg1"/>
              </a:solidFill>
              <a:latin typeface="Times New Roman" pitchFamily="18" charset="0"/>
              <a:cs typeface="Times New Roman" pitchFamily="18" charset="0"/>
            </a:endParaRPr>
          </a:p>
        </p:txBody>
      </p:sp>
      <p:pic>
        <p:nvPicPr>
          <p:cNvPr id="5" name="Picture 4"/>
          <p:cNvPicPr>
            <a:picLocks noChangeAspect="1"/>
          </p:cNvPicPr>
          <p:nvPr/>
        </p:nvPicPr>
        <p:blipFill>
          <a:blip r:embed="rId6"/>
          <a:stretch>
            <a:fillRect/>
          </a:stretch>
        </p:blipFill>
        <p:spPr>
          <a:xfrm>
            <a:off x="10507818" y="350524"/>
            <a:ext cx="2084056" cy="207997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7"/>
          <p:cNvSpPr/>
          <p:nvPr/>
        </p:nvSpPr>
        <p:spPr>
          <a:xfrm>
            <a:off x="6246341" y="4360216"/>
            <a:ext cx="2195641" cy="0"/>
          </a:xfrm>
          <a:prstGeom prst="line">
            <a:avLst/>
          </a:prstGeom>
          <a:ln w="38100" cap="flat">
            <a:solidFill>
              <a:srgbClr val="FFCF86"/>
            </a:solidFill>
            <a:prstDash val="solid"/>
            <a:headEnd type="none" w="sm" len="sm"/>
            <a:tailEnd type="none" w="sm" len="sm"/>
          </a:ln>
        </p:spPr>
        <p:txBody>
          <a:bodyPr/>
          <a:lstStyle/>
          <a:p>
            <a:endParaRPr lang="en-GB"/>
          </a:p>
        </p:txBody>
      </p:sp>
      <p:grpSp>
        <p:nvGrpSpPr>
          <p:cNvPr id="13" name="Group 13"/>
          <p:cNvGrpSpPr/>
          <p:nvPr/>
        </p:nvGrpSpPr>
        <p:grpSpPr>
          <a:xfrm>
            <a:off x="17887950" y="-277575"/>
            <a:ext cx="648036" cy="10865371"/>
            <a:chOff x="0" y="0"/>
            <a:chExt cx="170676" cy="2861662"/>
          </a:xfrm>
        </p:grpSpPr>
        <p:sp>
          <p:nvSpPr>
            <p:cNvPr id="14" name="Freeform 14"/>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15" name="TextBox 15"/>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sp>
        <p:nvSpPr>
          <p:cNvPr id="22" name="TextBox 22"/>
          <p:cNvSpPr txBox="1"/>
          <p:nvPr/>
        </p:nvSpPr>
        <p:spPr>
          <a:xfrm>
            <a:off x="5214910" y="785782"/>
            <a:ext cx="7644741" cy="931545"/>
          </a:xfrm>
          <a:prstGeom prst="rect">
            <a:avLst/>
          </a:prstGeom>
        </p:spPr>
        <p:txBody>
          <a:bodyPr lIns="0" tIns="0" rIns="0" bIns="0" rtlCol="0" anchor="t">
            <a:spAutoFit/>
          </a:bodyPr>
          <a:lstStyle/>
          <a:p>
            <a:pPr lvl="0">
              <a:lnSpc>
                <a:spcPts val="7215"/>
              </a:lnSpc>
              <a:spcBef>
                <a:spcPct val="0"/>
              </a:spcBef>
            </a:pPr>
            <a:r>
              <a:rPr lang="en-US" sz="6500" b="1" dirty="0">
                <a:solidFill>
                  <a:srgbClr val="1B4347"/>
                </a:solidFill>
                <a:latin typeface="Roboto Slab Bold"/>
                <a:ea typeface="Roboto Slab Bold"/>
                <a:cs typeface="Roboto Slab Bold"/>
                <a:sym typeface="Roboto Slab Bold"/>
              </a:rPr>
              <a:t>Financial Overview </a:t>
            </a:r>
          </a:p>
        </p:txBody>
      </p:sp>
      <p:pic>
        <p:nvPicPr>
          <p:cNvPr id="6" name="Picture 5"/>
          <p:cNvPicPr>
            <a:picLocks noChangeAspect="1"/>
          </p:cNvPicPr>
          <p:nvPr/>
        </p:nvPicPr>
        <p:blipFill>
          <a:blip r:embed="rId3" cstate="print"/>
          <a:stretch>
            <a:fillRect/>
          </a:stretch>
        </p:blipFill>
        <p:spPr>
          <a:xfrm>
            <a:off x="743529" y="572824"/>
            <a:ext cx="1623257" cy="1620074"/>
          </a:xfrm>
          <a:prstGeom prst="rect">
            <a:avLst/>
          </a:prstGeom>
        </p:spPr>
      </p:pic>
      <p:graphicFrame>
        <p:nvGraphicFramePr>
          <p:cNvPr id="18" name="Table 17"/>
          <p:cNvGraphicFramePr>
            <a:graphicFrameLocks noGrp="1"/>
          </p:cNvGraphicFramePr>
          <p:nvPr/>
        </p:nvGraphicFramePr>
        <p:xfrm>
          <a:off x="571441" y="2857484"/>
          <a:ext cx="8358246" cy="6929484"/>
        </p:xfrm>
        <a:graphic>
          <a:graphicData uri="http://schemas.openxmlformats.org/drawingml/2006/table">
            <a:tbl>
              <a:tblPr/>
              <a:tblGrid>
                <a:gridCol w="2786082">
                  <a:extLst>
                    <a:ext uri="{9D8B030D-6E8A-4147-A177-3AD203B41FA5}">
                      <a16:colId xmlns:a16="http://schemas.microsoft.com/office/drawing/2014/main" val="20000"/>
                    </a:ext>
                  </a:extLst>
                </a:gridCol>
                <a:gridCol w="2786082">
                  <a:extLst>
                    <a:ext uri="{9D8B030D-6E8A-4147-A177-3AD203B41FA5}">
                      <a16:colId xmlns:a16="http://schemas.microsoft.com/office/drawing/2014/main" val="20001"/>
                    </a:ext>
                  </a:extLst>
                </a:gridCol>
                <a:gridCol w="2786082">
                  <a:extLst>
                    <a:ext uri="{9D8B030D-6E8A-4147-A177-3AD203B41FA5}">
                      <a16:colId xmlns:a16="http://schemas.microsoft.com/office/drawing/2014/main" val="20002"/>
                    </a:ext>
                  </a:extLst>
                </a:gridCol>
              </a:tblGrid>
              <a:tr h="697464">
                <a:tc>
                  <a:txBody>
                    <a:bodyPr/>
                    <a:lstStyle/>
                    <a:p>
                      <a:pPr marL="0" marR="0" algn="just">
                        <a:lnSpc>
                          <a:spcPct val="150000"/>
                        </a:lnSpc>
                        <a:spcBef>
                          <a:spcPts val="0"/>
                        </a:spcBef>
                        <a:spcAft>
                          <a:spcPts val="800"/>
                        </a:spcAft>
                      </a:pPr>
                      <a:r>
                        <a:rPr lang="en-US" sz="1800" b="1" kern="0" dirty="0">
                          <a:latin typeface="Times New Roman"/>
                          <a:ea typeface="Calibri"/>
                          <a:cs typeface="Mangal"/>
                        </a:rPr>
                        <a:t>Cost Item</a:t>
                      </a:r>
                      <a:endParaRPr lang="en-US" sz="2000" kern="100" dirty="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b="1" kern="0" dirty="0">
                          <a:latin typeface="Times New Roman"/>
                          <a:ea typeface="Calibri"/>
                          <a:cs typeface="Mangal"/>
                        </a:rPr>
                        <a:t>Amount per Month (£)</a:t>
                      </a:r>
                      <a:endParaRPr lang="en-US" sz="2000" kern="100" dirty="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b="1" kern="0">
                          <a:latin typeface="Times New Roman"/>
                          <a:ea typeface="Calibri"/>
                          <a:cs typeface="Mangal"/>
                        </a:rPr>
                        <a:t>Amount per Year (£)</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697464">
                <a:tc>
                  <a:txBody>
                    <a:bodyPr/>
                    <a:lstStyle/>
                    <a:p>
                      <a:pPr marL="0" marR="0" algn="just">
                        <a:lnSpc>
                          <a:spcPct val="150000"/>
                        </a:lnSpc>
                        <a:spcBef>
                          <a:spcPts val="0"/>
                        </a:spcBef>
                        <a:spcAft>
                          <a:spcPts val="800"/>
                        </a:spcAft>
                      </a:pPr>
                      <a:r>
                        <a:rPr lang="en-US" sz="1800" kern="0">
                          <a:latin typeface="Times New Roman"/>
                          <a:ea typeface="Calibri"/>
                          <a:cs typeface="Mangal"/>
                        </a:rPr>
                        <a:t>Rent (Shop Space)</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kern="0">
                          <a:latin typeface="Times New Roman"/>
                          <a:ea typeface="Calibri"/>
                          <a:cs typeface="Mangal"/>
                        </a:rPr>
                        <a:t>1,200</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kern="0">
                          <a:latin typeface="Times New Roman"/>
                          <a:ea typeface="Calibri"/>
                          <a:cs typeface="Mangal"/>
                        </a:rPr>
                        <a:t>14,400</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60541">
                <a:tc>
                  <a:txBody>
                    <a:bodyPr/>
                    <a:lstStyle/>
                    <a:p>
                      <a:pPr marL="0" marR="0" algn="just">
                        <a:lnSpc>
                          <a:spcPct val="150000"/>
                        </a:lnSpc>
                        <a:spcBef>
                          <a:spcPts val="0"/>
                        </a:spcBef>
                        <a:spcAft>
                          <a:spcPts val="800"/>
                        </a:spcAft>
                      </a:pPr>
                      <a:r>
                        <a:rPr lang="en-US" sz="1800" kern="0">
                          <a:latin typeface="Times New Roman"/>
                          <a:ea typeface="Calibri"/>
                          <a:cs typeface="Mangal"/>
                        </a:rPr>
                        <a:t>Utilities (Electricity, Water, Internet)</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kern="0">
                          <a:latin typeface="Times New Roman"/>
                          <a:ea typeface="Calibri"/>
                          <a:cs typeface="Mangal"/>
                        </a:rPr>
                        <a:t>150</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kern="0">
                          <a:latin typeface="Times New Roman"/>
                          <a:ea typeface="Calibri"/>
                          <a:cs typeface="Mangal"/>
                        </a:rPr>
                        <a:t>1,800</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860541">
                <a:tc>
                  <a:txBody>
                    <a:bodyPr/>
                    <a:lstStyle/>
                    <a:p>
                      <a:pPr marL="0" marR="0" algn="just">
                        <a:lnSpc>
                          <a:spcPct val="150000"/>
                        </a:lnSpc>
                        <a:spcBef>
                          <a:spcPts val="0"/>
                        </a:spcBef>
                        <a:spcAft>
                          <a:spcPts val="800"/>
                        </a:spcAft>
                      </a:pPr>
                      <a:r>
                        <a:rPr lang="en-US" sz="1800" kern="0">
                          <a:latin typeface="Times New Roman"/>
                          <a:ea typeface="Calibri"/>
                          <a:cs typeface="Mangal"/>
                        </a:rPr>
                        <a:t>Staff Wages (1 Barber, 1 Assistant)</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kern="0">
                          <a:latin typeface="Times New Roman"/>
                          <a:ea typeface="Calibri"/>
                          <a:cs typeface="Mangal"/>
                        </a:rPr>
                        <a:t>2,500 (Owner salary + Assistant)</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kern="0">
                          <a:latin typeface="Times New Roman"/>
                          <a:ea typeface="Calibri"/>
                          <a:cs typeface="Mangal"/>
                        </a:rPr>
                        <a:t>30,000</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697464">
                <a:tc>
                  <a:txBody>
                    <a:bodyPr/>
                    <a:lstStyle/>
                    <a:p>
                      <a:pPr marL="0" marR="0" algn="just">
                        <a:lnSpc>
                          <a:spcPct val="150000"/>
                        </a:lnSpc>
                        <a:spcBef>
                          <a:spcPts val="0"/>
                        </a:spcBef>
                        <a:spcAft>
                          <a:spcPts val="800"/>
                        </a:spcAft>
                      </a:pPr>
                      <a:r>
                        <a:rPr lang="en-US" sz="1800" kern="0">
                          <a:latin typeface="Times New Roman"/>
                          <a:ea typeface="Calibri"/>
                          <a:cs typeface="Mangal"/>
                        </a:rPr>
                        <a:t>Marketing and Advertising</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kern="0">
                          <a:latin typeface="Times New Roman"/>
                          <a:ea typeface="Calibri"/>
                          <a:cs typeface="Mangal"/>
                        </a:rPr>
                        <a:t>250</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kern="0">
                          <a:latin typeface="Times New Roman"/>
                          <a:ea typeface="Calibri"/>
                          <a:cs typeface="Mangal"/>
                        </a:rPr>
                        <a:t>3,000</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860541">
                <a:tc>
                  <a:txBody>
                    <a:bodyPr/>
                    <a:lstStyle/>
                    <a:p>
                      <a:pPr marL="0" marR="0" algn="just">
                        <a:lnSpc>
                          <a:spcPct val="150000"/>
                        </a:lnSpc>
                        <a:spcBef>
                          <a:spcPts val="0"/>
                        </a:spcBef>
                        <a:spcAft>
                          <a:spcPts val="800"/>
                        </a:spcAft>
                      </a:pPr>
                      <a:r>
                        <a:rPr lang="en-US" sz="1800" kern="0">
                          <a:latin typeface="Times New Roman"/>
                          <a:ea typeface="Calibri"/>
                          <a:cs typeface="Mangal"/>
                        </a:rPr>
                        <a:t>Insurance (Public Liability, Property)</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kern="0">
                          <a:latin typeface="Times New Roman"/>
                          <a:ea typeface="Calibri"/>
                          <a:cs typeface="Mangal"/>
                        </a:rPr>
                        <a:t>100</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kern="0">
                          <a:latin typeface="Times New Roman"/>
                          <a:ea typeface="Calibri"/>
                          <a:cs typeface="Mangal"/>
                        </a:rPr>
                        <a:t>1,200</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697464">
                <a:tc>
                  <a:txBody>
                    <a:bodyPr/>
                    <a:lstStyle/>
                    <a:p>
                      <a:pPr marL="0" marR="0" algn="just">
                        <a:lnSpc>
                          <a:spcPct val="150000"/>
                        </a:lnSpc>
                        <a:spcBef>
                          <a:spcPts val="0"/>
                        </a:spcBef>
                        <a:spcAft>
                          <a:spcPts val="800"/>
                        </a:spcAft>
                      </a:pPr>
                      <a:r>
                        <a:rPr lang="en-US" sz="1800" kern="0">
                          <a:latin typeface="Times New Roman"/>
                          <a:ea typeface="Calibri"/>
                          <a:cs typeface="Mangal"/>
                        </a:rPr>
                        <a:t>Stock (Barbering Products)</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kern="0">
                          <a:latin typeface="Times New Roman"/>
                          <a:ea typeface="Calibri"/>
                          <a:cs typeface="Mangal"/>
                        </a:rPr>
                        <a:t>200</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kern="0">
                          <a:latin typeface="Times New Roman"/>
                          <a:ea typeface="Calibri"/>
                          <a:cs typeface="Mangal"/>
                        </a:rPr>
                        <a:t>2,400</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860541">
                <a:tc>
                  <a:txBody>
                    <a:bodyPr/>
                    <a:lstStyle/>
                    <a:p>
                      <a:pPr marL="0" marR="0" algn="just">
                        <a:lnSpc>
                          <a:spcPct val="150000"/>
                        </a:lnSpc>
                        <a:spcBef>
                          <a:spcPts val="0"/>
                        </a:spcBef>
                        <a:spcAft>
                          <a:spcPts val="800"/>
                        </a:spcAft>
                      </a:pPr>
                      <a:r>
                        <a:rPr lang="en-US" sz="1800" kern="0">
                          <a:latin typeface="Times New Roman"/>
                          <a:ea typeface="Calibri"/>
                          <a:cs typeface="Mangal"/>
                        </a:rPr>
                        <a:t>Miscellaneous (Supplies, Maintenance)</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kern="0">
                          <a:latin typeface="Times New Roman"/>
                          <a:ea typeface="Calibri"/>
                          <a:cs typeface="Mangal"/>
                        </a:rPr>
                        <a:t>100</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kern="0" dirty="0">
                          <a:latin typeface="Times New Roman"/>
                          <a:ea typeface="Calibri"/>
                          <a:cs typeface="Mangal"/>
                        </a:rPr>
                        <a:t>1,200</a:t>
                      </a:r>
                      <a:endParaRPr lang="en-US" sz="2000" kern="100" dirty="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697464">
                <a:tc>
                  <a:txBody>
                    <a:bodyPr/>
                    <a:lstStyle/>
                    <a:p>
                      <a:pPr marL="0" marR="0" algn="just">
                        <a:lnSpc>
                          <a:spcPct val="150000"/>
                        </a:lnSpc>
                        <a:spcBef>
                          <a:spcPts val="0"/>
                        </a:spcBef>
                        <a:spcAft>
                          <a:spcPts val="800"/>
                        </a:spcAft>
                      </a:pPr>
                      <a:r>
                        <a:rPr lang="en-US" sz="1800" b="1" kern="0">
                          <a:latin typeface="Times New Roman"/>
                          <a:ea typeface="Calibri"/>
                          <a:cs typeface="Mangal"/>
                        </a:rPr>
                        <a:t>Total Monthly Costs</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b="1" kern="0">
                          <a:latin typeface="Times New Roman"/>
                          <a:ea typeface="Calibri"/>
                          <a:cs typeface="Mangal"/>
                        </a:rPr>
                        <a:t>4,300</a:t>
                      </a:r>
                      <a:endParaRPr lang="en-US" sz="20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1800" b="1" kern="0" dirty="0">
                          <a:latin typeface="Times New Roman"/>
                          <a:ea typeface="Calibri"/>
                          <a:cs typeface="Mangal"/>
                        </a:rPr>
                        <a:t>51,000</a:t>
                      </a:r>
                      <a:endParaRPr lang="en-US" sz="2000" kern="100" dirty="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graphicFrame>
        <p:nvGraphicFramePr>
          <p:cNvPr id="19" name="Table 18"/>
          <p:cNvGraphicFramePr>
            <a:graphicFrameLocks noGrp="1"/>
          </p:cNvGraphicFramePr>
          <p:nvPr/>
        </p:nvGraphicFramePr>
        <p:xfrm>
          <a:off x="9286876" y="3000360"/>
          <a:ext cx="8262910" cy="2214580"/>
        </p:xfrm>
        <a:graphic>
          <a:graphicData uri="http://schemas.openxmlformats.org/drawingml/2006/table">
            <a:tbl>
              <a:tblPr/>
              <a:tblGrid>
                <a:gridCol w="4131455">
                  <a:extLst>
                    <a:ext uri="{9D8B030D-6E8A-4147-A177-3AD203B41FA5}">
                      <a16:colId xmlns:a16="http://schemas.microsoft.com/office/drawing/2014/main" val="20000"/>
                    </a:ext>
                  </a:extLst>
                </a:gridCol>
                <a:gridCol w="4131455">
                  <a:extLst>
                    <a:ext uri="{9D8B030D-6E8A-4147-A177-3AD203B41FA5}">
                      <a16:colId xmlns:a16="http://schemas.microsoft.com/office/drawing/2014/main" val="20001"/>
                    </a:ext>
                  </a:extLst>
                </a:gridCol>
              </a:tblGrid>
              <a:tr h="442916">
                <a:tc>
                  <a:txBody>
                    <a:bodyPr/>
                    <a:lstStyle/>
                    <a:p>
                      <a:pPr marL="0" marR="0" algn="just">
                        <a:lnSpc>
                          <a:spcPct val="150000"/>
                        </a:lnSpc>
                        <a:spcBef>
                          <a:spcPts val="0"/>
                        </a:spcBef>
                        <a:spcAft>
                          <a:spcPts val="800"/>
                        </a:spcAft>
                      </a:pPr>
                      <a:r>
                        <a:rPr lang="en-US" sz="2000" b="1" kern="0" dirty="0">
                          <a:latin typeface="Times New Roman"/>
                          <a:ea typeface="Calibri"/>
                          <a:cs typeface="Mangal"/>
                        </a:rPr>
                        <a:t>Source</a:t>
                      </a:r>
                      <a:endParaRPr lang="en-US" sz="2400" kern="100" dirty="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2000" b="1" kern="0" dirty="0">
                          <a:latin typeface="Times New Roman"/>
                          <a:ea typeface="Calibri"/>
                          <a:cs typeface="Mangal"/>
                        </a:rPr>
                        <a:t>Amount (£)</a:t>
                      </a:r>
                      <a:endParaRPr lang="en-US" sz="2400" kern="100" dirty="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42916">
                <a:tc>
                  <a:txBody>
                    <a:bodyPr/>
                    <a:lstStyle/>
                    <a:p>
                      <a:pPr marL="0" marR="0" algn="just">
                        <a:lnSpc>
                          <a:spcPct val="150000"/>
                        </a:lnSpc>
                        <a:spcBef>
                          <a:spcPts val="0"/>
                        </a:spcBef>
                        <a:spcAft>
                          <a:spcPts val="800"/>
                        </a:spcAft>
                      </a:pPr>
                      <a:r>
                        <a:rPr lang="en-US" sz="2000" kern="0">
                          <a:latin typeface="Times New Roman"/>
                          <a:ea typeface="Calibri"/>
                          <a:cs typeface="Mangal"/>
                        </a:rPr>
                        <a:t>Owner Investment</a:t>
                      </a:r>
                      <a:endParaRPr lang="en-US" sz="24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2000" kern="0">
                          <a:latin typeface="Times New Roman"/>
                          <a:ea typeface="Calibri"/>
                          <a:cs typeface="Mangal"/>
                        </a:rPr>
                        <a:t>15,000</a:t>
                      </a:r>
                      <a:endParaRPr lang="en-US" sz="24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42916">
                <a:tc>
                  <a:txBody>
                    <a:bodyPr/>
                    <a:lstStyle/>
                    <a:p>
                      <a:pPr marL="0" marR="0" algn="just">
                        <a:lnSpc>
                          <a:spcPct val="150000"/>
                        </a:lnSpc>
                        <a:spcBef>
                          <a:spcPts val="0"/>
                        </a:spcBef>
                        <a:spcAft>
                          <a:spcPts val="800"/>
                        </a:spcAft>
                      </a:pPr>
                      <a:r>
                        <a:rPr lang="en-US" sz="2000" kern="0">
                          <a:latin typeface="Times New Roman"/>
                          <a:ea typeface="Calibri"/>
                          <a:cs typeface="Mangal"/>
                        </a:rPr>
                        <a:t>Small Business Loan</a:t>
                      </a:r>
                      <a:endParaRPr lang="en-US" sz="24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2000" kern="0">
                          <a:latin typeface="Times New Roman"/>
                          <a:ea typeface="Calibri"/>
                          <a:cs typeface="Mangal"/>
                        </a:rPr>
                        <a:t>20,000</a:t>
                      </a:r>
                      <a:endParaRPr lang="en-US" sz="24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42916">
                <a:tc>
                  <a:txBody>
                    <a:bodyPr/>
                    <a:lstStyle/>
                    <a:p>
                      <a:pPr marL="0" marR="0" algn="just">
                        <a:lnSpc>
                          <a:spcPct val="150000"/>
                        </a:lnSpc>
                        <a:spcBef>
                          <a:spcPts val="0"/>
                        </a:spcBef>
                        <a:spcAft>
                          <a:spcPts val="800"/>
                        </a:spcAft>
                      </a:pPr>
                      <a:r>
                        <a:rPr lang="en-US" sz="2000" kern="0">
                          <a:latin typeface="Times New Roman"/>
                          <a:ea typeface="Calibri"/>
                          <a:cs typeface="Mangal"/>
                        </a:rPr>
                        <a:t>Personal Savings</a:t>
                      </a:r>
                      <a:endParaRPr lang="en-US" sz="24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2000" kern="0">
                          <a:latin typeface="Times New Roman"/>
                          <a:ea typeface="Calibri"/>
                          <a:cs typeface="Mangal"/>
                        </a:rPr>
                        <a:t>5,000</a:t>
                      </a:r>
                      <a:endParaRPr lang="en-US" sz="24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42916">
                <a:tc>
                  <a:txBody>
                    <a:bodyPr/>
                    <a:lstStyle/>
                    <a:p>
                      <a:pPr marL="0" marR="0" algn="just">
                        <a:lnSpc>
                          <a:spcPct val="150000"/>
                        </a:lnSpc>
                        <a:spcBef>
                          <a:spcPts val="0"/>
                        </a:spcBef>
                        <a:spcAft>
                          <a:spcPts val="800"/>
                        </a:spcAft>
                      </a:pPr>
                      <a:r>
                        <a:rPr lang="en-US" sz="2000" b="1" kern="0">
                          <a:latin typeface="Times New Roman"/>
                          <a:ea typeface="Calibri"/>
                          <a:cs typeface="Mangal"/>
                        </a:rPr>
                        <a:t>Total Finance</a:t>
                      </a:r>
                      <a:endParaRPr lang="en-US" sz="24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2000" b="1" kern="0" dirty="0">
                          <a:latin typeface="Times New Roman"/>
                          <a:ea typeface="Calibri"/>
                          <a:cs typeface="Mangal"/>
                        </a:rPr>
                        <a:t>40,000</a:t>
                      </a:r>
                      <a:endParaRPr lang="en-US" sz="2400" kern="100" dirty="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graphicFrame>
        <p:nvGraphicFramePr>
          <p:cNvPr id="20" name="Table 19"/>
          <p:cNvGraphicFramePr>
            <a:graphicFrameLocks noGrp="1"/>
          </p:cNvGraphicFramePr>
          <p:nvPr/>
        </p:nvGraphicFramePr>
        <p:xfrm>
          <a:off x="9358314" y="5715004"/>
          <a:ext cx="8215370" cy="4346262"/>
        </p:xfrm>
        <a:graphic>
          <a:graphicData uri="http://schemas.openxmlformats.org/drawingml/2006/table">
            <a:tbl>
              <a:tblPr/>
              <a:tblGrid>
                <a:gridCol w="4107685">
                  <a:extLst>
                    <a:ext uri="{9D8B030D-6E8A-4147-A177-3AD203B41FA5}">
                      <a16:colId xmlns:a16="http://schemas.microsoft.com/office/drawing/2014/main" val="20000"/>
                    </a:ext>
                  </a:extLst>
                </a:gridCol>
                <a:gridCol w="4107685">
                  <a:extLst>
                    <a:ext uri="{9D8B030D-6E8A-4147-A177-3AD203B41FA5}">
                      <a16:colId xmlns:a16="http://schemas.microsoft.com/office/drawing/2014/main" val="20001"/>
                    </a:ext>
                  </a:extLst>
                </a:gridCol>
              </a:tblGrid>
              <a:tr h="444503">
                <a:tc>
                  <a:txBody>
                    <a:bodyPr/>
                    <a:lstStyle/>
                    <a:p>
                      <a:pPr marL="0" marR="0" algn="just">
                        <a:lnSpc>
                          <a:spcPct val="150000"/>
                        </a:lnSpc>
                        <a:spcBef>
                          <a:spcPts val="0"/>
                        </a:spcBef>
                        <a:spcAft>
                          <a:spcPts val="800"/>
                        </a:spcAft>
                      </a:pPr>
                      <a:r>
                        <a:rPr lang="en-US" sz="2400" b="1" kern="0">
                          <a:latin typeface="Times New Roman"/>
                          <a:ea typeface="Calibri"/>
                          <a:cs typeface="Mangal"/>
                        </a:rPr>
                        <a:t>Expense Type</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2400" b="1" kern="0">
                          <a:latin typeface="Times New Roman"/>
                          <a:ea typeface="Calibri"/>
                          <a:cs typeface="Mangal"/>
                        </a:rPr>
                        <a:t>Amount (£)</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444503">
                <a:tc>
                  <a:txBody>
                    <a:bodyPr/>
                    <a:lstStyle/>
                    <a:p>
                      <a:pPr marL="0" marR="0" algn="just">
                        <a:lnSpc>
                          <a:spcPct val="150000"/>
                        </a:lnSpc>
                        <a:spcBef>
                          <a:spcPts val="0"/>
                        </a:spcBef>
                        <a:spcAft>
                          <a:spcPts val="800"/>
                        </a:spcAft>
                      </a:pPr>
                      <a:r>
                        <a:rPr lang="en-US" sz="2400" kern="0">
                          <a:latin typeface="Times New Roman"/>
                          <a:ea typeface="Calibri"/>
                          <a:cs typeface="Mangal"/>
                        </a:rPr>
                        <a:t>Rent</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2400" kern="0">
                          <a:latin typeface="Times New Roman"/>
                          <a:ea typeface="Calibri"/>
                          <a:cs typeface="Mangal"/>
                        </a:rPr>
                        <a:t>1,200</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44503">
                <a:tc>
                  <a:txBody>
                    <a:bodyPr/>
                    <a:lstStyle/>
                    <a:p>
                      <a:pPr marL="0" marR="0" algn="just">
                        <a:lnSpc>
                          <a:spcPct val="150000"/>
                        </a:lnSpc>
                        <a:spcBef>
                          <a:spcPts val="0"/>
                        </a:spcBef>
                        <a:spcAft>
                          <a:spcPts val="800"/>
                        </a:spcAft>
                      </a:pPr>
                      <a:r>
                        <a:rPr lang="en-US" sz="2400" kern="0">
                          <a:latin typeface="Times New Roman"/>
                          <a:ea typeface="Calibri"/>
                          <a:cs typeface="Mangal"/>
                        </a:rPr>
                        <a:t>Wages (Owner + Assistant)</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2400" kern="0">
                          <a:latin typeface="Times New Roman"/>
                          <a:ea typeface="Calibri"/>
                          <a:cs typeface="Mangal"/>
                        </a:rPr>
                        <a:t>2,500</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444503">
                <a:tc>
                  <a:txBody>
                    <a:bodyPr/>
                    <a:lstStyle/>
                    <a:p>
                      <a:pPr marL="0" marR="0" algn="just">
                        <a:lnSpc>
                          <a:spcPct val="150000"/>
                        </a:lnSpc>
                        <a:spcBef>
                          <a:spcPts val="0"/>
                        </a:spcBef>
                        <a:spcAft>
                          <a:spcPts val="800"/>
                        </a:spcAft>
                      </a:pPr>
                      <a:r>
                        <a:rPr lang="en-US" sz="2400" kern="0">
                          <a:latin typeface="Times New Roman"/>
                          <a:ea typeface="Calibri"/>
                          <a:cs typeface="Mangal"/>
                        </a:rPr>
                        <a:t>Utilities</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2400" kern="0">
                          <a:latin typeface="Times New Roman"/>
                          <a:ea typeface="Calibri"/>
                          <a:cs typeface="Mangal"/>
                        </a:rPr>
                        <a:t>150</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444503">
                <a:tc>
                  <a:txBody>
                    <a:bodyPr/>
                    <a:lstStyle/>
                    <a:p>
                      <a:pPr marL="0" marR="0" algn="just">
                        <a:lnSpc>
                          <a:spcPct val="150000"/>
                        </a:lnSpc>
                        <a:spcBef>
                          <a:spcPts val="0"/>
                        </a:spcBef>
                        <a:spcAft>
                          <a:spcPts val="800"/>
                        </a:spcAft>
                      </a:pPr>
                      <a:r>
                        <a:rPr lang="en-US" sz="2400" kern="0">
                          <a:latin typeface="Times New Roman"/>
                          <a:ea typeface="Calibri"/>
                          <a:cs typeface="Mangal"/>
                        </a:rPr>
                        <a:t>Marketing and Advertising</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2400" kern="0">
                          <a:latin typeface="Times New Roman"/>
                          <a:ea typeface="Calibri"/>
                          <a:cs typeface="Mangal"/>
                        </a:rPr>
                        <a:t>250</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44503">
                <a:tc>
                  <a:txBody>
                    <a:bodyPr/>
                    <a:lstStyle/>
                    <a:p>
                      <a:pPr marL="0" marR="0" algn="just">
                        <a:lnSpc>
                          <a:spcPct val="150000"/>
                        </a:lnSpc>
                        <a:spcBef>
                          <a:spcPts val="0"/>
                        </a:spcBef>
                        <a:spcAft>
                          <a:spcPts val="800"/>
                        </a:spcAft>
                      </a:pPr>
                      <a:r>
                        <a:rPr lang="en-US" sz="2400" kern="0">
                          <a:latin typeface="Times New Roman"/>
                          <a:ea typeface="Calibri"/>
                          <a:cs typeface="Mangal"/>
                        </a:rPr>
                        <a:t>Stock and Supplies</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2400" kern="0">
                          <a:latin typeface="Times New Roman"/>
                          <a:ea typeface="Calibri"/>
                          <a:cs typeface="Mangal"/>
                        </a:rPr>
                        <a:t>200</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444503">
                <a:tc>
                  <a:txBody>
                    <a:bodyPr/>
                    <a:lstStyle/>
                    <a:p>
                      <a:pPr marL="0" marR="0" algn="just">
                        <a:lnSpc>
                          <a:spcPct val="150000"/>
                        </a:lnSpc>
                        <a:spcBef>
                          <a:spcPts val="0"/>
                        </a:spcBef>
                        <a:spcAft>
                          <a:spcPts val="800"/>
                        </a:spcAft>
                      </a:pPr>
                      <a:r>
                        <a:rPr lang="en-US" sz="2400" kern="0">
                          <a:latin typeface="Times New Roman"/>
                          <a:ea typeface="Calibri"/>
                          <a:cs typeface="Mangal"/>
                        </a:rPr>
                        <a:t>Insurance</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2400" kern="0">
                          <a:latin typeface="Times New Roman"/>
                          <a:ea typeface="Calibri"/>
                          <a:cs typeface="Mangal"/>
                        </a:rPr>
                        <a:t>100</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444503">
                <a:tc>
                  <a:txBody>
                    <a:bodyPr/>
                    <a:lstStyle/>
                    <a:p>
                      <a:pPr marL="0" marR="0" algn="just">
                        <a:lnSpc>
                          <a:spcPct val="150000"/>
                        </a:lnSpc>
                        <a:spcBef>
                          <a:spcPts val="0"/>
                        </a:spcBef>
                        <a:spcAft>
                          <a:spcPts val="800"/>
                        </a:spcAft>
                      </a:pPr>
                      <a:r>
                        <a:rPr lang="en-US" sz="2400" kern="0">
                          <a:latin typeface="Times New Roman"/>
                          <a:ea typeface="Calibri"/>
                          <a:cs typeface="Mangal"/>
                        </a:rPr>
                        <a:t>Miscellaneous</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2400" kern="0">
                          <a:latin typeface="Times New Roman"/>
                          <a:ea typeface="Calibri"/>
                          <a:cs typeface="Mangal"/>
                        </a:rPr>
                        <a:t>100</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444503">
                <a:tc>
                  <a:txBody>
                    <a:bodyPr/>
                    <a:lstStyle/>
                    <a:p>
                      <a:pPr marL="0" marR="0" algn="just">
                        <a:lnSpc>
                          <a:spcPct val="150000"/>
                        </a:lnSpc>
                        <a:spcBef>
                          <a:spcPts val="0"/>
                        </a:spcBef>
                        <a:spcAft>
                          <a:spcPts val="800"/>
                        </a:spcAft>
                      </a:pPr>
                      <a:r>
                        <a:rPr lang="en-US" sz="2400" b="1" kern="0">
                          <a:latin typeface="Times New Roman"/>
                          <a:ea typeface="Calibri"/>
                          <a:cs typeface="Mangal"/>
                        </a:rPr>
                        <a:t>Total Monthly Expenses</a:t>
                      </a:r>
                      <a:endParaRPr lang="en-US" sz="2800" kern="10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800"/>
                        </a:spcAft>
                      </a:pPr>
                      <a:r>
                        <a:rPr lang="en-US" sz="2400" b="1" kern="0" dirty="0">
                          <a:latin typeface="Times New Roman"/>
                          <a:ea typeface="Calibri"/>
                          <a:cs typeface="Mangal"/>
                        </a:rPr>
                        <a:t>4,300</a:t>
                      </a:r>
                      <a:endParaRPr lang="en-US" sz="2800" kern="100" dirty="0">
                        <a:latin typeface="Times New Roman"/>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6"/>
          <p:cNvGrpSpPr/>
          <p:nvPr/>
        </p:nvGrpSpPr>
        <p:grpSpPr>
          <a:xfrm>
            <a:off x="17887950" y="-277575"/>
            <a:ext cx="648036" cy="10865371"/>
            <a:chOff x="0" y="0"/>
            <a:chExt cx="170676" cy="2861662"/>
          </a:xfrm>
        </p:grpSpPr>
        <p:sp>
          <p:nvSpPr>
            <p:cNvPr id="7" name="Freeform 7"/>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8" name="TextBox 8"/>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sp>
        <p:nvSpPr>
          <p:cNvPr id="17" name="TextBox 17"/>
          <p:cNvSpPr txBox="1"/>
          <p:nvPr/>
        </p:nvSpPr>
        <p:spPr>
          <a:xfrm>
            <a:off x="2571704" y="428592"/>
            <a:ext cx="6617182" cy="1845945"/>
          </a:xfrm>
          <a:prstGeom prst="rect">
            <a:avLst/>
          </a:prstGeom>
        </p:spPr>
        <p:txBody>
          <a:bodyPr lIns="0" tIns="0" rIns="0" bIns="0" rtlCol="0" anchor="t">
            <a:spAutoFit/>
          </a:bodyPr>
          <a:lstStyle/>
          <a:p>
            <a:pPr lvl="0">
              <a:lnSpc>
                <a:spcPts val="7215"/>
              </a:lnSpc>
              <a:spcBef>
                <a:spcPct val="0"/>
              </a:spcBef>
            </a:pPr>
            <a:r>
              <a:rPr lang="en-US" sz="6500" b="1" dirty="0">
                <a:solidFill>
                  <a:srgbClr val="FFCF86"/>
                </a:solidFill>
                <a:latin typeface="Roboto Slab Bold"/>
                <a:ea typeface="Roboto Slab Bold"/>
                <a:cs typeface="Roboto Slab Bold"/>
                <a:sym typeface="Roboto Slab Bold"/>
              </a:rPr>
              <a:t>Annual Impact and Percentage </a:t>
            </a:r>
          </a:p>
        </p:txBody>
      </p:sp>
      <p:sp>
        <p:nvSpPr>
          <p:cNvPr id="23" name="Rectangle 22"/>
          <p:cNvSpPr/>
          <p:nvPr/>
        </p:nvSpPr>
        <p:spPr>
          <a:xfrm>
            <a:off x="8048883" y="5490817"/>
            <a:ext cx="9144000" cy="4662815"/>
          </a:xfrm>
          <a:prstGeom prst="rect">
            <a:avLst/>
          </a:prstGeom>
        </p:spPr>
        <p:txBody>
          <a:bodyPr>
            <a:spAutoFit/>
          </a:bodyPr>
          <a:lstStyle/>
          <a:p>
            <a:pPr algn="just">
              <a:lnSpc>
                <a:spcPct val="150000"/>
              </a:lnSpc>
              <a:spcAft>
                <a:spcPts val="800"/>
              </a:spcAft>
            </a:pPr>
            <a:r>
              <a:rPr lang="en-US" dirty="0">
                <a:solidFill>
                  <a:schemeClr val="bg1"/>
                </a:solidFill>
                <a:latin typeface="Times New Roman" panose="02020603050405020304" pitchFamily="18" charset="0"/>
                <a:ea typeface="Century Gothic" panose="020B0502020202020204" pitchFamily="34" charset="0"/>
                <a:cs typeface="Times New Roman" panose="02020603050405020304" pitchFamily="18" charset="0"/>
              </a:rPr>
              <a:t>“George's Classic Cut” Company established in this year plans to record a gradual increase in income and forecasted to earn £36,000 annual revenue. Keeping a 70% of customer repeat rate of attendance is expected based on the loyalty programs in the shop and good service delivery. Marketing activities are expected to add value by increasing next Quarter’s target market by 15% thus propelling earnings. An hourglass of revenue and expenses demonstrates that current operating expenses will be 30% of revenue, marketing 10% and the remaining 60% will go towards covering loans/ and achieving profit. These are the extent of being financial viable, and the likelihood for future profitability. Moreover, the barber shop will invest 10% of annual profits into the development of further service offer and the customer’s satisfaction. In this way, the business targets controlled growth and reinvestment to set up a firm base with competitive market offering in Cardiff’s grooming market.</a:t>
            </a:r>
            <a:endParaRPr lang="en-GB" dirty="0">
              <a:solidFill>
                <a:schemeClr val="bg1"/>
              </a:solidFill>
              <a:effectLst/>
              <a:latin typeface="Times New Roman" panose="02020603050405020304" pitchFamily="18" charset="0"/>
              <a:ea typeface="Century Gothic" panose="020B0502020202020204" pitchFamily="34" charset="0"/>
              <a:cs typeface="Times New Roman" panose="02020603050405020304" pitchFamily="18" charset="0"/>
            </a:endParaRPr>
          </a:p>
        </p:txBody>
      </p:sp>
      <p:pic>
        <p:nvPicPr>
          <p:cNvPr id="5" name="Picture 4"/>
          <p:cNvPicPr>
            <a:picLocks noChangeAspect="1"/>
          </p:cNvPicPr>
          <p:nvPr/>
        </p:nvPicPr>
        <p:blipFill>
          <a:blip r:embed="rId3" cstate="print"/>
          <a:stretch>
            <a:fillRect/>
          </a:stretch>
        </p:blipFill>
        <p:spPr>
          <a:xfrm>
            <a:off x="11017535" y="132345"/>
            <a:ext cx="1902834" cy="1899103"/>
          </a:xfrm>
          <a:prstGeom prst="rect">
            <a:avLst/>
          </a:prstGeom>
        </p:spPr>
      </p:pic>
      <p:graphicFrame>
        <p:nvGraphicFramePr>
          <p:cNvPr id="18" name="Table 17"/>
          <p:cNvGraphicFramePr>
            <a:graphicFrameLocks noGrp="1"/>
          </p:cNvGraphicFramePr>
          <p:nvPr/>
        </p:nvGraphicFramePr>
        <p:xfrm>
          <a:off x="928631" y="2714608"/>
          <a:ext cx="16216426" cy="7000929"/>
        </p:xfrm>
        <a:graphic>
          <a:graphicData uri="http://schemas.openxmlformats.org/drawingml/2006/table">
            <a:tbl>
              <a:tblPr>
                <a:tableStyleId>{3C2FFA5D-87B4-456A-9821-1D502468CF0F}</a:tableStyleId>
              </a:tblPr>
              <a:tblGrid>
                <a:gridCol w="3357586">
                  <a:extLst>
                    <a:ext uri="{9D8B030D-6E8A-4147-A177-3AD203B41FA5}">
                      <a16:colId xmlns:a16="http://schemas.microsoft.com/office/drawing/2014/main" val="20000"/>
                    </a:ext>
                  </a:extLst>
                </a:gridCol>
                <a:gridCol w="3214710">
                  <a:extLst>
                    <a:ext uri="{9D8B030D-6E8A-4147-A177-3AD203B41FA5}">
                      <a16:colId xmlns:a16="http://schemas.microsoft.com/office/drawing/2014/main" val="20001"/>
                    </a:ext>
                  </a:extLst>
                </a:gridCol>
                <a:gridCol w="3214710">
                  <a:extLst>
                    <a:ext uri="{9D8B030D-6E8A-4147-A177-3AD203B41FA5}">
                      <a16:colId xmlns:a16="http://schemas.microsoft.com/office/drawing/2014/main" val="20002"/>
                    </a:ext>
                  </a:extLst>
                </a:gridCol>
                <a:gridCol w="3214710">
                  <a:extLst>
                    <a:ext uri="{9D8B030D-6E8A-4147-A177-3AD203B41FA5}">
                      <a16:colId xmlns:a16="http://schemas.microsoft.com/office/drawing/2014/main" val="20003"/>
                    </a:ext>
                  </a:extLst>
                </a:gridCol>
                <a:gridCol w="3214710">
                  <a:extLst>
                    <a:ext uri="{9D8B030D-6E8A-4147-A177-3AD203B41FA5}">
                      <a16:colId xmlns:a16="http://schemas.microsoft.com/office/drawing/2014/main" val="20004"/>
                    </a:ext>
                  </a:extLst>
                </a:gridCol>
              </a:tblGrid>
              <a:tr h="538533">
                <a:tc>
                  <a:txBody>
                    <a:bodyPr/>
                    <a:lstStyle/>
                    <a:p>
                      <a:pPr marL="0" marR="0" algn="just">
                        <a:lnSpc>
                          <a:spcPct val="150000"/>
                        </a:lnSpc>
                        <a:spcBef>
                          <a:spcPts val="0"/>
                        </a:spcBef>
                        <a:spcAft>
                          <a:spcPts val="800"/>
                        </a:spcAft>
                      </a:pPr>
                      <a:r>
                        <a:rPr lang="en-US" sz="2000" b="1" kern="0" dirty="0">
                          <a:latin typeface="Times New Roman" pitchFamily="18" charset="0"/>
                          <a:cs typeface="Times New Roman" pitchFamily="18" charset="0"/>
                        </a:rPr>
                        <a:t>Month</a:t>
                      </a:r>
                      <a:endParaRPr lang="en-US" sz="2400" b="1" kern="100" dirty="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b="1" kern="0" dirty="0">
                          <a:latin typeface="Times New Roman" pitchFamily="18" charset="0"/>
                          <a:cs typeface="Times New Roman" pitchFamily="18" charset="0"/>
                        </a:rPr>
                        <a:t>Income (£)</a:t>
                      </a:r>
                      <a:endParaRPr lang="en-US" sz="2400" b="1" kern="100" dirty="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b="1" kern="0" dirty="0">
                          <a:latin typeface="Times New Roman" pitchFamily="18" charset="0"/>
                          <a:cs typeface="Times New Roman" pitchFamily="18" charset="0"/>
                        </a:rPr>
                        <a:t>Expenses (£)</a:t>
                      </a:r>
                      <a:endParaRPr lang="en-US" sz="2400" b="1" kern="100" dirty="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b="1" kern="0">
                          <a:latin typeface="Times New Roman" pitchFamily="18" charset="0"/>
                          <a:cs typeface="Times New Roman" pitchFamily="18" charset="0"/>
                        </a:rPr>
                        <a:t>Net Cash Flow (£)</a:t>
                      </a:r>
                      <a:endParaRPr lang="en-US" sz="2400" b="1"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b="1" kern="0" dirty="0">
                          <a:latin typeface="Times New Roman" pitchFamily="18" charset="0"/>
                          <a:cs typeface="Times New Roman" pitchFamily="18" charset="0"/>
                        </a:rPr>
                        <a:t>Cumulative Cash Flow (£)</a:t>
                      </a:r>
                      <a:endParaRPr lang="en-US" sz="2400" b="1" kern="100" dirty="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0"/>
                  </a:ext>
                </a:extLst>
              </a:tr>
              <a:tr h="538533">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January</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5,000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dirty="0">
                          <a:latin typeface="Times New Roman" pitchFamily="18" charset="0"/>
                          <a:cs typeface="Times New Roman" pitchFamily="18" charset="0"/>
                        </a:rPr>
                        <a:t>4,300</a:t>
                      </a:r>
                      <a:endParaRPr lang="en-US" sz="2400" kern="100" dirty="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dirty="0">
                          <a:latin typeface="Times New Roman" pitchFamily="18" charset="0"/>
                          <a:cs typeface="Times New Roman" pitchFamily="18" charset="0"/>
                        </a:rPr>
                        <a:t>700</a:t>
                      </a:r>
                      <a:endParaRPr lang="en-US" sz="2400" kern="100" dirty="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dirty="0">
                          <a:latin typeface="Times New Roman" pitchFamily="18" charset="0"/>
                          <a:cs typeface="Times New Roman" pitchFamily="18" charset="0"/>
                        </a:rPr>
                        <a:t>700</a:t>
                      </a:r>
                      <a:endParaRPr lang="en-US" sz="2400" kern="100" dirty="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1"/>
                  </a:ext>
                </a:extLst>
              </a:tr>
              <a:tr h="538533">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February</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5,200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4,300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900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1,600</a:t>
                      </a:r>
                      <a:endParaRPr lang="en-US" sz="2400" kern="1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2"/>
                  </a:ext>
                </a:extLst>
              </a:tr>
              <a:tr h="538533">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March</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5,400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4,300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1,100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2,700</a:t>
                      </a:r>
                      <a:endParaRPr lang="en-US" sz="2400" kern="1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3"/>
                  </a:ext>
                </a:extLst>
              </a:tr>
              <a:tr h="538533">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April</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5,600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4,300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1,300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4,000</a:t>
                      </a:r>
                      <a:endParaRPr lang="en-US" sz="2400" kern="1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4"/>
                  </a:ext>
                </a:extLst>
              </a:tr>
              <a:tr h="538533">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May</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5,800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4,300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1,500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5,500</a:t>
                      </a:r>
                      <a:endParaRPr lang="en-US" sz="2400" kern="1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5"/>
                  </a:ext>
                </a:extLst>
              </a:tr>
              <a:tr h="538533">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June</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6,000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4,300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1,700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7,200</a:t>
                      </a:r>
                      <a:endParaRPr lang="en-US" sz="2400" kern="1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6"/>
                  </a:ext>
                </a:extLst>
              </a:tr>
              <a:tr h="538533">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July</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6,200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4,300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1,900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9,100</a:t>
                      </a:r>
                      <a:endParaRPr lang="en-US" sz="2400" kern="1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7"/>
                  </a:ext>
                </a:extLst>
              </a:tr>
              <a:tr h="538533">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August</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6,400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4,300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2,100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11,200</a:t>
                      </a:r>
                      <a:endParaRPr lang="en-US" sz="2400" kern="1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8"/>
                  </a:ext>
                </a:extLst>
              </a:tr>
              <a:tr h="538533">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September</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6,500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4,300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2,200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13,400</a:t>
                      </a:r>
                      <a:endParaRPr lang="en-US" sz="2400" kern="1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09"/>
                  </a:ext>
                </a:extLst>
              </a:tr>
              <a:tr h="538533">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October</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6,700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4,300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2,400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15,800</a:t>
                      </a:r>
                      <a:endParaRPr lang="en-US" sz="2400" kern="1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10"/>
                  </a:ext>
                </a:extLst>
              </a:tr>
              <a:tr h="538533">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November</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6,800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4,300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2,500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18,300</a:t>
                      </a:r>
                      <a:endParaRPr lang="en-US" sz="2400" kern="10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11"/>
                  </a:ext>
                </a:extLst>
              </a:tr>
              <a:tr h="538533">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December</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7,000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4,300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a:latin typeface="Times New Roman" pitchFamily="18" charset="0"/>
                          <a:cs typeface="Times New Roman" pitchFamily="18" charset="0"/>
                        </a:rPr>
                        <a:t>2,700</a:t>
                      </a:r>
                      <a:endParaRPr lang="en-US" sz="2400" kern="100">
                        <a:latin typeface="Times New Roman" pitchFamily="18" charset="0"/>
                        <a:ea typeface="Calibri"/>
                        <a:cs typeface="Times New Roman" pitchFamily="18" charset="0"/>
                      </a:endParaRPr>
                    </a:p>
                  </a:txBody>
                  <a:tcPr marL="68580" marR="68580" marT="0" marB="0"/>
                </a:tc>
                <a:tc>
                  <a:txBody>
                    <a:bodyPr/>
                    <a:lstStyle/>
                    <a:p>
                      <a:pPr marL="0" marR="0" algn="just">
                        <a:lnSpc>
                          <a:spcPct val="150000"/>
                        </a:lnSpc>
                        <a:spcBef>
                          <a:spcPts val="0"/>
                        </a:spcBef>
                        <a:spcAft>
                          <a:spcPts val="800"/>
                        </a:spcAft>
                      </a:pPr>
                      <a:r>
                        <a:rPr lang="en-US" sz="2000" kern="0" dirty="0">
                          <a:latin typeface="Times New Roman" pitchFamily="18" charset="0"/>
                          <a:cs typeface="Times New Roman" pitchFamily="18" charset="0"/>
                        </a:rPr>
                        <a:t>21,000</a:t>
                      </a:r>
                      <a:endParaRPr lang="en-US" sz="2400" kern="100" dirty="0">
                        <a:latin typeface="Times New Roman" pitchFamily="18" charset="0"/>
                        <a:ea typeface="Calibri"/>
                        <a:cs typeface="Times New Roman" pitchFamily="18" charset="0"/>
                      </a:endParaRPr>
                    </a:p>
                  </a:txBody>
                  <a:tcPr marL="68580" marR="68580" marT="0" marB="0"/>
                </a:tc>
                <a:extLst>
                  <a:ext uri="{0D108BD9-81ED-4DB2-BD59-A6C34878D82A}">
                    <a16:rowId xmlns:a16="http://schemas.microsoft.com/office/drawing/2014/main" val="10012"/>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34259" y="-1066438"/>
            <a:ext cx="6097443" cy="11775493"/>
            <a:chOff x="0" y="0"/>
            <a:chExt cx="1605911" cy="3101365"/>
          </a:xfrm>
        </p:grpSpPr>
        <p:sp>
          <p:nvSpPr>
            <p:cNvPr id="3" name="Freeform 3"/>
            <p:cNvSpPr/>
            <p:nvPr/>
          </p:nvSpPr>
          <p:spPr>
            <a:xfrm>
              <a:off x="0" y="0"/>
              <a:ext cx="1605911" cy="3101365"/>
            </a:xfrm>
            <a:custGeom>
              <a:avLst/>
              <a:gdLst/>
              <a:ahLst/>
              <a:cxnLst/>
              <a:rect l="l" t="t" r="r" b="b"/>
              <a:pathLst>
                <a:path w="1605911" h="3101365">
                  <a:moveTo>
                    <a:pt x="0" y="0"/>
                  </a:moveTo>
                  <a:lnTo>
                    <a:pt x="1605911" y="0"/>
                  </a:lnTo>
                  <a:lnTo>
                    <a:pt x="1605911" y="3101365"/>
                  </a:lnTo>
                  <a:lnTo>
                    <a:pt x="0" y="3101365"/>
                  </a:lnTo>
                  <a:close/>
                </a:path>
              </a:pathLst>
            </a:custGeom>
            <a:solidFill>
              <a:srgbClr val="1B4347"/>
            </a:solidFill>
          </p:spPr>
          <p:txBody>
            <a:bodyPr/>
            <a:lstStyle/>
            <a:p>
              <a:endParaRPr lang="en-GB"/>
            </a:p>
          </p:txBody>
        </p:sp>
        <p:sp>
          <p:nvSpPr>
            <p:cNvPr id="4" name="TextBox 4"/>
            <p:cNvSpPr txBox="1"/>
            <p:nvPr/>
          </p:nvSpPr>
          <p:spPr>
            <a:xfrm>
              <a:off x="0" y="0"/>
              <a:ext cx="1605911" cy="3101365"/>
            </a:xfrm>
            <a:prstGeom prst="rect">
              <a:avLst/>
            </a:prstGeom>
          </p:spPr>
          <p:txBody>
            <a:bodyPr lIns="50800" tIns="50800" rIns="50800" bIns="50800" rtlCol="0" anchor="ctr"/>
            <a:lstStyle/>
            <a:p>
              <a:pPr algn="ctr">
                <a:lnSpc>
                  <a:spcPts val="2921"/>
                </a:lnSpc>
              </a:pPr>
              <a:endParaRPr/>
            </a:p>
          </p:txBody>
        </p:sp>
      </p:grpSp>
      <p:grpSp>
        <p:nvGrpSpPr>
          <p:cNvPr id="5" name="Group 5"/>
          <p:cNvGrpSpPr/>
          <p:nvPr/>
        </p:nvGrpSpPr>
        <p:grpSpPr>
          <a:xfrm>
            <a:off x="1421212" y="2382619"/>
            <a:ext cx="6540983" cy="8040979"/>
            <a:chOff x="0" y="0"/>
            <a:chExt cx="754607" cy="927656"/>
          </a:xfrm>
        </p:grpSpPr>
        <p:sp>
          <p:nvSpPr>
            <p:cNvPr id="6" name="Freeform 6"/>
            <p:cNvSpPr/>
            <p:nvPr/>
          </p:nvSpPr>
          <p:spPr>
            <a:xfrm>
              <a:off x="0" y="0"/>
              <a:ext cx="754607" cy="927656"/>
            </a:xfrm>
            <a:custGeom>
              <a:avLst/>
              <a:gdLst/>
              <a:ahLst/>
              <a:cxnLst/>
              <a:rect l="l" t="t" r="r" b="b"/>
              <a:pathLst>
                <a:path w="754607" h="927656">
                  <a:moveTo>
                    <a:pt x="0" y="0"/>
                  </a:moveTo>
                  <a:lnTo>
                    <a:pt x="754607" y="0"/>
                  </a:lnTo>
                  <a:lnTo>
                    <a:pt x="754607" y="927656"/>
                  </a:lnTo>
                  <a:lnTo>
                    <a:pt x="0" y="927656"/>
                  </a:lnTo>
                  <a:close/>
                </a:path>
              </a:pathLst>
            </a:custGeom>
            <a:blipFill>
              <a:blip r:embed="rId3"/>
              <a:stretch>
                <a:fillRect l="-62855" r="-21658"/>
              </a:stretch>
            </a:blipFill>
            <a:ln cap="sq">
              <a:noFill/>
              <a:prstDash val="solid"/>
              <a:miter/>
            </a:ln>
          </p:spPr>
          <p:txBody>
            <a:bodyPr/>
            <a:lstStyle/>
            <a:p>
              <a:endParaRPr lang="en-GB"/>
            </a:p>
          </p:txBody>
        </p:sp>
      </p:grpSp>
      <p:grpSp>
        <p:nvGrpSpPr>
          <p:cNvPr id="12" name="Group 12"/>
          <p:cNvGrpSpPr/>
          <p:nvPr/>
        </p:nvGrpSpPr>
        <p:grpSpPr>
          <a:xfrm>
            <a:off x="17887950" y="-277575"/>
            <a:ext cx="648036" cy="10865371"/>
            <a:chOff x="0" y="0"/>
            <a:chExt cx="170676" cy="2861662"/>
          </a:xfrm>
        </p:grpSpPr>
        <p:sp>
          <p:nvSpPr>
            <p:cNvPr id="13" name="Freeform 13"/>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14" name="TextBox 14"/>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sp>
        <p:nvSpPr>
          <p:cNvPr id="15" name="AutoShape 15"/>
          <p:cNvSpPr/>
          <p:nvPr/>
        </p:nvSpPr>
        <p:spPr>
          <a:xfrm>
            <a:off x="13182600" y="3238500"/>
            <a:ext cx="3673433" cy="0"/>
          </a:xfrm>
          <a:prstGeom prst="line">
            <a:avLst/>
          </a:prstGeom>
          <a:ln w="38100" cap="flat">
            <a:solidFill>
              <a:srgbClr val="FFCF86"/>
            </a:solidFill>
            <a:prstDash val="solid"/>
            <a:headEnd type="none" w="sm" len="sm"/>
            <a:tailEnd type="none" w="sm" len="sm"/>
          </a:ln>
        </p:spPr>
        <p:txBody>
          <a:bodyPr/>
          <a:lstStyle/>
          <a:p>
            <a:endParaRPr lang="en-GB"/>
          </a:p>
        </p:txBody>
      </p:sp>
      <p:sp>
        <p:nvSpPr>
          <p:cNvPr id="18" name="TextBox 18"/>
          <p:cNvSpPr txBox="1"/>
          <p:nvPr/>
        </p:nvSpPr>
        <p:spPr>
          <a:xfrm>
            <a:off x="9982200" y="1184986"/>
            <a:ext cx="8305800" cy="1846659"/>
          </a:xfrm>
          <a:prstGeom prst="rect">
            <a:avLst/>
          </a:prstGeom>
        </p:spPr>
        <p:txBody>
          <a:bodyPr wrap="square" lIns="0" tIns="0" rIns="0" bIns="0" rtlCol="0" anchor="t">
            <a:spAutoFit/>
          </a:bodyPr>
          <a:lstStyle/>
          <a:p>
            <a:pPr lvl="0">
              <a:lnSpc>
                <a:spcPts val="7215"/>
              </a:lnSpc>
              <a:spcBef>
                <a:spcPct val="0"/>
              </a:spcBef>
            </a:pPr>
            <a:r>
              <a:rPr lang="en-US" sz="6500" b="1" dirty="0">
                <a:solidFill>
                  <a:srgbClr val="1B4347"/>
                </a:solidFill>
                <a:latin typeface="Roboto Slab Bold"/>
                <a:ea typeface="Roboto Slab Bold"/>
                <a:cs typeface="Roboto Slab Bold"/>
                <a:sym typeface="Roboto Slab Bold"/>
              </a:rPr>
              <a:t>Unique Selling Proposition (USP)</a:t>
            </a:r>
          </a:p>
        </p:txBody>
      </p:sp>
      <p:sp>
        <p:nvSpPr>
          <p:cNvPr id="28" name="Rectangle 27"/>
          <p:cNvSpPr/>
          <p:nvPr/>
        </p:nvSpPr>
        <p:spPr>
          <a:xfrm>
            <a:off x="8353072" y="4522608"/>
            <a:ext cx="9144000" cy="2956900"/>
          </a:xfrm>
          <a:prstGeom prst="rect">
            <a:avLst/>
          </a:prstGeom>
        </p:spPr>
        <p:txBody>
          <a:bodyPr>
            <a:spAutoFit/>
          </a:bodyPr>
          <a:lstStyle/>
          <a:p>
            <a:pPr algn="just">
              <a:lnSpc>
                <a:spcPct val="150000"/>
              </a:lnSpc>
              <a:spcAft>
                <a:spcPts val="800"/>
              </a:spcAft>
            </a:pPr>
            <a:r>
              <a:rPr lang="en-US" sz="4000" dirty="0">
                <a:latin typeface="Times New Roman" panose="02020603050405020304" pitchFamily="18" charset="0"/>
                <a:ea typeface="Century Gothic" panose="020B0502020202020204" pitchFamily="34" charset="0"/>
                <a:cs typeface="Times New Roman" panose="02020603050405020304" pitchFamily="18" charset="0"/>
              </a:rPr>
              <a:t>Quality Grooming Products</a:t>
            </a:r>
          </a:p>
          <a:p>
            <a:pPr algn="just">
              <a:lnSpc>
                <a:spcPct val="150000"/>
              </a:lnSpc>
              <a:spcAft>
                <a:spcPts val="800"/>
              </a:spcAft>
            </a:pPr>
            <a:r>
              <a:rPr lang="en-US" sz="4000" dirty="0">
                <a:latin typeface="Times New Roman" panose="02020603050405020304" pitchFamily="18" charset="0"/>
                <a:ea typeface="Century Gothic" panose="020B0502020202020204" pitchFamily="34" charset="0"/>
                <a:cs typeface="Times New Roman" panose="02020603050405020304" pitchFamily="18" charset="0"/>
              </a:rPr>
              <a:t>Authentic Barbershop Experience</a:t>
            </a:r>
          </a:p>
          <a:p>
            <a:pPr algn="just">
              <a:lnSpc>
                <a:spcPct val="150000"/>
              </a:lnSpc>
              <a:spcAft>
                <a:spcPts val="800"/>
              </a:spcAft>
            </a:pPr>
            <a:r>
              <a:rPr lang="en-US" sz="4000" dirty="0">
                <a:latin typeface="Times New Roman" panose="02020603050405020304" pitchFamily="18" charset="0"/>
                <a:ea typeface="Century Gothic" panose="020B0502020202020204" pitchFamily="34" charset="0"/>
                <a:cs typeface="Times New Roman" panose="02020603050405020304" pitchFamily="18" charset="0"/>
              </a:rPr>
              <a:t>Personalized Services</a:t>
            </a:r>
          </a:p>
        </p:txBody>
      </p:sp>
      <p:pic>
        <p:nvPicPr>
          <p:cNvPr id="7" name="Picture 6"/>
          <p:cNvPicPr>
            <a:picLocks noChangeAspect="1"/>
          </p:cNvPicPr>
          <p:nvPr/>
        </p:nvPicPr>
        <p:blipFill>
          <a:blip r:embed="rId4" cstate="print"/>
          <a:stretch>
            <a:fillRect/>
          </a:stretch>
        </p:blipFill>
        <p:spPr>
          <a:xfrm>
            <a:off x="6323909" y="367449"/>
            <a:ext cx="1638286" cy="163507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34259" y="-1066438"/>
            <a:ext cx="6097443" cy="11775493"/>
            <a:chOff x="0" y="0"/>
            <a:chExt cx="1605911" cy="3101365"/>
          </a:xfrm>
        </p:grpSpPr>
        <p:sp>
          <p:nvSpPr>
            <p:cNvPr id="3" name="Freeform 3"/>
            <p:cNvSpPr/>
            <p:nvPr/>
          </p:nvSpPr>
          <p:spPr>
            <a:xfrm>
              <a:off x="0" y="0"/>
              <a:ext cx="1605911" cy="3101365"/>
            </a:xfrm>
            <a:custGeom>
              <a:avLst/>
              <a:gdLst/>
              <a:ahLst/>
              <a:cxnLst/>
              <a:rect l="l" t="t" r="r" b="b"/>
              <a:pathLst>
                <a:path w="1605911" h="3101365">
                  <a:moveTo>
                    <a:pt x="0" y="0"/>
                  </a:moveTo>
                  <a:lnTo>
                    <a:pt x="1605911" y="0"/>
                  </a:lnTo>
                  <a:lnTo>
                    <a:pt x="1605911" y="3101365"/>
                  </a:lnTo>
                  <a:lnTo>
                    <a:pt x="0" y="3101365"/>
                  </a:lnTo>
                  <a:close/>
                </a:path>
              </a:pathLst>
            </a:custGeom>
            <a:solidFill>
              <a:srgbClr val="1B4347"/>
            </a:solidFill>
          </p:spPr>
          <p:txBody>
            <a:bodyPr/>
            <a:lstStyle/>
            <a:p>
              <a:endParaRPr lang="en-GB"/>
            </a:p>
          </p:txBody>
        </p:sp>
        <p:sp>
          <p:nvSpPr>
            <p:cNvPr id="4" name="TextBox 4"/>
            <p:cNvSpPr txBox="1"/>
            <p:nvPr/>
          </p:nvSpPr>
          <p:spPr>
            <a:xfrm>
              <a:off x="0" y="0"/>
              <a:ext cx="1605911" cy="3101365"/>
            </a:xfrm>
            <a:prstGeom prst="rect">
              <a:avLst/>
            </a:prstGeom>
          </p:spPr>
          <p:txBody>
            <a:bodyPr lIns="50800" tIns="50800" rIns="50800" bIns="50800" rtlCol="0" anchor="ctr"/>
            <a:lstStyle/>
            <a:p>
              <a:pPr algn="ctr">
                <a:lnSpc>
                  <a:spcPts val="2921"/>
                </a:lnSpc>
              </a:pPr>
              <a:endParaRPr/>
            </a:p>
          </p:txBody>
        </p:sp>
      </p:grpSp>
      <p:grpSp>
        <p:nvGrpSpPr>
          <p:cNvPr id="12" name="Group 12"/>
          <p:cNvGrpSpPr/>
          <p:nvPr/>
        </p:nvGrpSpPr>
        <p:grpSpPr>
          <a:xfrm>
            <a:off x="17887950" y="-277575"/>
            <a:ext cx="648036" cy="10865371"/>
            <a:chOff x="0" y="0"/>
            <a:chExt cx="170676" cy="2861662"/>
          </a:xfrm>
        </p:grpSpPr>
        <p:sp>
          <p:nvSpPr>
            <p:cNvPr id="13" name="Freeform 13"/>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14" name="TextBox 14"/>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sp>
        <p:nvSpPr>
          <p:cNvPr id="15" name="AutoShape 15"/>
          <p:cNvSpPr/>
          <p:nvPr/>
        </p:nvSpPr>
        <p:spPr>
          <a:xfrm>
            <a:off x="13411200" y="1184986"/>
            <a:ext cx="3673433" cy="0"/>
          </a:xfrm>
          <a:prstGeom prst="line">
            <a:avLst/>
          </a:prstGeom>
          <a:ln w="38100" cap="flat">
            <a:solidFill>
              <a:srgbClr val="FFCF86"/>
            </a:solidFill>
            <a:prstDash val="solid"/>
            <a:headEnd type="none" w="sm" len="sm"/>
            <a:tailEnd type="none" w="sm" len="sm"/>
          </a:ln>
        </p:spPr>
        <p:txBody>
          <a:bodyPr/>
          <a:lstStyle/>
          <a:p>
            <a:endParaRPr lang="en-GB"/>
          </a:p>
        </p:txBody>
      </p:sp>
      <p:sp>
        <p:nvSpPr>
          <p:cNvPr id="18" name="TextBox 18"/>
          <p:cNvSpPr txBox="1"/>
          <p:nvPr/>
        </p:nvSpPr>
        <p:spPr>
          <a:xfrm>
            <a:off x="11125200" y="261656"/>
            <a:ext cx="8610600" cy="923330"/>
          </a:xfrm>
          <a:prstGeom prst="rect">
            <a:avLst/>
          </a:prstGeom>
        </p:spPr>
        <p:txBody>
          <a:bodyPr wrap="square" lIns="0" tIns="0" rIns="0" bIns="0" rtlCol="0" anchor="t">
            <a:spAutoFit/>
          </a:bodyPr>
          <a:lstStyle/>
          <a:p>
            <a:pPr lvl="0">
              <a:lnSpc>
                <a:spcPts val="7215"/>
              </a:lnSpc>
              <a:spcBef>
                <a:spcPct val="0"/>
              </a:spcBef>
            </a:pPr>
            <a:r>
              <a:rPr lang="en-US" sz="6500" b="1" dirty="0">
                <a:solidFill>
                  <a:srgbClr val="1B4347"/>
                </a:solidFill>
                <a:latin typeface="Roboto Slab Bold"/>
                <a:ea typeface="Roboto Slab Bold"/>
                <a:cs typeface="Roboto Slab Bold"/>
                <a:sym typeface="Roboto Slab Bold"/>
              </a:rPr>
              <a:t>SWOT Analysis </a:t>
            </a:r>
          </a:p>
        </p:txBody>
      </p:sp>
      <p:pic>
        <p:nvPicPr>
          <p:cNvPr id="7" name="Picture 6"/>
          <p:cNvPicPr>
            <a:picLocks noChangeAspect="1"/>
          </p:cNvPicPr>
          <p:nvPr/>
        </p:nvPicPr>
        <p:blipFill>
          <a:blip r:embed="rId2"/>
          <a:stretch>
            <a:fillRect/>
          </a:stretch>
        </p:blipFill>
        <p:spPr>
          <a:xfrm>
            <a:off x="1181214" y="2476500"/>
            <a:ext cx="6541575" cy="6340390"/>
          </a:xfrm>
          <a:prstGeom prst="rect">
            <a:avLst/>
          </a:prstGeom>
        </p:spPr>
      </p:pic>
      <p:sp>
        <p:nvSpPr>
          <p:cNvPr id="9" name="Rectangle 8"/>
          <p:cNvSpPr/>
          <p:nvPr/>
        </p:nvSpPr>
        <p:spPr>
          <a:xfrm>
            <a:off x="8233369" y="2230775"/>
            <a:ext cx="9144000" cy="7311232"/>
          </a:xfrm>
          <a:prstGeom prst="rect">
            <a:avLst/>
          </a:prstGeom>
        </p:spPr>
        <p:txBody>
          <a:bodyPr>
            <a:spAutoFit/>
          </a:bodyPr>
          <a:lstStyle/>
          <a:p>
            <a:pPr algn="just">
              <a:lnSpc>
                <a:spcPct val="150000"/>
              </a:lnSpc>
              <a:spcAft>
                <a:spcPts val="800"/>
              </a:spcAft>
            </a:pPr>
            <a:r>
              <a:rPr lang="en-US" dirty="0">
                <a:latin typeface="Times New Roman" panose="02020603050405020304" pitchFamily="18" charset="0"/>
                <a:ea typeface="Century Gothic" panose="020B0502020202020204" pitchFamily="34" charset="0"/>
                <a:cs typeface="Times New Roman" panose="02020603050405020304" pitchFamily="18" charset="0"/>
              </a:rPr>
              <a:t>A SWOT analysis defines the resources, capacities, opening and threats relative to a certain business or organization as applied to the “George's Classic Cut”.</a:t>
            </a:r>
            <a:endParaRPr lang="en-GB" dirty="0">
              <a:latin typeface="Times New Roman" panose="02020603050405020304" pitchFamily="18" charset="0"/>
              <a:ea typeface="Century Gothic" panose="020B050202020202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dirty="0">
                <a:latin typeface="Times New Roman" panose="02020603050405020304" pitchFamily="18" charset="0"/>
                <a:ea typeface="Century Gothic" panose="020B0502020202020204" pitchFamily="34" charset="0"/>
                <a:cs typeface="Times New Roman" panose="02020603050405020304" pitchFamily="18" charset="0"/>
              </a:rPr>
              <a:t>Strengths: The shop’s low prices, quality services it offers, and its location at Cardiff is a strong factors supporting it. This is made even more appealing by the skill of a given team and customer services.</a:t>
            </a:r>
            <a:endParaRPr lang="en-GB" dirty="0">
              <a:latin typeface="Times New Roman" panose="02020603050405020304" pitchFamily="18" charset="0"/>
              <a:ea typeface="Century Gothic" panose="020B050202020202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dirty="0">
                <a:latin typeface="Times New Roman" panose="02020603050405020304" pitchFamily="18" charset="0"/>
                <a:ea typeface="Century Gothic" panose="020B0502020202020204" pitchFamily="34" charset="0"/>
                <a:cs typeface="Times New Roman" panose="02020603050405020304" pitchFamily="18" charset="0"/>
              </a:rPr>
              <a:t>Weaknesses: However, small-scale funding that defines start-up institutions restricts quick expansion and provision of various services in the short-run.</a:t>
            </a:r>
            <a:endParaRPr lang="en-GB" dirty="0">
              <a:latin typeface="Times New Roman" panose="02020603050405020304" pitchFamily="18" charset="0"/>
              <a:ea typeface="Century Gothic" panose="020B0502020202020204" pitchFamily="34" charset="0"/>
              <a:cs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pPr>
            <a:r>
              <a:rPr lang="en-US" dirty="0">
                <a:latin typeface="Times New Roman" panose="02020603050405020304" pitchFamily="18" charset="0"/>
                <a:ea typeface="Century Gothic" panose="020B0502020202020204" pitchFamily="34" charset="0"/>
                <a:cs typeface="Times New Roman" panose="02020603050405020304" pitchFamily="18" charset="0"/>
              </a:rPr>
              <a:t>Opportunities: That is why growing demand for male grooming services at all the UK regions especially in such cities as Cardiff can be considered as the market with great potential. Digital marketing and social networking are some of the cheaper methods of gaining the customers attention and coming up with ways of getting close to the customers.</a:t>
            </a:r>
            <a:endParaRPr lang="en-GB" dirty="0">
              <a:latin typeface="Times New Roman" panose="02020603050405020304" pitchFamily="18" charset="0"/>
              <a:ea typeface="Century Gothic" panose="020B050202020202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mj-lt"/>
              <a:buAutoNum type="arabicPeriod"/>
            </a:pPr>
            <a:r>
              <a:rPr lang="en-US" dirty="0">
                <a:latin typeface="Times New Roman" panose="02020603050405020304" pitchFamily="18" charset="0"/>
                <a:ea typeface="Century Gothic" panose="020B0502020202020204" pitchFamily="34" charset="0"/>
                <a:cs typeface="Times New Roman" panose="02020603050405020304" pitchFamily="18" charset="0"/>
              </a:rPr>
              <a:t>Threats: Competition shall be derived from the established barber shops in this industry while fluctuations in the economic market particularly on discretionary products and services are major concerns in this business. In an attempt to avoid these threats, the shop aims at introducing customer rewards, coupons and come up with their distinctive image.</a:t>
            </a:r>
            <a:endParaRPr lang="en-GB" dirty="0">
              <a:latin typeface="Times New Roman" panose="02020603050405020304" pitchFamily="18" charset="0"/>
              <a:ea typeface="Century Gothic" panose="020B0502020202020204" pitchFamily="34" charset="0"/>
              <a:cs typeface="Times New Roman" panose="02020603050405020304" pitchFamily="18" charset="0"/>
            </a:endParaRPr>
          </a:p>
          <a:p>
            <a:pPr algn="just">
              <a:lnSpc>
                <a:spcPct val="150000"/>
              </a:lnSpc>
              <a:spcAft>
                <a:spcPts val="800"/>
              </a:spcAft>
            </a:pPr>
            <a:r>
              <a:rPr lang="en-US" dirty="0">
                <a:latin typeface="Times New Roman" panose="02020603050405020304" pitchFamily="18" charset="0"/>
                <a:ea typeface="Century Gothic" panose="020B0502020202020204" pitchFamily="34" charset="0"/>
                <a:cs typeface="Times New Roman" panose="02020603050405020304" pitchFamily="18" charset="0"/>
              </a:rPr>
              <a:t>When it comes to fortify strengths, hide weakness, exploit opportunities and avoid threats, “George's Classic Cut” is therefore poised for success in grooming market in Cardiff.</a:t>
            </a:r>
            <a:endParaRPr lang="en-GB" dirty="0">
              <a:effectLst/>
              <a:latin typeface="Times New Roman" panose="02020603050405020304" pitchFamily="18" charset="0"/>
              <a:ea typeface="Century Gothic" panose="020B0502020202020204" pitchFamily="34"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6101719" y="278974"/>
            <a:ext cx="2047465" cy="2043451"/>
          </a:xfrm>
          <a:prstGeom prst="rect">
            <a:avLst/>
          </a:prstGeom>
        </p:spPr>
      </p:pic>
    </p:spTree>
    <p:extLst>
      <p:ext uri="{BB962C8B-B14F-4D97-AF65-F5344CB8AC3E}">
        <p14:creationId xmlns:p14="http://schemas.microsoft.com/office/powerpoint/2010/main" val="3267608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355347" y="-277575"/>
            <a:ext cx="6664652" cy="10986630"/>
            <a:chOff x="0" y="0"/>
            <a:chExt cx="1755299" cy="2893598"/>
          </a:xfrm>
        </p:grpSpPr>
        <p:sp>
          <p:nvSpPr>
            <p:cNvPr id="4" name="Freeform 4"/>
            <p:cNvSpPr/>
            <p:nvPr/>
          </p:nvSpPr>
          <p:spPr>
            <a:xfrm>
              <a:off x="0" y="0"/>
              <a:ext cx="1755299" cy="2893598"/>
            </a:xfrm>
            <a:custGeom>
              <a:avLst/>
              <a:gdLst/>
              <a:ahLst/>
              <a:cxnLst/>
              <a:rect l="l" t="t" r="r" b="b"/>
              <a:pathLst>
                <a:path w="1755299" h="2893598">
                  <a:moveTo>
                    <a:pt x="0" y="0"/>
                  </a:moveTo>
                  <a:lnTo>
                    <a:pt x="1755299" y="0"/>
                  </a:lnTo>
                  <a:lnTo>
                    <a:pt x="1755299" y="2893598"/>
                  </a:lnTo>
                  <a:lnTo>
                    <a:pt x="0" y="2893598"/>
                  </a:lnTo>
                  <a:close/>
                </a:path>
              </a:pathLst>
            </a:custGeom>
            <a:solidFill>
              <a:srgbClr val="1B4347"/>
            </a:solidFill>
          </p:spPr>
          <p:txBody>
            <a:bodyPr/>
            <a:lstStyle/>
            <a:p>
              <a:endParaRPr lang="en-GB"/>
            </a:p>
          </p:txBody>
        </p:sp>
        <p:sp>
          <p:nvSpPr>
            <p:cNvPr id="5" name="TextBox 5"/>
            <p:cNvSpPr txBox="1"/>
            <p:nvPr/>
          </p:nvSpPr>
          <p:spPr>
            <a:xfrm>
              <a:off x="0" y="0"/>
              <a:ext cx="1755299" cy="2893598"/>
            </a:xfrm>
            <a:prstGeom prst="rect">
              <a:avLst/>
            </a:prstGeom>
          </p:spPr>
          <p:txBody>
            <a:bodyPr lIns="50800" tIns="50800" rIns="50800" bIns="50800" rtlCol="0" anchor="ctr"/>
            <a:lstStyle/>
            <a:p>
              <a:pPr algn="ctr">
                <a:lnSpc>
                  <a:spcPts val="2921"/>
                </a:lnSpc>
              </a:pPr>
              <a:endParaRPr/>
            </a:p>
          </p:txBody>
        </p:sp>
      </p:grpSp>
      <p:grpSp>
        <p:nvGrpSpPr>
          <p:cNvPr id="7" name="Group 7"/>
          <p:cNvGrpSpPr/>
          <p:nvPr/>
        </p:nvGrpSpPr>
        <p:grpSpPr>
          <a:xfrm>
            <a:off x="17887950" y="-277575"/>
            <a:ext cx="648036" cy="10865371"/>
            <a:chOff x="0" y="0"/>
            <a:chExt cx="170676" cy="2861662"/>
          </a:xfrm>
        </p:grpSpPr>
        <p:sp>
          <p:nvSpPr>
            <p:cNvPr id="8" name="Freeform 8"/>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9" name="TextBox 9"/>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sp>
        <p:nvSpPr>
          <p:cNvPr id="10" name="AutoShape 10"/>
          <p:cNvSpPr/>
          <p:nvPr/>
        </p:nvSpPr>
        <p:spPr>
          <a:xfrm>
            <a:off x="7314291" y="2192624"/>
            <a:ext cx="3673433" cy="0"/>
          </a:xfrm>
          <a:prstGeom prst="line">
            <a:avLst/>
          </a:prstGeom>
          <a:ln w="38100" cap="flat">
            <a:solidFill>
              <a:srgbClr val="FFCF86"/>
            </a:solidFill>
            <a:prstDash val="solid"/>
            <a:headEnd type="none" w="sm" len="sm"/>
            <a:tailEnd type="none" w="sm" len="sm"/>
          </a:ln>
        </p:spPr>
        <p:txBody>
          <a:bodyPr/>
          <a:lstStyle/>
          <a:p>
            <a:endParaRPr lang="en-GB"/>
          </a:p>
        </p:txBody>
      </p:sp>
      <p:grpSp>
        <p:nvGrpSpPr>
          <p:cNvPr id="11" name="Group 11"/>
          <p:cNvGrpSpPr/>
          <p:nvPr/>
        </p:nvGrpSpPr>
        <p:grpSpPr>
          <a:xfrm>
            <a:off x="9828549" y="2546818"/>
            <a:ext cx="7430751" cy="3810741"/>
            <a:chOff x="0" y="0"/>
            <a:chExt cx="857256" cy="439630"/>
          </a:xfrm>
        </p:grpSpPr>
        <p:sp>
          <p:nvSpPr>
            <p:cNvPr id="12" name="Freeform 12"/>
            <p:cNvSpPr/>
            <p:nvPr/>
          </p:nvSpPr>
          <p:spPr>
            <a:xfrm>
              <a:off x="0" y="0"/>
              <a:ext cx="857256" cy="439630"/>
            </a:xfrm>
            <a:custGeom>
              <a:avLst/>
              <a:gdLst/>
              <a:ahLst/>
              <a:cxnLst/>
              <a:rect l="l" t="t" r="r" b="b"/>
              <a:pathLst>
                <a:path w="857256" h="439630">
                  <a:moveTo>
                    <a:pt x="0" y="0"/>
                  </a:moveTo>
                  <a:lnTo>
                    <a:pt x="857256" y="0"/>
                  </a:lnTo>
                  <a:lnTo>
                    <a:pt x="857256" y="439630"/>
                  </a:lnTo>
                  <a:lnTo>
                    <a:pt x="0" y="439630"/>
                  </a:lnTo>
                  <a:close/>
                </a:path>
              </a:pathLst>
            </a:custGeom>
            <a:blipFill>
              <a:blip r:embed="rId3" cstate="print"/>
              <a:stretch>
                <a:fillRect t="-14957" b="-14957"/>
              </a:stretch>
            </a:blipFill>
            <a:ln cap="sq">
              <a:noFill/>
              <a:prstDash val="solid"/>
              <a:miter/>
            </a:ln>
          </p:spPr>
          <p:txBody>
            <a:bodyPr/>
            <a:lstStyle/>
            <a:p>
              <a:endParaRPr lang="en-GB"/>
            </a:p>
          </p:txBody>
        </p:sp>
      </p:grpSp>
      <p:grpSp>
        <p:nvGrpSpPr>
          <p:cNvPr id="13" name="Group 13"/>
          <p:cNvGrpSpPr/>
          <p:nvPr/>
        </p:nvGrpSpPr>
        <p:grpSpPr>
          <a:xfrm>
            <a:off x="9673491" y="6765038"/>
            <a:ext cx="7193681" cy="3244466"/>
            <a:chOff x="0" y="0"/>
            <a:chExt cx="829907" cy="374301"/>
          </a:xfrm>
        </p:grpSpPr>
        <p:sp>
          <p:nvSpPr>
            <p:cNvPr id="14" name="Freeform 14"/>
            <p:cNvSpPr/>
            <p:nvPr/>
          </p:nvSpPr>
          <p:spPr>
            <a:xfrm>
              <a:off x="0" y="0"/>
              <a:ext cx="829907" cy="374301"/>
            </a:xfrm>
            <a:custGeom>
              <a:avLst/>
              <a:gdLst/>
              <a:ahLst/>
              <a:cxnLst/>
              <a:rect l="l" t="t" r="r" b="b"/>
              <a:pathLst>
                <a:path w="829907" h="374301">
                  <a:moveTo>
                    <a:pt x="0" y="0"/>
                  </a:moveTo>
                  <a:lnTo>
                    <a:pt x="829907" y="0"/>
                  </a:lnTo>
                  <a:lnTo>
                    <a:pt x="829907" y="374301"/>
                  </a:lnTo>
                  <a:lnTo>
                    <a:pt x="0" y="374301"/>
                  </a:lnTo>
                  <a:close/>
                </a:path>
              </a:pathLst>
            </a:custGeom>
            <a:blipFill>
              <a:blip r:embed="rId4" cstate="print"/>
              <a:stretch>
                <a:fillRect t="-23861" b="-23861"/>
              </a:stretch>
            </a:blipFill>
            <a:ln cap="sq">
              <a:noFill/>
              <a:prstDash val="solid"/>
              <a:miter/>
            </a:ln>
          </p:spPr>
          <p:txBody>
            <a:bodyPr/>
            <a:lstStyle/>
            <a:p>
              <a:endParaRPr lang="en-GB"/>
            </a:p>
          </p:txBody>
        </p:sp>
      </p:grpSp>
      <p:sp>
        <p:nvSpPr>
          <p:cNvPr id="15" name="TextBox 15"/>
          <p:cNvSpPr txBox="1"/>
          <p:nvPr/>
        </p:nvSpPr>
        <p:spPr>
          <a:xfrm>
            <a:off x="3583750" y="979216"/>
            <a:ext cx="7644741" cy="923330"/>
          </a:xfrm>
          <a:prstGeom prst="rect">
            <a:avLst/>
          </a:prstGeom>
        </p:spPr>
        <p:txBody>
          <a:bodyPr lIns="0" tIns="0" rIns="0" bIns="0" rtlCol="0" anchor="t">
            <a:spAutoFit/>
          </a:bodyPr>
          <a:lstStyle/>
          <a:p>
            <a:pPr lvl="0">
              <a:lnSpc>
                <a:spcPts val="7215"/>
              </a:lnSpc>
              <a:spcBef>
                <a:spcPct val="0"/>
              </a:spcBef>
            </a:pPr>
            <a:r>
              <a:rPr lang="en-US" sz="6500" b="1" dirty="0">
                <a:solidFill>
                  <a:srgbClr val="1B4347"/>
                </a:solidFill>
                <a:latin typeface="Roboto Slab Bold"/>
                <a:ea typeface="Roboto Slab Bold"/>
                <a:cs typeface="Roboto Slab Bold"/>
                <a:sym typeface="Roboto Slab Bold"/>
              </a:rPr>
              <a:t>Marketing Strategy </a:t>
            </a:r>
          </a:p>
        </p:txBody>
      </p:sp>
      <p:grpSp>
        <p:nvGrpSpPr>
          <p:cNvPr id="21" name="Group 21"/>
          <p:cNvGrpSpPr/>
          <p:nvPr/>
        </p:nvGrpSpPr>
        <p:grpSpPr>
          <a:xfrm>
            <a:off x="9575116" y="2546818"/>
            <a:ext cx="141173" cy="3810741"/>
            <a:chOff x="0" y="0"/>
            <a:chExt cx="37181" cy="1003652"/>
          </a:xfrm>
        </p:grpSpPr>
        <p:sp>
          <p:nvSpPr>
            <p:cNvPr id="22" name="Freeform 22"/>
            <p:cNvSpPr/>
            <p:nvPr/>
          </p:nvSpPr>
          <p:spPr>
            <a:xfrm>
              <a:off x="0" y="0"/>
              <a:ext cx="37181" cy="1003652"/>
            </a:xfrm>
            <a:custGeom>
              <a:avLst/>
              <a:gdLst/>
              <a:ahLst/>
              <a:cxnLst/>
              <a:rect l="l" t="t" r="r" b="b"/>
              <a:pathLst>
                <a:path w="37181" h="1003652">
                  <a:moveTo>
                    <a:pt x="0" y="0"/>
                  </a:moveTo>
                  <a:lnTo>
                    <a:pt x="37181" y="0"/>
                  </a:lnTo>
                  <a:lnTo>
                    <a:pt x="37181" y="1003652"/>
                  </a:lnTo>
                  <a:lnTo>
                    <a:pt x="0" y="1003652"/>
                  </a:lnTo>
                  <a:close/>
                </a:path>
              </a:pathLst>
            </a:custGeom>
            <a:solidFill>
              <a:srgbClr val="FFCF86"/>
            </a:solidFill>
          </p:spPr>
          <p:txBody>
            <a:bodyPr/>
            <a:lstStyle/>
            <a:p>
              <a:endParaRPr lang="en-GB"/>
            </a:p>
          </p:txBody>
        </p:sp>
        <p:sp>
          <p:nvSpPr>
            <p:cNvPr id="23" name="TextBox 23"/>
            <p:cNvSpPr txBox="1"/>
            <p:nvPr/>
          </p:nvSpPr>
          <p:spPr>
            <a:xfrm>
              <a:off x="0" y="0"/>
              <a:ext cx="37181" cy="1003652"/>
            </a:xfrm>
            <a:prstGeom prst="rect">
              <a:avLst/>
            </a:prstGeom>
          </p:spPr>
          <p:txBody>
            <a:bodyPr lIns="50800" tIns="50800" rIns="50800" bIns="50800" rtlCol="0" anchor="ctr"/>
            <a:lstStyle/>
            <a:p>
              <a:pPr algn="ctr">
                <a:lnSpc>
                  <a:spcPts val="2921"/>
                </a:lnSpc>
              </a:pPr>
              <a:endParaRPr/>
            </a:p>
          </p:txBody>
        </p:sp>
      </p:grpSp>
      <p:pic>
        <p:nvPicPr>
          <p:cNvPr id="16" name="Picture 15"/>
          <p:cNvPicPr>
            <a:picLocks noChangeAspect="1"/>
          </p:cNvPicPr>
          <p:nvPr/>
        </p:nvPicPr>
        <p:blipFill>
          <a:blip r:embed="rId5" cstate="print"/>
          <a:stretch>
            <a:fillRect/>
          </a:stretch>
        </p:blipFill>
        <p:spPr>
          <a:xfrm>
            <a:off x="754525" y="371598"/>
            <a:ext cx="1818416" cy="1814851"/>
          </a:xfrm>
          <a:prstGeom prst="rect">
            <a:avLst/>
          </a:prstGeom>
        </p:spPr>
      </p:pic>
      <p:graphicFrame>
        <p:nvGraphicFramePr>
          <p:cNvPr id="17" name="Object 16">
            <a:extLst>
              <a:ext uri="{FF2B5EF4-FFF2-40B4-BE49-F238E27FC236}">
                <a16:creationId xmlns:a16="http://schemas.microsoft.com/office/drawing/2014/main" id="{C8C940E9-B62D-D465-CEDE-026D3F4279FA}"/>
              </a:ext>
            </a:extLst>
          </p:cNvPr>
          <p:cNvGraphicFramePr>
            <a:graphicFrameLocks noChangeAspect="1"/>
          </p:cNvGraphicFramePr>
          <p:nvPr>
            <p:extLst>
              <p:ext uri="{D42A27DB-BD31-4B8C-83A1-F6EECF244321}">
                <p14:modId xmlns:p14="http://schemas.microsoft.com/office/powerpoint/2010/main" val="2180953513"/>
              </p:ext>
            </p:extLst>
          </p:nvPr>
        </p:nvGraphicFramePr>
        <p:xfrm>
          <a:off x="647056" y="2983262"/>
          <a:ext cx="7967454" cy="7026242"/>
        </p:xfrm>
        <a:graphic>
          <a:graphicData uri="http://schemas.openxmlformats.org/presentationml/2006/ole">
            <mc:AlternateContent xmlns:mc="http://schemas.openxmlformats.org/markup-compatibility/2006">
              <mc:Choice xmlns:v="urn:schemas-microsoft-com:vml" Requires="v">
                <p:oleObj name="Document" r:id="rId6" imgW="5731988" imgH="5157905" progId="Word.Document.12">
                  <p:embed/>
                </p:oleObj>
              </mc:Choice>
              <mc:Fallback>
                <p:oleObj name="Document" r:id="rId6" imgW="5731988" imgH="5157905" progId="Word.Document.12">
                  <p:embed/>
                  <p:pic>
                    <p:nvPicPr>
                      <p:cNvPr id="17" name="Object 16">
                        <a:extLst>
                          <a:ext uri="{FF2B5EF4-FFF2-40B4-BE49-F238E27FC236}">
                            <a16:creationId xmlns:a16="http://schemas.microsoft.com/office/drawing/2014/main" id="{C8C940E9-B62D-D465-CEDE-026D3F4279FA}"/>
                          </a:ext>
                        </a:extLst>
                      </p:cNvPr>
                      <p:cNvPicPr/>
                      <p:nvPr/>
                    </p:nvPicPr>
                    <p:blipFill>
                      <a:blip r:embed="rId7"/>
                      <a:stretch>
                        <a:fillRect/>
                      </a:stretch>
                    </p:blipFill>
                    <p:spPr>
                      <a:xfrm>
                        <a:off x="647056" y="2983262"/>
                        <a:ext cx="7967454" cy="7026242"/>
                      </a:xfrm>
                      <a:prstGeom prst="rect">
                        <a:avLst/>
                      </a:prstGeom>
                    </p:spPr>
                  </p:pic>
                </p:oleObj>
              </mc:Fallback>
            </mc:AlternateContent>
          </a:graphicData>
        </a:graphic>
      </p:graphicFrame>
    </p:spTree>
    <p:extLst>
      <p:ext uri="{BB962C8B-B14F-4D97-AF65-F5344CB8AC3E}">
        <p14:creationId xmlns:p14="http://schemas.microsoft.com/office/powerpoint/2010/main" val="1221353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355347" y="-277575"/>
            <a:ext cx="6664652" cy="10986630"/>
            <a:chOff x="0" y="0"/>
            <a:chExt cx="1755299" cy="2893598"/>
          </a:xfrm>
        </p:grpSpPr>
        <p:sp>
          <p:nvSpPr>
            <p:cNvPr id="4" name="Freeform 4"/>
            <p:cNvSpPr/>
            <p:nvPr/>
          </p:nvSpPr>
          <p:spPr>
            <a:xfrm>
              <a:off x="0" y="0"/>
              <a:ext cx="1755299" cy="2893598"/>
            </a:xfrm>
            <a:custGeom>
              <a:avLst/>
              <a:gdLst/>
              <a:ahLst/>
              <a:cxnLst/>
              <a:rect l="l" t="t" r="r" b="b"/>
              <a:pathLst>
                <a:path w="1755299" h="2893598">
                  <a:moveTo>
                    <a:pt x="0" y="0"/>
                  </a:moveTo>
                  <a:lnTo>
                    <a:pt x="1755299" y="0"/>
                  </a:lnTo>
                  <a:lnTo>
                    <a:pt x="1755299" y="2893598"/>
                  </a:lnTo>
                  <a:lnTo>
                    <a:pt x="0" y="2893598"/>
                  </a:lnTo>
                  <a:close/>
                </a:path>
              </a:pathLst>
            </a:custGeom>
            <a:solidFill>
              <a:srgbClr val="1B4347"/>
            </a:solidFill>
          </p:spPr>
          <p:txBody>
            <a:bodyPr/>
            <a:lstStyle/>
            <a:p>
              <a:endParaRPr lang="en-GB"/>
            </a:p>
          </p:txBody>
        </p:sp>
        <p:sp>
          <p:nvSpPr>
            <p:cNvPr id="5" name="TextBox 5"/>
            <p:cNvSpPr txBox="1"/>
            <p:nvPr/>
          </p:nvSpPr>
          <p:spPr>
            <a:xfrm>
              <a:off x="0" y="0"/>
              <a:ext cx="1755299" cy="2893598"/>
            </a:xfrm>
            <a:prstGeom prst="rect">
              <a:avLst/>
            </a:prstGeom>
          </p:spPr>
          <p:txBody>
            <a:bodyPr lIns="50800" tIns="50800" rIns="50800" bIns="50800" rtlCol="0" anchor="ctr"/>
            <a:lstStyle/>
            <a:p>
              <a:pPr algn="ctr">
                <a:lnSpc>
                  <a:spcPts val="2921"/>
                </a:lnSpc>
              </a:pPr>
              <a:endParaRPr/>
            </a:p>
          </p:txBody>
        </p:sp>
      </p:grpSp>
      <p:grpSp>
        <p:nvGrpSpPr>
          <p:cNvPr id="7" name="Group 7"/>
          <p:cNvGrpSpPr/>
          <p:nvPr/>
        </p:nvGrpSpPr>
        <p:grpSpPr>
          <a:xfrm>
            <a:off x="17887950" y="-277575"/>
            <a:ext cx="648036" cy="10865371"/>
            <a:chOff x="0" y="0"/>
            <a:chExt cx="170676" cy="2861662"/>
          </a:xfrm>
        </p:grpSpPr>
        <p:sp>
          <p:nvSpPr>
            <p:cNvPr id="8" name="Freeform 8"/>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9" name="TextBox 9"/>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sp>
        <p:nvSpPr>
          <p:cNvPr id="10" name="AutoShape 10"/>
          <p:cNvSpPr/>
          <p:nvPr/>
        </p:nvSpPr>
        <p:spPr>
          <a:xfrm>
            <a:off x="7314291" y="2192624"/>
            <a:ext cx="3673433" cy="0"/>
          </a:xfrm>
          <a:prstGeom prst="line">
            <a:avLst/>
          </a:prstGeom>
          <a:ln w="38100" cap="flat">
            <a:solidFill>
              <a:srgbClr val="FFCF86"/>
            </a:solidFill>
            <a:prstDash val="solid"/>
            <a:headEnd type="none" w="sm" len="sm"/>
            <a:tailEnd type="none" w="sm" len="sm"/>
          </a:ln>
        </p:spPr>
        <p:txBody>
          <a:bodyPr/>
          <a:lstStyle/>
          <a:p>
            <a:endParaRPr lang="en-GB"/>
          </a:p>
        </p:txBody>
      </p:sp>
      <p:grpSp>
        <p:nvGrpSpPr>
          <p:cNvPr id="11" name="Group 11"/>
          <p:cNvGrpSpPr/>
          <p:nvPr/>
        </p:nvGrpSpPr>
        <p:grpSpPr>
          <a:xfrm>
            <a:off x="9828549" y="2546818"/>
            <a:ext cx="7430751" cy="3810741"/>
            <a:chOff x="0" y="0"/>
            <a:chExt cx="857256" cy="439630"/>
          </a:xfrm>
        </p:grpSpPr>
        <p:sp>
          <p:nvSpPr>
            <p:cNvPr id="12" name="Freeform 12"/>
            <p:cNvSpPr/>
            <p:nvPr/>
          </p:nvSpPr>
          <p:spPr>
            <a:xfrm>
              <a:off x="0" y="0"/>
              <a:ext cx="857256" cy="439630"/>
            </a:xfrm>
            <a:custGeom>
              <a:avLst/>
              <a:gdLst/>
              <a:ahLst/>
              <a:cxnLst/>
              <a:rect l="l" t="t" r="r" b="b"/>
              <a:pathLst>
                <a:path w="857256" h="439630">
                  <a:moveTo>
                    <a:pt x="0" y="0"/>
                  </a:moveTo>
                  <a:lnTo>
                    <a:pt x="857256" y="0"/>
                  </a:lnTo>
                  <a:lnTo>
                    <a:pt x="857256" y="439630"/>
                  </a:lnTo>
                  <a:lnTo>
                    <a:pt x="0" y="439630"/>
                  </a:lnTo>
                  <a:close/>
                </a:path>
              </a:pathLst>
            </a:custGeom>
            <a:blipFill>
              <a:blip r:embed="rId3" cstate="print"/>
              <a:stretch>
                <a:fillRect t="-14957" b="-14957"/>
              </a:stretch>
            </a:blipFill>
            <a:ln cap="sq">
              <a:noFill/>
              <a:prstDash val="solid"/>
              <a:miter/>
            </a:ln>
          </p:spPr>
          <p:txBody>
            <a:bodyPr/>
            <a:lstStyle/>
            <a:p>
              <a:endParaRPr lang="en-GB"/>
            </a:p>
          </p:txBody>
        </p:sp>
      </p:grpSp>
      <p:grpSp>
        <p:nvGrpSpPr>
          <p:cNvPr id="13" name="Group 13"/>
          <p:cNvGrpSpPr/>
          <p:nvPr/>
        </p:nvGrpSpPr>
        <p:grpSpPr>
          <a:xfrm>
            <a:off x="9673491" y="6765038"/>
            <a:ext cx="7193681" cy="3244466"/>
            <a:chOff x="0" y="0"/>
            <a:chExt cx="829907" cy="374301"/>
          </a:xfrm>
        </p:grpSpPr>
        <p:sp>
          <p:nvSpPr>
            <p:cNvPr id="14" name="Freeform 14"/>
            <p:cNvSpPr/>
            <p:nvPr/>
          </p:nvSpPr>
          <p:spPr>
            <a:xfrm>
              <a:off x="0" y="0"/>
              <a:ext cx="829907" cy="374301"/>
            </a:xfrm>
            <a:custGeom>
              <a:avLst/>
              <a:gdLst/>
              <a:ahLst/>
              <a:cxnLst/>
              <a:rect l="l" t="t" r="r" b="b"/>
              <a:pathLst>
                <a:path w="829907" h="374301">
                  <a:moveTo>
                    <a:pt x="0" y="0"/>
                  </a:moveTo>
                  <a:lnTo>
                    <a:pt x="829907" y="0"/>
                  </a:lnTo>
                  <a:lnTo>
                    <a:pt x="829907" y="374301"/>
                  </a:lnTo>
                  <a:lnTo>
                    <a:pt x="0" y="374301"/>
                  </a:lnTo>
                  <a:close/>
                </a:path>
              </a:pathLst>
            </a:custGeom>
            <a:blipFill>
              <a:blip r:embed="rId4" cstate="print"/>
              <a:stretch>
                <a:fillRect t="-23861" b="-23861"/>
              </a:stretch>
            </a:blipFill>
            <a:ln cap="sq">
              <a:noFill/>
              <a:prstDash val="solid"/>
              <a:miter/>
            </a:ln>
          </p:spPr>
          <p:txBody>
            <a:bodyPr/>
            <a:lstStyle/>
            <a:p>
              <a:endParaRPr lang="en-GB"/>
            </a:p>
          </p:txBody>
        </p:sp>
      </p:grpSp>
      <p:sp>
        <p:nvSpPr>
          <p:cNvPr id="15" name="TextBox 15"/>
          <p:cNvSpPr txBox="1"/>
          <p:nvPr/>
        </p:nvSpPr>
        <p:spPr>
          <a:xfrm>
            <a:off x="3583750" y="979216"/>
            <a:ext cx="7644741" cy="923330"/>
          </a:xfrm>
          <a:prstGeom prst="rect">
            <a:avLst/>
          </a:prstGeom>
        </p:spPr>
        <p:txBody>
          <a:bodyPr lIns="0" tIns="0" rIns="0" bIns="0" rtlCol="0" anchor="t">
            <a:spAutoFit/>
          </a:bodyPr>
          <a:lstStyle/>
          <a:p>
            <a:pPr lvl="0">
              <a:lnSpc>
                <a:spcPts val="7215"/>
              </a:lnSpc>
              <a:spcBef>
                <a:spcPct val="0"/>
              </a:spcBef>
            </a:pPr>
            <a:r>
              <a:rPr lang="en-US" sz="6500" b="1" dirty="0">
                <a:solidFill>
                  <a:srgbClr val="1B4347"/>
                </a:solidFill>
                <a:latin typeface="Roboto Slab Bold"/>
                <a:ea typeface="Roboto Slab Bold"/>
                <a:cs typeface="Roboto Slab Bold"/>
                <a:sym typeface="Roboto Slab Bold"/>
              </a:rPr>
              <a:t>Marketing Strategy </a:t>
            </a:r>
          </a:p>
        </p:txBody>
      </p:sp>
      <p:grpSp>
        <p:nvGrpSpPr>
          <p:cNvPr id="21" name="Group 21"/>
          <p:cNvGrpSpPr/>
          <p:nvPr/>
        </p:nvGrpSpPr>
        <p:grpSpPr>
          <a:xfrm>
            <a:off x="9575116" y="2546818"/>
            <a:ext cx="141173" cy="3810741"/>
            <a:chOff x="0" y="0"/>
            <a:chExt cx="37181" cy="1003652"/>
          </a:xfrm>
        </p:grpSpPr>
        <p:sp>
          <p:nvSpPr>
            <p:cNvPr id="22" name="Freeform 22"/>
            <p:cNvSpPr/>
            <p:nvPr/>
          </p:nvSpPr>
          <p:spPr>
            <a:xfrm>
              <a:off x="0" y="0"/>
              <a:ext cx="37181" cy="1003652"/>
            </a:xfrm>
            <a:custGeom>
              <a:avLst/>
              <a:gdLst/>
              <a:ahLst/>
              <a:cxnLst/>
              <a:rect l="l" t="t" r="r" b="b"/>
              <a:pathLst>
                <a:path w="37181" h="1003652">
                  <a:moveTo>
                    <a:pt x="0" y="0"/>
                  </a:moveTo>
                  <a:lnTo>
                    <a:pt x="37181" y="0"/>
                  </a:lnTo>
                  <a:lnTo>
                    <a:pt x="37181" y="1003652"/>
                  </a:lnTo>
                  <a:lnTo>
                    <a:pt x="0" y="1003652"/>
                  </a:lnTo>
                  <a:close/>
                </a:path>
              </a:pathLst>
            </a:custGeom>
            <a:solidFill>
              <a:srgbClr val="FFCF86"/>
            </a:solidFill>
          </p:spPr>
          <p:txBody>
            <a:bodyPr/>
            <a:lstStyle/>
            <a:p>
              <a:endParaRPr lang="en-GB"/>
            </a:p>
          </p:txBody>
        </p:sp>
        <p:sp>
          <p:nvSpPr>
            <p:cNvPr id="23" name="TextBox 23"/>
            <p:cNvSpPr txBox="1"/>
            <p:nvPr/>
          </p:nvSpPr>
          <p:spPr>
            <a:xfrm>
              <a:off x="0" y="0"/>
              <a:ext cx="37181" cy="1003652"/>
            </a:xfrm>
            <a:prstGeom prst="rect">
              <a:avLst/>
            </a:prstGeom>
          </p:spPr>
          <p:txBody>
            <a:bodyPr lIns="50800" tIns="50800" rIns="50800" bIns="50800" rtlCol="0" anchor="ctr"/>
            <a:lstStyle/>
            <a:p>
              <a:pPr algn="ctr">
                <a:lnSpc>
                  <a:spcPts val="2921"/>
                </a:lnSpc>
              </a:pPr>
              <a:endParaRPr/>
            </a:p>
          </p:txBody>
        </p:sp>
      </p:grpSp>
      <p:pic>
        <p:nvPicPr>
          <p:cNvPr id="16" name="Picture 15"/>
          <p:cNvPicPr>
            <a:picLocks noChangeAspect="1"/>
          </p:cNvPicPr>
          <p:nvPr/>
        </p:nvPicPr>
        <p:blipFill>
          <a:blip r:embed="rId5" cstate="print"/>
          <a:stretch>
            <a:fillRect/>
          </a:stretch>
        </p:blipFill>
        <p:spPr>
          <a:xfrm>
            <a:off x="754525" y="371598"/>
            <a:ext cx="1818416" cy="1814851"/>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3379642365"/>
              </p:ext>
            </p:extLst>
          </p:nvPr>
        </p:nvGraphicFramePr>
        <p:xfrm>
          <a:off x="730170" y="2573877"/>
          <a:ext cx="8195514" cy="7567363"/>
        </p:xfrm>
        <a:graphic>
          <a:graphicData uri="http://schemas.openxmlformats.org/drawingml/2006/table">
            <a:tbl>
              <a:tblPr firstRow="1" firstCol="1" bandRow="1">
                <a:tableStyleId>{5C22544A-7EE6-4342-B048-85BDC9FD1C3A}</a:tableStyleId>
              </a:tblPr>
              <a:tblGrid>
                <a:gridCol w="2286000">
                  <a:extLst>
                    <a:ext uri="{9D8B030D-6E8A-4147-A177-3AD203B41FA5}">
                      <a16:colId xmlns:a16="http://schemas.microsoft.com/office/drawing/2014/main" val="2061926477"/>
                    </a:ext>
                  </a:extLst>
                </a:gridCol>
                <a:gridCol w="5909514">
                  <a:extLst>
                    <a:ext uri="{9D8B030D-6E8A-4147-A177-3AD203B41FA5}">
                      <a16:colId xmlns:a16="http://schemas.microsoft.com/office/drawing/2014/main" val="3545477587"/>
                    </a:ext>
                  </a:extLst>
                </a:gridCol>
              </a:tblGrid>
              <a:tr h="769046">
                <a:tc>
                  <a:txBody>
                    <a:bodyPr/>
                    <a:lstStyle/>
                    <a:p>
                      <a:pPr marL="0" marR="0" algn="just">
                        <a:lnSpc>
                          <a:spcPct val="150000"/>
                        </a:lnSpc>
                        <a:spcBef>
                          <a:spcPts val="0"/>
                        </a:spcBef>
                        <a:spcAft>
                          <a:spcPts val="800"/>
                        </a:spcAft>
                      </a:pPr>
                      <a:r>
                        <a:rPr lang="en-US" sz="2400">
                          <a:effectLst/>
                          <a:latin typeface="Times New Roman" panose="02020603050405020304" pitchFamily="18" charset="0"/>
                          <a:cs typeface="Times New Roman" panose="02020603050405020304" pitchFamily="18" charset="0"/>
                        </a:rPr>
                        <a:t>STP</a:t>
                      </a:r>
                      <a:endParaRPr lang="en-US"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2400">
                          <a:effectLst/>
                          <a:latin typeface="Times New Roman" panose="02020603050405020304" pitchFamily="18" charset="0"/>
                          <a:cs typeface="Times New Roman" panose="02020603050405020304" pitchFamily="18" charset="0"/>
                        </a:rPr>
                        <a:t>Description</a:t>
                      </a:r>
                      <a:endParaRPr lang="en-US"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54635848"/>
                  </a:ext>
                </a:extLst>
              </a:tr>
              <a:tr h="2490877">
                <a:tc>
                  <a:txBody>
                    <a:bodyPr/>
                    <a:lstStyle/>
                    <a:p>
                      <a:pPr marL="0" marR="0" algn="just">
                        <a:lnSpc>
                          <a:spcPct val="150000"/>
                        </a:lnSpc>
                        <a:spcBef>
                          <a:spcPts val="0"/>
                        </a:spcBef>
                        <a:spcAft>
                          <a:spcPts val="800"/>
                        </a:spcAft>
                      </a:pPr>
                      <a:r>
                        <a:rPr lang="en-US" sz="2400">
                          <a:effectLst/>
                          <a:latin typeface="Times New Roman" panose="02020603050405020304" pitchFamily="18" charset="0"/>
                          <a:cs typeface="Times New Roman" panose="02020603050405020304" pitchFamily="18" charset="0"/>
                        </a:rPr>
                        <a:t>Segmentation</a:t>
                      </a:r>
                      <a:endParaRPr lang="en-US"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2400" dirty="0">
                          <a:effectLst/>
                          <a:latin typeface="Times New Roman" panose="02020603050405020304" pitchFamily="18" charset="0"/>
                          <a:cs typeface="Times New Roman" panose="02020603050405020304" pitchFamily="18" charset="0"/>
                        </a:rPr>
                        <a:t>George’s Classic Cut will appeal to young men in their late 20s, businessmen, and students, middle aged leaders and fathers who need haircuts as well as grooming services in one place.</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2948282"/>
                  </a:ext>
                </a:extLst>
              </a:tr>
              <a:tr h="1629962">
                <a:tc>
                  <a:txBody>
                    <a:bodyPr/>
                    <a:lstStyle/>
                    <a:p>
                      <a:pPr marL="0" marR="0" algn="just">
                        <a:lnSpc>
                          <a:spcPct val="150000"/>
                        </a:lnSpc>
                        <a:spcBef>
                          <a:spcPts val="0"/>
                        </a:spcBef>
                        <a:spcAft>
                          <a:spcPts val="800"/>
                        </a:spcAft>
                      </a:pPr>
                      <a:r>
                        <a:rPr lang="en-US" sz="2400">
                          <a:effectLst/>
                          <a:latin typeface="Times New Roman" panose="02020603050405020304" pitchFamily="18" charset="0"/>
                          <a:cs typeface="Times New Roman" panose="02020603050405020304" pitchFamily="18" charset="0"/>
                        </a:rPr>
                        <a:t>Targeting</a:t>
                      </a:r>
                      <a:endParaRPr lang="en-US"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2400" dirty="0">
                          <a:effectLst/>
                          <a:latin typeface="Times New Roman" panose="02020603050405020304" pitchFamily="18" charset="0"/>
                          <a:cs typeface="Times New Roman" panose="02020603050405020304" pitchFamily="18" charset="0"/>
                        </a:rPr>
                        <a:t>The main target market will be middle-income males, aged 18-45, who want quality grooming at affordable prices.</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96579103"/>
                  </a:ext>
                </a:extLst>
              </a:tr>
              <a:tr h="2490877">
                <a:tc>
                  <a:txBody>
                    <a:bodyPr/>
                    <a:lstStyle/>
                    <a:p>
                      <a:pPr marL="0" marR="0" algn="just">
                        <a:lnSpc>
                          <a:spcPct val="150000"/>
                        </a:lnSpc>
                        <a:spcBef>
                          <a:spcPts val="0"/>
                        </a:spcBef>
                        <a:spcAft>
                          <a:spcPts val="800"/>
                        </a:spcAft>
                      </a:pPr>
                      <a:r>
                        <a:rPr lang="en-US" sz="2400">
                          <a:effectLst/>
                          <a:latin typeface="Times New Roman" panose="02020603050405020304" pitchFamily="18" charset="0"/>
                          <a:cs typeface="Times New Roman" panose="02020603050405020304" pitchFamily="18" charset="0"/>
                        </a:rPr>
                        <a:t>Positioning</a:t>
                      </a:r>
                      <a:endParaRPr lang="en-US" sz="2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2400" dirty="0">
                          <a:effectLst/>
                          <a:latin typeface="Times New Roman" panose="02020603050405020304" pitchFamily="18" charset="0"/>
                          <a:cs typeface="Times New Roman" panose="02020603050405020304" pitchFamily="18" charset="0"/>
                        </a:rPr>
                        <a:t>The brand will be positioned as stylish, high-quality yet affordable barbershop offering both old-school and new-school services in a friendly and welcoming environment.</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77335659"/>
                  </a:ext>
                </a:extLst>
              </a:tr>
            </a:tbl>
          </a:graphicData>
        </a:graphic>
      </p:graphicFrame>
    </p:spTree>
    <p:extLst>
      <p:ext uri="{BB962C8B-B14F-4D97-AF65-F5344CB8AC3E}">
        <p14:creationId xmlns:p14="http://schemas.microsoft.com/office/powerpoint/2010/main" val="1543093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5"/>
          <p:cNvSpPr txBox="1"/>
          <p:nvPr/>
        </p:nvSpPr>
        <p:spPr>
          <a:xfrm>
            <a:off x="3786150" y="357154"/>
            <a:ext cx="12132546" cy="923330"/>
          </a:xfrm>
          <a:prstGeom prst="rect">
            <a:avLst/>
          </a:prstGeom>
        </p:spPr>
        <p:txBody>
          <a:bodyPr wrap="square" lIns="0" tIns="0" rIns="0" bIns="0" rtlCol="0" anchor="t">
            <a:spAutoFit/>
          </a:bodyPr>
          <a:lstStyle/>
          <a:p>
            <a:pPr lvl="0" algn="ctr">
              <a:lnSpc>
                <a:spcPts val="7215"/>
              </a:lnSpc>
              <a:spcBef>
                <a:spcPct val="0"/>
              </a:spcBef>
            </a:pPr>
            <a:r>
              <a:rPr lang="en-US" sz="6500" b="1" dirty="0">
                <a:solidFill>
                  <a:srgbClr val="1B4347"/>
                </a:solidFill>
                <a:latin typeface="Roboto Slab Bold"/>
                <a:ea typeface="Roboto Slab Bold"/>
                <a:cs typeface="Roboto Slab Bold"/>
                <a:sym typeface="Roboto Slab Bold"/>
              </a:rPr>
              <a:t>Marketing Examples </a:t>
            </a:r>
          </a:p>
        </p:txBody>
      </p:sp>
      <p:pic>
        <p:nvPicPr>
          <p:cNvPr id="5" name="Picture 4"/>
          <p:cNvPicPr/>
          <p:nvPr/>
        </p:nvPicPr>
        <p:blipFill>
          <a:blip r:embed="rId3" cstate="print">
            <a:extLst>
              <a:ext uri="{28A0092B-C50C-407E-A947-70E740481C1C}">
                <a14:useLocalDpi xmlns:a14="http://schemas.microsoft.com/office/drawing/2010/main" val="0"/>
              </a:ext>
            </a:extLst>
          </a:blip>
          <a:stretch>
            <a:fillRect/>
          </a:stretch>
        </p:blipFill>
        <p:spPr>
          <a:xfrm>
            <a:off x="785754" y="2000228"/>
            <a:ext cx="3929090" cy="6858048"/>
          </a:xfrm>
          <a:prstGeom prst="rect">
            <a:avLst/>
          </a:prstGeom>
        </p:spPr>
      </p:pic>
      <p:pic>
        <p:nvPicPr>
          <p:cNvPr id="6" name="Picture 5"/>
          <p:cNvPicPr/>
          <p:nvPr/>
        </p:nvPicPr>
        <p:blipFill>
          <a:blip r:embed="rId4" cstate="print">
            <a:extLst>
              <a:ext uri="{28A0092B-C50C-407E-A947-70E740481C1C}">
                <a14:useLocalDpi xmlns:a14="http://schemas.microsoft.com/office/drawing/2010/main" val="0"/>
              </a:ext>
            </a:extLst>
          </a:blip>
          <a:stretch>
            <a:fillRect/>
          </a:stretch>
        </p:blipFill>
        <p:spPr>
          <a:xfrm>
            <a:off x="5214910" y="1857352"/>
            <a:ext cx="6072230" cy="7786742"/>
          </a:xfrm>
          <a:prstGeom prst="rect">
            <a:avLst/>
          </a:prstGeom>
        </p:spPr>
      </p:pic>
      <p:pic>
        <p:nvPicPr>
          <p:cNvPr id="7" name="Picture 6"/>
          <p:cNvPicPr/>
          <p:nvPr/>
        </p:nvPicPr>
        <p:blipFill>
          <a:blip r:embed="rId5" cstate="print">
            <a:extLst>
              <a:ext uri="{28A0092B-C50C-407E-A947-70E740481C1C}">
                <a14:useLocalDpi xmlns:a14="http://schemas.microsoft.com/office/drawing/2010/main" val="0"/>
              </a:ext>
            </a:extLst>
          </a:blip>
          <a:stretch>
            <a:fillRect/>
          </a:stretch>
        </p:blipFill>
        <p:spPr>
          <a:xfrm>
            <a:off x="11501454" y="2285980"/>
            <a:ext cx="6357982" cy="5929354"/>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6"/>
          <p:cNvGrpSpPr/>
          <p:nvPr/>
        </p:nvGrpSpPr>
        <p:grpSpPr>
          <a:xfrm>
            <a:off x="17887950" y="-277575"/>
            <a:ext cx="648036" cy="10865371"/>
            <a:chOff x="0" y="0"/>
            <a:chExt cx="170676" cy="2861662"/>
          </a:xfrm>
        </p:grpSpPr>
        <p:sp>
          <p:nvSpPr>
            <p:cNvPr id="7" name="Freeform 7"/>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8" name="TextBox 8"/>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sp>
        <p:nvSpPr>
          <p:cNvPr id="17" name="TextBox 17"/>
          <p:cNvSpPr txBox="1"/>
          <p:nvPr/>
        </p:nvSpPr>
        <p:spPr>
          <a:xfrm>
            <a:off x="10211239" y="342900"/>
            <a:ext cx="7514860" cy="923330"/>
          </a:xfrm>
          <a:prstGeom prst="rect">
            <a:avLst/>
          </a:prstGeom>
        </p:spPr>
        <p:txBody>
          <a:bodyPr wrap="square" lIns="0" tIns="0" rIns="0" bIns="0" rtlCol="0" anchor="t">
            <a:spAutoFit/>
          </a:bodyPr>
          <a:lstStyle/>
          <a:p>
            <a:pPr lvl="0">
              <a:lnSpc>
                <a:spcPts val="7215"/>
              </a:lnSpc>
              <a:spcBef>
                <a:spcPct val="0"/>
              </a:spcBef>
            </a:pPr>
            <a:r>
              <a:rPr lang="en-US" sz="6500" b="1" dirty="0">
                <a:solidFill>
                  <a:srgbClr val="FFCF86"/>
                </a:solidFill>
                <a:latin typeface="Roboto Slab Bold"/>
                <a:ea typeface="Roboto Slab Bold"/>
                <a:cs typeface="Roboto Slab Bold"/>
                <a:sym typeface="Roboto Slab Bold"/>
              </a:rPr>
              <a:t>Market Research </a:t>
            </a:r>
          </a:p>
        </p:txBody>
      </p:sp>
      <p:sp>
        <p:nvSpPr>
          <p:cNvPr id="20" name="AutoShape 20"/>
          <p:cNvSpPr/>
          <p:nvPr/>
        </p:nvSpPr>
        <p:spPr>
          <a:xfrm>
            <a:off x="13182600" y="1409700"/>
            <a:ext cx="3648757" cy="0"/>
          </a:xfrm>
          <a:prstGeom prst="line">
            <a:avLst/>
          </a:prstGeom>
          <a:ln w="38100" cap="flat">
            <a:solidFill>
              <a:srgbClr val="FFCF86"/>
            </a:solidFill>
            <a:prstDash val="solid"/>
            <a:headEnd type="none" w="sm" len="sm"/>
            <a:tailEnd type="none" w="sm" len="sm"/>
          </a:ln>
        </p:spPr>
        <p:txBody>
          <a:bodyPr/>
          <a:lstStyle/>
          <a:p>
            <a:endParaRPr lang="en-GB"/>
          </a:p>
        </p:txBody>
      </p:sp>
      <p:pic>
        <p:nvPicPr>
          <p:cNvPr id="14" name="Picture 13"/>
          <p:cNvPicPr>
            <a:picLocks noChangeAspect="1"/>
          </p:cNvPicPr>
          <p:nvPr/>
        </p:nvPicPr>
        <p:blipFill>
          <a:blip r:embed="rId3" cstate="print"/>
          <a:stretch>
            <a:fillRect/>
          </a:stretch>
        </p:blipFill>
        <p:spPr>
          <a:xfrm>
            <a:off x="7787129" y="98254"/>
            <a:ext cx="1895814" cy="1892097"/>
          </a:xfrm>
          <a:prstGeom prst="rect">
            <a:avLst/>
          </a:prstGeom>
        </p:spPr>
      </p:pic>
      <p:pic>
        <p:nvPicPr>
          <p:cNvPr id="18" name="Picture 17"/>
          <p:cNvPicPr/>
          <p:nvPr/>
        </p:nvPicPr>
        <p:blipFill>
          <a:blip r:embed="rId4"/>
          <a:stretch>
            <a:fillRect/>
          </a:stretch>
        </p:blipFill>
        <p:spPr>
          <a:xfrm>
            <a:off x="1000068" y="2214542"/>
            <a:ext cx="6786610" cy="3357586"/>
          </a:xfrm>
          <a:prstGeom prst="rect">
            <a:avLst/>
          </a:prstGeom>
          <a:ln>
            <a:solidFill>
              <a:schemeClr val="tx1"/>
            </a:solidFill>
          </a:ln>
        </p:spPr>
      </p:pic>
      <p:pic>
        <p:nvPicPr>
          <p:cNvPr id="19" name="Picture 18"/>
          <p:cNvPicPr/>
          <p:nvPr/>
        </p:nvPicPr>
        <p:blipFill>
          <a:blip r:embed="rId5"/>
          <a:stretch>
            <a:fillRect/>
          </a:stretch>
        </p:blipFill>
        <p:spPr>
          <a:xfrm>
            <a:off x="8858248" y="2214542"/>
            <a:ext cx="7143800" cy="4000528"/>
          </a:xfrm>
          <a:prstGeom prst="rect">
            <a:avLst/>
          </a:prstGeom>
          <a:ln>
            <a:solidFill>
              <a:schemeClr val="tx1"/>
            </a:solidFill>
          </a:ln>
        </p:spPr>
      </p:pic>
      <p:pic>
        <p:nvPicPr>
          <p:cNvPr id="21" name="Picture 20"/>
          <p:cNvPicPr/>
          <p:nvPr/>
        </p:nvPicPr>
        <p:blipFill>
          <a:blip r:embed="rId6"/>
          <a:stretch>
            <a:fillRect/>
          </a:stretch>
        </p:blipFill>
        <p:spPr>
          <a:xfrm>
            <a:off x="1000068" y="6072194"/>
            <a:ext cx="6786610" cy="3571900"/>
          </a:xfrm>
          <a:prstGeom prst="rect">
            <a:avLst/>
          </a:prstGeom>
          <a:ln>
            <a:solidFill>
              <a:schemeClr val="tx1"/>
            </a:solidFill>
          </a:ln>
        </p:spPr>
      </p:pic>
      <p:pic>
        <p:nvPicPr>
          <p:cNvPr id="22" name="Picture 21"/>
          <p:cNvPicPr/>
          <p:nvPr/>
        </p:nvPicPr>
        <p:blipFill>
          <a:blip r:embed="rId7"/>
          <a:stretch>
            <a:fillRect/>
          </a:stretch>
        </p:blipFill>
        <p:spPr>
          <a:xfrm>
            <a:off x="8501058" y="6572260"/>
            <a:ext cx="7929618" cy="3357586"/>
          </a:xfrm>
          <a:prstGeom prst="rect">
            <a:avLst/>
          </a:prstGeom>
          <a:ln>
            <a:solidFill>
              <a:schemeClr val="tx1"/>
            </a:solidFill>
          </a:ln>
        </p:spPr>
      </p:pic>
    </p:spTree>
    <p:extLst>
      <p:ext uri="{BB962C8B-B14F-4D97-AF65-F5344CB8AC3E}">
        <p14:creationId xmlns:p14="http://schemas.microsoft.com/office/powerpoint/2010/main" val="3419038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6"/>
          <p:cNvGrpSpPr/>
          <p:nvPr/>
        </p:nvGrpSpPr>
        <p:grpSpPr>
          <a:xfrm>
            <a:off x="17887950" y="-277575"/>
            <a:ext cx="648036" cy="10865371"/>
            <a:chOff x="0" y="0"/>
            <a:chExt cx="170676" cy="2861662"/>
          </a:xfrm>
        </p:grpSpPr>
        <p:sp>
          <p:nvSpPr>
            <p:cNvPr id="7" name="Freeform 7"/>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8" name="TextBox 8"/>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sp>
        <p:nvSpPr>
          <p:cNvPr id="17" name="TextBox 17"/>
          <p:cNvSpPr txBox="1"/>
          <p:nvPr/>
        </p:nvSpPr>
        <p:spPr>
          <a:xfrm>
            <a:off x="10211239" y="342900"/>
            <a:ext cx="7514860" cy="923330"/>
          </a:xfrm>
          <a:prstGeom prst="rect">
            <a:avLst/>
          </a:prstGeom>
        </p:spPr>
        <p:txBody>
          <a:bodyPr wrap="square" lIns="0" tIns="0" rIns="0" bIns="0" rtlCol="0" anchor="t">
            <a:spAutoFit/>
          </a:bodyPr>
          <a:lstStyle/>
          <a:p>
            <a:pPr lvl="0">
              <a:lnSpc>
                <a:spcPts val="7215"/>
              </a:lnSpc>
              <a:spcBef>
                <a:spcPct val="0"/>
              </a:spcBef>
            </a:pPr>
            <a:r>
              <a:rPr lang="en-US" sz="6500" b="1" dirty="0">
                <a:solidFill>
                  <a:srgbClr val="FFCF86"/>
                </a:solidFill>
                <a:latin typeface="Roboto Slab Bold"/>
                <a:ea typeface="Roboto Slab Bold"/>
                <a:cs typeface="Roboto Slab Bold"/>
                <a:sym typeface="Roboto Slab Bold"/>
              </a:rPr>
              <a:t>Market Research </a:t>
            </a:r>
          </a:p>
        </p:txBody>
      </p:sp>
      <p:sp>
        <p:nvSpPr>
          <p:cNvPr id="20" name="AutoShape 20"/>
          <p:cNvSpPr/>
          <p:nvPr/>
        </p:nvSpPr>
        <p:spPr>
          <a:xfrm>
            <a:off x="13182600" y="1409700"/>
            <a:ext cx="3648757" cy="0"/>
          </a:xfrm>
          <a:prstGeom prst="line">
            <a:avLst/>
          </a:prstGeom>
          <a:ln w="38100" cap="flat">
            <a:solidFill>
              <a:srgbClr val="FFCF86"/>
            </a:solidFill>
            <a:prstDash val="solid"/>
            <a:headEnd type="none" w="sm" len="sm"/>
            <a:tailEnd type="none" w="sm" len="sm"/>
          </a:ln>
        </p:spPr>
        <p:txBody>
          <a:bodyPr/>
          <a:lstStyle/>
          <a:p>
            <a:endParaRPr lang="en-GB"/>
          </a:p>
        </p:txBody>
      </p:sp>
      <p:pic>
        <p:nvPicPr>
          <p:cNvPr id="14" name="Picture 13"/>
          <p:cNvPicPr>
            <a:picLocks noChangeAspect="1"/>
          </p:cNvPicPr>
          <p:nvPr/>
        </p:nvPicPr>
        <p:blipFill>
          <a:blip r:embed="rId3" cstate="print"/>
          <a:stretch>
            <a:fillRect/>
          </a:stretch>
        </p:blipFill>
        <p:spPr>
          <a:xfrm>
            <a:off x="7787129" y="98254"/>
            <a:ext cx="1895814" cy="1892097"/>
          </a:xfrm>
          <a:prstGeom prst="rect">
            <a:avLst/>
          </a:prstGeom>
        </p:spPr>
      </p:pic>
      <p:pic>
        <p:nvPicPr>
          <p:cNvPr id="12" name="Picture 11"/>
          <p:cNvPicPr/>
          <p:nvPr/>
        </p:nvPicPr>
        <p:blipFill>
          <a:blip r:embed="rId4"/>
          <a:stretch>
            <a:fillRect/>
          </a:stretch>
        </p:blipFill>
        <p:spPr>
          <a:xfrm>
            <a:off x="1928762" y="2571732"/>
            <a:ext cx="14287600" cy="6643734"/>
          </a:xfrm>
          <a:prstGeom prst="rect">
            <a:avLst/>
          </a:prstGeom>
          <a:ln>
            <a:solidFill>
              <a:schemeClr val="tx1"/>
            </a:solidFill>
          </a:ln>
        </p:spPr>
      </p:pic>
    </p:spTree>
    <p:extLst>
      <p:ext uri="{BB962C8B-B14F-4D97-AF65-F5344CB8AC3E}">
        <p14:creationId xmlns:p14="http://schemas.microsoft.com/office/powerpoint/2010/main" val="3419038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991850" y="-812889"/>
            <a:ext cx="14718456" cy="11335544"/>
            <a:chOff x="0" y="0"/>
            <a:chExt cx="3876466" cy="2985493"/>
          </a:xfrm>
        </p:grpSpPr>
        <p:sp>
          <p:nvSpPr>
            <p:cNvPr id="3" name="Freeform 3"/>
            <p:cNvSpPr/>
            <p:nvPr/>
          </p:nvSpPr>
          <p:spPr>
            <a:xfrm>
              <a:off x="0" y="0"/>
              <a:ext cx="3876466" cy="2985493"/>
            </a:xfrm>
            <a:custGeom>
              <a:avLst/>
              <a:gdLst/>
              <a:ahLst/>
              <a:cxnLst/>
              <a:rect l="l" t="t" r="r" b="b"/>
              <a:pathLst>
                <a:path w="3876466" h="2985493">
                  <a:moveTo>
                    <a:pt x="0" y="0"/>
                  </a:moveTo>
                  <a:lnTo>
                    <a:pt x="3876466" y="0"/>
                  </a:lnTo>
                  <a:lnTo>
                    <a:pt x="3876466" y="2985493"/>
                  </a:lnTo>
                  <a:lnTo>
                    <a:pt x="0" y="2985493"/>
                  </a:lnTo>
                  <a:close/>
                </a:path>
              </a:pathLst>
            </a:custGeom>
            <a:solidFill>
              <a:srgbClr val="1B4347"/>
            </a:solidFill>
          </p:spPr>
          <p:txBody>
            <a:bodyPr/>
            <a:lstStyle/>
            <a:p>
              <a:endParaRPr lang="en-GB"/>
            </a:p>
          </p:txBody>
        </p:sp>
        <p:sp>
          <p:nvSpPr>
            <p:cNvPr id="4" name="TextBox 4"/>
            <p:cNvSpPr txBox="1"/>
            <p:nvPr/>
          </p:nvSpPr>
          <p:spPr>
            <a:xfrm>
              <a:off x="0" y="0"/>
              <a:ext cx="3876466" cy="2985493"/>
            </a:xfrm>
            <a:prstGeom prst="rect">
              <a:avLst/>
            </a:prstGeom>
          </p:spPr>
          <p:txBody>
            <a:bodyPr lIns="50800" tIns="50800" rIns="50800" bIns="50800" rtlCol="0" anchor="ctr"/>
            <a:lstStyle/>
            <a:p>
              <a:pPr algn="ctr">
                <a:lnSpc>
                  <a:spcPts val="2921"/>
                </a:lnSpc>
              </a:pPr>
              <a:endParaRPr/>
            </a:p>
          </p:txBody>
        </p:sp>
      </p:grpSp>
      <p:grpSp>
        <p:nvGrpSpPr>
          <p:cNvPr id="6" name="Group 6"/>
          <p:cNvGrpSpPr/>
          <p:nvPr/>
        </p:nvGrpSpPr>
        <p:grpSpPr>
          <a:xfrm>
            <a:off x="17887950" y="-277575"/>
            <a:ext cx="648036" cy="10865371"/>
            <a:chOff x="0" y="0"/>
            <a:chExt cx="170676" cy="2861662"/>
          </a:xfrm>
        </p:grpSpPr>
        <p:sp>
          <p:nvSpPr>
            <p:cNvPr id="7" name="Freeform 7"/>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8" name="TextBox 8"/>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grpSp>
        <p:nvGrpSpPr>
          <p:cNvPr id="11" name="Group 11"/>
          <p:cNvGrpSpPr/>
          <p:nvPr/>
        </p:nvGrpSpPr>
        <p:grpSpPr>
          <a:xfrm rot="5400000">
            <a:off x="4350189" y="6258737"/>
            <a:ext cx="141173" cy="5999126"/>
            <a:chOff x="0" y="0"/>
            <a:chExt cx="37181" cy="1580017"/>
          </a:xfrm>
        </p:grpSpPr>
        <p:sp>
          <p:nvSpPr>
            <p:cNvPr id="12" name="Freeform 12"/>
            <p:cNvSpPr/>
            <p:nvPr/>
          </p:nvSpPr>
          <p:spPr>
            <a:xfrm>
              <a:off x="0" y="0"/>
              <a:ext cx="37181" cy="1580017"/>
            </a:xfrm>
            <a:custGeom>
              <a:avLst/>
              <a:gdLst/>
              <a:ahLst/>
              <a:cxnLst/>
              <a:rect l="l" t="t" r="r" b="b"/>
              <a:pathLst>
                <a:path w="37181" h="1580017">
                  <a:moveTo>
                    <a:pt x="0" y="0"/>
                  </a:moveTo>
                  <a:lnTo>
                    <a:pt x="37181" y="0"/>
                  </a:lnTo>
                  <a:lnTo>
                    <a:pt x="37181" y="1580017"/>
                  </a:lnTo>
                  <a:lnTo>
                    <a:pt x="0" y="1580017"/>
                  </a:lnTo>
                  <a:close/>
                </a:path>
              </a:pathLst>
            </a:custGeom>
            <a:solidFill>
              <a:srgbClr val="FFCF86"/>
            </a:solidFill>
          </p:spPr>
          <p:txBody>
            <a:bodyPr/>
            <a:lstStyle/>
            <a:p>
              <a:endParaRPr lang="en-GB"/>
            </a:p>
          </p:txBody>
        </p:sp>
        <p:sp>
          <p:nvSpPr>
            <p:cNvPr id="13" name="TextBox 13"/>
            <p:cNvSpPr txBox="1"/>
            <p:nvPr/>
          </p:nvSpPr>
          <p:spPr>
            <a:xfrm>
              <a:off x="0" y="0"/>
              <a:ext cx="37181" cy="1580017"/>
            </a:xfrm>
            <a:prstGeom prst="rect">
              <a:avLst/>
            </a:prstGeom>
          </p:spPr>
          <p:txBody>
            <a:bodyPr lIns="50800" tIns="50800" rIns="50800" bIns="50800" rtlCol="0" anchor="ctr"/>
            <a:lstStyle/>
            <a:p>
              <a:pPr algn="ctr">
                <a:lnSpc>
                  <a:spcPts val="2921"/>
                </a:lnSpc>
              </a:pPr>
              <a:endParaRPr/>
            </a:p>
          </p:txBody>
        </p:sp>
      </p:grpSp>
      <p:sp>
        <p:nvSpPr>
          <p:cNvPr id="17" name="TextBox 17"/>
          <p:cNvSpPr txBox="1"/>
          <p:nvPr/>
        </p:nvSpPr>
        <p:spPr>
          <a:xfrm>
            <a:off x="10211239" y="342900"/>
            <a:ext cx="7514860" cy="923330"/>
          </a:xfrm>
          <a:prstGeom prst="rect">
            <a:avLst/>
          </a:prstGeom>
        </p:spPr>
        <p:txBody>
          <a:bodyPr wrap="square" lIns="0" tIns="0" rIns="0" bIns="0" rtlCol="0" anchor="t">
            <a:spAutoFit/>
          </a:bodyPr>
          <a:lstStyle/>
          <a:p>
            <a:pPr lvl="0">
              <a:lnSpc>
                <a:spcPts val="7215"/>
              </a:lnSpc>
              <a:spcBef>
                <a:spcPct val="0"/>
              </a:spcBef>
            </a:pPr>
            <a:r>
              <a:rPr lang="en-US" sz="6500" b="1" dirty="0">
                <a:solidFill>
                  <a:srgbClr val="FFCF86"/>
                </a:solidFill>
                <a:latin typeface="Roboto Slab Bold"/>
                <a:ea typeface="Roboto Slab Bold"/>
                <a:cs typeface="Roboto Slab Bold"/>
                <a:sym typeface="Roboto Slab Bold"/>
              </a:rPr>
              <a:t>Conclusion</a:t>
            </a:r>
          </a:p>
        </p:txBody>
      </p:sp>
      <p:sp>
        <p:nvSpPr>
          <p:cNvPr id="20" name="AutoShape 20"/>
          <p:cNvSpPr/>
          <p:nvPr/>
        </p:nvSpPr>
        <p:spPr>
          <a:xfrm>
            <a:off x="13182600" y="1409700"/>
            <a:ext cx="3648757" cy="0"/>
          </a:xfrm>
          <a:prstGeom prst="line">
            <a:avLst/>
          </a:prstGeom>
          <a:ln w="38100" cap="flat">
            <a:solidFill>
              <a:srgbClr val="FFCF86"/>
            </a:solidFill>
            <a:prstDash val="solid"/>
            <a:headEnd type="none" w="sm" len="sm"/>
            <a:tailEnd type="none" w="sm" len="sm"/>
          </a:ln>
        </p:spPr>
        <p:txBody>
          <a:bodyPr/>
          <a:lstStyle/>
          <a:p>
            <a:endParaRPr lang="en-GB"/>
          </a:p>
        </p:txBody>
      </p:sp>
      <p:pic>
        <p:nvPicPr>
          <p:cNvPr id="5" name="Picture 4"/>
          <p:cNvPicPr>
            <a:picLocks noChangeAspect="1"/>
          </p:cNvPicPr>
          <p:nvPr/>
        </p:nvPicPr>
        <p:blipFill>
          <a:blip r:embed="rId2"/>
          <a:stretch>
            <a:fillRect/>
          </a:stretch>
        </p:blipFill>
        <p:spPr>
          <a:xfrm>
            <a:off x="1295400" y="952500"/>
            <a:ext cx="6541575" cy="8041321"/>
          </a:xfrm>
          <a:prstGeom prst="rect">
            <a:avLst/>
          </a:prstGeom>
        </p:spPr>
      </p:pic>
      <p:sp>
        <p:nvSpPr>
          <p:cNvPr id="14" name="Rectangle 13"/>
          <p:cNvSpPr/>
          <p:nvPr/>
        </p:nvSpPr>
        <p:spPr>
          <a:xfrm>
            <a:off x="9593446" y="2552700"/>
            <a:ext cx="6019800" cy="5909310"/>
          </a:xfrm>
          <a:prstGeom prst="rect">
            <a:avLst/>
          </a:prstGeom>
        </p:spPr>
        <p:txBody>
          <a:bodyPr wrap="square">
            <a:spAutoFit/>
          </a:bodyPr>
          <a:lstStyle/>
          <a:p>
            <a:pPr algn="just">
              <a:lnSpc>
                <a:spcPct val="150000"/>
              </a:lnSpc>
              <a:spcAft>
                <a:spcPts val="800"/>
              </a:spcAft>
            </a:pPr>
            <a:r>
              <a:rPr lang="en-US" dirty="0">
                <a:solidFill>
                  <a:schemeClr val="bg1"/>
                </a:solidFill>
                <a:latin typeface="Times New Roman" panose="02020603050405020304" pitchFamily="18" charset="0"/>
                <a:ea typeface="Century Gothic" panose="020B0502020202020204" pitchFamily="34" charset="0"/>
                <a:cs typeface="Times New Roman" panose="02020603050405020304" pitchFamily="18" charset="0"/>
              </a:rPr>
              <a:t>In conclusion therefore, George's Classic Cut is a researched and a strategically positioned business that will thrive in the grooming market of Cardiff. Combining affordable prices, high quality and accessibility the shop meets the needs of the target consumers. Thus, the presence of a talented and professional team, proper and targeted marketing concepts and-tool packages, and deliberately viable financial model thus ascertain the operational feasibility and sustainability of the business. Having a clear objective to be achieve with the setting of realistic goals, “George's Classic Cut” is already targeted to be a reputable grooming saloon in Cardiff. The outlined business plan shows a strategic vision for growth alongside successfully catering for the customer base as well as penetrating the market.</a:t>
            </a:r>
            <a:endParaRPr lang="en-GB" dirty="0">
              <a:solidFill>
                <a:schemeClr val="bg1"/>
              </a:solidFill>
              <a:effectLst/>
              <a:latin typeface="Times New Roman" panose="02020603050405020304" pitchFamily="18" charset="0"/>
              <a:ea typeface="Century Gothic" panose="020B0502020202020204" pitchFamily="34" charset="0"/>
              <a:cs typeface="Times New Roman" panose="02020603050405020304" pitchFamily="18" charset="0"/>
            </a:endParaRPr>
          </a:p>
        </p:txBody>
      </p:sp>
      <p:pic>
        <p:nvPicPr>
          <p:cNvPr id="9" name="Picture 8"/>
          <p:cNvPicPr>
            <a:picLocks noChangeAspect="1"/>
          </p:cNvPicPr>
          <p:nvPr/>
        </p:nvPicPr>
        <p:blipFill>
          <a:blip r:embed="rId3" cstate="print"/>
          <a:stretch>
            <a:fillRect/>
          </a:stretch>
        </p:blipFill>
        <p:spPr>
          <a:xfrm>
            <a:off x="8157057" y="123481"/>
            <a:ext cx="1861370" cy="1857720"/>
          </a:xfrm>
          <a:prstGeom prst="rect">
            <a:avLst/>
          </a:prstGeom>
        </p:spPr>
      </p:pic>
    </p:spTree>
    <p:extLst>
      <p:ext uri="{BB962C8B-B14F-4D97-AF65-F5344CB8AC3E}">
        <p14:creationId xmlns:p14="http://schemas.microsoft.com/office/powerpoint/2010/main" val="4210453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34259" y="-1066438"/>
            <a:ext cx="6097443" cy="11775493"/>
            <a:chOff x="0" y="0"/>
            <a:chExt cx="1605911" cy="3101365"/>
          </a:xfrm>
        </p:grpSpPr>
        <p:sp>
          <p:nvSpPr>
            <p:cNvPr id="3" name="Freeform 3"/>
            <p:cNvSpPr/>
            <p:nvPr/>
          </p:nvSpPr>
          <p:spPr>
            <a:xfrm>
              <a:off x="0" y="0"/>
              <a:ext cx="1605911" cy="3101365"/>
            </a:xfrm>
            <a:custGeom>
              <a:avLst/>
              <a:gdLst/>
              <a:ahLst/>
              <a:cxnLst/>
              <a:rect l="l" t="t" r="r" b="b"/>
              <a:pathLst>
                <a:path w="1605911" h="3101365">
                  <a:moveTo>
                    <a:pt x="0" y="0"/>
                  </a:moveTo>
                  <a:lnTo>
                    <a:pt x="1605911" y="0"/>
                  </a:lnTo>
                  <a:lnTo>
                    <a:pt x="1605911" y="3101365"/>
                  </a:lnTo>
                  <a:lnTo>
                    <a:pt x="0" y="3101365"/>
                  </a:lnTo>
                  <a:close/>
                </a:path>
              </a:pathLst>
            </a:custGeom>
            <a:solidFill>
              <a:srgbClr val="1B4347"/>
            </a:solidFill>
          </p:spPr>
          <p:txBody>
            <a:bodyPr/>
            <a:lstStyle/>
            <a:p>
              <a:endParaRPr lang="en-GB"/>
            </a:p>
          </p:txBody>
        </p:sp>
        <p:sp>
          <p:nvSpPr>
            <p:cNvPr id="4" name="TextBox 4"/>
            <p:cNvSpPr txBox="1"/>
            <p:nvPr/>
          </p:nvSpPr>
          <p:spPr>
            <a:xfrm>
              <a:off x="0" y="0"/>
              <a:ext cx="1605911" cy="3101365"/>
            </a:xfrm>
            <a:prstGeom prst="rect">
              <a:avLst/>
            </a:prstGeom>
          </p:spPr>
          <p:txBody>
            <a:bodyPr lIns="50800" tIns="50800" rIns="50800" bIns="50800" rtlCol="0" anchor="ctr"/>
            <a:lstStyle/>
            <a:p>
              <a:pPr algn="ctr">
                <a:lnSpc>
                  <a:spcPts val="2921"/>
                </a:lnSpc>
              </a:pPr>
              <a:endParaRPr/>
            </a:p>
          </p:txBody>
        </p:sp>
      </p:grpSp>
      <p:sp>
        <p:nvSpPr>
          <p:cNvPr id="5" name="Freeform 5"/>
          <p:cNvSpPr/>
          <p:nvPr/>
        </p:nvSpPr>
        <p:spPr>
          <a:xfrm>
            <a:off x="1028700" y="1060743"/>
            <a:ext cx="280091" cy="841803"/>
          </a:xfrm>
          <a:custGeom>
            <a:avLst/>
            <a:gdLst/>
            <a:ahLst/>
            <a:cxnLst/>
            <a:rect l="l" t="t" r="r" b="b"/>
            <a:pathLst>
              <a:path w="280091" h="841803">
                <a:moveTo>
                  <a:pt x="0" y="0"/>
                </a:moveTo>
                <a:lnTo>
                  <a:pt x="280091" y="0"/>
                </a:lnTo>
                <a:lnTo>
                  <a:pt x="280091" y="841803"/>
                </a:lnTo>
                <a:lnTo>
                  <a:pt x="0" y="84180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a:off x="17887950" y="-277575"/>
            <a:ext cx="648036" cy="10865371"/>
            <a:chOff x="0" y="0"/>
            <a:chExt cx="170676" cy="2861662"/>
          </a:xfrm>
        </p:grpSpPr>
        <p:sp>
          <p:nvSpPr>
            <p:cNvPr id="8" name="Freeform 8"/>
            <p:cNvSpPr/>
            <p:nvPr/>
          </p:nvSpPr>
          <p:spPr>
            <a:xfrm>
              <a:off x="0" y="0"/>
              <a:ext cx="170676" cy="2861662"/>
            </a:xfrm>
            <a:custGeom>
              <a:avLst/>
              <a:gdLst/>
              <a:ahLst/>
              <a:cxnLst/>
              <a:rect l="l" t="t" r="r" b="b"/>
              <a:pathLst>
                <a:path w="170676" h="2861662">
                  <a:moveTo>
                    <a:pt x="0" y="0"/>
                  </a:moveTo>
                  <a:lnTo>
                    <a:pt x="170676" y="0"/>
                  </a:lnTo>
                  <a:lnTo>
                    <a:pt x="170676" y="2861662"/>
                  </a:lnTo>
                  <a:lnTo>
                    <a:pt x="0" y="2861662"/>
                  </a:lnTo>
                  <a:close/>
                </a:path>
              </a:pathLst>
            </a:custGeom>
            <a:solidFill>
              <a:srgbClr val="FFCF86"/>
            </a:solidFill>
          </p:spPr>
          <p:txBody>
            <a:bodyPr/>
            <a:lstStyle/>
            <a:p>
              <a:endParaRPr lang="en-GB"/>
            </a:p>
          </p:txBody>
        </p:sp>
        <p:sp>
          <p:nvSpPr>
            <p:cNvPr id="9" name="TextBox 9"/>
            <p:cNvSpPr txBox="1"/>
            <p:nvPr/>
          </p:nvSpPr>
          <p:spPr>
            <a:xfrm>
              <a:off x="0" y="0"/>
              <a:ext cx="170676" cy="2861662"/>
            </a:xfrm>
            <a:prstGeom prst="rect">
              <a:avLst/>
            </a:prstGeom>
          </p:spPr>
          <p:txBody>
            <a:bodyPr lIns="50800" tIns="50800" rIns="50800" bIns="50800" rtlCol="0" anchor="ctr"/>
            <a:lstStyle/>
            <a:p>
              <a:pPr algn="ctr">
                <a:lnSpc>
                  <a:spcPts val="2921"/>
                </a:lnSpc>
              </a:pPr>
              <a:endParaRPr/>
            </a:p>
          </p:txBody>
        </p:sp>
      </p:grpSp>
      <p:grpSp>
        <p:nvGrpSpPr>
          <p:cNvPr id="10" name="Group 10"/>
          <p:cNvGrpSpPr/>
          <p:nvPr/>
        </p:nvGrpSpPr>
        <p:grpSpPr>
          <a:xfrm>
            <a:off x="0" y="9571319"/>
            <a:ext cx="736375" cy="715681"/>
            <a:chOff x="0" y="0"/>
            <a:chExt cx="193942" cy="188492"/>
          </a:xfrm>
        </p:grpSpPr>
        <p:sp>
          <p:nvSpPr>
            <p:cNvPr id="11" name="Freeform 11"/>
            <p:cNvSpPr/>
            <p:nvPr/>
          </p:nvSpPr>
          <p:spPr>
            <a:xfrm>
              <a:off x="0" y="0"/>
              <a:ext cx="193942" cy="188492"/>
            </a:xfrm>
            <a:custGeom>
              <a:avLst/>
              <a:gdLst/>
              <a:ahLst/>
              <a:cxnLst/>
              <a:rect l="l" t="t" r="r" b="b"/>
              <a:pathLst>
                <a:path w="193942" h="188492">
                  <a:moveTo>
                    <a:pt x="0" y="0"/>
                  </a:moveTo>
                  <a:lnTo>
                    <a:pt x="193942" y="0"/>
                  </a:lnTo>
                  <a:lnTo>
                    <a:pt x="193942" y="188492"/>
                  </a:lnTo>
                  <a:lnTo>
                    <a:pt x="0" y="188492"/>
                  </a:lnTo>
                  <a:close/>
                </a:path>
              </a:pathLst>
            </a:custGeom>
            <a:solidFill>
              <a:srgbClr val="FFCF86"/>
            </a:solidFill>
          </p:spPr>
          <p:txBody>
            <a:bodyPr/>
            <a:lstStyle/>
            <a:p>
              <a:endParaRPr lang="en-GB"/>
            </a:p>
          </p:txBody>
        </p:sp>
        <p:sp>
          <p:nvSpPr>
            <p:cNvPr id="12" name="TextBox 12"/>
            <p:cNvSpPr txBox="1"/>
            <p:nvPr/>
          </p:nvSpPr>
          <p:spPr>
            <a:xfrm>
              <a:off x="0" y="0"/>
              <a:ext cx="193942" cy="188492"/>
            </a:xfrm>
            <a:prstGeom prst="rect">
              <a:avLst/>
            </a:prstGeom>
          </p:spPr>
          <p:txBody>
            <a:bodyPr lIns="50800" tIns="50800" rIns="50800" bIns="50800" rtlCol="0" anchor="ctr"/>
            <a:lstStyle/>
            <a:p>
              <a:pPr algn="ctr">
                <a:lnSpc>
                  <a:spcPts val="2921"/>
                </a:lnSpc>
              </a:pPr>
              <a:endParaRPr/>
            </a:p>
          </p:txBody>
        </p:sp>
      </p:grpSp>
      <p:sp>
        <p:nvSpPr>
          <p:cNvPr id="13" name="AutoShape 13"/>
          <p:cNvSpPr/>
          <p:nvPr/>
        </p:nvSpPr>
        <p:spPr>
          <a:xfrm>
            <a:off x="13633344" y="1090887"/>
            <a:ext cx="3673433" cy="0"/>
          </a:xfrm>
          <a:prstGeom prst="line">
            <a:avLst/>
          </a:prstGeom>
          <a:ln w="38100" cap="flat">
            <a:solidFill>
              <a:srgbClr val="FFCF86"/>
            </a:solidFill>
            <a:prstDash val="solid"/>
            <a:headEnd type="none" w="sm" len="sm"/>
            <a:tailEnd type="none" w="sm" len="sm"/>
          </a:ln>
        </p:spPr>
        <p:txBody>
          <a:bodyPr/>
          <a:lstStyle/>
          <a:p>
            <a:endParaRPr lang="en-GB"/>
          </a:p>
        </p:txBody>
      </p:sp>
      <p:grpSp>
        <p:nvGrpSpPr>
          <p:cNvPr id="17" name="Group 17"/>
          <p:cNvGrpSpPr/>
          <p:nvPr/>
        </p:nvGrpSpPr>
        <p:grpSpPr>
          <a:xfrm>
            <a:off x="1308791" y="2546818"/>
            <a:ext cx="6540983" cy="6340475"/>
            <a:chOff x="0" y="0"/>
            <a:chExt cx="754607" cy="731476"/>
          </a:xfrm>
        </p:grpSpPr>
        <p:sp>
          <p:nvSpPr>
            <p:cNvPr id="18" name="Freeform 18"/>
            <p:cNvSpPr/>
            <p:nvPr/>
          </p:nvSpPr>
          <p:spPr>
            <a:xfrm>
              <a:off x="0" y="0"/>
              <a:ext cx="754607" cy="731476"/>
            </a:xfrm>
            <a:custGeom>
              <a:avLst/>
              <a:gdLst/>
              <a:ahLst/>
              <a:cxnLst/>
              <a:rect l="l" t="t" r="r" b="b"/>
              <a:pathLst>
                <a:path w="754607" h="731476">
                  <a:moveTo>
                    <a:pt x="0" y="0"/>
                  </a:moveTo>
                  <a:lnTo>
                    <a:pt x="754607" y="0"/>
                  </a:lnTo>
                  <a:lnTo>
                    <a:pt x="754607" y="731476"/>
                  </a:lnTo>
                  <a:lnTo>
                    <a:pt x="0" y="731476"/>
                  </a:lnTo>
                  <a:close/>
                </a:path>
              </a:pathLst>
            </a:custGeom>
            <a:blipFill>
              <a:blip r:embed="rId5" cstate="print"/>
              <a:stretch>
                <a:fillRect t="-27420" b="-27420"/>
              </a:stretch>
            </a:blipFill>
            <a:ln cap="sq">
              <a:noFill/>
              <a:prstDash val="solid"/>
              <a:miter/>
            </a:ln>
          </p:spPr>
          <p:txBody>
            <a:bodyPr/>
            <a:lstStyle/>
            <a:p>
              <a:endParaRPr lang="en-GB"/>
            </a:p>
          </p:txBody>
        </p:sp>
      </p:grpSp>
      <p:sp>
        <p:nvSpPr>
          <p:cNvPr id="19" name="TextBox 19"/>
          <p:cNvSpPr txBox="1"/>
          <p:nvPr/>
        </p:nvSpPr>
        <p:spPr>
          <a:xfrm>
            <a:off x="13030200" y="120193"/>
            <a:ext cx="6617182" cy="931545"/>
          </a:xfrm>
          <a:prstGeom prst="rect">
            <a:avLst/>
          </a:prstGeom>
        </p:spPr>
        <p:txBody>
          <a:bodyPr lIns="0" tIns="0" rIns="0" bIns="0" rtlCol="0" anchor="t">
            <a:spAutoFit/>
          </a:bodyPr>
          <a:lstStyle/>
          <a:p>
            <a:pPr lvl="0">
              <a:lnSpc>
                <a:spcPts val="7215"/>
              </a:lnSpc>
              <a:spcBef>
                <a:spcPct val="0"/>
              </a:spcBef>
            </a:pPr>
            <a:r>
              <a:rPr lang="en-US" sz="6500" b="1" dirty="0">
                <a:solidFill>
                  <a:srgbClr val="1B4347"/>
                </a:solidFill>
                <a:latin typeface="Roboto Slab Bold"/>
                <a:ea typeface="Roboto Slab Bold"/>
                <a:cs typeface="Roboto Slab Bold"/>
                <a:sym typeface="Roboto Slab Bold"/>
              </a:rPr>
              <a:t>References  </a:t>
            </a:r>
            <a:endParaRPr lang="en-US" sz="6500" b="1" u="none" strike="noStrike" dirty="0">
              <a:solidFill>
                <a:srgbClr val="1B4347"/>
              </a:solidFill>
              <a:latin typeface="Roboto Slab Bold"/>
              <a:ea typeface="Roboto Slab Bold"/>
              <a:cs typeface="Roboto Slab Bold"/>
              <a:sym typeface="Roboto Slab Bold"/>
            </a:endParaRPr>
          </a:p>
        </p:txBody>
      </p:sp>
      <p:grpSp>
        <p:nvGrpSpPr>
          <p:cNvPr id="26" name="Group 26"/>
          <p:cNvGrpSpPr/>
          <p:nvPr/>
        </p:nvGrpSpPr>
        <p:grpSpPr>
          <a:xfrm>
            <a:off x="7987259" y="2546818"/>
            <a:ext cx="141173" cy="6340475"/>
            <a:chOff x="0" y="0"/>
            <a:chExt cx="37181" cy="1669919"/>
          </a:xfrm>
        </p:grpSpPr>
        <p:sp>
          <p:nvSpPr>
            <p:cNvPr id="27" name="Freeform 27"/>
            <p:cNvSpPr/>
            <p:nvPr/>
          </p:nvSpPr>
          <p:spPr>
            <a:xfrm>
              <a:off x="0" y="0"/>
              <a:ext cx="37181" cy="1669919"/>
            </a:xfrm>
            <a:custGeom>
              <a:avLst/>
              <a:gdLst/>
              <a:ahLst/>
              <a:cxnLst/>
              <a:rect l="l" t="t" r="r" b="b"/>
              <a:pathLst>
                <a:path w="37181" h="1669919">
                  <a:moveTo>
                    <a:pt x="0" y="0"/>
                  </a:moveTo>
                  <a:lnTo>
                    <a:pt x="37181" y="0"/>
                  </a:lnTo>
                  <a:lnTo>
                    <a:pt x="37181" y="1669919"/>
                  </a:lnTo>
                  <a:lnTo>
                    <a:pt x="0" y="1669919"/>
                  </a:lnTo>
                  <a:close/>
                </a:path>
              </a:pathLst>
            </a:custGeom>
            <a:solidFill>
              <a:srgbClr val="FFCF86"/>
            </a:solidFill>
          </p:spPr>
          <p:txBody>
            <a:bodyPr/>
            <a:lstStyle/>
            <a:p>
              <a:endParaRPr lang="en-GB"/>
            </a:p>
          </p:txBody>
        </p:sp>
        <p:sp>
          <p:nvSpPr>
            <p:cNvPr id="28" name="TextBox 28"/>
            <p:cNvSpPr txBox="1"/>
            <p:nvPr/>
          </p:nvSpPr>
          <p:spPr>
            <a:xfrm>
              <a:off x="0" y="0"/>
              <a:ext cx="37181" cy="1669919"/>
            </a:xfrm>
            <a:prstGeom prst="rect">
              <a:avLst/>
            </a:prstGeom>
          </p:spPr>
          <p:txBody>
            <a:bodyPr lIns="50800" tIns="50800" rIns="50800" bIns="50800" rtlCol="0" anchor="ctr"/>
            <a:lstStyle/>
            <a:p>
              <a:pPr algn="ctr">
                <a:lnSpc>
                  <a:spcPts val="2921"/>
                </a:lnSpc>
              </a:pPr>
              <a:endParaRPr/>
            </a:p>
          </p:txBody>
        </p:sp>
      </p:grpSp>
      <p:sp>
        <p:nvSpPr>
          <p:cNvPr id="6" name="Rectangle 5"/>
          <p:cNvSpPr/>
          <p:nvPr/>
        </p:nvSpPr>
        <p:spPr>
          <a:xfrm>
            <a:off x="8383663" y="1958966"/>
            <a:ext cx="9144000" cy="7721601"/>
          </a:xfrm>
          <a:prstGeom prst="rect">
            <a:avLst/>
          </a:prstGeom>
        </p:spPr>
        <p:txBody>
          <a:bodyPr>
            <a:spAutoFit/>
          </a:bodyPr>
          <a:lstStyle/>
          <a:p>
            <a:pPr marL="457200" marR="0" indent="-457200" algn="just">
              <a:lnSpc>
                <a:spcPct val="150000"/>
              </a:lnSpc>
              <a:spcBef>
                <a:spcPts val="0"/>
              </a:spcBef>
              <a:spcAft>
                <a:spcPts val="800"/>
              </a:spcAft>
            </a:pPr>
            <a:r>
              <a:rPr lang="en-US" dirty="0">
                <a:latin typeface="Times New Roman" panose="02020603050405020304" pitchFamily="18" charset="0"/>
                <a:ea typeface="Century Gothic" panose="020B0502020202020204" pitchFamily="34" charset="0"/>
                <a:cs typeface="Times New Roman" panose="02020603050405020304" pitchFamily="18" charset="0"/>
              </a:rPr>
              <a:t>Lu, X., Li, K., Xu, H., Wang, F., Zhou, Z. and Zhang, Y., 2020. Fundamentals and business model for resource aggregator of demand response in electricity markets. </a:t>
            </a:r>
            <a:r>
              <a:rPr lang="en-US" i="1" dirty="0">
                <a:latin typeface="Times New Roman" panose="02020603050405020304" pitchFamily="18" charset="0"/>
                <a:ea typeface="Century Gothic" panose="020B0502020202020204" pitchFamily="34" charset="0"/>
                <a:cs typeface="Times New Roman" panose="02020603050405020304" pitchFamily="18" charset="0"/>
              </a:rPr>
              <a:t>Energy</a:t>
            </a:r>
            <a:r>
              <a:rPr lang="en-US" dirty="0">
                <a:latin typeface="Times New Roman" panose="02020603050405020304" pitchFamily="18" charset="0"/>
                <a:ea typeface="Century Gothic" panose="020B0502020202020204" pitchFamily="34" charset="0"/>
                <a:cs typeface="Times New Roman" panose="02020603050405020304" pitchFamily="18" charset="0"/>
              </a:rPr>
              <a:t>, </a:t>
            </a:r>
            <a:r>
              <a:rPr lang="en-US" i="1" dirty="0">
                <a:latin typeface="Times New Roman" panose="02020603050405020304" pitchFamily="18" charset="0"/>
                <a:ea typeface="Century Gothic" panose="020B0502020202020204" pitchFamily="34" charset="0"/>
                <a:cs typeface="Times New Roman" panose="02020603050405020304" pitchFamily="18" charset="0"/>
              </a:rPr>
              <a:t>204</a:t>
            </a:r>
            <a:r>
              <a:rPr lang="en-US" dirty="0">
                <a:latin typeface="Times New Roman" panose="02020603050405020304" pitchFamily="18" charset="0"/>
                <a:ea typeface="Century Gothic" panose="020B0502020202020204" pitchFamily="34" charset="0"/>
                <a:cs typeface="Times New Roman" panose="02020603050405020304" pitchFamily="18" charset="0"/>
              </a:rPr>
              <a:t>, p.117885.</a:t>
            </a:r>
            <a:endParaRPr lang="en-GB" dirty="0">
              <a:latin typeface="Times New Roman" panose="02020603050405020304" pitchFamily="18" charset="0"/>
              <a:ea typeface="Century Gothic" panose="020B050202020202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dirty="0">
                <a:latin typeface="Times New Roman" panose="02020603050405020304" pitchFamily="18" charset="0"/>
                <a:ea typeface="Century Gothic" panose="020B0502020202020204" pitchFamily="34" charset="0"/>
                <a:cs typeface="Times New Roman" panose="02020603050405020304" pitchFamily="18" charset="0"/>
              </a:rPr>
              <a:t>Malik, A., Budhwar, P. and </a:t>
            </a:r>
            <a:r>
              <a:rPr lang="en-US" dirty="0" err="1">
                <a:latin typeface="Times New Roman" panose="02020603050405020304" pitchFamily="18" charset="0"/>
                <a:ea typeface="Century Gothic" panose="020B0502020202020204" pitchFamily="34" charset="0"/>
                <a:cs typeface="Times New Roman" panose="02020603050405020304" pitchFamily="18" charset="0"/>
              </a:rPr>
              <a:t>Kazmi</a:t>
            </a:r>
            <a:r>
              <a:rPr lang="en-US" dirty="0">
                <a:latin typeface="Times New Roman" panose="02020603050405020304" pitchFamily="18" charset="0"/>
                <a:ea typeface="Century Gothic" panose="020B0502020202020204" pitchFamily="34" charset="0"/>
                <a:cs typeface="Times New Roman" panose="02020603050405020304" pitchFamily="18" charset="0"/>
              </a:rPr>
              <a:t>, B.A., 2023. Artificial intelligence (AI)-assisted HRM: Towards an extended strategic framework. </a:t>
            </a:r>
            <a:r>
              <a:rPr lang="en-US" i="1" dirty="0">
                <a:latin typeface="Times New Roman" panose="02020603050405020304" pitchFamily="18" charset="0"/>
                <a:ea typeface="Century Gothic" panose="020B0502020202020204" pitchFamily="34" charset="0"/>
                <a:cs typeface="Times New Roman" panose="02020603050405020304" pitchFamily="18" charset="0"/>
              </a:rPr>
              <a:t>Human Resource Management Review</a:t>
            </a:r>
            <a:r>
              <a:rPr lang="en-US" dirty="0">
                <a:latin typeface="Times New Roman" panose="02020603050405020304" pitchFamily="18" charset="0"/>
                <a:ea typeface="Century Gothic" panose="020B0502020202020204" pitchFamily="34" charset="0"/>
                <a:cs typeface="Times New Roman" panose="02020603050405020304" pitchFamily="18" charset="0"/>
              </a:rPr>
              <a:t>, </a:t>
            </a:r>
            <a:r>
              <a:rPr lang="en-US" i="1" dirty="0">
                <a:latin typeface="Times New Roman" panose="02020603050405020304" pitchFamily="18" charset="0"/>
                <a:ea typeface="Century Gothic" panose="020B0502020202020204" pitchFamily="34" charset="0"/>
                <a:cs typeface="Times New Roman" panose="02020603050405020304" pitchFamily="18" charset="0"/>
              </a:rPr>
              <a:t>33</a:t>
            </a:r>
            <a:r>
              <a:rPr lang="en-US" dirty="0">
                <a:latin typeface="Times New Roman" panose="02020603050405020304" pitchFamily="18" charset="0"/>
                <a:ea typeface="Century Gothic" panose="020B0502020202020204" pitchFamily="34" charset="0"/>
                <a:cs typeface="Times New Roman" panose="02020603050405020304" pitchFamily="18" charset="0"/>
              </a:rPr>
              <a:t>(1), p.100940.</a:t>
            </a:r>
            <a:endParaRPr lang="en-GB" dirty="0">
              <a:latin typeface="Times New Roman" panose="02020603050405020304" pitchFamily="18" charset="0"/>
              <a:ea typeface="Century Gothic" panose="020B050202020202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dirty="0" err="1">
                <a:latin typeface="Times New Roman" panose="02020603050405020304" pitchFamily="18" charset="0"/>
                <a:ea typeface="Century Gothic" panose="020B0502020202020204" pitchFamily="34" charset="0"/>
                <a:cs typeface="Times New Roman" panose="02020603050405020304" pitchFamily="18" charset="0"/>
              </a:rPr>
              <a:t>Nugroho</a:t>
            </a:r>
            <a:r>
              <a:rPr lang="en-US" dirty="0">
                <a:latin typeface="Times New Roman" panose="02020603050405020304" pitchFamily="18" charset="0"/>
                <a:ea typeface="Century Gothic" panose="020B0502020202020204" pitchFamily="34" charset="0"/>
                <a:cs typeface="Times New Roman" panose="02020603050405020304" pitchFamily="18" charset="0"/>
              </a:rPr>
              <a:t>, L., </a:t>
            </a:r>
            <a:r>
              <a:rPr lang="en-US" dirty="0" err="1">
                <a:latin typeface="Times New Roman" panose="02020603050405020304" pitchFamily="18" charset="0"/>
                <a:ea typeface="Century Gothic" panose="020B0502020202020204" pitchFamily="34" charset="0"/>
                <a:cs typeface="Times New Roman" panose="02020603050405020304" pitchFamily="18" charset="0"/>
              </a:rPr>
              <a:t>Nugraha</a:t>
            </a:r>
            <a:r>
              <a:rPr lang="en-US" dirty="0">
                <a:latin typeface="Times New Roman" panose="02020603050405020304" pitchFamily="18" charset="0"/>
                <a:ea typeface="Century Gothic" panose="020B0502020202020204" pitchFamily="34" charset="0"/>
                <a:cs typeface="Times New Roman" panose="02020603050405020304" pitchFamily="18" charset="0"/>
              </a:rPr>
              <a:t>, E., </a:t>
            </a:r>
            <a:r>
              <a:rPr lang="en-US" dirty="0" err="1">
                <a:latin typeface="Times New Roman" panose="02020603050405020304" pitchFamily="18" charset="0"/>
                <a:ea typeface="Century Gothic" panose="020B0502020202020204" pitchFamily="34" charset="0"/>
                <a:cs typeface="Times New Roman" panose="02020603050405020304" pitchFamily="18" charset="0"/>
              </a:rPr>
              <a:t>Badawi</a:t>
            </a:r>
            <a:r>
              <a:rPr lang="en-US" dirty="0">
                <a:latin typeface="Times New Roman" panose="02020603050405020304" pitchFamily="18" charset="0"/>
                <a:ea typeface="Century Gothic" panose="020B0502020202020204" pitchFamily="34" charset="0"/>
                <a:cs typeface="Times New Roman" panose="02020603050405020304" pitchFamily="18" charset="0"/>
              </a:rPr>
              <a:t>, A. and Putra, Y.M., 2021. Comparative Analysis of The Effect of Loan/Financing To Deposit Ratio, Labor Costs Growth and Promotion Costs Growth to Returns on Assets in Islamic Banks and Conventional Banks in Indonesia. </a:t>
            </a:r>
            <a:r>
              <a:rPr lang="en-US" i="1" dirty="0">
                <a:latin typeface="Times New Roman" panose="02020603050405020304" pitchFamily="18" charset="0"/>
                <a:ea typeface="Century Gothic" panose="020B0502020202020204" pitchFamily="34" charset="0"/>
                <a:cs typeface="Times New Roman" panose="02020603050405020304" pitchFamily="18" charset="0"/>
              </a:rPr>
              <a:t>International Journal of Commerce and Finance</a:t>
            </a:r>
            <a:r>
              <a:rPr lang="en-US" dirty="0">
                <a:latin typeface="Times New Roman" panose="02020603050405020304" pitchFamily="18" charset="0"/>
                <a:ea typeface="Century Gothic" panose="020B0502020202020204" pitchFamily="34" charset="0"/>
                <a:cs typeface="Times New Roman" panose="02020603050405020304" pitchFamily="18" charset="0"/>
              </a:rPr>
              <a:t>, </a:t>
            </a:r>
            <a:r>
              <a:rPr lang="en-US" i="1" dirty="0">
                <a:latin typeface="Times New Roman" panose="02020603050405020304" pitchFamily="18" charset="0"/>
                <a:ea typeface="Century Gothic" panose="020B0502020202020204" pitchFamily="34" charset="0"/>
                <a:cs typeface="Times New Roman" panose="02020603050405020304" pitchFamily="18" charset="0"/>
              </a:rPr>
              <a:t>7</a:t>
            </a:r>
            <a:r>
              <a:rPr lang="en-US" dirty="0">
                <a:latin typeface="Times New Roman" panose="02020603050405020304" pitchFamily="18" charset="0"/>
                <a:ea typeface="Century Gothic" panose="020B0502020202020204" pitchFamily="34" charset="0"/>
                <a:cs typeface="Times New Roman" panose="02020603050405020304" pitchFamily="18" charset="0"/>
              </a:rPr>
              <a:t>(2), pp.21-49.</a:t>
            </a:r>
            <a:endParaRPr lang="en-GB" dirty="0">
              <a:latin typeface="Times New Roman" panose="02020603050405020304" pitchFamily="18" charset="0"/>
              <a:ea typeface="Century Gothic" panose="020B050202020202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dirty="0">
                <a:latin typeface="Times New Roman" panose="02020603050405020304" pitchFamily="18" charset="0"/>
                <a:ea typeface="Century Gothic" panose="020B0502020202020204" pitchFamily="34" charset="0"/>
                <a:cs typeface="Times New Roman" panose="02020603050405020304" pitchFamily="18" charset="0"/>
              </a:rPr>
              <a:t>Rowland, M., 2023. </a:t>
            </a:r>
            <a:r>
              <a:rPr lang="en-US" i="1" dirty="0">
                <a:latin typeface="Times New Roman" panose="02020603050405020304" pitchFamily="18" charset="0"/>
                <a:ea typeface="Century Gothic" panose="020B0502020202020204" pitchFamily="34" charset="0"/>
                <a:cs typeface="Times New Roman" panose="02020603050405020304" pitchFamily="18" charset="0"/>
              </a:rPr>
              <a:t>Employee Turnover in the Pet Grooming Industry: A Qualitative Grounded Theory Approach</a:t>
            </a:r>
            <a:r>
              <a:rPr lang="en-US" dirty="0">
                <a:latin typeface="Times New Roman" panose="02020603050405020304" pitchFamily="18" charset="0"/>
                <a:ea typeface="Century Gothic" panose="020B0502020202020204" pitchFamily="34" charset="0"/>
                <a:cs typeface="Times New Roman" panose="02020603050405020304" pitchFamily="18" charset="0"/>
              </a:rPr>
              <a:t> (Doctoral dissertation, University of Phoenix).</a:t>
            </a:r>
            <a:endParaRPr lang="en-GB" dirty="0">
              <a:latin typeface="Times New Roman" panose="02020603050405020304" pitchFamily="18" charset="0"/>
              <a:ea typeface="Century Gothic" panose="020B050202020202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dirty="0">
                <a:latin typeface="Times New Roman" panose="02020603050405020304" pitchFamily="18" charset="0"/>
                <a:ea typeface="Century Gothic" panose="020B0502020202020204" pitchFamily="34" charset="0"/>
                <a:cs typeface="Times New Roman" panose="02020603050405020304" pitchFamily="18" charset="0"/>
              </a:rPr>
              <a:t>Sarkar, B. and </a:t>
            </a:r>
            <a:r>
              <a:rPr lang="en-US" dirty="0" err="1">
                <a:latin typeface="Times New Roman" panose="02020603050405020304" pitchFamily="18" charset="0"/>
                <a:ea typeface="Century Gothic" panose="020B0502020202020204" pitchFamily="34" charset="0"/>
                <a:cs typeface="Times New Roman" panose="02020603050405020304" pitchFamily="18" charset="0"/>
              </a:rPr>
              <a:t>Dey</a:t>
            </a:r>
            <a:r>
              <a:rPr lang="en-US" dirty="0">
                <a:latin typeface="Times New Roman" panose="02020603050405020304" pitchFamily="18" charset="0"/>
                <a:ea typeface="Century Gothic" panose="020B0502020202020204" pitchFamily="34" charset="0"/>
                <a:cs typeface="Times New Roman" panose="02020603050405020304" pitchFamily="18" charset="0"/>
              </a:rPr>
              <a:t>, B.K., 2023. Is online-to-offline customer care support essential for consumer service?. </a:t>
            </a:r>
            <a:r>
              <a:rPr lang="en-US" i="1" dirty="0">
                <a:latin typeface="Times New Roman" panose="02020603050405020304" pitchFamily="18" charset="0"/>
                <a:ea typeface="Century Gothic" panose="020B0502020202020204" pitchFamily="34" charset="0"/>
                <a:cs typeface="Times New Roman" panose="02020603050405020304" pitchFamily="18" charset="0"/>
              </a:rPr>
              <a:t>Journal of Retailing and Consumer Services</a:t>
            </a:r>
            <a:r>
              <a:rPr lang="en-US" dirty="0">
                <a:latin typeface="Times New Roman" panose="02020603050405020304" pitchFamily="18" charset="0"/>
                <a:ea typeface="Century Gothic" panose="020B0502020202020204" pitchFamily="34" charset="0"/>
                <a:cs typeface="Times New Roman" panose="02020603050405020304" pitchFamily="18" charset="0"/>
              </a:rPr>
              <a:t>, </a:t>
            </a:r>
            <a:r>
              <a:rPr lang="en-US" i="1" dirty="0">
                <a:latin typeface="Times New Roman" panose="02020603050405020304" pitchFamily="18" charset="0"/>
                <a:ea typeface="Century Gothic" panose="020B0502020202020204" pitchFamily="34" charset="0"/>
                <a:cs typeface="Times New Roman" panose="02020603050405020304" pitchFamily="18" charset="0"/>
              </a:rPr>
              <a:t>75</a:t>
            </a:r>
            <a:r>
              <a:rPr lang="en-US" dirty="0">
                <a:latin typeface="Times New Roman" panose="02020603050405020304" pitchFamily="18" charset="0"/>
                <a:ea typeface="Century Gothic" panose="020B0502020202020204" pitchFamily="34" charset="0"/>
                <a:cs typeface="Times New Roman" panose="02020603050405020304" pitchFamily="18" charset="0"/>
              </a:rPr>
              <a:t>, p.103474.</a:t>
            </a:r>
            <a:endParaRPr lang="en-GB" dirty="0">
              <a:latin typeface="Times New Roman" panose="02020603050405020304" pitchFamily="18" charset="0"/>
              <a:ea typeface="Century Gothic" panose="020B050202020202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dirty="0" err="1">
                <a:latin typeface="Times New Roman" panose="02020603050405020304" pitchFamily="18" charset="0"/>
                <a:ea typeface="Century Gothic" panose="020B0502020202020204" pitchFamily="34" charset="0"/>
                <a:cs typeface="Times New Roman" panose="02020603050405020304" pitchFamily="18" charset="0"/>
              </a:rPr>
              <a:t>Suryono</a:t>
            </a:r>
            <a:r>
              <a:rPr lang="en-US" dirty="0">
                <a:latin typeface="Times New Roman" panose="02020603050405020304" pitchFamily="18" charset="0"/>
                <a:ea typeface="Century Gothic" panose="020B0502020202020204" pitchFamily="34" charset="0"/>
                <a:cs typeface="Times New Roman" panose="02020603050405020304" pitchFamily="18" charset="0"/>
              </a:rPr>
              <a:t>, R.R., Budi, I. and </a:t>
            </a:r>
            <a:r>
              <a:rPr lang="en-US" dirty="0" err="1">
                <a:latin typeface="Times New Roman" panose="02020603050405020304" pitchFamily="18" charset="0"/>
                <a:ea typeface="Century Gothic" panose="020B0502020202020204" pitchFamily="34" charset="0"/>
                <a:cs typeface="Times New Roman" panose="02020603050405020304" pitchFamily="18" charset="0"/>
              </a:rPr>
              <a:t>Purwandari</a:t>
            </a:r>
            <a:r>
              <a:rPr lang="en-US" dirty="0">
                <a:latin typeface="Times New Roman" panose="02020603050405020304" pitchFamily="18" charset="0"/>
                <a:ea typeface="Century Gothic" panose="020B0502020202020204" pitchFamily="34" charset="0"/>
                <a:cs typeface="Times New Roman" panose="02020603050405020304" pitchFamily="18" charset="0"/>
              </a:rPr>
              <a:t>, B., 2020. Challenges and trends of financial technology (Fintech): a systematic literature review. </a:t>
            </a:r>
            <a:r>
              <a:rPr lang="en-US" i="1" dirty="0">
                <a:latin typeface="Times New Roman" panose="02020603050405020304" pitchFamily="18" charset="0"/>
                <a:ea typeface="Century Gothic" panose="020B0502020202020204" pitchFamily="34" charset="0"/>
                <a:cs typeface="Times New Roman" panose="02020603050405020304" pitchFamily="18" charset="0"/>
              </a:rPr>
              <a:t>Information</a:t>
            </a:r>
            <a:r>
              <a:rPr lang="en-US" dirty="0">
                <a:latin typeface="Times New Roman" panose="02020603050405020304" pitchFamily="18" charset="0"/>
                <a:ea typeface="Century Gothic" panose="020B0502020202020204" pitchFamily="34" charset="0"/>
                <a:cs typeface="Times New Roman" panose="02020603050405020304" pitchFamily="18" charset="0"/>
              </a:rPr>
              <a:t>, </a:t>
            </a:r>
            <a:r>
              <a:rPr lang="en-US" i="1" dirty="0">
                <a:latin typeface="Times New Roman" panose="02020603050405020304" pitchFamily="18" charset="0"/>
                <a:ea typeface="Century Gothic" panose="020B0502020202020204" pitchFamily="34" charset="0"/>
                <a:cs typeface="Times New Roman" panose="02020603050405020304" pitchFamily="18" charset="0"/>
              </a:rPr>
              <a:t>11</a:t>
            </a:r>
            <a:r>
              <a:rPr lang="en-US" dirty="0">
                <a:latin typeface="Times New Roman" panose="02020603050405020304" pitchFamily="18" charset="0"/>
                <a:ea typeface="Century Gothic" panose="020B0502020202020204" pitchFamily="34" charset="0"/>
                <a:cs typeface="Times New Roman" panose="02020603050405020304" pitchFamily="18" charset="0"/>
              </a:rPr>
              <a:t>(12), p.590.</a:t>
            </a:r>
            <a:endParaRPr lang="en-GB" dirty="0">
              <a:latin typeface="Times New Roman" panose="02020603050405020304" pitchFamily="18" charset="0"/>
              <a:ea typeface="Century Gothic" panose="020B0502020202020204" pitchFamily="34" charset="0"/>
              <a:cs typeface="Times New Roman" panose="02020603050405020304" pitchFamily="18" charset="0"/>
            </a:endParaRPr>
          </a:p>
          <a:p>
            <a:pPr marL="457200" marR="0" indent="-457200" algn="just">
              <a:lnSpc>
                <a:spcPct val="150000"/>
              </a:lnSpc>
              <a:spcBef>
                <a:spcPts val="0"/>
              </a:spcBef>
              <a:spcAft>
                <a:spcPts val="800"/>
              </a:spcAft>
            </a:pPr>
            <a:r>
              <a:rPr lang="en-US" dirty="0">
                <a:latin typeface="Times New Roman" panose="02020603050405020304" pitchFamily="18" charset="0"/>
                <a:ea typeface="Century Gothic" panose="020B0502020202020204" pitchFamily="34" charset="0"/>
                <a:cs typeface="Times New Roman" panose="02020603050405020304" pitchFamily="18" charset="0"/>
              </a:rPr>
              <a:t>Williams-</a:t>
            </a:r>
            <a:r>
              <a:rPr lang="en-US" dirty="0" err="1">
                <a:latin typeface="Times New Roman" panose="02020603050405020304" pitchFamily="18" charset="0"/>
                <a:ea typeface="Century Gothic" panose="020B0502020202020204" pitchFamily="34" charset="0"/>
                <a:cs typeface="Times New Roman" panose="02020603050405020304" pitchFamily="18" charset="0"/>
              </a:rPr>
              <a:t>Oerberg</a:t>
            </a:r>
            <a:r>
              <a:rPr lang="en-US" dirty="0">
                <a:latin typeface="Times New Roman" panose="02020603050405020304" pitchFamily="18" charset="0"/>
                <a:ea typeface="Century Gothic" panose="020B0502020202020204" pitchFamily="34" charset="0"/>
                <a:cs typeface="Times New Roman" panose="02020603050405020304" pitchFamily="18" charset="0"/>
              </a:rPr>
              <a:t>, E., 2020. A Unique Selling Proposition (USP) in </a:t>
            </a:r>
            <a:r>
              <a:rPr lang="en-US" dirty="0" err="1">
                <a:latin typeface="Times New Roman" panose="02020603050405020304" pitchFamily="18" charset="0"/>
                <a:ea typeface="Century Gothic" panose="020B0502020202020204" pitchFamily="34" charset="0"/>
                <a:cs typeface="Times New Roman" panose="02020603050405020304" pitchFamily="18" charset="0"/>
              </a:rPr>
              <a:t>Ladakh</a:t>
            </a:r>
            <a:r>
              <a:rPr lang="en-US" dirty="0">
                <a:latin typeface="Times New Roman" panose="02020603050405020304" pitchFamily="18" charset="0"/>
                <a:ea typeface="Century Gothic" panose="020B0502020202020204" pitchFamily="34" charset="0"/>
                <a:cs typeface="Times New Roman" panose="02020603050405020304" pitchFamily="18" charset="0"/>
              </a:rPr>
              <a:t>. </a:t>
            </a:r>
            <a:r>
              <a:rPr lang="en-US" i="1" dirty="0">
                <a:latin typeface="Times New Roman" panose="02020603050405020304" pitchFamily="18" charset="0"/>
                <a:ea typeface="Century Gothic" panose="020B0502020202020204" pitchFamily="34" charset="0"/>
                <a:cs typeface="Times New Roman" panose="02020603050405020304" pitchFamily="18" charset="0"/>
              </a:rPr>
              <a:t>Buddhist Tourism in Asia</a:t>
            </a:r>
            <a:r>
              <a:rPr lang="en-US" dirty="0">
                <a:latin typeface="Times New Roman" panose="02020603050405020304" pitchFamily="18" charset="0"/>
                <a:ea typeface="Century Gothic" panose="020B0502020202020204" pitchFamily="34" charset="0"/>
                <a:cs typeface="Times New Roman" panose="02020603050405020304" pitchFamily="18" charset="0"/>
              </a:rPr>
              <a:t>, p.227.</a:t>
            </a:r>
            <a:endParaRPr lang="en-GB" dirty="0">
              <a:effectLst/>
              <a:latin typeface="Times New Roman" panose="02020603050405020304" pitchFamily="18" charset="0"/>
              <a:ea typeface="Century Gothic" panose="020B0502020202020204" pitchFamily="34" charset="0"/>
              <a:cs typeface="Times New Roman" panose="02020603050405020304" pitchFamily="18" charset="0"/>
            </a:endParaRPr>
          </a:p>
        </p:txBody>
      </p:sp>
      <p:pic>
        <p:nvPicPr>
          <p:cNvPr id="14" name="Picture 13"/>
          <p:cNvPicPr>
            <a:picLocks noChangeAspect="1"/>
          </p:cNvPicPr>
          <p:nvPr/>
        </p:nvPicPr>
        <p:blipFill>
          <a:blip r:embed="rId6" cstate="print"/>
          <a:stretch>
            <a:fillRect/>
          </a:stretch>
        </p:blipFill>
        <p:spPr>
          <a:xfrm>
            <a:off x="2760866" y="409831"/>
            <a:ext cx="1818416" cy="1814851"/>
          </a:xfrm>
          <a:prstGeom prst="rect">
            <a:avLst/>
          </a:prstGeom>
        </p:spPr>
      </p:pic>
    </p:spTree>
    <p:extLst>
      <p:ext uri="{BB962C8B-B14F-4D97-AF65-F5344CB8AC3E}">
        <p14:creationId xmlns:p14="http://schemas.microsoft.com/office/powerpoint/2010/main" val="19073033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2753</Words>
  <Application>Microsoft Office PowerPoint</Application>
  <PresentationFormat>Custom</PresentationFormat>
  <Paragraphs>223</Paragraphs>
  <Slides>18</Slides>
  <Notes>14</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18</vt:i4>
      </vt:variant>
    </vt:vector>
  </HeadingPairs>
  <TitlesOfParts>
    <vt:vector size="27" baseType="lpstr">
      <vt:lpstr>Arial</vt:lpstr>
      <vt:lpstr>Calibri</vt:lpstr>
      <vt:lpstr>Roboto</vt:lpstr>
      <vt:lpstr>Arial Black</vt:lpstr>
      <vt:lpstr>Times New Roman</vt:lpstr>
      <vt:lpstr>Roboto Slab Bold</vt:lpstr>
      <vt:lpstr>Roboto Bold</vt:lpstr>
      <vt:lpstr>Office Theme</vt:lpstr>
      <vt:lpstr>Document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George Marin</dc:creator>
  <cp:lastModifiedBy>George Marin (2239816)</cp:lastModifiedBy>
  <cp:revision>15</cp:revision>
  <dcterms:created xsi:type="dcterms:W3CDTF">2006-08-16T00:00:00Z</dcterms:created>
  <dcterms:modified xsi:type="dcterms:W3CDTF">2024-12-02T11:42:44Z</dcterms:modified>
  <dc:identifier>DAGXTPk_ICk</dc:identifier>
</cp:coreProperties>
</file>